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47"/>
  </p:notesMasterIdLst>
  <p:sldIdLst>
    <p:sldId id="832" r:id="rId5"/>
    <p:sldId id="859" r:id="rId6"/>
    <p:sldId id="861" r:id="rId7"/>
    <p:sldId id="860" r:id="rId8"/>
    <p:sldId id="862" r:id="rId9"/>
    <p:sldId id="855" r:id="rId10"/>
    <p:sldId id="858" r:id="rId11"/>
    <p:sldId id="373" r:id="rId12"/>
    <p:sldId id="857" r:id="rId13"/>
    <p:sldId id="272" r:id="rId14"/>
    <p:sldId id="412" r:id="rId15"/>
    <p:sldId id="843" r:id="rId16"/>
    <p:sldId id="835" r:id="rId17"/>
    <p:sldId id="391" r:id="rId18"/>
    <p:sldId id="374" r:id="rId19"/>
    <p:sldId id="369" r:id="rId20"/>
    <p:sldId id="394" r:id="rId21"/>
    <p:sldId id="395" r:id="rId22"/>
    <p:sldId id="413" r:id="rId23"/>
    <p:sldId id="398" r:id="rId24"/>
    <p:sldId id="833" r:id="rId25"/>
    <p:sldId id="460" r:id="rId26"/>
    <p:sldId id="482" r:id="rId27"/>
    <p:sldId id="463" r:id="rId28"/>
    <p:sldId id="461" r:id="rId29"/>
    <p:sldId id="836" r:id="rId30"/>
    <p:sldId id="837" r:id="rId31"/>
    <p:sldId id="839" r:id="rId32"/>
    <p:sldId id="408" r:id="rId33"/>
    <p:sldId id="841" r:id="rId34"/>
    <p:sldId id="844" r:id="rId35"/>
    <p:sldId id="845" r:id="rId36"/>
    <p:sldId id="846" r:id="rId37"/>
    <p:sldId id="840" r:id="rId38"/>
    <p:sldId id="847" r:id="rId39"/>
    <p:sldId id="849" r:id="rId40"/>
    <p:sldId id="850" r:id="rId41"/>
    <p:sldId id="838" r:id="rId42"/>
    <p:sldId id="353" r:id="rId43"/>
    <p:sldId id="354" r:id="rId44"/>
    <p:sldId id="357" r:id="rId45"/>
    <p:sldId id="358" r:id="rId4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94643"/>
  </p:normalViewPr>
  <p:slideViewPr>
    <p:cSldViewPr snapToGrid="0" snapToObjects="1">
      <p:cViewPr varScale="1">
        <p:scale>
          <a:sx n="138" d="100"/>
          <a:sy n="138" d="100"/>
        </p:scale>
        <p:origin x="432" y="120"/>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commentAuthors" Target="commentAuthors.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t>4/29/2024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Raw/column=&gt; key words/lexicon||| interpretation of the Table:: first raw:: in the document where ‘I’ appear;  the next word is “like” .  The previous word is 0. </a:t>
            </a:r>
          </a:p>
          <a:p>
            <a:r>
              <a:rPr lang="en-US" dirty="0"/>
              <a:t>In the document(raw) “like” appears the previous word is “I” appears twice, the next word appears..</a:t>
            </a:r>
          </a:p>
          <a:p>
            <a:r>
              <a:rPr lang="en-US" dirty="0"/>
              <a:t>With this matrix we can manipulate words. For example enjoy +flying =?;  deep*NLP-I=?</a:t>
            </a:r>
          </a:p>
        </p:txBody>
      </p:sp>
      <p:sp>
        <p:nvSpPr>
          <p:cNvPr id="4" name="Slide Number Placeholder 3"/>
          <p:cNvSpPr>
            <a:spLocks noGrp="1"/>
          </p:cNvSpPr>
          <p:nvPr>
            <p:ph type="sldNum" sz="quarter" idx="5"/>
          </p:nvPr>
        </p:nvSpPr>
        <p:spPr/>
        <p:txBody>
          <a:bodyPr/>
          <a:lstStyle/>
          <a:p>
            <a:fld id="{F6FBD007-FD5F-44AB-887D-F160FB49A0B4}" type="slidenum">
              <a:rPr lang="en-US" smtClean="0"/>
              <a:t>18</a:t>
            </a:fld>
            <a:endParaRPr lang="en-US"/>
          </a:p>
        </p:txBody>
      </p:sp>
    </p:spTree>
    <p:extLst>
      <p:ext uri="{BB962C8B-B14F-4D97-AF65-F5344CB8AC3E}">
        <p14:creationId xmlns:p14="http://schemas.microsoft.com/office/powerpoint/2010/main" val="251285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co-</a:t>
            </a:r>
            <a:r>
              <a:rPr lang="en-US" dirty="0" err="1"/>
              <a:t>occurent</a:t>
            </a:r>
            <a:r>
              <a:rPr lang="en-US" dirty="0"/>
              <a:t> matrix the context was: “previous word, next word” here the context is: “word following word”</a:t>
            </a:r>
          </a:p>
        </p:txBody>
      </p:sp>
      <p:sp>
        <p:nvSpPr>
          <p:cNvPr id="4" name="Slide Number Placeholder 3"/>
          <p:cNvSpPr>
            <a:spLocks noGrp="1"/>
          </p:cNvSpPr>
          <p:nvPr>
            <p:ph type="sldNum" sz="quarter" idx="5"/>
          </p:nvPr>
        </p:nvSpPr>
        <p:spPr/>
        <p:txBody>
          <a:bodyPr/>
          <a:lstStyle/>
          <a:p>
            <a:fld id="{F6FBD007-FD5F-44AB-887D-F160FB49A0B4}" type="slidenum">
              <a:rPr lang="en-US" smtClean="0"/>
              <a:t>20</a:t>
            </a:fld>
            <a:endParaRPr lang="en-US"/>
          </a:p>
        </p:txBody>
      </p:sp>
    </p:spTree>
    <p:extLst>
      <p:ext uri="{BB962C8B-B14F-4D97-AF65-F5344CB8AC3E}">
        <p14:creationId xmlns:p14="http://schemas.microsoft.com/office/powerpoint/2010/main" val="3584416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perceptron did not have an activation function, it used a step function to output either 1 or 0</a:t>
            </a:r>
          </a:p>
        </p:txBody>
      </p:sp>
      <p:sp>
        <p:nvSpPr>
          <p:cNvPr id="4" name="Slide Number Placeholder 3"/>
          <p:cNvSpPr>
            <a:spLocks noGrp="1"/>
          </p:cNvSpPr>
          <p:nvPr>
            <p:ph type="sldNum" sz="quarter" idx="5"/>
          </p:nvPr>
        </p:nvSpPr>
        <p:spPr/>
        <p:txBody>
          <a:bodyPr/>
          <a:lstStyle/>
          <a:p>
            <a:fld id="{F6FBD007-FD5F-44AB-887D-F160FB49A0B4}" type="slidenum">
              <a:rPr lang="en-US" smtClean="0"/>
              <a:t>22</a:t>
            </a:fld>
            <a:endParaRPr lang="en-US"/>
          </a:p>
        </p:txBody>
      </p:sp>
    </p:spTree>
    <p:extLst>
      <p:ext uri="{BB962C8B-B14F-4D97-AF65-F5344CB8AC3E}">
        <p14:creationId xmlns:p14="http://schemas.microsoft.com/office/powerpoint/2010/main" val="3483225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1" y="1151336"/>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7"/>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4"/>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1" y="528321"/>
            <a:ext cx="3769360" cy="623016"/>
          </a:xfrm>
        </p:spPr>
        <p:txBody>
          <a:bodyPr anchor="b">
            <a:noAutofit/>
          </a:bodyPr>
          <a:lstStyle>
            <a:lvl1pPr marL="0" indent="0" algn="ctr">
              <a:buNone/>
              <a:defRPr sz="1800" b="1"/>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dirty="0"/>
              <a:t>Click to edit Master text styles</a:t>
            </a:r>
          </a:p>
        </p:txBody>
      </p:sp>
    </p:spTree>
    <p:extLst>
      <p:ext uri="{BB962C8B-B14F-4D97-AF65-F5344CB8AC3E}">
        <p14:creationId xmlns:p14="http://schemas.microsoft.com/office/powerpoint/2010/main" val="187194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4/29/2024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 id="2147493467" r:id="rId9"/>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image" Target="../media/image22.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90.pn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646DD-54AC-44CE-AC13-25144B5479F0}"/>
              </a:ext>
            </a:extLst>
          </p:cNvPr>
          <p:cNvSpPr>
            <a:spLocks noGrp="1"/>
          </p:cNvSpPr>
          <p:nvPr>
            <p:ph type="title"/>
          </p:nvPr>
        </p:nvSpPr>
        <p:spPr/>
        <p:txBody>
          <a:bodyPr/>
          <a:lstStyle/>
          <a:p>
            <a:r>
              <a:rPr lang="en-US" dirty="0"/>
              <a:t>Week 8: Word Embeddings</a:t>
            </a:r>
          </a:p>
        </p:txBody>
      </p:sp>
      <p:sp>
        <p:nvSpPr>
          <p:cNvPr id="3" name="Content Placeholder 2">
            <a:extLst>
              <a:ext uri="{FF2B5EF4-FFF2-40B4-BE49-F238E27FC236}">
                <a16:creationId xmlns:a16="http://schemas.microsoft.com/office/drawing/2014/main" id="{CB7DC0DF-8877-405B-8CA8-B1DAFB4D9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8037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Similarity of </a:t>
            </a:r>
            <a:r>
              <a:rPr lang="en-US" dirty="0" err="1">
                <a:solidFill>
                  <a:srgbClr val="0070C0"/>
                </a:solidFill>
              </a:rPr>
              <a:t>Vecotrs</a:t>
            </a:r>
            <a:endParaRPr lang="en-US"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34290" indent="0" algn="just">
                  <a:spcBef>
                    <a:spcPts val="1300"/>
                  </a:spcBef>
                  <a:buNone/>
                </a:pPr>
                <a:r>
                  <a:rPr lang="en-US" dirty="0"/>
                  <a:t>Dot product is the measure of similarity.</a:t>
                </a:r>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𝑑</m:t>
                              </m:r>
                            </m:sub>
                          </m:sSub>
                        </m:e>
                      </m:d>
                      <m:r>
                        <a:rPr lang="en-US" b="0" i="1" smtClean="0">
                          <a:latin typeface="Cambria Math" panose="02040503050406030204" pitchFamily="18" charset="0"/>
                        </a:rPr>
                        <m:t>,</m:t>
                      </m:r>
                      <m:r>
                        <a:rPr lang="en-US" b="0" i="1" smtClean="0">
                          <a:latin typeface="Cambria Math" panose="02040503050406030204" pitchFamily="18" charset="0"/>
                        </a:rPr>
                        <m:t>𝑏</m:t>
                      </m:r>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𝑑</m:t>
                              </m:r>
                            </m:sub>
                          </m:sSub>
                        </m:e>
                      </m:d>
                    </m:oMath>
                  </m:oMathPara>
                </a14:m>
                <a:endParaRPr lang="en-US" dirty="0"/>
              </a:p>
              <a:p>
                <a:pPr marL="34290" indent="0" algn="just">
                  <a:spcBef>
                    <a:spcPts val="1300"/>
                  </a:spcBef>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𝑇</m:t>
                          </m:r>
                        </m:sup>
                      </m:sSup>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sSub>
                        <m:sSubPr>
                          <m:ctrlPr>
                            <a:rPr lang="en-US"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m:rPr>
                          <m:nor/>
                        </m:rPr>
                        <a:rPr lang="en-US" dirty="0"/>
                        <m:t>+…+ </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𝑑</m:t>
                          </m:r>
                        </m:sub>
                      </m:sSub>
                      <m:sSub>
                        <m:sSubPr>
                          <m:ctrlPr>
                            <a:rPr lang="en-US" i="1">
                              <a:latin typeface="Cambria Math" panose="02040503050406030204" pitchFamily="18" charset="0"/>
                            </a:rPr>
                          </m:ctrlPr>
                        </m:sSubPr>
                        <m:e>
                          <m:r>
                            <a:rPr lang="en-US" i="1">
                              <a:latin typeface="Cambria Math" panose="02040503050406030204" pitchFamily="18" charset="0"/>
                            </a:rPr>
                            <m:t>𝑏</m:t>
                          </m:r>
                        </m:e>
                        <m:sub>
                          <m:r>
                            <a:rPr lang="en-US" i="1">
                              <a:latin typeface="Cambria Math" panose="02040503050406030204" pitchFamily="18" charset="0"/>
                            </a:rPr>
                            <m:t>𝑑</m:t>
                          </m:r>
                        </m:sub>
                      </m:sSub>
                    </m:oMath>
                  </m:oMathPara>
                </a14:m>
                <a:endParaRPr lang="en-US" dirty="0"/>
              </a:p>
              <a:p>
                <a:pPr marL="34290" indent="0" algn="just">
                  <a:spcBef>
                    <a:spcPts val="1300"/>
                  </a:spcBef>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𝑎</m:t>
                          </m:r>
                        </m:e>
                      </m:d>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𝑏</m:t>
                          </m:r>
                        </m:e>
                      </m:d>
                      <m:r>
                        <m:rPr>
                          <m:sty m:val="p"/>
                        </m:rPr>
                        <a:rPr lang="en-US" b="0" i="0" smtClean="0">
                          <a:latin typeface="Cambria Math" panose="02040503050406030204" pitchFamily="18" charset="0"/>
                        </a:rPr>
                        <m:t>cos</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θ</m:t>
                      </m:r>
                      <m:r>
                        <a:rPr lang="en-US" b="0" i="0" smtClean="0">
                          <a:latin typeface="Cambria Math" panose="02040503050406030204" pitchFamily="18" charset="0"/>
                        </a:rPr>
                        <m:t>)</m:t>
                      </m:r>
                    </m:oMath>
                  </m:oMathPara>
                </a14:m>
                <a:endParaRPr lang="en-US" dirty="0"/>
              </a:p>
              <a:p>
                <a:pPr marL="34290" indent="0" algn="just">
                  <a:spcBef>
                    <a:spcPts val="1300"/>
                  </a:spcBef>
                  <a:buNone/>
                </a:pPr>
                <a:r>
                  <a:rPr lang="en-US" dirty="0"/>
                  <a:t>If the vectors are perpendicular then the projection is zero</a:t>
                </a:r>
              </a:p>
              <a:p>
                <a:pPr marL="34290" indent="0" algn="just">
                  <a:spcBef>
                    <a:spcPts val="1300"/>
                  </a:spcBef>
                  <a:buNone/>
                </a:pPr>
                <a:r>
                  <a:rPr lang="en-US" dirty="0"/>
                  <a:t>In text means two documents/sentence </a:t>
                </a:r>
              </a:p>
              <a:p>
                <a:pPr marL="34290" indent="0" algn="just">
                  <a:spcBef>
                    <a:spcPts val="1300"/>
                  </a:spcBef>
                  <a:buNone/>
                </a:pPr>
                <a:r>
                  <a:rPr lang="en-US" dirty="0"/>
                  <a:t>does not Have any common words</a:t>
                </a:r>
              </a:p>
              <a:p>
                <a:pPr marL="34290" indent="0" algn="just">
                  <a:spcBef>
                    <a:spcPts val="1300"/>
                  </a:spcBef>
                  <a:buNone/>
                </a:pPr>
                <a:endParaRPr lang="en-US" dirty="0"/>
              </a:p>
              <a:p>
                <a:pPr marL="34290" indent="0" algn="just">
                  <a:spcBef>
                    <a:spcPts val="1300"/>
                  </a:spcBef>
                  <a:buNone/>
                </a:pPr>
                <a:r>
                  <a:rPr lang="en-US" dirty="0"/>
                  <a:t> </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373"/>
                </a:stretch>
              </a:blipFill>
            </p:spPr>
            <p:txBody>
              <a:bodyPr/>
              <a:lstStyle/>
              <a:p>
                <a:r>
                  <a:rPr lang="en-US">
                    <a:noFill/>
                  </a:rPr>
                  <a:t> </a:t>
                </a:r>
              </a:p>
            </p:txBody>
          </p:sp>
        </mc:Fallback>
      </mc:AlternateContent>
      <p:grpSp>
        <p:nvGrpSpPr>
          <p:cNvPr id="25" name="Group 24">
            <a:extLst>
              <a:ext uri="{FF2B5EF4-FFF2-40B4-BE49-F238E27FC236}">
                <a16:creationId xmlns:a16="http://schemas.microsoft.com/office/drawing/2014/main" id="{5F1AC121-904B-6E48-9E0C-E8202C925367}"/>
              </a:ext>
            </a:extLst>
          </p:cNvPr>
          <p:cNvGrpSpPr/>
          <p:nvPr/>
        </p:nvGrpSpPr>
        <p:grpSpPr>
          <a:xfrm>
            <a:off x="6835299" y="760268"/>
            <a:ext cx="1952786" cy="1547266"/>
            <a:chOff x="6075336" y="1906292"/>
            <a:chExt cx="1952786" cy="1547266"/>
          </a:xfrm>
        </p:grpSpPr>
        <p:cxnSp>
          <p:nvCxnSpPr>
            <p:cNvPr id="7" name="Straight Arrow Connector 6">
              <a:extLst>
                <a:ext uri="{FF2B5EF4-FFF2-40B4-BE49-F238E27FC236}">
                  <a16:creationId xmlns:a16="http://schemas.microsoft.com/office/drawing/2014/main" id="{8D8F98C0-E0C0-B841-9B17-D1905BB4697D}"/>
                </a:ext>
              </a:extLst>
            </p:cNvPr>
            <p:cNvCxnSpPr/>
            <p:nvPr/>
          </p:nvCxnSpPr>
          <p:spPr>
            <a:xfrm>
              <a:off x="6106332" y="3332136"/>
              <a:ext cx="19217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281FD22-4D98-1341-B994-8ADC0F308608}"/>
                </a:ext>
              </a:extLst>
            </p:cNvPr>
            <p:cNvCxnSpPr/>
            <p:nvPr/>
          </p:nvCxnSpPr>
          <p:spPr>
            <a:xfrm flipV="1">
              <a:off x="6075336" y="1906292"/>
              <a:ext cx="1410345" cy="1410345"/>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893B396E-FEE5-4F42-8D19-FA755647B2FF}"/>
                </a:ext>
              </a:extLst>
            </p:cNvPr>
            <p:cNvCxnSpPr/>
            <p:nvPr/>
          </p:nvCxnSpPr>
          <p:spPr>
            <a:xfrm>
              <a:off x="7485681" y="1906292"/>
              <a:ext cx="0" cy="1410345"/>
            </a:xfrm>
            <a:prstGeom prst="line">
              <a:avLst/>
            </a:prstGeom>
            <a:ln>
              <a:solidFill>
                <a:srgbClr val="C00000"/>
              </a:solidFill>
              <a:prstDash val="dash"/>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32B95946-3F4F-F24C-85F2-AB57EE39CD0E}"/>
                </a:ext>
              </a:extLst>
            </p:cNvPr>
            <p:cNvCxnSpPr/>
            <p:nvPr/>
          </p:nvCxnSpPr>
          <p:spPr>
            <a:xfrm>
              <a:off x="6106332" y="3316637"/>
              <a:ext cx="1379349"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3" name="Arc 22">
              <a:extLst>
                <a:ext uri="{FF2B5EF4-FFF2-40B4-BE49-F238E27FC236}">
                  <a16:creationId xmlns:a16="http://schemas.microsoft.com/office/drawing/2014/main" id="{E34BE2E7-0D5F-0244-9947-043E99E07E2D}"/>
                </a:ext>
              </a:extLst>
            </p:cNvPr>
            <p:cNvSpPr/>
            <p:nvPr/>
          </p:nvSpPr>
          <p:spPr>
            <a:xfrm>
              <a:off x="6284563" y="2978727"/>
              <a:ext cx="351764" cy="474831"/>
            </a:xfrm>
            <a:prstGeom prst="arc">
              <a:avLst>
                <a:gd name="adj1" fmla="val 16200000"/>
                <a:gd name="adj2" fmla="val 2062463"/>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C2BF23-E87F-204A-AA58-939BCF3CA131}"/>
                    </a:ext>
                  </a:extLst>
                </p:cNvPr>
                <p:cNvSpPr txBox="1"/>
                <p:nvPr/>
              </p:nvSpPr>
              <p:spPr>
                <a:xfrm>
                  <a:off x="6360097" y="3009183"/>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24" name="TextBox 23">
                  <a:extLst>
                    <a:ext uri="{FF2B5EF4-FFF2-40B4-BE49-F238E27FC236}">
                      <a16:creationId xmlns:a16="http://schemas.microsoft.com/office/drawing/2014/main" id="{DBC2BF23-E87F-204A-AA58-939BCF3CA131}"/>
                    </a:ext>
                  </a:extLst>
                </p:cNvPr>
                <p:cNvSpPr txBox="1">
                  <a:spLocks noRot="1" noChangeAspect="1" noMove="1" noResize="1" noEditPoints="1" noAdjustHandles="1" noChangeArrowheads="1" noChangeShapeType="1" noTextEdit="1"/>
                </p:cNvSpPr>
                <p:nvPr/>
              </p:nvSpPr>
              <p:spPr>
                <a:xfrm>
                  <a:off x="6360097" y="3009183"/>
                  <a:ext cx="200696" cy="276999"/>
                </a:xfrm>
                <a:prstGeom prst="rect">
                  <a:avLst/>
                </a:prstGeom>
                <a:blipFill>
                  <a:blip r:embed="rId3"/>
                  <a:stretch>
                    <a:fillRect l="-17647" r="-17647" b="-4348"/>
                  </a:stretch>
                </a:blipFill>
              </p:spPr>
              <p:txBody>
                <a:bodyPr/>
                <a:lstStyle/>
                <a:p>
                  <a:r>
                    <a:rPr lang="en-US">
                      <a:noFill/>
                    </a:rPr>
                    <a:t> </a:t>
                  </a:r>
                </a:p>
              </p:txBody>
            </p:sp>
          </mc:Fallback>
        </mc:AlternateContent>
      </p:grpSp>
      <p:pic>
        <p:nvPicPr>
          <p:cNvPr id="11" name="Picture 3">
            <a:extLst>
              <a:ext uri="{FF2B5EF4-FFF2-40B4-BE49-F238E27FC236}">
                <a16:creationId xmlns:a16="http://schemas.microsoft.com/office/drawing/2014/main" id="{2113D69B-D426-5641-A632-C04F832A63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6131860" y="2645444"/>
            <a:ext cx="2791130" cy="2402229"/>
          </a:xfrm>
          <a:prstGeom prst="rect">
            <a:avLst/>
          </a:prstGeom>
        </p:spPr>
      </p:pic>
    </p:spTree>
    <p:extLst>
      <p:ext uri="{BB962C8B-B14F-4D97-AF65-F5344CB8AC3E}">
        <p14:creationId xmlns:p14="http://schemas.microsoft.com/office/powerpoint/2010/main" val="2283444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0721" y="137966"/>
            <a:ext cx="7655266" cy="557280"/>
          </a:xfrm>
        </p:spPr>
        <p:txBody>
          <a:bodyPr>
            <a:noAutofit/>
          </a:bodyPr>
          <a:lstStyle/>
          <a:p>
            <a:r>
              <a:rPr lang="en-US" sz="2400" dirty="0"/>
              <a:t>Document – Word Representation: </a:t>
            </a:r>
            <a:r>
              <a:rPr lang="en-US" sz="2400" dirty="0">
                <a:solidFill>
                  <a:schemeClr val="accent1"/>
                </a:solidFill>
              </a:rPr>
              <a:t>One-hot Vectors</a:t>
            </a:r>
          </a:p>
        </p:txBody>
      </p:sp>
      <p:sp>
        <p:nvSpPr>
          <p:cNvPr id="3" name="Content Placeholder 2"/>
          <p:cNvSpPr>
            <a:spLocks noGrp="1"/>
          </p:cNvSpPr>
          <p:nvPr>
            <p:ph idx="1"/>
          </p:nvPr>
        </p:nvSpPr>
        <p:spPr>
          <a:xfrm>
            <a:off x="1717040" y="763260"/>
            <a:ext cx="6969760" cy="4380240"/>
          </a:xfrm>
        </p:spPr>
        <p:txBody>
          <a:bodyPr>
            <a:normAutofit fontScale="92500" lnSpcReduction="20000"/>
          </a:bodyPr>
          <a:lstStyle/>
          <a:p>
            <a:pPr marL="0" indent="0">
              <a:buNone/>
            </a:pPr>
            <a:r>
              <a:rPr lang="en-CA" dirty="0"/>
              <a:t>Words as discrete units. </a:t>
            </a:r>
          </a:p>
          <a:p>
            <a:pPr marL="0" indent="0">
              <a:buNone/>
            </a:pPr>
            <a:r>
              <a:rPr lang="en-CA" b="1" u="sng" dirty="0"/>
              <a:t>Represent as one-hot vectors</a:t>
            </a:r>
          </a:p>
          <a:p>
            <a:pPr marL="0" indent="0">
              <a:buNone/>
            </a:pPr>
            <a:r>
              <a:rPr lang="en-CA" b="1" u="sng" dirty="0"/>
              <a:t>Example: </a:t>
            </a:r>
          </a:p>
          <a:p>
            <a:pPr marL="0" indent="0">
              <a:buNone/>
            </a:pPr>
            <a:r>
              <a:rPr lang="en-CA" i="1" dirty="0">
                <a:solidFill>
                  <a:schemeClr val="tx2"/>
                </a:solidFill>
              </a:rPr>
              <a:t>Document1: the king is the leader of the society</a:t>
            </a:r>
          </a:p>
          <a:p>
            <a:pPr marL="0" indent="0">
              <a:buNone/>
            </a:pPr>
            <a:r>
              <a:rPr lang="en-CA" i="1" dirty="0">
                <a:solidFill>
                  <a:schemeClr val="tx2"/>
                </a:solidFill>
              </a:rPr>
              <a:t>Document2: the queen is a wife and mother </a:t>
            </a:r>
          </a:p>
          <a:p>
            <a:pPr marL="0" indent="0">
              <a:buNone/>
            </a:pPr>
            <a:r>
              <a:rPr lang="en-CA" dirty="0"/>
              <a:t>## collect all unique words {</a:t>
            </a:r>
            <a:r>
              <a:rPr lang="en-CA" i="1" dirty="0">
                <a:solidFill>
                  <a:schemeClr val="tx2"/>
                </a:solidFill>
              </a:rPr>
              <a:t>the, king, is, leader, of, society, queen,  </a:t>
            </a:r>
            <a:endParaRPr lang="en-CA" dirty="0"/>
          </a:p>
          <a:p>
            <a:pPr marL="0" indent="0">
              <a:buNone/>
            </a:pPr>
            <a:r>
              <a:rPr lang="en-CA" dirty="0"/>
              <a:t>Example Let our lexicon be: {</a:t>
            </a:r>
            <a:r>
              <a:rPr lang="en-CA" i="1" dirty="0"/>
              <a:t>king, queen, man, woman</a:t>
            </a:r>
            <a:r>
              <a:rPr lang="en-CA" dirty="0"/>
              <a:t>} =&gt; (key words: column heads) </a:t>
            </a:r>
          </a:p>
          <a:p>
            <a:pPr marL="0" indent="0">
              <a:buNone/>
            </a:pPr>
            <a:r>
              <a:rPr lang="en-CA" dirty="0"/>
              <a:t>king [1, 0, 0, 0] </a:t>
            </a:r>
            <a:r>
              <a:rPr lang="en-CA" dirty="0">
                <a:sym typeface="Wingdings" panose="05000000000000000000" pitchFamily="2" charset="2"/>
              </a:rPr>
              <a:t> king appears 1 in first doc, 0 in 2</a:t>
            </a:r>
            <a:r>
              <a:rPr lang="en-CA" baseline="30000" dirty="0">
                <a:sym typeface="Wingdings" panose="05000000000000000000" pitchFamily="2" charset="2"/>
              </a:rPr>
              <a:t>nd</a:t>
            </a:r>
            <a:r>
              <a:rPr lang="en-CA" dirty="0">
                <a:sym typeface="Wingdings" panose="05000000000000000000" pitchFamily="2" charset="2"/>
              </a:rPr>
              <a:t>, 0 in third, 0 in fourth</a:t>
            </a:r>
            <a:endParaRPr lang="en-CA" dirty="0"/>
          </a:p>
          <a:p>
            <a:pPr marL="0" indent="0">
              <a:buNone/>
            </a:pPr>
            <a:r>
              <a:rPr lang="en-CA" dirty="0"/>
              <a:t>queen [0, 1, 0, 0] </a:t>
            </a:r>
            <a:r>
              <a:rPr lang="en-CA" dirty="0">
                <a:sym typeface="Wingdings" panose="05000000000000000000" pitchFamily="2" charset="2"/>
              </a:rPr>
              <a:t>queen appears 0 times in the first doc, 1 in 2</a:t>
            </a:r>
            <a:r>
              <a:rPr lang="en-CA" baseline="30000" dirty="0">
                <a:sym typeface="Wingdings" panose="05000000000000000000" pitchFamily="2" charset="2"/>
              </a:rPr>
              <a:t>nd</a:t>
            </a:r>
            <a:r>
              <a:rPr lang="en-CA" dirty="0">
                <a:sym typeface="Wingdings" panose="05000000000000000000" pitchFamily="2" charset="2"/>
              </a:rPr>
              <a:t>, 0 in the third doc, 0 in the fourth doc</a:t>
            </a:r>
            <a:endParaRPr lang="en-CA" dirty="0"/>
          </a:p>
          <a:p>
            <a:pPr marL="0" indent="0">
              <a:buNone/>
            </a:pPr>
            <a:r>
              <a:rPr lang="en-CA" dirty="0"/>
              <a:t>man [0, 0, 1, 0] …</a:t>
            </a:r>
          </a:p>
          <a:p>
            <a:pPr marL="0" indent="0">
              <a:buNone/>
            </a:pPr>
            <a:r>
              <a:rPr lang="en-CA" dirty="0"/>
              <a:t>woman [0, 0, 0, 1]…</a:t>
            </a:r>
          </a:p>
          <a:p>
            <a:pPr marL="0" indent="0">
              <a:buNone/>
            </a:pPr>
            <a:r>
              <a:rPr lang="en-CA" dirty="0">
                <a:solidFill>
                  <a:srgbClr val="FF0000"/>
                </a:solidFill>
              </a:rPr>
              <a:t>NB: these are (normalised vectors!) in a math sense!</a:t>
            </a:r>
          </a:p>
          <a:p>
            <a:pPr marL="0" indent="0">
              <a:buNone/>
            </a:pPr>
            <a:r>
              <a:rPr lang="en-CA" dirty="0"/>
              <a:t>NB: here column headings are words appearing in all docs. Row heading show the docs (first row for the 1</a:t>
            </a:r>
            <a:r>
              <a:rPr lang="en-CA" baseline="30000" dirty="0"/>
              <a:t>st</a:t>
            </a:r>
            <a:r>
              <a:rPr lang="en-CA" dirty="0"/>
              <a:t> doc, 2</a:t>
            </a:r>
            <a:r>
              <a:rPr lang="en-CA" baseline="30000" dirty="0"/>
              <a:t>nd</a:t>
            </a:r>
            <a:r>
              <a:rPr lang="en-CA" dirty="0"/>
              <a:t> row for the 2</a:t>
            </a:r>
            <a:r>
              <a:rPr lang="en-CA" baseline="30000" dirty="0"/>
              <a:t>nd</a:t>
            </a:r>
            <a:r>
              <a:rPr lang="en-CA" dirty="0"/>
              <a:t> doc, </a:t>
            </a:r>
            <a:r>
              <a:rPr lang="en-CA" dirty="0" err="1"/>
              <a:t>etc</a:t>
            </a:r>
            <a:r>
              <a:rPr lang="en-CA" dirty="0"/>
              <a:t>)</a:t>
            </a:r>
          </a:p>
          <a:p>
            <a:pPr marL="0" indent="0">
              <a:buNone/>
            </a:pPr>
            <a:r>
              <a:rPr lang="en-CA" dirty="0"/>
              <a:t>What would the </a:t>
            </a:r>
            <a:r>
              <a:rPr lang="en-CA" b="1" dirty="0">
                <a:solidFill>
                  <a:schemeClr val="accent3"/>
                </a:solidFill>
              </a:rPr>
              <a:t>dot product of the king vector and queen vector be?</a:t>
            </a:r>
          </a:p>
          <a:p>
            <a:pPr marL="0" indent="0">
              <a:buNone/>
            </a:pPr>
            <a:r>
              <a:rPr lang="en-CA" dirty="0"/>
              <a:t>||[1,0,0,0] * [0,1,0,0]||=?</a:t>
            </a:r>
          </a:p>
          <a:p>
            <a:pPr marL="0" indent="0">
              <a:buNone/>
            </a:pPr>
            <a:endParaRPr lang="en-US" dirty="0"/>
          </a:p>
        </p:txBody>
      </p:sp>
    </p:spTree>
    <p:extLst>
      <p:ext uri="{BB962C8B-B14F-4D97-AF65-F5344CB8AC3E}">
        <p14:creationId xmlns:p14="http://schemas.microsoft.com/office/powerpoint/2010/main" val="30456544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DDFEC-A93D-47ED-9549-2EA598C811E2}"/>
              </a:ext>
            </a:extLst>
          </p:cNvPr>
          <p:cNvSpPr>
            <a:spLocks noGrp="1"/>
          </p:cNvSpPr>
          <p:nvPr>
            <p:ph type="title"/>
          </p:nvPr>
        </p:nvSpPr>
        <p:spPr/>
        <p:txBody>
          <a:bodyPr/>
          <a:lstStyle/>
          <a:p>
            <a:r>
              <a:rPr lang="en-US" sz="2800" dirty="0">
                <a:solidFill>
                  <a:schemeClr val="accent1"/>
                </a:solidFill>
              </a:rPr>
              <a:t>One-Hot Encoding</a:t>
            </a:r>
            <a:endParaRPr lang="en-US" dirty="0"/>
          </a:p>
        </p:txBody>
      </p:sp>
      <p:sp>
        <p:nvSpPr>
          <p:cNvPr id="3" name="Content Placeholder 2">
            <a:extLst>
              <a:ext uri="{FF2B5EF4-FFF2-40B4-BE49-F238E27FC236}">
                <a16:creationId xmlns:a16="http://schemas.microsoft.com/office/drawing/2014/main" id="{F455D31C-3B63-451B-806A-061C55C2DF11}"/>
              </a:ext>
            </a:extLst>
          </p:cNvPr>
          <p:cNvSpPr>
            <a:spLocks noGrp="1"/>
          </p:cNvSpPr>
          <p:nvPr>
            <p:ph idx="1"/>
          </p:nvPr>
        </p:nvSpPr>
        <p:spPr>
          <a:xfrm>
            <a:off x="1717040" y="959742"/>
            <a:ext cx="6969760" cy="3634881"/>
          </a:xfrm>
        </p:spPr>
        <p:txBody>
          <a:bodyPr>
            <a:normAutofit/>
          </a:bodyPr>
          <a:lstStyle/>
          <a:p>
            <a:pPr>
              <a:buFont typeface="Wingdings" panose="05000000000000000000" pitchFamily="2" charset="2"/>
              <a:buChar char="q"/>
            </a:pPr>
            <a:r>
              <a:rPr lang="en-US" sz="2400" b="1" i="0" dirty="0">
                <a:solidFill>
                  <a:srgbClr val="333333"/>
                </a:solidFill>
                <a:effectLst/>
                <a:latin typeface="guardian-text-oreilly"/>
              </a:rPr>
              <a:t>One-hot encoding</a:t>
            </a:r>
            <a:r>
              <a:rPr lang="en-US" sz="2400" b="0" i="0" dirty="0">
                <a:solidFill>
                  <a:srgbClr val="333333"/>
                </a:solidFill>
                <a:effectLst/>
                <a:latin typeface="guardian-text-oreilly"/>
              </a:rPr>
              <a:t> is the binary sparse vector representation of text.</a:t>
            </a:r>
          </a:p>
          <a:p>
            <a:pPr>
              <a:buFont typeface="Wingdings" panose="05000000000000000000" pitchFamily="2" charset="2"/>
              <a:buChar char="q"/>
            </a:pPr>
            <a:r>
              <a:rPr lang="en-US" sz="2400" b="0" i="0" dirty="0">
                <a:solidFill>
                  <a:srgbClr val="333333"/>
                </a:solidFill>
                <a:effectLst/>
                <a:latin typeface="guardian-text-oreilly"/>
              </a:rPr>
              <a:t> In this encoding, the resulting binary vector is all zero-value except at the position or index of the token where it is one. </a:t>
            </a:r>
            <a:endParaRPr lang="en-US" sz="2400" dirty="0"/>
          </a:p>
        </p:txBody>
      </p:sp>
      <p:pic>
        <p:nvPicPr>
          <p:cNvPr id="3074" name="Picture 2">
            <a:extLst>
              <a:ext uri="{FF2B5EF4-FFF2-40B4-BE49-F238E27FC236}">
                <a16:creationId xmlns:a16="http://schemas.microsoft.com/office/drawing/2014/main" id="{ABAEF3F1-81BC-4329-B78E-6558D5499D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0948" y="3037923"/>
            <a:ext cx="7693051" cy="2025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4567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B588-A7BD-4CEE-8A4A-B71AF50060D0}"/>
              </a:ext>
            </a:extLst>
          </p:cNvPr>
          <p:cNvSpPr>
            <a:spLocks noGrp="1"/>
          </p:cNvSpPr>
          <p:nvPr>
            <p:ph type="title"/>
          </p:nvPr>
        </p:nvSpPr>
        <p:spPr/>
        <p:txBody>
          <a:bodyPr/>
          <a:lstStyle/>
          <a:p>
            <a:r>
              <a:rPr lang="en-US" dirty="0"/>
              <a:t>What are “Word Embeddings”</a:t>
            </a:r>
          </a:p>
        </p:txBody>
      </p:sp>
      <p:sp>
        <p:nvSpPr>
          <p:cNvPr id="3" name="Content Placeholder 2">
            <a:extLst>
              <a:ext uri="{FF2B5EF4-FFF2-40B4-BE49-F238E27FC236}">
                <a16:creationId xmlns:a16="http://schemas.microsoft.com/office/drawing/2014/main" id="{C6E1004E-AD26-4DB3-B486-D529F1849E88}"/>
              </a:ext>
            </a:extLst>
          </p:cNvPr>
          <p:cNvSpPr>
            <a:spLocks noGrp="1"/>
          </p:cNvSpPr>
          <p:nvPr>
            <p:ph idx="1"/>
          </p:nvPr>
        </p:nvSpPr>
        <p:spPr/>
        <p:txBody>
          <a:bodyPr/>
          <a:lstStyle/>
          <a:p>
            <a:pPr>
              <a:buFont typeface="Wingdings" panose="05000000000000000000" pitchFamily="2" charset="2"/>
              <a:buChar char="q"/>
            </a:pPr>
            <a:r>
              <a:rPr lang="en-US" b="0" i="0" dirty="0">
                <a:solidFill>
                  <a:srgbClr val="222222"/>
                </a:solidFill>
                <a:effectLst/>
                <a:latin typeface="Charter"/>
              </a:rPr>
              <a:t>Word Embeddings are numeric vector representations of text that also maintain the semantic and contextual relationships within the words in the text corpus.</a:t>
            </a:r>
          </a:p>
          <a:p>
            <a:pPr>
              <a:buFont typeface="Wingdings" panose="05000000000000000000" pitchFamily="2" charset="2"/>
              <a:buChar char="q"/>
            </a:pPr>
            <a:r>
              <a:rPr lang="en-US" b="0" i="0" dirty="0">
                <a:solidFill>
                  <a:srgbClr val="222222"/>
                </a:solidFill>
                <a:effectLst/>
                <a:latin typeface="Charter"/>
              </a:rPr>
              <a:t>In such representation, the words that have stronger semantic relationships are closer to each other in the vector space.</a:t>
            </a:r>
            <a:endParaRPr lang="en-US" dirty="0">
              <a:latin typeface="Charter"/>
            </a:endParaRPr>
          </a:p>
        </p:txBody>
      </p:sp>
      <p:pic>
        <p:nvPicPr>
          <p:cNvPr id="5" name="Picture 4">
            <a:extLst>
              <a:ext uri="{FF2B5EF4-FFF2-40B4-BE49-F238E27FC236}">
                <a16:creationId xmlns:a16="http://schemas.microsoft.com/office/drawing/2014/main" id="{B96F66A1-C924-4752-8D39-69777D17B067}"/>
              </a:ext>
            </a:extLst>
          </p:cNvPr>
          <p:cNvPicPr>
            <a:picLocks noChangeAspect="1"/>
          </p:cNvPicPr>
          <p:nvPr/>
        </p:nvPicPr>
        <p:blipFill>
          <a:blip r:embed="rId2"/>
          <a:stretch>
            <a:fillRect/>
          </a:stretch>
        </p:blipFill>
        <p:spPr>
          <a:xfrm>
            <a:off x="1904628" y="2809702"/>
            <a:ext cx="4014034" cy="2310341"/>
          </a:xfrm>
          <a:prstGeom prst="rect">
            <a:avLst/>
          </a:prstGeom>
        </p:spPr>
      </p:pic>
    </p:spTree>
    <p:extLst>
      <p:ext uri="{BB962C8B-B14F-4D97-AF65-F5344CB8AC3E}">
        <p14:creationId xmlns:p14="http://schemas.microsoft.com/office/powerpoint/2010/main" val="323443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One-hot vs. Embedding</a:t>
            </a:r>
          </a:p>
        </p:txBody>
      </p:sp>
      <p:sp>
        <p:nvSpPr>
          <p:cNvPr id="5" name="Content Placeholder 4">
            <a:extLst>
              <a:ext uri="{FF2B5EF4-FFF2-40B4-BE49-F238E27FC236}">
                <a16:creationId xmlns:a16="http://schemas.microsoft.com/office/drawing/2014/main" id="{7A55F85D-DE44-AF46-9CCD-68BF8ACD4D1B}"/>
              </a:ext>
            </a:extLst>
          </p:cNvPr>
          <p:cNvSpPr>
            <a:spLocks noGrp="1"/>
          </p:cNvSpPr>
          <p:nvPr>
            <p:ph idx="1"/>
          </p:nvPr>
        </p:nvSpPr>
        <p:spPr/>
        <p:txBody>
          <a:bodyPr/>
          <a:lstStyle/>
          <a:p>
            <a:endParaRPr lang="en-US"/>
          </a:p>
        </p:txBody>
      </p:sp>
      <p:graphicFrame>
        <p:nvGraphicFramePr>
          <p:cNvPr id="6" name="Content Placeholder 3">
            <a:extLst>
              <a:ext uri="{FF2B5EF4-FFF2-40B4-BE49-F238E27FC236}">
                <a16:creationId xmlns:a16="http://schemas.microsoft.com/office/drawing/2014/main" id="{65338708-50B3-FA4F-8450-D59522022F77}"/>
              </a:ext>
            </a:extLst>
          </p:cNvPr>
          <p:cNvGraphicFramePr>
            <a:graphicFrameLocks/>
          </p:cNvGraphicFramePr>
          <p:nvPr>
            <p:extLst>
              <p:ext uri="{D42A27DB-BD31-4B8C-83A1-F6EECF244321}">
                <p14:modId xmlns:p14="http://schemas.microsoft.com/office/powerpoint/2010/main" val="1706976278"/>
              </p:ext>
            </p:extLst>
          </p:nvPr>
        </p:nvGraphicFramePr>
        <p:xfrm>
          <a:off x="1770924" y="1175051"/>
          <a:ext cx="7054980" cy="3419572"/>
        </p:xfrm>
        <a:graphic>
          <a:graphicData uri="http://schemas.openxmlformats.org/drawingml/2006/table">
            <a:tbl>
              <a:tblPr firstRow="1" bandRow="1">
                <a:tableStyleId>{5C22544A-7EE6-4342-B048-85BDC9FD1C3A}</a:tableStyleId>
              </a:tblPr>
              <a:tblGrid>
                <a:gridCol w="3527490">
                  <a:extLst>
                    <a:ext uri="{9D8B030D-6E8A-4147-A177-3AD203B41FA5}">
                      <a16:colId xmlns:a16="http://schemas.microsoft.com/office/drawing/2014/main" val="20000"/>
                    </a:ext>
                  </a:extLst>
                </a:gridCol>
                <a:gridCol w="3527490">
                  <a:extLst>
                    <a:ext uri="{9D8B030D-6E8A-4147-A177-3AD203B41FA5}">
                      <a16:colId xmlns:a16="http://schemas.microsoft.com/office/drawing/2014/main" val="20001"/>
                    </a:ext>
                  </a:extLst>
                </a:gridCol>
              </a:tblGrid>
              <a:tr h="172342">
                <a:tc>
                  <a:txBody>
                    <a:bodyPr/>
                    <a:lstStyle/>
                    <a:p>
                      <a:pPr algn="ctr"/>
                      <a:r>
                        <a:rPr lang="en-IN" sz="1200" b="0" dirty="0"/>
                        <a:t>Traditional Method</a:t>
                      </a:r>
                      <a:r>
                        <a:rPr lang="en-IN" sz="1200" b="0" baseline="0" dirty="0"/>
                        <a:t>  - </a:t>
                      </a:r>
                      <a:r>
                        <a:rPr lang="en-IN" sz="1200" b="0" dirty="0"/>
                        <a:t>Bag</a:t>
                      </a:r>
                      <a:r>
                        <a:rPr lang="en-IN" sz="1200" b="0" baseline="0" dirty="0"/>
                        <a:t> of Words Model</a:t>
                      </a:r>
                      <a:endParaRPr lang="en-US" sz="1200" b="0" dirty="0"/>
                    </a:p>
                  </a:txBody>
                  <a:tcPr/>
                </a:tc>
                <a:tc>
                  <a:txBody>
                    <a:bodyPr/>
                    <a:lstStyle/>
                    <a:p>
                      <a:pPr algn="ctr"/>
                      <a:r>
                        <a:rPr lang="en-IN" sz="1200" b="0" dirty="0"/>
                        <a:t>Word</a:t>
                      </a:r>
                      <a:r>
                        <a:rPr lang="en-IN" sz="1200" b="0" baseline="0" dirty="0"/>
                        <a:t> Embeddings</a:t>
                      </a:r>
                      <a:endParaRPr lang="en-US" sz="1200" b="0" dirty="0"/>
                    </a:p>
                  </a:txBody>
                  <a:tcPr/>
                </a:tc>
                <a:extLst>
                  <a:ext uri="{0D108BD9-81ED-4DB2-BD59-A6C34878D82A}">
                    <a16:rowId xmlns:a16="http://schemas.microsoft.com/office/drawing/2014/main" val="10000"/>
                  </a:ext>
                </a:extLst>
              </a:tr>
              <a:tr h="3145252">
                <a:tc>
                  <a:txBody>
                    <a:bodyPr/>
                    <a:lstStyle/>
                    <a:p>
                      <a:pPr marL="285750" indent="-285750" algn="l">
                        <a:buFont typeface="Arial" panose="020B0604020202020204" pitchFamily="34" charset="0"/>
                        <a:buChar char="•"/>
                      </a:pPr>
                      <a:r>
                        <a:rPr lang="en-IN" sz="1200" dirty="0"/>
                        <a:t>Uses</a:t>
                      </a:r>
                      <a:r>
                        <a:rPr lang="en-IN" sz="1200" baseline="0" dirty="0"/>
                        <a:t> one hot encoding</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t>Each word in the vocabulary is represented by one bit position in a HUGE vector.</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solidFill>
                            <a:schemeClr val="tx1"/>
                          </a:solidFill>
                        </a:rPr>
                        <a:t>For example, if we have a vocabulary of 10000 words, and “Hello” is the 4</a:t>
                      </a:r>
                      <a:r>
                        <a:rPr lang="en-IN" sz="1200" baseline="30000" dirty="0">
                          <a:solidFill>
                            <a:schemeClr val="tx1"/>
                          </a:solidFill>
                        </a:rPr>
                        <a:t>th</a:t>
                      </a:r>
                      <a:r>
                        <a:rPr lang="en-IN" sz="1200" baseline="0" dirty="0">
                          <a:solidFill>
                            <a:schemeClr val="tx1"/>
                          </a:solidFill>
                        </a:rPr>
                        <a:t> word in the dictionary, it would be represented by:  0 0 0 1 0 0  . . . . . . . 0 0 0 0 </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1" baseline="0" dirty="0">
                          <a:solidFill>
                            <a:schemeClr val="accent3"/>
                          </a:solidFill>
                        </a:rPr>
                        <a:t>Context</a:t>
                      </a:r>
                      <a:r>
                        <a:rPr lang="en-IN" sz="1200" baseline="0" dirty="0"/>
                        <a:t> information is not utilized</a:t>
                      </a:r>
                    </a:p>
                  </a:txBody>
                  <a:tcPr/>
                </a:tc>
                <a:tc>
                  <a:txBody>
                    <a:bodyPr/>
                    <a:lstStyle/>
                    <a:p>
                      <a:pPr marL="285750" indent="-285750" algn="l">
                        <a:buFont typeface="Arial" panose="020B0604020202020204" pitchFamily="34" charset="0"/>
                        <a:buChar char="•"/>
                      </a:pPr>
                      <a:r>
                        <a:rPr lang="en-IN" sz="1200" dirty="0"/>
                        <a:t>Stores</a:t>
                      </a:r>
                      <a:r>
                        <a:rPr lang="en-IN" sz="1200" baseline="0" dirty="0"/>
                        <a:t> each word in as a point in space, where it is represented by a vector of fixed number of dimensions (generally 300)</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t>Unsupervised, built just by reading huge corpus</a:t>
                      </a:r>
                    </a:p>
                    <a:p>
                      <a:pPr marL="285750" indent="-285750" algn="l">
                        <a:buFont typeface="Arial" panose="020B0604020202020204" pitchFamily="34" charset="0"/>
                        <a:buChar char="•"/>
                      </a:pPr>
                      <a:endParaRPr lang="en-IN" sz="1200" baseline="0" dirty="0"/>
                    </a:p>
                    <a:p>
                      <a:pPr marL="285750" indent="-285750" algn="l">
                        <a:buFont typeface="Arial" panose="020B0604020202020204" pitchFamily="34" charset="0"/>
                        <a:buChar char="•"/>
                      </a:pPr>
                      <a:r>
                        <a:rPr lang="en-IN" sz="1200" baseline="0" dirty="0">
                          <a:solidFill>
                            <a:schemeClr val="tx1"/>
                          </a:solidFill>
                        </a:rPr>
                        <a:t>For example, “Hello” might be represented as :  </a:t>
                      </a:r>
                    </a:p>
                    <a:p>
                      <a:pPr marL="0" indent="0" algn="l">
                        <a:buFont typeface="Arial" panose="020B0604020202020204" pitchFamily="34" charset="0"/>
                        <a:buNone/>
                      </a:pPr>
                      <a:r>
                        <a:rPr lang="en-IN" sz="1200" baseline="0" dirty="0">
                          <a:solidFill>
                            <a:schemeClr val="tx1"/>
                          </a:solidFill>
                        </a:rPr>
                        <a:t>    [0.4, -0.11, 0.55, 0.3 . . . 0.1, 0.02]</a:t>
                      </a:r>
                    </a:p>
                    <a:p>
                      <a:pPr marL="285750" indent="-285750" algn="l">
                        <a:buFont typeface="Arial" panose="020B0604020202020204" pitchFamily="34" charset="0"/>
                        <a:buChar char="•"/>
                      </a:pPr>
                      <a:endParaRPr lang="en-IN" sz="1200" baseline="0" dirty="0">
                        <a:solidFill>
                          <a:schemeClr val="tx1"/>
                        </a:solidFill>
                      </a:endParaRPr>
                    </a:p>
                    <a:p>
                      <a:pPr marL="285750" indent="-285750" algn="l">
                        <a:buFont typeface="Arial" panose="020B0604020202020204" pitchFamily="34" charset="0"/>
                        <a:buChar char="•"/>
                      </a:pPr>
                      <a:r>
                        <a:rPr lang="en-IN" sz="1200" baseline="0" dirty="0">
                          <a:solidFill>
                            <a:schemeClr val="tx1"/>
                          </a:solidFill>
                        </a:rPr>
                        <a:t>Dimensions are basically projections along different axes, more of a mathematical concept.  </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200" b="1" baseline="0" dirty="0">
                          <a:solidFill>
                            <a:schemeClr val="accent3"/>
                          </a:solidFill>
                        </a:rPr>
                        <a:t>Context</a:t>
                      </a:r>
                      <a:r>
                        <a:rPr lang="en-IN" sz="1200" baseline="0" dirty="0"/>
                        <a:t> information is utilized</a:t>
                      </a:r>
                    </a:p>
                    <a:p>
                      <a:pPr marL="285750" indent="-285750" algn="l">
                        <a:buFont typeface="Arial" panose="020B0604020202020204" pitchFamily="34" charset="0"/>
                        <a:buChar char="•"/>
                      </a:pPr>
                      <a:endParaRPr lang="en-IN" sz="1200" baseline="0" dirty="0">
                        <a:solidFill>
                          <a:schemeClr val="tx1"/>
                        </a:solidFill>
                      </a:endParaRP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2332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Embedding</a:t>
            </a:r>
          </a:p>
        </p:txBody>
      </p:sp>
      <p:pic>
        <p:nvPicPr>
          <p:cNvPr id="6" name="Picture 2" descr="https://www.tensorflow.org/versions/r0.7/images/linear-relationships.png">
            <a:extLst>
              <a:ext uri="{FF2B5EF4-FFF2-40B4-BE49-F238E27FC236}">
                <a16:creationId xmlns:a16="http://schemas.microsoft.com/office/drawing/2014/main" id="{2F049A27-1C05-A24C-8D09-F05238F256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9726" y="1264214"/>
            <a:ext cx="6744388" cy="2937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368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word embedding work?</a:t>
            </a:r>
          </a:p>
        </p:txBody>
      </p:sp>
      <p:sp>
        <p:nvSpPr>
          <p:cNvPr id="3" name="Content Placeholder 2"/>
          <p:cNvSpPr>
            <a:spLocks noGrp="1"/>
          </p:cNvSpPr>
          <p:nvPr>
            <p:ph idx="1"/>
          </p:nvPr>
        </p:nvSpPr>
        <p:spPr/>
        <p:txBody>
          <a:bodyPr/>
          <a:lstStyle/>
          <a:p>
            <a:pPr>
              <a:buFont typeface="Courier New" panose="02070309020205020404" pitchFamily="49" charset="0"/>
              <a:buChar char="o"/>
            </a:pPr>
            <a:r>
              <a:rPr lang="en-US" b="1" dirty="0"/>
              <a:t>Text Similarity</a:t>
            </a:r>
            <a:r>
              <a:rPr lang="en-US" dirty="0"/>
              <a:t>:</a:t>
            </a:r>
          </a:p>
          <a:p>
            <a:pPr>
              <a:buFont typeface="Courier New" panose="02070309020205020404" pitchFamily="49" charset="0"/>
              <a:buChar char="o"/>
            </a:pPr>
            <a:r>
              <a:rPr lang="en-US" dirty="0"/>
              <a:t> 	Word Embedding is based on the concept of similar </a:t>
            </a:r>
            <a:r>
              <a:rPr lang="en-US" b="1" dirty="0">
                <a:solidFill>
                  <a:srgbClr val="92D050"/>
                </a:solidFill>
              </a:rPr>
              <a:t>context</a:t>
            </a:r>
            <a:r>
              <a:rPr lang="en-US" dirty="0"/>
              <a:t> have 	similar embedding or </a:t>
            </a:r>
            <a:r>
              <a:rPr lang="en" i="1" dirty="0"/>
              <a:t>Similar words </a:t>
            </a:r>
            <a:r>
              <a:rPr lang="en" dirty="0"/>
              <a:t>occur in </a:t>
            </a:r>
            <a:r>
              <a:rPr lang="en" i="1" dirty="0"/>
              <a:t>similar contexts</a:t>
            </a:r>
            <a:r>
              <a:rPr lang="en" dirty="0"/>
              <a:t>. They are 	</a:t>
            </a:r>
            <a:r>
              <a:rPr lang="en-CA" i="1" dirty="0"/>
              <a:t>exchangeable</a:t>
            </a:r>
            <a:r>
              <a:rPr lang="en" dirty="0"/>
              <a:t>.</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a:p>
            <a:pPr>
              <a:buFont typeface="Courier New" panose="02070309020205020404" pitchFamily="49" charset="0"/>
              <a:buChar char="o"/>
            </a:pPr>
            <a:r>
              <a:rPr lang="en-US" dirty="0" err="1"/>
              <a:t>Vec</a:t>
            </a:r>
            <a:r>
              <a:rPr lang="en-US" dirty="0"/>
              <a:t>(dog bites man)=(0.2,-0.3,1.5)</a:t>
            </a:r>
          </a:p>
          <a:p>
            <a:pPr>
              <a:buFont typeface="Courier New" panose="02070309020205020404" pitchFamily="49" charset="0"/>
              <a:buChar char="o"/>
            </a:pPr>
            <a:r>
              <a:rPr lang="en-US" dirty="0"/>
              <a:t>Sentence similar in meaning should be close to this embedding.</a:t>
            </a:r>
          </a:p>
          <a:p>
            <a:pPr>
              <a:buFont typeface="Courier New" panose="02070309020205020404" pitchFamily="49" charset="0"/>
              <a:buChar char="o"/>
            </a:pPr>
            <a:endParaRPr lang="en-US" dirty="0"/>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176606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Embedding Methods</a:t>
            </a:r>
          </a:p>
        </p:txBody>
      </p:sp>
      <p:sp>
        <p:nvSpPr>
          <p:cNvPr id="3" name="Content Placeholder 2"/>
          <p:cNvSpPr>
            <a:spLocks noGrp="1"/>
          </p:cNvSpPr>
          <p:nvPr>
            <p:ph idx="1"/>
          </p:nvPr>
        </p:nvSpPr>
        <p:spPr/>
        <p:txBody>
          <a:bodyPr/>
          <a:lstStyle/>
          <a:p>
            <a:pPr marL="756900" lvl="1" indent="-342900">
              <a:buFont typeface="Wingdings" panose="05000000000000000000" pitchFamily="2" charset="2"/>
              <a:buChar char="Ø"/>
            </a:pPr>
            <a:r>
              <a:rPr lang="en-IN" sz="1800" dirty="0"/>
              <a:t>Co-occurrence Matrix </a:t>
            </a:r>
          </a:p>
          <a:p>
            <a:pPr marL="756900" lvl="1" indent="-342900">
              <a:buFont typeface="Wingdings" panose="05000000000000000000" pitchFamily="2" charset="2"/>
              <a:buChar char="Ø"/>
            </a:pPr>
            <a:r>
              <a:rPr lang="en-IN" sz="1800" dirty="0"/>
              <a:t>SVD</a:t>
            </a:r>
          </a:p>
          <a:p>
            <a:pPr marL="756900" lvl="1" indent="-342900">
              <a:buFont typeface="Wingdings" panose="05000000000000000000" pitchFamily="2" charset="2"/>
              <a:buChar char="Ø"/>
            </a:pPr>
            <a:r>
              <a:rPr lang="en-IN" sz="1800" dirty="0"/>
              <a:t>word2vec  (</a:t>
            </a:r>
            <a:r>
              <a:rPr lang="en-IN" sz="1800" i="1" dirty="0"/>
              <a:t>Google)</a:t>
            </a:r>
            <a:endParaRPr lang="en-IN" sz="1800" dirty="0"/>
          </a:p>
          <a:p>
            <a:pPr marL="756900" lvl="1" indent="-342900">
              <a:buFont typeface="Wingdings" panose="05000000000000000000" pitchFamily="2" charset="2"/>
              <a:buChar char="Ø"/>
            </a:pPr>
            <a:r>
              <a:rPr lang="en-IN" sz="1800" dirty="0"/>
              <a:t>[Global Vector Representations (</a:t>
            </a:r>
            <a:r>
              <a:rPr lang="en-IN" sz="1800" dirty="0" err="1"/>
              <a:t>GloVe</a:t>
            </a:r>
            <a:r>
              <a:rPr lang="en-IN" sz="1800" dirty="0"/>
              <a:t>)   (</a:t>
            </a:r>
            <a:r>
              <a:rPr lang="en-IN" sz="1800" i="1" dirty="0"/>
              <a:t>Stanford)]</a:t>
            </a:r>
            <a:endParaRPr lang="en-IN" sz="1800" dirty="0"/>
          </a:p>
          <a:p>
            <a:pPr marL="36900" indent="0">
              <a:buNone/>
            </a:pPr>
            <a:endParaRPr lang="en-IN" u="sng" dirty="0"/>
          </a:p>
          <a:p>
            <a:pPr marL="36900" indent="0">
              <a:buNone/>
            </a:pPr>
            <a:endParaRPr lang="en-IN" b="1" dirty="0">
              <a:solidFill>
                <a:schemeClr val="accent1"/>
              </a:solidFill>
            </a:endParaRPr>
          </a:p>
        </p:txBody>
      </p:sp>
    </p:spTree>
    <p:extLst>
      <p:ext uri="{BB962C8B-B14F-4D97-AF65-F5344CB8AC3E}">
        <p14:creationId xmlns:p14="http://schemas.microsoft.com/office/powerpoint/2010/main" val="3444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Co-occurrence Matrix</a:t>
            </a:r>
          </a:p>
        </p:txBody>
      </p:sp>
      <p:pic>
        <p:nvPicPr>
          <p:cNvPr id="4" name="Content Placeholder 3">
            <a:extLst>
              <a:ext uri="{FF2B5EF4-FFF2-40B4-BE49-F238E27FC236}">
                <a16:creationId xmlns:a16="http://schemas.microsoft.com/office/drawing/2014/main" id="{088BC35C-DB97-CD4B-AEBD-18984031ACE4}"/>
              </a:ext>
            </a:extLst>
          </p:cNvPr>
          <p:cNvPicPr>
            <a:picLocks noGrp="1" noChangeAspect="1"/>
          </p:cNvPicPr>
          <p:nvPr>
            <p:ph idx="1"/>
          </p:nvPr>
        </p:nvPicPr>
        <p:blipFill>
          <a:blip r:embed="rId3"/>
          <a:stretch>
            <a:fillRect/>
          </a:stretch>
        </p:blipFill>
        <p:spPr>
          <a:xfrm>
            <a:off x="2606297" y="2198825"/>
            <a:ext cx="5191246" cy="2441074"/>
          </a:xfrm>
          <a:prstGeom prst="rect">
            <a:avLst/>
          </a:prstGeom>
        </p:spPr>
      </p:pic>
      <p:sp>
        <p:nvSpPr>
          <p:cNvPr id="5" name="TextBox 4">
            <a:extLst>
              <a:ext uri="{FF2B5EF4-FFF2-40B4-BE49-F238E27FC236}">
                <a16:creationId xmlns:a16="http://schemas.microsoft.com/office/drawing/2014/main" id="{19F25286-07C1-DB42-B821-4F1518632960}"/>
              </a:ext>
            </a:extLst>
          </p:cNvPr>
          <p:cNvSpPr txBox="1"/>
          <p:nvPr/>
        </p:nvSpPr>
        <p:spPr>
          <a:xfrm>
            <a:off x="1717039" y="1063229"/>
            <a:ext cx="2878109" cy="738664"/>
          </a:xfrm>
          <a:prstGeom prst="rect">
            <a:avLst/>
          </a:prstGeom>
          <a:noFill/>
        </p:spPr>
        <p:txBody>
          <a:bodyPr wrap="square" rtlCol="0">
            <a:spAutoFit/>
          </a:bodyPr>
          <a:lstStyle/>
          <a:p>
            <a:r>
              <a:rPr lang="en-IN" sz="1400" dirty="0"/>
              <a:t>Corpus =  {“I like deep learning”</a:t>
            </a:r>
          </a:p>
          <a:p>
            <a:r>
              <a:rPr lang="en-IN" sz="1400" dirty="0"/>
              <a:t>	         “I like NLP”</a:t>
            </a:r>
          </a:p>
          <a:p>
            <a:r>
              <a:rPr lang="en-IN" sz="1400" dirty="0"/>
              <a:t>	         “I enjoy flying”} </a:t>
            </a:r>
            <a:endParaRPr lang="en-US" sz="1400" dirty="0"/>
          </a:p>
        </p:txBody>
      </p:sp>
      <p:sp>
        <p:nvSpPr>
          <p:cNvPr id="6" name="TextBox 5">
            <a:extLst>
              <a:ext uri="{FF2B5EF4-FFF2-40B4-BE49-F238E27FC236}">
                <a16:creationId xmlns:a16="http://schemas.microsoft.com/office/drawing/2014/main" id="{0532A7EF-C84C-E24D-B119-3057D93D82EA}"/>
              </a:ext>
            </a:extLst>
          </p:cNvPr>
          <p:cNvSpPr txBox="1"/>
          <p:nvPr/>
        </p:nvSpPr>
        <p:spPr>
          <a:xfrm>
            <a:off x="4743446" y="1067750"/>
            <a:ext cx="3574962" cy="307777"/>
          </a:xfrm>
          <a:prstGeom prst="rect">
            <a:avLst/>
          </a:prstGeom>
          <a:noFill/>
        </p:spPr>
        <p:txBody>
          <a:bodyPr wrap="square" rtlCol="0">
            <a:spAutoFit/>
          </a:bodyPr>
          <a:lstStyle/>
          <a:p>
            <a:r>
              <a:rPr lang="en-IN" sz="1400" b="1" dirty="0">
                <a:solidFill>
                  <a:srgbClr val="C00000"/>
                </a:solidFill>
              </a:rPr>
              <a:t>Context =  previous word and next word</a:t>
            </a:r>
            <a:endParaRPr lang="en-US" sz="1400" b="1" dirty="0">
              <a:solidFill>
                <a:srgbClr val="C00000"/>
              </a:solidFill>
            </a:endParaRPr>
          </a:p>
        </p:txBody>
      </p:sp>
    </p:spTree>
    <p:extLst>
      <p:ext uri="{BB962C8B-B14F-4D97-AF65-F5344CB8AC3E}">
        <p14:creationId xmlns:p14="http://schemas.microsoft.com/office/powerpoint/2010/main" val="24927011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 with Co-occurrence Matrix</a:t>
            </a:r>
          </a:p>
        </p:txBody>
      </p:sp>
      <p:sp>
        <p:nvSpPr>
          <p:cNvPr id="7" name="Content Placeholder 6">
            <a:extLst>
              <a:ext uri="{FF2B5EF4-FFF2-40B4-BE49-F238E27FC236}">
                <a16:creationId xmlns:a16="http://schemas.microsoft.com/office/drawing/2014/main" id="{7646765A-EFBB-B846-A328-6BD8C923617B}"/>
              </a:ext>
            </a:extLst>
          </p:cNvPr>
          <p:cNvSpPr>
            <a:spLocks noGrp="1"/>
          </p:cNvSpPr>
          <p:nvPr>
            <p:ph idx="1"/>
          </p:nvPr>
        </p:nvSpPr>
        <p:spPr/>
        <p:txBody>
          <a:bodyPr/>
          <a:lstStyle/>
          <a:p>
            <a:pPr>
              <a:buFont typeface="Courier New" panose="02070309020205020404" pitchFamily="49" charset="0"/>
              <a:buChar char="o"/>
            </a:pPr>
            <a:r>
              <a:rPr lang="en-CA" dirty="0"/>
              <a:t>increase in size with vocabulary </a:t>
            </a:r>
          </a:p>
          <a:p>
            <a:pPr>
              <a:buFont typeface="Courier New" panose="02070309020205020404" pitchFamily="49" charset="0"/>
              <a:buChar char="o"/>
            </a:pPr>
            <a:r>
              <a:rPr lang="en-CA" b="1" dirty="0">
                <a:solidFill>
                  <a:srgbClr val="FF0000"/>
                </a:solidFill>
              </a:rPr>
              <a:t>very high dimensional </a:t>
            </a:r>
          </a:p>
          <a:p>
            <a:pPr>
              <a:buFont typeface="Courier New" panose="02070309020205020404" pitchFamily="49" charset="0"/>
              <a:buChar char="o"/>
            </a:pPr>
            <a:r>
              <a:rPr lang="en-CA" dirty="0"/>
              <a:t>sparsity issues</a:t>
            </a:r>
          </a:p>
          <a:p>
            <a:endParaRPr lang="en-CA" dirty="0"/>
          </a:p>
          <a:p>
            <a:pPr marL="0" indent="0">
              <a:buNone/>
            </a:pPr>
            <a:r>
              <a:rPr lang="en-CA" b="1" dirty="0"/>
              <a:t>Solution 1: dimensionality reduction (see SVD – week 7)</a:t>
            </a:r>
          </a:p>
          <a:p>
            <a:r>
              <a:rPr lang="en-CA" dirty="0"/>
              <a:t>Store most of the information in a fixed, small number of dimensions: a dense vector. </a:t>
            </a:r>
          </a:p>
          <a:p>
            <a:pPr marL="0" indent="0">
              <a:buNone/>
            </a:pPr>
            <a:r>
              <a:rPr lang="en-US" b="1" dirty="0">
                <a:solidFill>
                  <a:srgbClr val="00B050"/>
                </a:solidFill>
              </a:rPr>
              <a:t>Solution 2: using Word2vec Embedding method/algorithm</a:t>
            </a:r>
            <a:endParaRPr lang="en-CA" b="1" dirty="0">
              <a:solidFill>
                <a:srgbClr val="00B050"/>
              </a:solidFill>
            </a:endParaRPr>
          </a:p>
        </p:txBody>
      </p:sp>
    </p:spTree>
    <p:extLst>
      <p:ext uri="{BB962C8B-B14F-4D97-AF65-F5344CB8AC3E}">
        <p14:creationId xmlns:p14="http://schemas.microsoft.com/office/powerpoint/2010/main" val="57146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43A0C-54D6-3D06-C142-18CA52AFFC80}"/>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3CD48F2A-3BB2-879F-5165-861506E76CBA}"/>
              </a:ext>
            </a:extLst>
          </p:cNvPr>
          <p:cNvSpPr>
            <a:spLocks noGrp="1"/>
          </p:cNvSpPr>
          <p:nvPr>
            <p:ph idx="1"/>
          </p:nvPr>
        </p:nvSpPr>
        <p:spPr/>
        <p:txBody>
          <a:bodyPr/>
          <a:lstStyle/>
          <a:p>
            <a:endParaRPr lang="en-CA"/>
          </a:p>
        </p:txBody>
      </p:sp>
      <p:pic>
        <p:nvPicPr>
          <p:cNvPr id="1026" name="Picture 2" descr="PPT - Econometrics Econ. 405 PowerPoint Presentation, free download -  ID:242299">
            <a:extLst>
              <a:ext uri="{FF2B5EF4-FFF2-40B4-BE49-F238E27FC236}">
                <a16:creationId xmlns:a16="http://schemas.microsoft.com/office/drawing/2014/main" id="{FBE99C08-F182-3FF0-6104-4370E074D9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999" y="0"/>
            <a:ext cx="8001001"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93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Word2Vec Model </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17039" y="823716"/>
                <a:ext cx="7283377" cy="4231934"/>
              </a:xfrm>
            </p:spPr>
            <p:txBody>
              <a:bodyPr>
                <a:normAutofit/>
              </a:bodyPr>
              <a:lstStyle/>
              <a:p>
                <a:pPr marL="322650" indent="-285750">
                  <a:buFont typeface="Wingdings" panose="05000000000000000000" pitchFamily="2" charset="2"/>
                  <a:buChar char="q"/>
                </a:pPr>
                <a:r>
                  <a:rPr lang="en-US" dirty="0"/>
                  <a:t>Proposed by researchers at google in a paper titled “Efficient Estimation of Word Representations in Vector Space” written by </a:t>
                </a:r>
                <a:r>
                  <a:rPr lang="en-US" sz="1800" dirty="0">
                    <a:effectLst/>
                    <a:latin typeface="Calibri" panose="020F0502020204030204" pitchFamily="34" charset="0"/>
                    <a:ea typeface="Calibri" panose="020F0502020204030204" pitchFamily="34" charset="0"/>
                    <a:cs typeface="Times New Roman" panose="02020603050405020304" pitchFamily="18" charset="0"/>
                  </a:rPr>
                  <a:t>Tomas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Mikolov</a:t>
                </a:r>
                <a:r>
                  <a:rPr lang="en-US" sz="1800" dirty="0">
                    <a:effectLst/>
                    <a:latin typeface="Calibri" panose="020F0502020204030204" pitchFamily="34" charset="0"/>
                    <a:ea typeface="Calibri" panose="020F0502020204030204" pitchFamily="34" charset="0"/>
                    <a:cs typeface="Times New Roman" panose="02020603050405020304" pitchFamily="18" charset="0"/>
                  </a:rPr>
                  <a:t>, Kai Chen, Greg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Corrado</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Jeffrey Dean in 2013</a:t>
                </a:r>
              </a:p>
              <a:p>
                <a:pPr marL="322650" indent="-285750">
                  <a:buFont typeface="Wingdings" panose="05000000000000000000" pitchFamily="2" charset="2"/>
                  <a:buChar char="q"/>
                </a:pPr>
                <a:r>
                  <a:rPr lang="en-US" dirty="0"/>
                  <a:t>Word2Vec Method is a technique that can be used for learning high-quality word vectors from huge data sets with billions of words, and with millions of words in the vocabulary by considering their similarity (semantics)</a:t>
                </a:r>
                <a:endParaRPr lang="en-IN" dirty="0"/>
              </a:p>
              <a:p>
                <a:pPr marL="322650" indent="-285750">
                  <a:buFont typeface="Wingdings" panose="05000000000000000000" pitchFamily="2" charset="2"/>
                  <a:buChar char="q"/>
                </a:pPr>
                <a:r>
                  <a:rPr lang="en-CA" b="1" dirty="0"/>
                  <a:t>‘Word2vec’ uses a single hidden layer, fully connected neural network.</a:t>
                </a:r>
              </a:p>
              <a:p>
                <a:pPr marL="322650" indent="-285750">
                  <a:buFont typeface="Wingdings" panose="05000000000000000000" pitchFamily="2" charset="2"/>
                  <a:buChar char="q"/>
                </a:pPr>
                <a:r>
                  <a:rPr lang="en-CA" b="1" dirty="0"/>
                  <a:t>A</a:t>
                </a:r>
                <a:r>
                  <a:rPr lang="en-IN" b="1" dirty="0" err="1"/>
                  <a:t>ssume</a:t>
                </a:r>
                <a:r>
                  <a:rPr lang="en-IN" b="1" dirty="0"/>
                  <a:t> that the context is defined as the </a:t>
                </a:r>
                <a:r>
                  <a:rPr lang="en-IN" b="1" i="1" dirty="0">
                    <a:solidFill>
                      <a:schemeClr val="accent3"/>
                    </a:solidFill>
                  </a:rPr>
                  <a:t>word following a word</a:t>
                </a:r>
                <a:r>
                  <a:rPr lang="en-IN" b="1" dirty="0"/>
                  <a:t>.</a:t>
                </a:r>
              </a:p>
              <a:p>
                <a:pPr marL="36900" indent="0">
                  <a:buNone/>
                </a:pPr>
                <a:r>
                  <a:rPr lang="en-IN" dirty="0"/>
                  <a:t>i.e.                </a:t>
                </a:r>
                <a14:m>
                  <m:oMath xmlns:m="http://schemas.openxmlformats.org/officeDocument/2006/math">
                    <m:r>
                      <a:rPr lang="en-IN" b="1" i="1" smtClean="0">
                        <a:solidFill>
                          <a:schemeClr val="tx1"/>
                        </a:solidFill>
                        <a:latin typeface="Cambria Math" panose="02040503050406030204" pitchFamily="18" charset="0"/>
                      </a:rPr>
                      <m:t>𝒄𝒐𝒏𝒕𝒆𝒙𝒕</m:t>
                    </m:r>
                    <m:d>
                      <m:dPr>
                        <m:ctrlPr>
                          <a:rPr lang="en-IN" b="1" i="1">
                            <a:solidFill>
                              <a:schemeClr val="tx1"/>
                            </a:solidFill>
                            <a:latin typeface="Cambria Math" panose="02040503050406030204" pitchFamily="18" charset="0"/>
                          </a:rPr>
                        </m:ctrlPr>
                      </m:dPr>
                      <m:e>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𝒘</m:t>
                            </m:r>
                          </m:e>
                          <m:sub>
                            <m:r>
                              <a:rPr lang="en-IN" b="1" i="1">
                                <a:solidFill>
                                  <a:schemeClr val="tx1"/>
                                </a:solidFill>
                                <a:latin typeface="Cambria Math" panose="02040503050406030204" pitchFamily="18" charset="0"/>
                              </a:rPr>
                              <m:t>𝒊</m:t>
                            </m:r>
                          </m:sub>
                        </m:sSub>
                      </m:e>
                    </m:d>
                    <m:r>
                      <a:rPr lang="en-IN" b="1" i="1">
                        <a:solidFill>
                          <a:schemeClr val="tx1"/>
                        </a:solidFill>
                        <a:latin typeface="Cambria Math" panose="02040503050406030204" pitchFamily="18" charset="0"/>
                      </a:rPr>
                      <m:t>=</m:t>
                    </m:r>
                    <m:sSub>
                      <m:sSubPr>
                        <m:ctrlPr>
                          <a:rPr lang="en-IN" b="1" i="1">
                            <a:solidFill>
                              <a:schemeClr val="tx1"/>
                            </a:solidFill>
                            <a:latin typeface="Cambria Math" panose="02040503050406030204" pitchFamily="18" charset="0"/>
                          </a:rPr>
                        </m:ctrlPr>
                      </m:sSubPr>
                      <m:e>
                        <m:r>
                          <a:rPr lang="en-IN" b="1" i="1">
                            <a:solidFill>
                              <a:schemeClr val="tx1"/>
                            </a:solidFill>
                            <a:latin typeface="Cambria Math" panose="02040503050406030204" pitchFamily="18" charset="0"/>
                          </a:rPr>
                          <m:t>𝒘</m:t>
                        </m:r>
                      </m:e>
                      <m:sub>
                        <m:r>
                          <a:rPr lang="en-IN" b="1" i="1">
                            <a:solidFill>
                              <a:schemeClr val="tx1"/>
                            </a:solidFill>
                            <a:latin typeface="Cambria Math" panose="02040503050406030204" pitchFamily="18" charset="0"/>
                          </a:rPr>
                          <m:t>𝒊</m:t>
                        </m:r>
                        <m:r>
                          <a:rPr lang="en-IN" b="1" i="1">
                            <a:solidFill>
                              <a:schemeClr val="tx1"/>
                            </a:solidFill>
                            <a:latin typeface="Cambria Math" panose="02040503050406030204" pitchFamily="18" charset="0"/>
                          </a:rPr>
                          <m:t>+</m:t>
                        </m:r>
                        <m:r>
                          <a:rPr lang="en-IN" b="1" i="1">
                            <a:solidFill>
                              <a:schemeClr val="tx1"/>
                            </a:solidFill>
                            <a:latin typeface="Cambria Math" panose="02040503050406030204" pitchFamily="18" charset="0"/>
                          </a:rPr>
                          <m:t>𝟏</m:t>
                        </m:r>
                      </m:sub>
                    </m:sSub>
                  </m:oMath>
                </a14:m>
                <a:endParaRPr lang="en-IN" b="1" dirty="0"/>
              </a:p>
              <a:p>
                <a:pPr marL="36900" indent="0">
                  <a:buNone/>
                </a:pPr>
                <a:endParaRPr lang="en-IN" b="1" dirty="0"/>
              </a:p>
              <a:p>
                <a:pPr marL="36900" indent="0">
                  <a:buNone/>
                </a:pPr>
                <a:r>
                  <a:rPr lang="en-IN" dirty="0"/>
                  <a:t>Example - Corpus :  I ate the chocolate cake</a:t>
                </a:r>
              </a:p>
              <a:p>
                <a:pPr marL="36900" indent="0">
                  <a:buNone/>
                </a:pPr>
                <a:r>
                  <a:rPr lang="en-IN" dirty="0"/>
                  <a:t>Training Set  : (</a:t>
                </a:r>
                <a:r>
                  <a:rPr lang="en-IN" dirty="0" err="1"/>
                  <a:t>I,ate</a:t>
                </a:r>
                <a:r>
                  <a:rPr lang="en-IN" dirty="0"/>
                  <a:t>),  (</a:t>
                </a:r>
                <a:r>
                  <a:rPr lang="en-IN" dirty="0" err="1"/>
                  <a:t>ate,the</a:t>
                </a:r>
                <a:r>
                  <a:rPr lang="en-IN" dirty="0"/>
                  <a:t>) ,  (the, chocolate), (</a:t>
                </a:r>
                <a:r>
                  <a:rPr lang="en-IN" dirty="0" err="1"/>
                  <a:t>chocolate,cake</a:t>
                </a:r>
                <a:r>
                  <a:rPr lang="en-IN" dirty="0"/>
                  <a:t>)</a:t>
                </a:r>
                <a:endParaRPr lang="en-IN"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17039" y="823716"/>
                <a:ext cx="7283377" cy="4231934"/>
              </a:xfrm>
              <a:blipFill>
                <a:blip r:embed="rId3"/>
                <a:stretch>
                  <a:fillRect t="-432" r="-921"/>
                </a:stretch>
              </a:blipFill>
            </p:spPr>
            <p:txBody>
              <a:bodyPr/>
              <a:lstStyle/>
              <a:p>
                <a:r>
                  <a:rPr lang="en-US">
                    <a:noFill/>
                  </a:rPr>
                  <a:t> </a:t>
                </a:r>
              </a:p>
            </p:txBody>
          </p:sp>
        </mc:Fallback>
      </mc:AlternateContent>
    </p:spTree>
    <p:extLst>
      <p:ext uri="{BB962C8B-B14F-4D97-AF65-F5344CB8AC3E}">
        <p14:creationId xmlns:p14="http://schemas.microsoft.com/office/powerpoint/2010/main" val="3376667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BDB08-B66B-4AC9-A709-F43359A44B48}"/>
              </a:ext>
            </a:extLst>
          </p:cNvPr>
          <p:cNvSpPr>
            <a:spLocks noGrp="1"/>
          </p:cNvSpPr>
          <p:nvPr>
            <p:ph type="title"/>
          </p:nvPr>
        </p:nvSpPr>
        <p:spPr>
          <a:xfrm>
            <a:off x="1367905" y="205979"/>
            <a:ext cx="7466257" cy="857250"/>
          </a:xfrm>
        </p:spPr>
        <p:txBody>
          <a:bodyPr>
            <a:normAutofit fontScale="90000"/>
          </a:bodyPr>
          <a:lstStyle/>
          <a:p>
            <a:r>
              <a:rPr lang="en-US" dirty="0"/>
              <a:t>Word2Vec Architecture: </a:t>
            </a:r>
            <a:r>
              <a:rPr lang="en-US" dirty="0">
                <a:solidFill>
                  <a:schemeClr val="accent1"/>
                </a:solidFill>
              </a:rPr>
              <a:t>Model=Neural Network</a:t>
            </a:r>
          </a:p>
        </p:txBody>
      </p:sp>
      <p:sp>
        <p:nvSpPr>
          <p:cNvPr id="3" name="Content Placeholder 2">
            <a:extLst>
              <a:ext uri="{FF2B5EF4-FFF2-40B4-BE49-F238E27FC236}">
                <a16:creationId xmlns:a16="http://schemas.microsoft.com/office/drawing/2014/main" id="{17761915-7969-41F0-BE9D-10CD670DE4E7}"/>
              </a:ext>
            </a:extLst>
          </p:cNvPr>
          <p:cNvSpPr>
            <a:spLocks noGrp="1"/>
          </p:cNvSpPr>
          <p:nvPr>
            <p:ph idx="1"/>
          </p:nvPr>
        </p:nvSpPr>
        <p:spPr/>
        <p:txBody>
          <a:bodyPr/>
          <a:lstStyle/>
          <a:p>
            <a:r>
              <a:rPr lang="en-US" dirty="0"/>
              <a:t>Word2Vec Example:</a:t>
            </a:r>
          </a:p>
          <a:p>
            <a:endParaRPr lang="en-US" dirty="0"/>
          </a:p>
        </p:txBody>
      </p:sp>
      <p:pic>
        <p:nvPicPr>
          <p:cNvPr id="1026" name="Picture 2" descr="word2vec">
            <a:extLst>
              <a:ext uri="{FF2B5EF4-FFF2-40B4-BE49-F238E27FC236}">
                <a16:creationId xmlns:a16="http://schemas.microsoft.com/office/drawing/2014/main" id="{A92B900F-9312-4983-8B32-39C755AED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40" y="1130532"/>
            <a:ext cx="7318895" cy="3890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1330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EFF0-2A36-108F-1B26-D5E4E41519B1}"/>
              </a:ext>
            </a:extLst>
          </p:cNvPr>
          <p:cNvSpPr>
            <a:spLocks noGrp="1"/>
          </p:cNvSpPr>
          <p:nvPr>
            <p:ph type="title"/>
          </p:nvPr>
        </p:nvSpPr>
        <p:spPr/>
        <p:txBody>
          <a:bodyPr>
            <a:normAutofit/>
          </a:bodyPr>
          <a:lstStyle/>
          <a:p>
            <a:r>
              <a:rPr lang="en-US" dirty="0">
                <a:solidFill>
                  <a:schemeClr val="accent2"/>
                </a:solidFill>
              </a:rPr>
              <a:t>Reminder: Neural Network Basics</a:t>
            </a:r>
          </a:p>
        </p:txBody>
      </p:sp>
      <p:sp>
        <p:nvSpPr>
          <p:cNvPr id="3" name="Content Placeholder 2">
            <a:extLst>
              <a:ext uri="{FF2B5EF4-FFF2-40B4-BE49-F238E27FC236}">
                <a16:creationId xmlns:a16="http://schemas.microsoft.com/office/drawing/2014/main" id="{8FC31C74-9AD3-66DF-94CB-82B04FABF9F9}"/>
              </a:ext>
            </a:extLst>
          </p:cNvPr>
          <p:cNvSpPr>
            <a:spLocks noGrp="1"/>
          </p:cNvSpPr>
          <p:nvPr>
            <p:ph idx="1"/>
          </p:nvPr>
        </p:nvSpPr>
        <p:spPr>
          <a:xfrm>
            <a:off x="628650" y="1369219"/>
            <a:ext cx="8515350" cy="3500438"/>
          </a:xfrm>
        </p:spPr>
        <p:txBody>
          <a:bodyPr/>
          <a:lstStyle/>
          <a:p>
            <a:pPr>
              <a:buFont typeface="Wingdings" panose="05000000000000000000" pitchFamily="2" charset="2"/>
              <a:buChar char="v"/>
            </a:pPr>
            <a:r>
              <a:rPr lang="en-US" dirty="0"/>
              <a:t>The building block of a Neural Network is a perceptron: </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endParaRPr lang="en-US" dirty="0"/>
          </a:p>
          <a:p>
            <a:pPr>
              <a:buFont typeface="Wingdings" panose="05000000000000000000" pitchFamily="2" charset="2"/>
              <a:buChar char="v"/>
            </a:pPr>
            <a:r>
              <a:rPr lang="en-US" dirty="0"/>
              <a:t>                                                                                                       </a:t>
            </a:r>
            <a:r>
              <a:rPr lang="en-US" sz="1050" b="1" dirty="0">
                <a:solidFill>
                  <a:schemeClr val="accent2"/>
                </a:solidFill>
              </a:rPr>
              <a:t>Activation Function f(z):</a:t>
            </a:r>
          </a:p>
        </p:txBody>
      </p:sp>
      <p:pic>
        <p:nvPicPr>
          <p:cNvPr id="5" name="Picture 4">
            <a:extLst>
              <a:ext uri="{FF2B5EF4-FFF2-40B4-BE49-F238E27FC236}">
                <a16:creationId xmlns:a16="http://schemas.microsoft.com/office/drawing/2014/main" id="{4E3BAE24-DBE5-CE91-EA37-235874636824}"/>
              </a:ext>
            </a:extLst>
          </p:cNvPr>
          <p:cNvPicPr>
            <a:picLocks noChangeAspect="1"/>
          </p:cNvPicPr>
          <p:nvPr/>
        </p:nvPicPr>
        <p:blipFill>
          <a:blip r:embed="rId3"/>
          <a:stretch>
            <a:fillRect/>
          </a:stretch>
        </p:blipFill>
        <p:spPr>
          <a:xfrm>
            <a:off x="113895" y="1805778"/>
            <a:ext cx="5801535" cy="2876951"/>
          </a:xfrm>
          <a:prstGeom prst="rect">
            <a:avLst/>
          </a:prstGeom>
        </p:spPr>
      </p:pic>
      <p:pic>
        <p:nvPicPr>
          <p:cNvPr id="4" name="Picture 3">
            <a:extLst>
              <a:ext uri="{FF2B5EF4-FFF2-40B4-BE49-F238E27FC236}">
                <a16:creationId xmlns:a16="http://schemas.microsoft.com/office/drawing/2014/main" id="{50AA48C6-7EC5-370E-3460-08C9F05557D8}"/>
              </a:ext>
            </a:extLst>
          </p:cNvPr>
          <p:cNvPicPr>
            <a:picLocks noChangeAspect="1"/>
          </p:cNvPicPr>
          <p:nvPr/>
        </p:nvPicPr>
        <p:blipFill>
          <a:blip r:embed="rId4">
            <a:grayscl/>
          </a:blip>
          <a:stretch>
            <a:fillRect/>
          </a:stretch>
        </p:blipFill>
        <p:spPr>
          <a:xfrm>
            <a:off x="6770673" y="3737647"/>
            <a:ext cx="2259433" cy="920078"/>
          </a:xfrm>
          <a:prstGeom prst="rect">
            <a:avLst/>
          </a:prstGeom>
        </p:spPr>
      </p:pic>
    </p:spTree>
    <p:extLst>
      <p:ext uri="{BB962C8B-B14F-4D97-AF65-F5344CB8AC3E}">
        <p14:creationId xmlns:p14="http://schemas.microsoft.com/office/powerpoint/2010/main" val="395379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933A2F-2F4B-2488-3057-155224921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97192" y="1151336"/>
            <a:ext cx="2686176" cy="3380023"/>
          </a:xfrm>
          <a:prstGeom prst="rect">
            <a:avLst/>
          </a:prstGeom>
          <a:noFill/>
          <a:ln>
            <a:noFill/>
          </a:ln>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1378DB-C8AF-4C05-2ADD-FBE9AD2C4356}"/>
                  </a:ext>
                </a:extLst>
              </p:cNvPr>
              <p:cNvSpPr>
                <a:spLocks noGrp="1"/>
              </p:cNvSpPr>
              <p:nvPr>
                <p:ph sz="half" idx="2"/>
              </p:nvPr>
            </p:nvSpPr>
            <p:spPr>
              <a:xfrm>
                <a:off x="5191760" y="1151337"/>
                <a:ext cx="3383280" cy="3380023"/>
              </a:xfrm>
            </p:spPr>
            <p:txBody>
              <a:bodyPr>
                <a:normAutofit/>
              </a:bodyPr>
              <a:lstStyle/>
              <a:p>
                <a:pPr>
                  <a:buFont typeface="Wingdings" panose="05000000000000000000" pitchFamily="2" charset="2"/>
                  <a:buChar char="v"/>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r>
                          <a:rPr lang="en-US" i="1">
                            <a:latin typeface="Cambria Math" panose="02040503050406030204" pitchFamily="18" charset="0"/>
                          </a:rPr>
                          <m:t>   </m:t>
                        </m:r>
                      </m:sub>
                    </m:sSub>
                    <m:r>
                      <a:rPr lang="en-US" i="1">
                        <a:latin typeface="Cambria Math" panose="02040503050406030204" pitchFamily="18" charset="0"/>
                      </a:rPr>
                      <m:t> </m:t>
                    </m:r>
                  </m:oMath>
                </a14:m>
                <a:r>
                  <a:rPr lang="en-US" dirty="0">
                    <a:effectLst/>
                  </a:rPr>
                  <a:t>: Weight for neuron </a:t>
                </a:r>
                <a14:m>
                  <m:oMath xmlns:m="http://schemas.openxmlformats.org/officeDocument/2006/math">
                    <m:r>
                      <a:rPr lang="en-US" i="1">
                        <a:effectLst/>
                        <a:latin typeface="Cambria Math" panose="02040503050406030204" pitchFamily="18" charset="0"/>
                      </a:rPr>
                      <m:t>𝑖</m:t>
                    </m:r>
                  </m:oMath>
                </a14:m>
                <a:r>
                  <a:rPr lang="en-US" dirty="0">
                    <a:effectLst/>
                  </a:rPr>
                  <a:t> front entry </a:t>
                </a:r>
                <a14:m>
                  <m:oMath xmlns:m="http://schemas.openxmlformats.org/officeDocument/2006/math">
                    <m:r>
                      <a:rPr lang="en-US" i="1">
                        <a:effectLst/>
                        <a:latin typeface="Cambria Math" panose="02040503050406030204" pitchFamily="18" charset="0"/>
                      </a:rPr>
                      <m:t>𝑗</m:t>
                    </m:r>
                  </m:oMath>
                </a14:m>
                <a:endParaRPr lang="en-US" dirty="0">
                  <a:effectLst/>
                </a:endParaRPr>
              </a:p>
              <a:p>
                <a:pPr>
                  <a:buFont typeface="Wingdings" panose="05000000000000000000" pitchFamily="2" charset="2"/>
                  <a:buChar char="v"/>
                </a:pPr>
                <a14:m>
                  <m:oMath xmlns:m="http://schemas.openxmlformats.org/officeDocument/2006/math">
                    <m:box>
                      <m:boxPr>
                        <m:ctrlPr>
                          <a:rPr lang="en-US" i="1" smtClean="0">
                            <a:effectLst/>
                            <a:latin typeface="Cambria Math" panose="02040503050406030204" pitchFamily="18" charset="0"/>
                          </a:rPr>
                        </m:ctrlPr>
                      </m:boxPr>
                      <m:e>
                        <m:groupChr>
                          <m:groupChrPr>
                            <m:chr m:val="⇒"/>
                            <m:pos m:val="top"/>
                            <m:ctrlPr>
                              <a:rPr lang="en-US" i="1">
                                <a:effectLst/>
                                <a:latin typeface="Cambria Math" panose="02040503050406030204" pitchFamily="18" charset="0"/>
                              </a:rPr>
                            </m:ctrlPr>
                          </m:groupChrPr>
                          <m:e/>
                        </m:groupCh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𝑖</m:t>
                            </m:r>
                            <m:r>
                              <a:rPr lang="en-US" i="1">
                                <a:effectLst/>
                                <a:latin typeface="Cambria Math" panose="02040503050406030204" pitchFamily="18" charset="0"/>
                              </a:rPr>
                              <m:t>   </m:t>
                            </m:r>
                          </m:sub>
                        </m:sSub>
                      </m:e>
                    </m:box>
                  </m:oMath>
                </a14:m>
                <a:r>
                  <a:rPr lang="en-US" dirty="0">
                    <a:effectLst/>
                  </a:rPr>
                  <a:t> : </a:t>
                </a:r>
                <a:r>
                  <a:rPr lang="en-US" dirty="0" err="1">
                    <a:effectLst/>
                  </a:rPr>
                  <a:t>Biais</a:t>
                </a:r>
                <a:r>
                  <a:rPr lang="en-US" dirty="0">
                    <a:effectLst/>
                  </a:rPr>
                  <a:t> of neuron </a:t>
                </a:r>
                <a14:m>
                  <m:oMath xmlns:m="http://schemas.openxmlformats.org/officeDocument/2006/math">
                    <m:r>
                      <a:rPr lang="en-US" i="1">
                        <a:effectLst/>
                        <a:latin typeface="Cambria Math" panose="02040503050406030204" pitchFamily="18" charset="0"/>
                      </a:rPr>
                      <m:t>𝑖</m:t>
                    </m:r>
                  </m:oMath>
                </a14:m>
                <a:r>
                  <a:rPr lang="en-US" dirty="0">
                    <a:effectLst/>
                  </a:rPr>
                  <a:t> </a:t>
                </a:r>
              </a:p>
              <a:p>
                <a:pPr>
                  <a:spcAft>
                    <a:spcPts val="1000"/>
                  </a:spcAft>
                  <a:buFont typeface="Wingdings" panose="05000000000000000000" pitchFamily="2" charset="2"/>
                  <a:buChar char="v"/>
                </a:pPr>
                <a14:m>
                  <m:oMath xmlns:m="http://schemas.openxmlformats.org/officeDocument/2006/math">
                    <m:d>
                      <m:dPr>
                        <m:begChr m:val="{"/>
                        <m:endChr m:val=""/>
                        <m:ctrlPr>
                          <a:rPr lang="en-US" i="1" smtClean="0">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11</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12</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1</m:t>
                                </m:r>
                              </m:sub>
                            </m:sSub>
                          </m:e>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𝑎</m:t>
                                </m:r>
                              </m:e>
                              <m:sub>
                                <m:r>
                                  <a:rPr lang="en-US" i="1">
                                    <a:effectLst/>
                                    <a:latin typeface="Cambria Math" panose="02040503050406030204" pitchFamily="18" charset="0"/>
                                  </a:rPr>
                                  <m:t>1</m:t>
                                </m:r>
                              </m:sub>
                            </m:sSub>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1</m:t>
                                </m:r>
                              </m:num>
                              <m:den>
                                <m:r>
                                  <a:rPr lang="en-US" i="1">
                                    <a:effectLst/>
                                    <a:latin typeface="Cambria Math" panose="02040503050406030204" pitchFamily="18" charset="0"/>
                                  </a:rPr>
                                  <m:t>1+</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1</m:t>
                                        </m:r>
                                      </m:sub>
                                    </m:sSub>
                                  </m:sup>
                                </m:sSup>
                              </m:den>
                            </m:f>
                          </m:e>
                        </m:eqArr>
                      </m:e>
                    </m:d>
                  </m:oMath>
                </a14:m>
                <a:endParaRPr lang="en-US" dirty="0">
                  <a:effectLst/>
                </a:endParaRPr>
              </a:p>
              <a:p>
                <a:pPr>
                  <a:buFont typeface="Wingdings" panose="05000000000000000000" pitchFamily="2" charset="2"/>
                  <a:buChar char="v"/>
                </a:pPr>
                <a14:m>
                  <m:oMath xmlns:m="http://schemas.openxmlformats.org/officeDocument/2006/math">
                    <m:d>
                      <m:dPr>
                        <m:begChr m:val="{"/>
                        <m:endChr m:val=""/>
                        <m:ctrlPr>
                          <a:rPr lang="en-US" i="1">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21</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22</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2</m:t>
                                </m:r>
                              </m:sub>
                            </m:sSub>
                          </m:e>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𝑎</m:t>
                                </m:r>
                              </m:e>
                              <m:sub>
                                <m:r>
                                  <a:rPr lang="en-US" i="1">
                                    <a:effectLst/>
                                    <a:latin typeface="Cambria Math" panose="02040503050406030204" pitchFamily="18" charset="0"/>
                                  </a:rPr>
                                  <m:t>2</m:t>
                                </m:r>
                              </m:sub>
                            </m:sSub>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1</m:t>
                                </m:r>
                              </m:num>
                              <m:den>
                                <m:r>
                                  <a:rPr lang="en-US" i="1">
                                    <a:effectLst/>
                                    <a:latin typeface="Cambria Math" panose="02040503050406030204" pitchFamily="18" charset="0"/>
                                  </a:rPr>
                                  <m:t>1+</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2</m:t>
                                        </m:r>
                                      </m:sub>
                                    </m:sSub>
                                  </m:sup>
                                </m:sSup>
                              </m:den>
                            </m:f>
                          </m:e>
                        </m:eqArr>
                      </m:e>
                    </m:d>
                  </m:oMath>
                </a14:m>
                <a:endParaRPr lang="en-US" dirty="0">
                  <a:effectLst/>
                </a:endParaRPr>
              </a:p>
              <a:p>
                <a:endParaRPr lang="en-US" dirty="0"/>
              </a:p>
            </p:txBody>
          </p:sp>
        </mc:Choice>
        <mc:Fallback xmlns="">
          <p:sp>
            <p:nvSpPr>
              <p:cNvPr id="3" name="Content Placeholder 2">
                <a:extLst>
                  <a:ext uri="{FF2B5EF4-FFF2-40B4-BE49-F238E27FC236}">
                    <a16:creationId xmlns:a16="http://schemas.microsoft.com/office/drawing/2014/main" id="{B71378DB-C8AF-4C05-2ADD-FBE9AD2C4356}"/>
                  </a:ext>
                </a:extLst>
              </p:cNvPr>
              <p:cNvSpPr>
                <a:spLocks noGrp="1" noRot="1" noChangeAspect="1" noMove="1" noResize="1" noEditPoints="1" noAdjustHandles="1" noChangeArrowheads="1" noChangeShapeType="1" noTextEdit="1"/>
              </p:cNvSpPr>
              <p:nvPr>
                <p:ph sz="half" idx="2"/>
              </p:nvPr>
            </p:nvSpPr>
            <p:spPr>
              <a:xfrm>
                <a:off x="5191760" y="1151337"/>
                <a:ext cx="3383280" cy="3380023"/>
              </a:xfrm>
              <a:blipFill>
                <a:blip r:embed="rId3"/>
                <a:stretch>
                  <a:fillRect l="-721" t="-542"/>
                </a:stretch>
              </a:blipFill>
            </p:spPr>
            <p:txBody>
              <a:bodyPr/>
              <a:lstStyle/>
              <a:p>
                <a:r>
                  <a:rPr lang="en-US">
                    <a:noFill/>
                  </a:rPr>
                  <a:t> </a:t>
                </a:r>
              </a:p>
            </p:txBody>
          </p:sp>
        </mc:Fallback>
      </mc:AlternateContent>
      <p:sp>
        <p:nvSpPr>
          <p:cNvPr id="17" name="Text Placeholder 3">
            <a:extLst>
              <a:ext uri="{FF2B5EF4-FFF2-40B4-BE49-F238E27FC236}">
                <a16:creationId xmlns:a16="http://schemas.microsoft.com/office/drawing/2014/main" id="{81D04B28-6BD6-703D-CAAA-EF4AD5539ADA}"/>
              </a:ext>
            </a:extLst>
          </p:cNvPr>
          <p:cNvSpPr>
            <a:spLocks noGrp="1"/>
          </p:cNvSpPr>
          <p:nvPr>
            <p:ph type="body" sz="quarter" idx="3"/>
          </p:nvPr>
        </p:nvSpPr>
        <p:spPr>
          <a:xfrm>
            <a:off x="5191761" y="528321"/>
            <a:ext cx="3383280" cy="623016"/>
          </a:xfrm>
        </p:spPr>
        <p:txBody>
          <a:bodyPr/>
          <a:lstStyle/>
          <a:p>
            <a:r>
              <a:rPr lang="en-US" dirty="0"/>
              <a:t>.</a:t>
            </a:r>
          </a:p>
        </p:txBody>
      </p:sp>
      <p:sp>
        <p:nvSpPr>
          <p:cNvPr id="19" name="Text Placeholder 4">
            <a:extLst>
              <a:ext uri="{FF2B5EF4-FFF2-40B4-BE49-F238E27FC236}">
                <a16:creationId xmlns:a16="http://schemas.microsoft.com/office/drawing/2014/main" id="{9C7A3BCD-A767-FE3B-737E-CB0ED57201EA}"/>
              </a:ext>
            </a:extLst>
          </p:cNvPr>
          <p:cNvSpPr>
            <a:spLocks noGrp="1"/>
          </p:cNvSpPr>
          <p:nvPr>
            <p:ph type="body" sz="quarter" idx="13"/>
          </p:nvPr>
        </p:nvSpPr>
        <p:spPr>
          <a:xfrm>
            <a:off x="355600" y="197804"/>
            <a:ext cx="3769360" cy="414338"/>
          </a:xfrm>
        </p:spPr>
        <p:txBody>
          <a:bodyPr/>
          <a:lstStyle/>
          <a:p>
            <a:r>
              <a:rPr lang="en-US" sz="2100" dirty="0">
                <a:solidFill>
                  <a:schemeClr val="accent2"/>
                </a:solidFill>
              </a:rPr>
              <a:t>Architecture Neural  Network</a:t>
            </a:r>
          </a:p>
        </p:txBody>
      </p:sp>
    </p:spTree>
    <p:extLst>
      <p:ext uri="{BB962C8B-B14F-4D97-AF65-F5344CB8AC3E}">
        <p14:creationId xmlns:p14="http://schemas.microsoft.com/office/powerpoint/2010/main" val="24424438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D8F5-590B-1D7D-5F64-2340542135ED}"/>
              </a:ext>
            </a:extLst>
          </p:cNvPr>
          <p:cNvSpPr>
            <a:spLocks noGrp="1"/>
          </p:cNvSpPr>
          <p:nvPr>
            <p:ph type="title"/>
          </p:nvPr>
        </p:nvSpPr>
        <p:spPr/>
        <p:txBody>
          <a:bodyPr/>
          <a:lstStyle/>
          <a:p>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4DF54E-77D0-1C38-C641-AE583C1A63EB}"/>
                  </a:ext>
                </a:extLst>
              </p:cNvPr>
              <p:cNvSpPr>
                <a:spLocks noGrp="1"/>
              </p:cNvSpPr>
              <p:nvPr>
                <p:ph idx="1"/>
              </p:nvPr>
            </p:nvSpPr>
            <p:spPr>
              <a:xfrm>
                <a:off x="1717041" y="1200151"/>
                <a:ext cx="7351390" cy="3943349"/>
              </a:xfrm>
            </p:spPr>
            <p:txBody>
              <a:bodyPr>
                <a:normAutofit fontScale="92500" lnSpcReduction="20000"/>
              </a:bodyPr>
              <a:lstStyle/>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 :  Weight for </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 coming from </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 :  Weight for </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latin typeface="Calibri" panose="020F0502020204030204" pitchFamily="34" charset="0"/>
                    <a:ea typeface="Times New Roman" panose="02020603050405020304" pitchFamily="18" charset="0"/>
                    <a:cs typeface="Times New Roman" panose="02020603050405020304" pitchFamily="18" charset="0"/>
                  </a:rPr>
                  <a:t> coming from </a:t>
                </a:r>
                <a14:m>
                  <m:oMath xmlns:m="http://schemas.openxmlformats.org/officeDocument/2006/math">
                    <m:sSubSup>
                      <m:sSubSupPr>
                        <m:ctrlPr>
                          <a:rPr lang="en-US" sz="1800" i="1">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14:m>
                  <m:oMath xmlns:m="http://schemas.openxmlformats.org/officeDocument/2006/math">
                    <m:d>
                      <m:dPr>
                        <m:begChr m:val="{"/>
                        <m:endChr m:val=""/>
                        <m:ctrlPr>
                          <a:rPr lang="en-US" sz="1800" i="1">
                            <a:latin typeface="Cambria Math" panose="02040503050406030204" pitchFamily="18" charset="0"/>
                            <a:ea typeface="Times New Roman" panose="02020603050405020304" pitchFamily="18" charset="0"/>
                          </a:rPr>
                        </m:ctrlPr>
                      </m:dPr>
                      <m:e>
                        <m:eqArr>
                          <m:eqArrPr>
                            <m:ctrlPr>
                              <a:rPr lang="en-US" sz="1800" i="1">
                                <a:latin typeface="Cambria Math" panose="02040503050406030204" pitchFamily="18" charset="0"/>
                                <a:ea typeface="Times New Roman" panose="02020603050405020304" pitchFamily="18" charset="0"/>
                              </a:rPr>
                            </m:ctrlPr>
                          </m:eqArrPr>
                          <m:e>
                            <m:r>
                              <a:rPr lang="en-US" sz="1800" i="1">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en-US" sz="1800" i="1">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latin typeface="Cambria Math" panose="02040503050406030204" pitchFamily="18" charset="0"/>
                                    <a:ea typeface="Times New Roman" panose="02020603050405020304" pitchFamily="18" charset="0"/>
                                  </a:rPr>
                                </m:ctrlPr>
                              </m:sSub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latin typeface="Cambria Math" panose="02040503050406030204" pitchFamily="18" charset="0"/>
                                    <a:ea typeface="Times New Roman" panose="02020603050405020304" pitchFamily="18" charset="0"/>
                                  </a:rPr>
                                </m:ctrlPr>
                              </m:fPr>
                              <m:num>
                                <m:r>
                                  <a:rPr lang="en-US" sz="1800" i="1">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latin typeface="Cambria Math" panose="02040503050406030204" pitchFamily="18" charset="0"/>
                                        <a:ea typeface="Times New Roman" panose="02020603050405020304" pitchFamily="18" charset="0"/>
                                      </a:rPr>
                                    </m:ctrlPr>
                                  </m:sSupPr>
                                  <m:e>
                                    <m:r>
                                      <a:rPr lang="en-US" sz="1800" i="1">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latin typeface="Cambria Math" panose="02040503050406030204" pitchFamily="18" charset="0"/>
                                            <a:ea typeface="Times New Roman" panose="02020603050405020304" pitchFamily="18" charset="0"/>
                                          </a:rPr>
                                        </m:ctrlPr>
                                      </m:sSupPr>
                                      <m:e>
                                        <m:sSub>
                                          <m:sSubPr>
                                            <m:ctrlPr>
                                              <a:rPr lang="en-US" sz="1800" i="1">
                                                <a:latin typeface="Cambria Math" panose="02040503050406030204" pitchFamily="18" charset="0"/>
                                                <a:ea typeface="Times New Roman" panose="02020603050405020304" pitchFamily="18" charset="0"/>
                                              </a:rPr>
                                            </m:ctrlPr>
                                          </m:sSubPr>
                                          <m:e>
                                            <m:r>
                                              <a:rPr lang="en-US" sz="1800" i="1">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800" i="1">
                                            <a:latin typeface="Cambria Math" panose="02040503050406030204" pitchFamily="18" charset="0"/>
                                            <a:ea typeface="Times New Roman" panose="02020603050405020304" pitchFamily="18" charset="0"/>
                                            <a:cs typeface="Times New Roman" panose="02020603050405020304" pitchFamily="18" charset="0"/>
                                          </a:rPr>
                                          <m:t>[2]</m:t>
                                        </m:r>
                                      </m:sup>
                                    </m:sSup>
                                  </m:sup>
                                </m:sSup>
                              </m:den>
                            </m:f>
                          </m:e>
                        </m:eqArr>
                      </m:e>
                    </m:d>
                  </m:oMath>
                </a14:m>
                <a:endParaRPr lang="en-US" dirty="0"/>
              </a:p>
            </p:txBody>
          </p:sp>
        </mc:Choice>
        <mc:Fallback xmlns="">
          <p:sp>
            <p:nvSpPr>
              <p:cNvPr id="3" name="Content Placeholder 2">
                <a:extLst>
                  <a:ext uri="{FF2B5EF4-FFF2-40B4-BE49-F238E27FC236}">
                    <a16:creationId xmlns:a16="http://schemas.microsoft.com/office/drawing/2014/main" id="{1F4DF54E-77D0-1C38-C641-AE583C1A63EB}"/>
                  </a:ext>
                </a:extLst>
              </p:cNvPr>
              <p:cNvSpPr>
                <a:spLocks noGrp="1" noRot="1" noChangeAspect="1" noMove="1" noResize="1" noEditPoints="1" noAdjustHandles="1" noChangeArrowheads="1" noChangeShapeType="1" noTextEdit="1"/>
              </p:cNvSpPr>
              <p:nvPr>
                <p:ph idx="1"/>
              </p:nvPr>
            </p:nvSpPr>
            <p:spPr>
              <a:xfrm>
                <a:off x="1717041" y="1200151"/>
                <a:ext cx="7351390" cy="3943349"/>
              </a:xfrm>
              <a:blipFill>
                <a:blip r:embed="rId2"/>
                <a:stretch>
                  <a:fillRect l="-415"/>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2EF5877-3D75-F453-E5D7-941069226FBF}"/>
              </a:ext>
            </a:extLst>
          </p:cNvPr>
          <p:cNvPicPr>
            <a:picLocks noChangeAspect="1"/>
          </p:cNvPicPr>
          <p:nvPr/>
        </p:nvPicPr>
        <p:blipFill>
          <a:blip r:embed="rId3"/>
          <a:stretch>
            <a:fillRect/>
          </a:stretch>
        </p:blipFill>
        <p:spPr>
          <a:xfrm>
            <a:off x="517530" y="167677"/>
            <a:ext cx="5622916" cy="2879333"/>
          </a:xfrm>
          <a:prstGeom prst="rect">
            <a:avLst/>
          </a:prstGeom>
        </p:spPr>
      </p:pic>
    </p:spTree>
    <p:extLst>
      <p:ext uri="{BB962C8B-B14F-4D97-AF65-F5344CB8AC3E}">
        <p14:creationId xmlns:p14="http://schemas.microsoft.com/office/powerpoint/2010/main" val="4177864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912A-8C24-3890-A332-424CCDF70E15}"/>
              </a:ext>
            </a:extLst>
          </p:cNvPr>
          <p:cNvSpPr>
            <a:spLocks noGrp="1"/>
          </p:cNvSpPr>
          <p:nvPr>
            <p:ph type="title"/>
          </p:nvPr>
        </p:nvSpPr>
        <p:spPr>
          <a:xfrm>
            <a:off x="1428751" y="205979"/>
            <a:ext cx="7258050" cy="857250"/>
          </a:xfrm>
        </p:spPr>
        <p:txBody>
          <a:bodyPr>
            <a:normAutofit/>
          </a:bodyPr>
          <a:lstStyle/>
          <a:p>
            <a:r>
              <a:rPr lang="en-US" b="1" dirty="0">
                <a:solidFill>
                  <a:schemeClr val="accent2"/>
                </a:solidFill>
              </a:rPr>
              <a:t>One Hidden Layer Network</a:t>
            </a:r>
          </a:p>
        </p:txBody>
      </p:sp>
      <p:sp>
        <p:nvSpPr>
          <p:cNvPr id="3" name="Content Placeholder 2">
            <a:extLst>
              <a:ext uri="{FF2B5EF4-FFF2-40B4-BE49-F238E27FC236}">
                <a16:creationId xmlns:a16="http://schemas.microsoft.com/office/drawing/2014/main" id="{17825742-993D-6214-7F24-FF3203E6F159}"/>
              </a:ext>
            </a:extLst>
          </p:cNvPr>
          <p:cNvSpPr>
            <a:spLocks noGrp="1"/>
          </p:cNvSpPr>
          <p:nvPr>
            <p:ph idx="1"/>
          </p:nvPr>
        </p:nvSpPr>
        <p:spPr>
          <a:xfrm>
            <a:off x="1428750" y="1200151"/>
            <a:ext cx="7715250" cy="3394472"/>
          </a:xfrm>
        </p:spPr>
        <p:txBody>
          <a:bodyPr/>
          <a:lstStyle/>
          <a:p>
            <a:pPr>
              <a:buFont typeface="Wingdings" panose="05000000000000000000" pitchFamily="2" charset="2"/>
              <a:buChar char="q"/>
            </a:pPr>
            <a:r>
              <a:rPr lang="en-US" dirty="0"/>
              <a:t>Each neuron has 2 parts: summation and </a:t>
            </a:r>
            <a:r>
              <a:rPr lang="en-US" b="1" dirty="0">
                <a:solidFill>
                  <a:srgbClr val="92D050"/>
                </a:solidFill>
              </a:rPr>
              <a:t>activation function</a:t>
            </a:r>
          </a:p>
          <a:p>
            <a:pPr>
              <a:buFont typeface="Wingdings" panose="05000000000000000000" pitchFamily="2" charset="2"/>
              <a:buChar char="q"/>
            </a:pPr>
            <a:r>
              <a:rPr lang="en-US" dirty="0"/>
              <a:t>The list of </a:t>
            </a:r>
            <a:r>
              <a:rPr lang="en-US" b="1" dirty="0">
                <a:solidFill>
                  <a:srgbClr val="92D050"/>
                </a:solidFill>
              </a:rPr>
              <a:t>activation function</a:t>
            </a:r>
            <a:r>
              <a:rPr lang="en-US" b="1" dirty="0"/>
              <a:t> is provided above</a:t>
            </a:r>
            <a:r>
              <a:rPr lang="en-US" dirty="0"/>
              <a:t>:</a:t>
            </a:r>
          </a:p>
        </p:txBody>
      </p:sp>
      <p:pic>
        <p:nvPicPr>
          <p:cNvPr id="3074" name="Picture 2" descr="One Hidden Layer (Shallow) Neural Network Architecture | by Rukshan  Pramoditha | Medium">
            <a:extLst>
              <a:ext uri="{FF2B5EF4-FFF2-40B4-BE49-F238E27FC236}">
                <a16:creationId xmlns:a16="http://schemas.microsoft.com/office/drawing/2014/main" id="{43E1E912-69C4-EED9-24D5-56F5A2FD9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1" y="1909228"/>
            <a:ext cx="7503653" cy="3249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302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881A6-C9BB-44A3-A088-BC5E41AE3418}"/>
              </a:ext>
            </a:extLst>
          </p:cNvPr>
          <p:cNvSpPr>
            <a:spLocks noGrp="1"/>
          </p:cNvSpPr>
          <p:nvPr>
            <p:ph type="title"/>
          </p:nvPr>
        </p:nvSpPr>
        <p:spPr>
          <a:xfrm>
            <a:off x="1717040" y="122005"/>
            <a:ext cx="6969760" cy="421254"/>
          </a:xfrm>
        </p:spPr>
        <p:txBody>
          <a:bodyPr>
            <a:normAutofit fontScale="90000"/>
          </a:bodyPr>
          <a:lstStyle/>
          <a:p>
            <a:r>
              <a:rPr lang="en-US" dirty="0"/>
              <a:t>Word2Vec Model</a:t>
            </a:r>
          </a:p>
        </p:txBody>
      </p:sp>
      <p:sp>
        <p:nvSpPr>
          <p:cNvPr id="3" name="Content Placeholder 2">
            <a:extLst>
              <a:ext uri="{FF2B5EF4-FFF2-40B4-BE49-F238E27FC236}">
                <a16:creationId xmlns:a16="http://schemas.microsoft.com/office/drawing/2014/main" id="{96C2D9F8-CEB7-461B-88B2-754661A0C86A}"/>
              </a:ext>
            </a:extLst>
          </p:cNvPr>
          <p:cNvSpPr>
            <a:spLocks noGrp="1"/>
          </p:cNvSpPr>
          <p:nvPr>
            <p:ph idx="1"/>
          </p:nvPr>
        </p:nvSpPr>
        <p:spPr>
          <a:xfrm>
            <a:off x="1458505" y="604562"/>
            <a:ext cx="7617481" cy="3990061"/>
          </a:xfrm>
        </p:spPr>
        <p:txBody>
          <a:bodyPr/>
          <a:lstStyle/>
          <a:p>
            <a:pPr algn="l">
              <a:buFont typeface="Wingdings" panose="05000000000000000000" pitchFamily="2" charset="2"/>
              <a:buChar char="q"/>
            </a:pPr>
            <a:r>
              <a:rPr lang="en-US" b="0" i="0" dirty="0">
                <a:solidFill>
                  <a:srgbClr val="222222"/>
                </a:solidFill>
                <a:effectLst/>
                <a:latin typeface="Verdana" panose="020B0604030504040204" pitchFamily="34" charset="0"/>
              </a:rPr>
              <a:t>The word2vec model can create numeric vector representations of words from the training text corpus that maintains the semantic and syntactic relationship. </a:t>
            </a:r>
          </a:p>
          <a:p>
            <a:pPr algn="l">
              <a:buFont typeface="Wingdings" panose="05000000000000000000" pitchFamily="2" charset="2"/>
              <a:buChar char="q"/>
            </a:pPr>
            <a:r>
              <a:rPr lang="en-US" b="0" i="0" dirty="0">
                <a:solidFill>
                  <a:srgbClr val="222222"/>
                </a:solidFill>
                <a:effectLst/>
                <a:latin typeface="Verdana" panose="020B0604030504040204" pitchFamily="34" charset="0"/>
              </a:rPr>
              <a:t>A very famous example of how word2vec preserves the semantics is when you subtract the word </a:t>
            </a:r>
            <a:r>
              <a:rPr lang="en-US" b="0" i="1" dirty="0">
                <a:solidFill>
                  <a:srgbClr val="222222"/>
                </a:solidFill>
                <a:effectLst/>
                <a:latin typeface="Verdana" panose="020B0604030504040204" pitchFamily="34" charset="0"/>
              </a:rPr>
              <a:t>Man</a:t>
            </a:r>
            <a:r>
              <a:rPr lang="en-US" b="0" i="0" dirty="0">
                <a:solidFill>
                  <a:srgbClr val="222222"/>
                </a:solidFill>
                <a:effectLst/>
                <a:latin typeface="Verdana" panose="020B0604030504040204" pitchFamily="34" charset="0"/>
              </a:rPr>
              <a:t> from </a:t>
            </a:r>
            <a:r>
              <a:rPr lang="en-US" b="0" i="1" dirty="0">
                <a:solidFill>
                  <a:srgbClr val="222222"/>
                </a:solidFill>
                <a:effectLst/>
                <a:latin typeface="Verdana" panose="020B0604030504040204" pitchFamily="34" charset="0"/>
              </a:rPr>
              <a:t>King</a:t>
            </a:r>
            <a:r>
              <a:rPr lang="en-US" b="0" i="0" dirty="0">
                <a:solidFill>
                  <a:srgbClr val="222222"/>
                </a:solidFill>
                <a:effectLst/>
                <a:latin typeface="Verdana" panose="020B0604030504040204" pitchFamily="34" charset="0"/>
              </a:rPr>
              <a:t> and add </a:t>
            </a:r>
            <a:r>
              <a:rPr lang="en-US" b="0" i="1" dirty="0">
                <a:solidFill>
                  <a:srgbClr val="222222"/>
                </a:solidFill>
                <a:effectLst/>
                <a:latin typeface="Verdana" panose="020B0604030504040204" pitchFamily="34" charset="0"/>
              </a:rPr>
              <a:t>Woman</a:t>
            </a:r>
            <a:r>
              <a:rPr lang="en-US" b="0" i="0" dirty="0">
                <a:solidFill>
                  <a:srgbClr val="222222"/>
                </a:solidFill>
                <a:effectLst/>
                <a:latin typeface="Verdana" panose="020B0604030504040204" pitchFamily="34" charset="0"/>
              </a:rPr>
              <a:t> it gives you </a:t>
            </a:r>
            <a:r>
              <a:rPr lang="en-US" b="0" i="1" dirty="0">
                <a:solidFill>
                  <a:srgbClr val="222222"/>
                </a:solidFill>
                <a:effectLst/>
                <a:latin typeface="Verdana" panose="020B0604030504040204" pitchFamily="34" charset="0"/>
              </a:rPr>
              <a:t>Queen</a:t>
            </a:r>
            <a:r>
              <a:rPr lang="en-US" b="0" i="0" dirty="0">
                <a:solidFill>
                  <a:srgbClr val="222222"/>
                </a:solidFill>
                <a:effectLst/>
                <a:latin typeface="Verdana" panose="020B0604030504040204" pitchFamily="34" charset="0"/>
              </a:rPr>
              <a:t> as one of the closest results.</a:t>
            </a:r>
          </a:p>
          <a:p>
            <a:pPr algn="ctr">
              <a:buFont typeface="Wingdings" panose="05000000000000000000" pitchFamily="2" charset="2"/>
              <a:buChar char="q"/>
            </a:pPr>
            <a:r>
              <a:rPr lang="en-US" b="0" i="0" dirty="0">
                <a:solidFill>
                  <a:srgbClr val="800000"/>
                </a:solidFill>
                <a:effectLst/>
                <a:latin typeface="Verdana" panose="020B0604030504040204" pitchFamily="34" charset="0"/>
              </a:rPr>
              <a:t>King – Man + Woman ≈ Queen</a:t>
            </a:r>
            <a:endParaRPr lang="en-US" b="0" i="0" dirty="0">
              <a:solidFill>
                <a:srgbClr val="222222"/>
              </a:solidFill>
              <a:effectLst/>
              <a:latin typeface="Verdana" panose="020B0604030504040204" pitchFamily="34" charset="0"/>
            </a:endParaRPr>
          </a:p>
          <a:p>
            <a:endParaRPr lang="en-US" dirty="0"/>
          </a:p>
        </p:txBody>
      </p:sp>
      <p:pic>
        <p:nvPicPr>
          <p:cNvPr id="5" name="Picture 4">
            <a:extLst>
              <a:ext uri="{FF2B5EF4-FFF2-40B4-BE49-F238E27FC236}">
                <a16:creationId xmlns:a16="http://schemas.microsoft.com/office/drawing/2014/main" id="{49F162DA-F229-4BAD-B50E-1927839FF640}"/>
              </a:ext>
            </a:extLst>
          </p:cNvPr>
          <p:cNvPicPr>
            <a:picLocks noChangeAspect="1"/>
          </p:cNvPicPr>
          <p:nvPr/>
        </p:nvPicPr>
        <p:blipFill>
          <a:blip r:embed="rId2"/>
          <a:stretch>
            <a:fillRect/>
          </a:stretch>
        </p:blipFill>
        <p:spPr>
          <a:xfrm>
            <a:off x="1458506" y="2886782"/>
            <a:ext cx="5864252" cy="2256717"/>
          </a:xfrm>
          <a:prstGeom prst="rect">
            <a:avLst/>
          </a:prstGeom>
        </p:spPr>
      </p:pic>
    </p:spTree>
    <p:extLst>
      <p:ext uri="{BB962C8B-B14F-4D97-AF65-F5344CB8AC3E}">
        <p14:creationId xmlns:p14="http://schemas.microsoft.com/office/powerpoint/2010/main" val="2236206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3BF4F-1B38-431B-97D6-EC6176387E49}"/>
              </a:ext>
            </a:extLst>
          </p:cNvPr>
          <p:cNvSpPr>
            <a:spLocks noGrp="1"/>
          </p:cNvSpPr>
          <p:nvPr>
            <p:ph type="title"/>
          </p:nvPr>
        </p:nvSpPr>
        <p:spPr>
          <a:xfrm>
            <a:off x="1717040" y="205979"/>
            <a:ext cx="6969760" cy="857250"/>
          </a:xfrm>
        </p:spPr>
        <p:txBody>
          <a:bodyPr anchor="ctr">
            <a:normAutofit/>
          </a:bodyPr>
          <a:lstStyle/>
          <a:p>
            <a:pPr>
              <a:lnSpc>
                <a:spcPct val="90000"/>
              </a:lnSpc>
            </a:pPr>
            <a:r>
              <a:rPr lang="en-US" sz="2600" dirty="0"/>
              <a:t>Word2Vec Architectures: </a:t>
            </a:r>
            <a:r>
              <a:rPr lang="en-US" sz="2600" b="0" i="0" dirty="0">
                <a:solidFill>
                  <a:srgbClr val="00B050"/>
                </a:solidFill>
                <a:effectLst/>
              </a:rPr>
              <a:t>Continuous Bag of Words (CBOW) </a:t>
            </a:r>
            <a:r>
              <a:rPr lang="en-US" sz="2600" b="0" i="0" dirty="0">
                <a:effectLst/>
              </a:rPr>
              <a:t>and </a:t>
            </a:r>
            <a:r>
              <a:rPr lang="en-US" sz="2600" b="0" i="0" dirty="0">
                <a:solidFill>
                  <a:srgbClr val="00B050"/>
                </a:solidFill>
                <a:effectLst/>
              </a:rPr>
              <a:t>Skip-Gram</a:t>
            </a:r>
            <a:r>
              <a:rPr lang="en-US" sz="2600" b="0" i="0" dirty="0">
                <a:effectLst/>
              </a:rPr>
              <a:t>.</a:t>
            </a:r>
            <a:r>
              <a:rPr lang="en-US" sz="2600" dirty="0"/>
              <a:t> </a:t>
            </a:r>
          </a:p>
        </p:txBody>
      </p:sp>
      <p:pic>
        <p:nvPicPr>
          <p:cNvPr id="2050" name="Picture 2" descr="word2vec architecture">
            <a:extLst>
              <a:ext uri="{FF2B5EF4-FFF2-40B4-BE49-F238E27FC236}">
                <a16:creationId xmlns:a16="http://schemas.microsoft.com/office/drawing/2014/main" id="{824AF303-6621-4F31-B4E0-D384568FF1D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17041" y="1267270"/>
            <a:ext cx="7426960" cy="3941032"/>
          </a:xfrm>
          <a:prstGeom prst="rect">
            <a:avLst/>
          </a:prstGeom>
          <a:solidFill>
            <a:srgbClr val="FFFFFF"/>
          </a:solidFill>
        </p:spPr>
      </p:pic>
    </p:spTree>
    <p:extLst>
      <p:ext uri="{BB962C8B-B14F-4D97-AF65-F5344CB8AC3E}">
        <p14:creationId xmlns:p14="http://schemas.microsoft.com/office/powerpoint/2010/main" val="4251303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CE2E0-9B66-4CF7-912C-08A911319D73}"/>
              </a:ext>
            </a:extLst>
          </p:cNvPr>
          <p:cNvSpPr>
            <a:spLocks noGrp="1"/>
          </p:cNvSpPr>
          <p:nvPr>
            <p:ph type="title"/>
          </p:nvPr>
        </p:nvSpPr>
        <p:spPr>
          <a:xfrm>
            <a:off x="1717040" y="205979"/>
            <a:ext cx="6969760" cy="481710"/>
          </a:xfrm>
        </p:spPr>
        <p:txBody>
          <a:bodyPr>
            <a:normAutofit fontScale="90000"/>
          </a:bodyPr>
          <a:lstStyle/>
          <a:p>
            <a:r>
              <a:rPr lang="en-US" b="1" i="0" dirty="0">
                <a:solidFill>
                  <a:srgbClr val="111111"/>
                </a:solidFill>
                <a:effectLst/>
                <a:latin typeface="Roboto" panose="02000000000000000000" pitchFamily="2" charset="0"/>
              </a:rPr>
              <a:t>Continuous Bag of Words (CBOW) Model</a:t>
            </a:r>
            <a:br>
              <a:rPr lang="en-US" b="0" i="0" dirty="0">
                <a:solidFill>
                  <a:srgbClr val="11111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1D28F0E4-A05F-4507-BF93-E7564DB5BC5C}"/>
              </a:ext>
            </a:extLst>
          </p:cNvPr>
          <p:cNvSpPr>
            <a:spLocks noGrp="1"/>
          </p:cNvSpPr>
          <p:nvPr>
            <p:ph idx="1"/>
          </p:nvPr>
        </p:nvSpPr>
        <p:spPr>
          <a:xfrm>
            <a:off x="1717040" y="528992"/>
            <a:ext cx="6969760" cy="4065631"/>
          </a:xfrm>
        </p:spPr>
        <p:txBody>
          <a:bodyPr/>
          <a:lstStyle/>
          <a:p>
            <a:pPr>
              <a:buFont typeface="Wingdings" panose="05000000000000000000" pitchFamily="2" charset="2"/>
              <a:buChar char="q"/>
            </a:pPr>
            <a:r>
              <a:rPr lang="en-US" dirty="0">
                <a:solidFill>
                  <a:srgbClr val="222222"/>
                </a:solidFill>
                <a:latin typeface="Verdana" panose="020B0604030504040204" pitchFamily="34" charset="0"/>
              </a:rPr>
              <a:t>T</a:t>
            </a:r>
            <a:r>
              <a:rPr lang="en-US" b="0" i="0" dirty="0">
                <a:solidFill>
                  <a:srgbClr val="222222"/>
                </a:solidFill>
                <a:effectLst/>
                <a:latin typeface="Verdana" panose="020B0604030504040204" pitchFamily="34" charset="0"/>
              </a:rPr>
              <a:t>he CBOW model predicts the </a:t>
            </a:r>
            <a:r>
              <a:rPr lang="en-US" b="1" i="0" dirty="0">
                <a:solidFill>
                  <a:srgbClr val="00B050"/>
                </a:solidFill>
                <a:effectLst/>
                <a:latin typeface="Verdana" panose="020B0604030504040204" pitchFamily="34" charset="0"/>
              </a:rPr>
              <a:t>current word </a:t>
            </a:r>
            <a:r>
              <a:rPr lang="en-US" b="0" i="0" dirty="0">
                <a:solidFill>
                  <a:srgbClr val="222222"/>
                </a:solidFill>
                <a:effectLst/>
                <a:latin typeface="Verdana" panose="020B0604030504040204" pitchFamily="34" charset="0"/>
              </a:rPr>
              <a:t>from the </a:t>
            </a:r>
            <a:r>
              <a:rPr lang="en-US" b="1" i="0" dirty="0">
                <a:solidFill>
                  <a:srgbClr val="00B050"/>
                </a:solidFill>
                <a:effectLst/>
                <a:latin typeface="Verdana" panose="020B0604030504040204" pitchFamily="34" charset="0"/>
              </a:rPr>
              <a:t>surrounding context words</a:t>
            </a:r>
            <a:r>
              <a:rPr lang="en-US" b="0" i="0" dirty="0">
                <a:solidFill>
                  <a:srgbClr val="222222"/>
                </a:solidFill>
                <a:effectLst/>
                <a:latin typeface="Verdana" panose="020B0604030504040204" pitchFamily="34" charset="0"/>
              </a:rPr>
              <a:t>. </a:t>
            </a:r>
          </a:p>
          <a:p>
            <a:pPr>
              <a:buFont typeface="Wingdings" panose="05000000000000000000" pitchFamily="2" charset="2"/>
              <a:buChar char="q"/>
            </a:pPr>
            <a:r>
              <a:rPr lang="en-US" b="0" i="0" dirty="0">
                <a:solidFill>
                  <a:srgbClr val="222222"/>
                </a:solidFill>
                <a:effectLst/>
                <a:latin typeface="Verdana" panose="020B0604030504040204" pitchFamily="34" charset="0"/>
              </a:rPr>
              <a:t>The length of the </a:t>
            </a:r>
            <a:r>
              <a:rPr lang="en-US" b="1" i="0" dirty="0">
                <a:solidFill>
                  <a:srgbClr val="222222"/>
                </a:solidFill>
                <a:effectLst/>
                <a:latin typeface="Verdana" panose="020B0604030504040204" pitchFamily="34" charset="0"/>
              </a:rPr>
              <a:t>surrounding context word </a:t>
            </a:r>
            <a:r>
              <a:rPr lang="en-US" b="0" i="0" dirty="0">
                <a:solidFill>
                  <a:srgbClr val="222222"/>
                </a:solidFill>
                <a:effectLst/>
                <a:latin typeface="Verdana" panose="020B0604030504040204" pitchFamily="34" charset="0"/>
              </a:rPr>
              <a:t>is the </a:t>
            </a:r>
            <a:r>
              <a:rPr lang="en-US" b="1" i="0" u="sng" dirty="0">
                <a:solidFill>
                  <a:srgbClr val="00B050"/>
                </a:solidFill>
                <a:effectLst/>
                <a:latin typeface="Verdana" panose="020B0604030504040204" pitchFamily="34" charset="0"/>
              </a:rPr>
              <a:t>window size </a:t>
            </a:r>
            <a:r>
              <a:rPr lang="en-US" b="0" i="0" dirty="0">
                <a:solidFill>
                  <a:srgbClr val="222222"/>
                </a:solidFill>
                <a:effectLst/>
                <a:latin typeface="Verdana" panose="020B0604030504040204" pitchFamily="34" charset="0"/>
              </a:rPr>
              <a:t>that is a tunable hyperparameter. </a:t>
            </a:r>
          </a:p>
          <a:p>
            <a:pPr>
              <a:buFont typeface="Wingdings" panose="05000000000000000000" pitchFamily="2" charset="2"/>
              <a:buChar char="q"/>
            </a:pPr>
            <a:r>
              <a:rPr lang="en-US" b="0" i="0" dirty="0">
                <a:solidFill>
                  <a:srgbClr val="222222"/>
                </a:solidFill>
                <a:effectLst/>
                <a:latin typeface="Verdana" panose="020B0604030504040204" pitchFamily="34" charset="0"/>
              </a:rPr>
              <a:t>The model is trained by a single hidden layer Neural Network.</a:t>
            </a:r>
          </a:p>
          <a:p>
            <a:pPr>
              <a:buFont typeface="Wingdings" panose="05000000000000000000" pitchFamily="2" charset="2"/>
              <a:buChar char="q"/>
            </a:pPr>
            <a:r>
              <a:rPr lang="en-US" b="0" i="0" dirty="0">
                <a:solidFill>
                  <a:srgbClr val="222222"/>
                </a:solidFill>
                <a:effectLst/>
                <a:latin typeface="Verdana" panose="020B0604030504040204" pitchFamily="34" charset="0"/>
              </a:rPr>
              <a:t>Once the Neural </a:t>
            </a:r>
            <a:r>
              <a:rPr lang="en-US" dirty="0">
                <a:solidFill>
                  <a:srgbClr val="222222"/>
                </a:solidFill>
                <a:latin typeface="Verdana" panose="020B0604030504040204" pitchFamily="34" charset="0"/>
              </a:rPr>
              <a:t>N</a:t>
            </a:r>
            <a:r>
              <a:rPr lang="en-US" b="0" i="0" dirty="0">
                <a:solidFill>
                  <a:srgbClr val="222222"/>
                </a:solidFill>
                <a:effectLst/>
                <a:latin typeface="Verdana" panose="020B0604030504040204" pitchFamily="34" charset="0"/>
              </a:rPr>
              <a:t>etwork is trained, it results in the vector representation of the words in the training corpus. </a:t>
            </a:r>
          </a:p>
          <a:p>
            <a:pPr>
              <a:buFont typeface="Wingdings" panose="05000000000000000000" pitchFamily="2" charset="2"/>
              <a:buChar char="q"/>
            </a:pPr>
            <a:r>
              <a:rPr lang="en-US" b="0" i="0" dirty="0">
                <a:solidFill>
                  <a:srgbClr val="222222"/>
                </a:solidFill>
                <a:effectLst/>
                <a:latin typeface="Verdana" panose="020B0604030504040204" pitchFamily="34" charset="0"/>
              </a:rPr>
              <a:t>The </a:t>
            </a:r>
            <a:r>
              <a:rPr lang="en-US" b="1" i="0" u="sng" dirty="0">
                <a:solidFill>
                  <a:srgbClr val="00B050"/>
                </a:solidFill>
                <a:effectLst/>
                <a:latin typeface="Verdana" panose="020B0604030504040204" pitchFamily="34" charset="0"/>
              </a:rPr>
              <a:t>size of the vector </a:t>
            </a:r>
            <a:r>
              <a:rPr lang="en-US" b="0" i="0" dirty="0">
                <a:solidFill>
                  <a:srgbClr val="222222"/>
                </a:solidFill>
                <a:effectLst/>
                <a:latin typeface="Verdana" panose="020B0604030504040204" pitchFamily="34" charset="0"/>
              </a:rPr>
              <a:t>is also a hyperparameter that we can accordingly choose to produce the best possible results.</a:t>
            </a:r>
            <a:endParaRPr lang="en-US" dirty="0"/>
          </a:p>
        </p:txBody>
      </p:sp>
      <p:pic>
        <p:nvPicPr>
          <p:cNvPr id="5" name="Picture 4">
            <a:extLst>
              <a:ext uri="{FF2B5EF4-FFF2-40B4-BE49-F238E27FC236}">
                <a16:creationId xmlns:a16="http://schemas.microsoft.com/office/drawing/2014/main" id="{1904992A-F394-43FC-8987-3D2D73DA2172}"/>
              </a:ext>
            </a:extLst>
          </p:cNvPr>
          <p:cNvPicPr>
            <a:picLocks noChangeAspect="1"/>
          </p:cNvPicPr>
          <p:nvPr/>
        </p:nvPicPr>
        <p:blipFill>
          <a:blip r:embed="rId2"/>
          <a:stretch>
            <a:fillRect/>
          </a:stretch>
        </p:blipFill>
        <p:spPr>
          <a:xfrm>
            <a:off x="2461918" y="3128608"/>
            <a:ext cx="3780184" cy="1939040"/>
          </a:xfrm>
          <a:prstGeom prst="rect">
            <a:avLst/>
          </a:prstGeom>
        </p:spPr>
      </p:pic>
    </p:spTree>
    <p:extLst>
      <p:ext uri="{BB962C8B-B14F-4D97-AF65-F5344CB8AC3E}">
        <p14:creationId xmlns:p14="http://schemas.microsoft.com/office/powerpoint/2010/main" val="30216487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CBOW Implementation</a:t>
            </a:r>
          </a:p>
        </p:txBody>
      </p:sp>
      <p:sp>
        <p:nvSpPr>
          <p:cNvPr id="3" name="Content Placeholder 2"/>
          <p:cNvSpPr>
            <a:spLocks noGrp="1"/>
          </p:cNvSpPr>
          <p:nvPr>
            <p:ph idx="1"/>
          </p:nvPr>
        </p:nvSpPr>
        <p:spPr>
          <a:xfrm>
            <a:off x="1717040" y="1200150"/>
            <a:ext cx="6969760" cy="3712091"/>
          </a:xfrm>
        </p:spPr>
        <p:txBody>
          <a:bodyPr>
            <a:normAutofit/>
          </a:bodyPr>
          <a:lstStyle/>
          <a:p>
            <a:pPr>
              <a:buFont typeface="Wingdings" panose="05000000000000000000" pitchFamily="2" charset="2"/>
              <a:buChar char="Ø"/>
            </a:pPr>
            <a:r>
              <a:rPr lang="en-CA" dirty="0"/>
              <a:t>Build the corpus vocabulary</a:t>
            </a:r>
          </a:p>
          <a:p>
            <a:pPr>
              <a:buFont typeface="Wingdings" panose="05000000000000000000" pitchFamily="2" charset="2"/>
              <a:buChar char="Ø"/>
            </a:pPr>
            <a:r>
              <a:rPr lang="en-CA" dirty="0"/>
              <a:t>Build a CBOW (context, target) generator</a:t>
            </a:r>
          </a:p>
          <a:p>
            <a:pPr>
              <a:buFont typeface="Wingdings" panose="05000000000000000000" pitchFamily="2" charset="2"/>
              <a:buChar char="Ø"/>
            </a:pPr>
            <a:r>
              <a:rPr lang="en-CA" dirty="0"/>
              <a:t>Build the CBOW model architecture</a:t>
            </a:r>
          </a:p>
          <a:p>
            <a:pPr>
              <a:buFont typeface="Wingdings" panose="05000000000000000000" pitchFamily="2" charset="2"/>
              <a:buChar char="Ø"/>
            </a:pPr>
            <a:r>
              <a:rPr lang="en-CA" dirty="0"/>
              <a:t>Train the Model</a:t>
            </a:r>
          </a:p>
          <a:p>
            <a:pPr>
              <a:buFont typeface="Wingdings" panose="05000000000000000000" pitchFamily="2" charset="2"/>
              <a:buChar char="Ø"/>
            </a:pPr>
            <a:r>
              <a:rPr lang="en-CA" dirty="0"/>
              <a:t>Get Word Embeddings</a:t>
            </a:r>
          </a:p>
          <a:p>
            <a:pPr>
              <a:buFont typeface="Wingdings" panose="05000000000000000000" pitchFamily="2" charset="2"/>
              <a:buChar char="Ø"/>
            </a:pPr>
            <a:endParaRPr lang="en-CA" dirty="0"/>
          </a:p>
          <a:p>
            <a:pPr>
              <a:buFont typeface="Wingdings" panose="05000000000000000000" pitchFamily="2" charset="2"/>
              <a:buChar char="v"/>
            </a:pPr>
            <a:r>
              <a:rPr lang="en-CA" dirty="0"/>
              <a:t>Example: consider the following sentence:</a:t>
            </a:r>
          </a:p>
          <a:p>
            <a:pPr marL="0" indent="0">
              <a:buNone/>
            </a:pPr>
            <a:r>
              <a:rPr lang="en-CA" dirty="0">
                <a:sym typeface="Wingdings" panose="05000000000000000000" pitchFamily="2" charset="2"/>
              </a:rPr>
              <a:t>&lt;&lt; Absa share price stumbled today&gt;&gt;</a:t>
            </a:r>
            <a:endParaRPr lang="en-CA" dirty="0"/>
          </a:p>
          <a:p>
            <a:pPr marL="0" indent="0">
              <a:buNone/>
            </a:pPr>
            <a:endParaRPr lang="en-CA" dirty="0"/>
          </a:p>
        </p:txBody>
      </p:sp>
    </p:spTree>
    <p:extLst>
      <p:ext uri="{BB962C8B-B14F-4D97-AF65-F5344CB8AC3E}">
        <p14:creationId xmlns:p14="http://schemas.microsoft.com/office/powerpoint/2010/main" val="2252670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8972F-1A72-C807-7D15-8FE0FCA3F480}"/>
              </a:ext>
            </a:extLst>
          </p:cNvPr>
          <p:cNvSpPr>
            <a:spLocks noGrp="1"/>
          </p:cNvSpPr>
          <p:nvPr>
            <p:ph type="title"/>
          </p:nvPr>
        </p:nvSpPr>
        <p:spPr/>
        <p:txBody>
          <a:bodyPr>
            <a:normAutofit/>
          </a:bodyPr>
          <a:lstStyle/>
          <a:p>
            <a:r>
              <a:rPr lang="en-US" dirty="0"/>
              <a:t>Collected Structured Data:</a:t>
            </a:r>
            <a:endParaRPr lang="en-CA" dirty="0"/>
          </a:p>
        </p:txBody>
      </p:sp>
      <p:sp>
        <p:nvSpPr>
          <p:cNvPr id="3" name="Content Placeholder 2">
            <a:extLst>
              <a:ext uri="{FF2B5EF4-FFF2-40B4-BE49-F238E27FC236}">
                <a16:creationId xmlns:a16="http://schemas.microsoft.com/office/drawing/2014/main" id="{EC56C8A0-A817-9F0A-F87E-525D1872E9FD}"/>
              </a:ext>
            </a:extLst>
          </p:cNvPr>
          <p:cNvSpPr>
            <a:spLocks noGrp="1"/>
          </p:cNvSpPr>
          <p:nvPr>
            <p:ph idx="1"/>
          </p:nvPr>
        </p:nvSpPr>
        <p:spPr/>
        <p:txBody>
          <a:bodyPr/>
          <a:lstStyle/>
          <a:p>
            <a:pPr>
              <a:buFont typeface="Wingdings" panose="05000000000000000000" pitchFamily="2" charset="2"/>
              <a:buChar char="q"/>
            </a:pPr>
            <a:r>
              <a:rPr lang="en-US" dirty="0"/>
              <a:t>:</a:t>
            </a:r>
            <a:endParaRPr lang="en-CA" dirty="0"/>
          </a:p>
        </p:txBody>
      </p:sp>
      <p:graphicFrame>
        <p:nvGraphicFramePr>
          <p:cNvPr id="4" name="Table 3">
            <a:extLst>
              <a:ext uri="{FF2B5EF4-FFF2-40B4-BE49-F238E27FC236}">
                <a16:creationId xmlns:a16="http://schemas.microsoft.com/office/drawing/2014/main" id="{CC6DA482-5BE2-6FB1-3217-2B623D991188}"/>
              </a:ext>
            </a:extLst>
          </p:cNvPr>
          <p:cNvGraphicFramePr>
            <a:graphicFrameLocks noGrp="1"/>
          </p:cNvGraphicFramePr>
          <p:nvPr>
            <p:extLst>
              <p:ext uri="{D42A27DB-BD31-4B8C-83A1-F6EECF244321}">
                <p14:modId xmlns:p14="http://schemas.microsoft.com/office/powerpoint/2010/main" val="1337180165"/>
              </p:ext>
            </p:extLst>
          </p:nvPr>
        </p:nvGraphicFramePr>
        <p:xfrm>
          <a:off x="1717040" y="1063229"/>
          <a:ext cx="7426961" cy="4080267"/>
        </p:xfrm>
        <a:graphic>
          <a:graphicData uri="http://schemas.openxmlformats.org/drawingml/2006/table">
            <a:tbl>
              <a:tblPr firstRow="1" bandRow="1">
                <a:solidFill>
                  <a:schemeClr val="bg1">
                    <a:lumMod val="95000"/>
                  </a:schemeClr>
                </a:solidFill>
                <a:tableStyleId>{8EC20E35-A176-4012-BC5E-935CFFF8708E}</a:tableStyleId>
              </a:tblPr>
              <a:tblGrid>
                <a:gridCol w="1281311">
                  <a:extLst>
                    <a:ext uri="{9D8B030D-6E8A-4147-A177-3AD203B41FA5}">
                      <a16:colId xmlns:a16="http://schemas.microsoft.com/office/drawing/2014/main" val="1346639623"/>
                    </a:ext>
                  </a:extLst>
                </a:gridCol>
                <a:gridCol w="1229130">
                  <a:extLst>
                    <a:ext uri="{9D8B030D-6E8A-4147-A177-3AD203B41FA5}">
                      <a16:colId xmlns:a16="http://schemas.microsoft.com/office/drawing/2014/main" val="1063423950"/>
                    </a:ext>
                  </a:extLst>
                </a:gridCol>
                <a:gridCol w="1229130">
                  <a:extLst>
                    <a:ext uri="{9D8B030D-6E8A-4147-A177-3AD203B41FA5}">
                      <a16:colId xmlns:a16="http://schemas.microsoft.com/office/drawing/2014/main" val="609004687"/>
                    </a:ext>
                  </a:extLst>
                </a:gridCol>
                <a:gridCol w="1229130">
                  <a:extLst>
                    <a:ext uri="{9D8B030D-6E8A-4147-A177-3AD203B41FA5}">
                      <a16:colId xmlns:a16="http://schemas.microsoft.com/office/drawing/2014/main" val="1157103130"/>
                    </a:ext>
                  </a:extLst>
                </a:gridCol>
                <a:gridCol w="1229130">
                  <a:extLst>
                    <a:ext uri="{9D8B030D-6E8A-4147-A177-3AD203B41FA5}">
                      <a16:colId xmlns:a16="http://schemas.microsoft.com/office/drawing/2014/main" val="2183984181"/>
                    </a:ext>
                  </a:extLst>
                </a:gridCol>
                <a:gridCol w="1229130">
                  <a:extLst>
                    <a:ext uri="{9D8B030D-6E8A-4147-A177-3AD203B41FA5}">
                      <a16:colId xmlns:a16="http://schemas.microsoft.com/office/drawing/2014/main" val="541252408"/>
                    </a:ext>
                  </a:extLst>
                </a:gridCol>
              </a:tblGrid>
              <a:tr h="369831">
                <a:tc>
                  <a:txBody>
                    <a:bodyPr/>
                    <a:lstStyle/>
                    <a:p>
                      <a:pPr algn="l" fontAlgn="b"/>
                      <a:r>
                        <a:rPr lang="en-US" sz="1300" b="1" u="none" strike="noStrike" cap="none" spc="0" dirty="0">
                          <a:solidFill>
                            <a:schemeClr val="bg1"/>
                          </a:solidFill>
                          <a:effectLst/>
                        </a:rPr>
                        <a:t>Y</a:t>
                      </a:r>
                      <a:endParaRPr lang="en-US" sz="1300" b="1" i="0" u="none" strike="noStrike" cap="none" spc="0" dirty="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300" b="0" u="none" strike="noStrike" cap="none" spc="0">
                          <a:solidFill>
                            <a:schemeClr val="bg1"/>
                          </a:solidFill>
                          <a:effectLst/>
                        </a:rPr>
                        <a:t>x1</a:t>
                      </a:r>
                      <a:endParaRPr lang="en-US" sz="1300" b="0" i="0" u="none" strike="noStrike" cap="none" spc="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300" b="0" u="none" strike="noStrike" cap="none" spc="0" dirty="0">
                          <a:solidFill>
                            <a:schemeClr val="bg1"/>
                          </a:solidFill>
                          <a:effectLst/>
                        </a:rPr>
                        <a:t>x2</a:t>
                      </a:r>
                      <a:endParaRPr lang="en-US" sz="1300" b="0" i="0" u="none" strike="noStrike" cap="none" spc="0" dirty="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300" b="0" u="none" strike="noStrike" cap="none" spc="0">
                          <a:solidFill>
                            <a:schemeClr val="bg1"/>
                          </a:solidFill>
                          <a:effectLst/>
                        </a:rPr>
                        <a:t>x3</a:t>
                      </a:r>
                      <a:endParaRPr lang="en-US" sz="1300" b="0" i="0" u="none" strike="noStrike" cap="none" spc="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300" b="0" u="none" strike="noStrike" cap="none" spc="0" dirty="0">
                          <a:solidFill>
                            <a:schemeClr val="bg1"/>
                          </a:solidFill>
                          <a:effectLst/>
                        </a:rPr>
                        <a:t>…</a:t>
                      </a:r>
                      <a:endParaRPr lang="en-US" sz="1300" b="0" i="0" u="none" strike="noStrike" cap="none" spc="0" dirty="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b"/>
                      <a:r>
                        <a:rPr lang="en-US" sz="1300" b="0" u="none" strike="noStrike" cap="none" spc="0">
                          <a:solidFill>
                            <a:schemeClr val="bg1"/>
                          </a:solidFill>
                          <a:effectLst/>
                        </a:rPr>
                        <a:t>xn</a:t>
                      </a:r>
                      <a:endParaRPr lang="en-US" sz="1300" b="0" i="0" u="none" strike="noStrike" cap="none" spc="0">
                        <a:solidFill>
                          <a:schemeClr val="bg1"/>
                        </a:solidFill>
                        <a:effectLst/>
                        <a:latin typeface="Calibri" panose="020F0502020204030204" pitchFamily="34" charset="0"/>
                      </a:endParaRPr>
                    </a:p>
                  </a:txBody>
                  <a:tcPr marL="5648" marR="5648" marT="75335" marB="0"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377783476"/>
                  </a:ext>
                </a:extLst>
              </a:tr>
              <a:tr h="309203">
                <a:tc>
                  <a:txBody>
                    <a:bodyPr/>
                    <a:lstStyle/>
                    <a:p>
                      <a:pPr algn="r" fontAlgn="b"/>
                      <a:r>
                        <a:rPr lang="en-US" sz="1000" b="1" u="none" strike="noStrike" cap="none" spc="0" dirty="0">
                          <a:solidFill>
                            <a:schemeClr val="accent1">
                              <a:lumMod val="75000"/>
                            </a:schemeClr>
                          </a:solidFill>
                          <a:effectLst/>
                        </a:rPr>
                        <a:t>2.18356</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dirty="0">
                          <a:solidFill>
                            <a:schemeClr val="tx1"/>
                          </a:solidFill>
                          <a:effectLst/>
                        </a:rPr>
                        <a:t>0.210532</a:t>
                      </a:r>
                      <a:endParaRPr lang="en-US" sz="1000" b="0" i="0" u="none" strike="noStrike" cap="none" spc="0" dirty="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0.391946</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0.28449</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0.89728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0.25782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22311710"/>
                  </a:ext>
                </a:extLst>
              </a:tr>
              <a:tr h="309203">
                <a:tc>
                  <a:txBody>
                    <a:bodyPr/>
                    <a:lstStyle/>
                    <a:p>
                      <a:pPr algn="r" fontAlgn="b"/>
                      <a:r>
                        <a:rPr lang="en-US" sz="1000" b="1" u="none" strike="noStrike" cap="none" spc="0" dirty="0">
                          <a:solidFill>
                            <a:schemeClr val="accent1">
                              <a:lumMod val="75000"/>
                            </a:schemeClr>
                          </a:solidFill>
                          <a:effectLst/>
                        </a:rPr>
                        <a:t>0.281732</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0.125881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0.004438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0.417551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0.454522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0.460026</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444507099"/>
                  </a:ext>
                </a:extLst>
              </a:tr>
              <a:tr h="309203">
                <a:tc>
                  <a:txBody>
                    <a:bodyPr/>
                    <a:lstStyle/>
                    <a:p>
                      <a:pPr algn="r" fontAlgn="b"/>
                      <a:r>
                        <a:rPr lang="en-US" sz="1000" b="1" u="none" strike="noStrike" cap="none" spc="0" dirty="0">
                          <a:solidFill>
                            <a:schemeClr val="accent1">
                              <a:lumMod val="75000"/>
                            </a:schemeClr>
                          </a:solidFill>
                          <a:effectLst/>
                        </a:rPr>
                        <a:t>0.764441</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0.142338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0.918924</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0.744273</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0.893245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0.344857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597937682"/>
                  </a:ext>
                </a:extLst>
              </a:tr>
              <a:tr h="309203">
                <a:tc>
                  <a:txBody>
                    <a:bodyPr/>
                    <a:lstStyle/>
                    <a:p>
                      <a:pPr algn="r" fontAlgn="b"/>
                      <a:r>
                        <a:rPr lang="en-US" sz="1000" b="1" u="none" strike="noStrike" cap="none" spc="0" dirty="0">
                          <a:solidFill>
                            <a:schemeClr val="accent1">
                              <a:lumMod val="75000"/>
                            </a:schemeClr>
                          </a:solidFill>
                          <a:effectLst/>
                        </a:rPr>
                        <a:t>1.212201</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0.698215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0.314777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0.133535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0.210025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0.20432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026471118"/>
                  </a:ext>
                </a:extLst>
              </a:tr>
              <a:tr h="309203">
                <a:tc>
                  <a:txBody>
                    <a:bodyPr/>
                    <a:lstStyle/>
                    <a:p>
                      <a:pPr algn="r" fontAlgn="b"/>
                      <a:r>
                        <a:rPr lang="en-US" sz="1000" b="1" u="none" strike="noStrike" cap="none" spc="0" dirty="0">
                          <a:solidFill>
                            <a:schemeClr val="accent1">
                              <a:lumMod val="75000"/>
                            </a:schemeClr>
                          </a:solidFill>
                          <a:effectLst/>
                        </a:rPr>
                        <a:t>0.540826</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0.938504</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0.714209</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0.740028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0.96168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0.346347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204385373"/>
                  </a:ext>
                </a:extLst>
              </a:tr>
              <a:tr h="309203">
                <a:tc>
                  <a:txBody>
                    <a:bodyPr/>
                    <a:lstStyle/>
                    <a:p>
                      <a:pPr algn="r" fontAlgn="b"/>
                      <a:r>
                        <a:rPr lang="en-US" sz="1000" b="1" u="none" strike="noStrike" cap="none" spc="0" dirty="0">
                          <a:solidFill>
                            <a:schemeClr val="accent1">
                              <a:lumMod val="75000"/>
                            </a:schemeClr>
                          </a:solidFill>
                          <a:effectLst/>
                        </a:rPr>
                        <a:t>2.076274</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0.421713</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0.825697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0.783376</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0.86697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0.434731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822090804"/>
                  </a:ext>
                </a:extLst>
              </a:tr>
              <a:tr h="309203">
                <a:tc>
                  <a:txBody>
                    <a:bodyPr/>
                    <a:lstStyle/>
                    <a:p>
                      <a:pPr algn="r" fontAlgn="b"/>
                      <a:r>
                        <a:rPr lang="en-US" sz="1000" b="1" u="none" strike="noStrike" cap="none" spc="0" dirty="0">
                          <a:solidFill>
                            <a:schemeClr val="accent1">
                              <a:lumMod val="75000"/>
                            </a:schemeClr>
                          </a:solidFill>
                          <a:effectLst/>
                        </a:rPr>
                        <a:t>2.417431</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0.396077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0.096879</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0.599061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0.11812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0.6205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084729649"/>
                  </a:ext>
                </a:extLst>
              </a:tr>
              <a:tr h="309203">
                <a:tc>
                  <a:txBody>
                    <a:bodyPr/>
                    <a:lstStyle/>
                    <a:p>
                      <a:pPr algn="r" fontAlgn="b"/>
                      <a:r>
                        <a:rPr lang="en-US" sz="1000" b="1" u="none" strike="noStrike" cap="none" spc="0" dirty="0">
                          <a:solidFill>
                            <a:schemeClr val="accent1">
                              <a:lumMod val="75000"/>
                            </a:schemeClr>
                          </a:solidFill>
                          <a:effectLst/>
                        </a:rPr>
                        <a:t>1.307566</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0.91982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0.275524</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0.47831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0.571489</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0.982906</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4070274982"/>
                  </a:ext>
                </a:extLst>
              </a:tr>
              <a:tr h="309203">
                <a:tc>
                  <a:txBody>
                    <a:bodyPr/>
                    <a:lstStyle/>
                    <a:p>
                      <a:pPr algn="r" fontAlgn="b"/>
                      <a:r>
                        <a:rPr lang="en-US" sz="1000" b="1" u="none" strike="noStrike" cap="none" spc="0" dirty="0">
                          <a:solidFill>
                            <a:schemeClr val="accent1">
                              <a:lumMod val="75000"/>
                            </a:schemeClr>
                          </a:solidFill>
                          <a:effectLst/>
                        </a:rPr>
                        <a:t>1.001136</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0.454092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0.225018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0.952639</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0.10315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0.908281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143478536"/>
                  </a:ext>
                </a:extLst>
              </a:tr>
              <a:tr h="309203">
                <a:tc>
                  <a:txBody>
                    <a:bodyPr/>
                    <a:lstStyle/>
                    <a:p>
                      <a:pPr algn="r" fontAlgn="b"/>
                      <a:r>
                        <a:rPr lang="en-US" sz="1000" b="1" u="none" strike="noStrike" cap="none" spc="0" dirty="0">
                          <a:solidFill>
                            <a:schemeClr val="accent1">
                              <a:lumMod val="75000"/>
                            </a:schemeClr>
                          </a:solidFill>
                          <a:effectLst/>
                        </a:rPr>
                        <a:t>1.832001</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0.949692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0.544448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0.722062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0.49695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0.826406</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69074027"/>
                  </a:ext>
                </a:extLst>
              </a:tr>
              <a:tr h="309203">
                <a:tc>
                  <a:txBody>
                    <a:bodyPr/>
                    <a:lstStyle/>
                    <a:p>
                      <a:pPr algn="r" fontAlgn="b"/>
                      <a:r>
                        <a:rPr lang="en-US" sz="1000" b="1" u="none" strike="noStrike" cap="none" spc="0" dirty="0">
                          <a:solidFill>
                            <a:schemeClr val="accent1">
                              <a:lumMod val="75000"/>
                            </a:schemeClr>
                          </a:solidFill>
                          <a:effectLst/>
                        </a:rPr>
                        <a:t>0.618659</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0.230288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0.601155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0.287003</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0.93571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r" fontAlgn="b"/>
                      <a:r>
                        <a:rPr lang="en-US" sz="1000" u="none" strike="noStrike" cap="none" spc="0">
                          <a:solidFill>
                            <a:schemeClr val="tx1"/>
                          </a:solidFill>
                          <a:effectLst/>
                        </a:rPr>
                        <a:t>0.244302</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983511993"/>
                  </a:ext>
                </a:extLst>
              </a:tr>
              <a:tr h="309203">
                <a:tc>
                  <a:txBody>
                    <a:bodyPr/>
                    <a:lstStyle/>
                    <a:p>
                      <a:pPr algn="r" fontAlgn="b"/>
                      <a:r>
                        <a:rPr lang="en-US" sz="1000" b="1" u="none" strike="noStrike" cap="none" spc="0" dirty="0">
                          <a:solidFill>
                            <a:schemeClr val="accent1">
                              <a:lumMod val="75000"/>
                            </a:schemeClr>
                          </a:solidFill>
                          <a:effectLst/>
                        </a:rPr>
                        <a:t>1.863663</a:t>
                      </a:r>
                      <a:endParaRPr lang="en-US" sz="1000" b="1" i="0" u="none" strike="noStrike" cap="none" spc="0" dirty="0">
                        <a:solidFill>
                          <a:schemeClr val="accent1">
                            <a:lumMod val="75000"/>
                          </a:schemeClr>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1000" u="none" strike="noStrike" cap="none" spc="0">
                          <a:solidFill>
                            <a:schemeClr val="tx1"/>
                          </a:solidFill>
                          <a:effectLst/>
                        </a:rPr>
                        <a:t>0.339091</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1000" u="none" strike="noStrike" cap="none" spc="0">
                          <a:solidFill>
                            <a:schemeClr val="tx1"/>
                          </a:solidFill>
                          <a:effectLst/>
                        </a:rPr>
                        <a:t>0.3605</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1000" u="none" strike="noStrike" cap="none" spc="0">
                          <a:solidFill>
                            <a:schemeClr val="tx1"/>
                          </a:solidFill>
                          <a:effectLst/>
                        </a:rPr>
                        <a:t>0.903458</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1000" u="none" strike="noStrike" cap="none" spc="0">
                          <a:solidFill>
                            <a:schemeClr val="tx1"/>
                          </a:solidFill>
                          <a:effectLst/>
                        </a:rPr>
                        <a:t>0.885787</a:t>
                      </a:r>
                      <a:endParaRPr lang="en-US" sz="1000" b="0" i="0" u="none" strike="noStrike" cap="none" spc="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r" fontAlgn="b"/>
                      <a:r>
                        <a:rPr lang="en-US" sz="1000" u="none" strike="noStrike" cap="none" spc="0" dirty="0">
                          <a:solidFill>
                            <a:schemeClr val="tx1"/>
                          </a:solidFill>
                          <a:effectLst/>
                        </a:rPr>
                        <a:t>0.269739</a:t>
                      </a:r>
                      <a:endParaRPr lang="en-US" sz="1000" b="0" i="0" u="none" strike="noStrike" cap="none" spc="0" dirty="0">
                        <a:solidFill>
                          <a:schemeClr val="tx1"/>
                        </a:solidFill>
                        <a:effectLst/>
                        <a:latin typeface="Calibri" panose="020F0502020204030204" pitchFamily="34" charset="0"/>
                      </a:endParaRPr>
                    </a:p>
                  </a:txBody>
                  <a:tcPr marL="5648" marR="5648" marT="75335" marB="0" anchor="b">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1032893233"/>
                  </a:ext>
                </a:extLst>
              </a:tr>
            </a:tbl>
          </a:graphicData>
        </a:graphic>
      </p:graphicFrame>
    </p:spTree>
    <p:extLst>
      <p:ext uri="{BB962C8B-B14F-4D97-AF65-F5344CB8AC3E}">
        <p14:creationId xmlns:p14="http://schemas.microsoft.com/office/powerpoint/2010/main" val="1203017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C67616-5745-4397-88EC-3805027E97B8}"/>
              </a:ext>
            </a:extLst>
          </p:cNvPr>
          <p:cNvSpPr>
            <a:spLocks noGrp="1"/>
          </p:cNvSpPr>
          <p:nvPr>
            <p:ph sz="half" idx="2"/>
          </p:nvPr>
        </p:nvSpPr>
        <p:spPr>
          <a:xfrm>
            <a:off x="5191760" y="1151336"/>
            <a:ext cx="3383280" cy="3380023"/>
          </a:xfrm>
        </p:spPr>
        <p:txBody>
          <a:bodyPr>
            <a:normAutofit/>
          </a:bodyPr>
          <a:lstStyle/>
          <a:p>
            <a:pPr>
              <a:buFont typeface="Wingdings" panose="05000000000000000000" pitchFamily="2" charset="2"/>
              <a:buChar char="q"/>
            </a:pPr>
            <a:r>
              <a:rPr lang="en-CA" dirty="0"/>
              <a:t>&lt;&lt; Absa share price stumbled today&gt;&gt;</a:t>
            </a:r>
          </a:p>
          <a:p>
            <a:pPr>
              <a:buFont typeface="Wingdings" panose="05000000000000000000" pitchFamily="2" charset="2"/>
              <a:buChar char="ü"/>
            </a:pPr>
            <a:r>
              <a:rPr lang="en-US" dirty="0">
                <a:solidFill>
                  <a:schemeClr val="accent2"/>
                </a:solidFill>
              </a:rPr>
              <a:t>Step 1</a:t>
            </a:r>
            <a:r>
              <a:rPr lang="en-US" dirty="0"/>
              <a:t>: get the One-hot vectors</a:t>
            </a:r>
          </a:p>
          <a:p>
            <a:pPr>
              <a:buFont typeface="Wingdings" panose="05000000000000000000" pitchFamily="2" charset="2"/>
              <a:buChar char="ü"/>
            </a:pPr>
            <a:r>
              <a:rPr lang="en-US" dirty="0">
                <a:solidFill>
                  <a:schemeClr val="accent2"/>
                </a:solidFill>
              </a:rPr>
              <a:t>Step 2</a:t>
            </a:r>
            <a:r>
              <a:rPr lang="en-US" dirty="0"/>
              <a:t>: determine the “</a:t>
            </a:r>
            <a:r>
              <a:rPr lang="en-US" b="1" dirty="0"/>
              <a:t>window</a:t>
            </a:r>
            <a:r>
              <a:rPr lang="en-US" dirty="0"/>
              <a:t>” parameter i.e. the number of words to make up the context (surrounding words) </a:t>
            </a:r>
            <a:r>
              <a:rPr lang="en-US" dirty="0">
                <a:sym typeface="Wingdings" panose="05000000000000000000" pitchFamily="2" charset="2"/>
              </a:rPr>
              <a:t> let’s say = </a:t>
            </a:r>
            <a:r>
              <a:rPr lang="en-US" b="1" dirty="0">
                <a:sym typeface="Wingdings" panose="05000000000000000000" pitchFamily="2" charset="2"/>
              </a:rPr>
              <a:t>3</a:t>
            </a:r>
          </a:p>
          <a:p>
            <a:pPr>
              <a:buFont typeface="Wingdings" panose="05000000000000000000" pitchFamily="2" charset="2"/>
              <a:buChar char="ü"/>
            </a:pPr>
            <a:r>
              <a:rPr lang="en-US" dirty="0">
                <a:solidFill>
                  <a:schemeClr val="accent2"/>
                </a:solidFill>
                <a:sym typeface="Wingdings" panose="05000000000000000000" pitchFamily="2" charset="2"/>
              </a:rPr>
              <a:t>Step 3</a:t>
            </a:r>
            <a:r>
              <a:rPr lang="en-US" dirty="0">
                <a:sym typeface="Wingdings" panose="05000000000000000000" pitchFamily="2" charset="2"/>
              </a:rPr>
              <a:t>: predict the center word using one-layer Neural network using the following architecture:</a:t>
            </a:r>
            <a:endParaRPr lang="en-US" dirty="0"/>
          </a:p>
        </p:txBody>
      </p:sp>
      <p:sp>
        <p:nvSpPr>
          <p:cNvPr id="9" name="Text Placeholder 3">
            <a:extLst>
              <a:ext uri="{FF2B5EF4-FFF2-40B4-BE49-F238E27FC236}">
                <a16:creationId xmlns:a16="http://schemas.microsoft.com/office/drawing/2014/main" id="{B39BAA77-EFC6-6016-0BEB-2242BC343DF9}"/>
              </a:ext>
            </a:extLst>
          </p:cNvPr>
          <p:cNvSpPr>
            <a:spLocks noGrp="1"/>
          </p:cNvSpPr>
          <p:nvPr>
            <p:ph type="body" sz="quarter" idx="3"/>
          </p:nvPr>
        </p:nvSpPr>
        <p:spPr>
          <a:xfrm>
            <a:off x="5191761" y="528321"/>
            <a:ext cx="3383280" cy="623016"/>
          </a:xfrm>
        </p:spPr>
        <p:txBody>
          <a:bodyPr/>
          <a:lstStyle/>
          <a:p>
            <a:r>
              <a:rPr lang="en-US" dirty="0"/>
              <a:t>CBOW procedure:</a:t>
            </a:r>
          </a:p>
        </p:txBody>
      </p:sp>
      <p:sp>
        <p:nvSpPr>
          <p:cNvPr id="2" name="Title 1">
            <a:extLst>
              <a:ext uri="{FF2B5EF4-FFF2-40B4-BE49-F238E27FC236}">
                <a16:creationId xmlns:a16="http://schemas.microsoft.com/office/drawing/2014/main" id="{6E885FA7-D869-489B-83B2-706FFF423519}"/>
              </a:ext>
            </a:extLst>
          </p:cNvPr>
          <p:cNvSpPr>
            <a:spLocks noGrp="1"/>
          </p:cNvSpPr>
          <p:nvPr>
            <p:ph type="body" sz="quarter" idx="13"/>
          </p:nvPr>
        </p:nvSpPr>
        <p:spPr>
          <a:xfrm>
            <a:off x="355600" y="528321"/>
            <a:ext cx="3769360" cy="623016"/>
          </a:xfrm>
        </p:spPr>
        <p:txBody>
          <a:bodyPr anchor="b">
            <a:normAutofit/>
          </a:bodyPr>
          <a:lstStyle/>
          <a:p>
            <a:r>
              <a:rPr lang="en-US" dirty="0"/>
              <a:t>CBOW Implementation: example</a:t>
            </a:r>
          </a:p>
        </p:txBody>
      </p:sp>
      <p:graphicFrame>
        <p:nvGraphicFramePr>
          <p:cNvPr id="4" name="Table 3">
            <a:extLst>
              <a:ext uri="{FF2B5EF4-FFF2-40B4-BE49-F238E27FC236}">
                <a16:creationId xmlns:a16="http://schemas.microsoft.com/office/drawing/2014/main" id="{08CA4B8A-4012-46F5-ACBC-F7E6CC00FF71}"/>
              </a:ext>
            </a:extLst>
          </p:cNvPr>
          <p:cNvGraphicFramePr>
            <a:graphicFrameLocks noGrp="1"/>
          </p:cNvGraphicFramePr>
          <p:nvPr>
            <p:extLst>
              <p:ext uri="{D42A27DB-BD31-4B8C-83A1-F6EECF244321}">
                <p14:modId xmlns:p14="http://schemas.microsoft.com/office/powerpoint/2010/main" val="2853795419"/>
              </p:ext>
            </p:extLst>
          </p:nvPr>
        </p:nvGraphicFramePr>
        <p:xfrm>
          <a:off x="355600" y="2039482"/>
          <a:ext cx="3769363" cy="1603734"/>
        </p:xfrm>
        <a:graphic>
          <a:graphicData uri="http://schemas.openxmlformats.org/drawingml/2006/table">
            <a:tbl>
              <a:tblPr/>
              <a:tblGrid>
                <a:gridCol w="824861">
                  <a:extLst>
                    <a:ext uri="{9D8B030D-6E8A-4147-A177-3AD203B41FA5}">
                      <a16:colId xmlns:a16="http://schemas.microsoft.com/office/drawing/2014/main" val="1938278069"/>
                    </a:ext>
                  </a:extLst>
                </a:gridCol>
                <a:gridCol w="500365">
                  <a:extLst>
                    <a:ext uri="{9D8B030D-6E8A-4147-A177-3AD203B41FA5}">
                      <a16:colId xmlns:a16="http://schemas.microsoft.com/office/drawing/2014/main" val="1378594239"/>
                    </a:ext>
                  </a:extLst>
                </a:gridCol>
                <a:gridCol w="548439">
                  <a:extLst>
                    <a:ext uri="{9D8B030D-6E8A-4147-A177-3AD203B41FA5}">
                      <a16:colId xmlns:a16="http://schemas.microsoft.com/office/drawing/2014/main" val="3732070756"/>
                    </a:ext>
                  </a:extLst>
                </a:gridCol>
                <a:gridCol w="510380">
                  <a:extLst>
                    <a:ext uri="{9D8B030D-6E8A-4147-A177-3AD203B41FA5}">
                      <a16:colId xmlns:a16="http://schemas.microsoft.com/office/drawing/2014/main" val="1927461431"/>
                    </a:ext>
                  </a:extLst>
                </a:gridCol>
                <a:gridCol w="824861">
                  <a:extLst>
                    <a:ext uri="{9D8B030D-6E8A-4147-A177-3AD203B41FA5}">
                      <a16:colId xmlns:a16="http://schemas.microsoft.com/office/drawing/2014/main" val="3567455534"/>
                    </a:ext>
                  </a:extLst>
                </a:gridCol>
                <a:gridCol w="560457">
                  <a:extLst>
                    <a:ext uri="{9D8B030D-6E8A-4147-A177-3AD203B41FA5}">
                      <a16:colId xmlns:a16="http://schemas.microsoft.com/office/drawing/2014/main" val="84576050"/>
                    </a:ext>
                  </a:extLst>
                </a:gridCol>
              </a:tblGrid>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 </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400" b="1" i="0" u="none" strike="noStrike" dirty="0">
                          <a:solidFill>
                            <a:srgbClr val="00B050"/>
                          </a:solidFill>
                          <a:effectLst/>
                          <a:latin typeface="Calibri" panose="020F0502020204030204" pitchFamily="34" charset="0"/>
                        </a:rPr>
                        <a:t>Absa</a:t>
                      </a:r>
                      <a:endParaRPr lang="en-US" sz="2300" b="1" i="0" u="none" strike="noStrike" dirty="0">
                        <a:solidFill>
                          <a:srgbClr val="00B050"/>
                        </a:solidFill>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400" b="1" i="0" u="none" strike="noStrike" dirty="0">
                          <a:solidFill>
                            <a:srgbClr val="00B050"/>
                          </a:solidFill>
                          <a:effectLst/>
                          <a:latin typeface="Calibri" panose="020F0502020204030204" pitchFamily="34" charset="0"/>
                        </a:rPr>
                        <a:t>share</a:t>
                      </a:r>
                      <a:endParaRPr lang="en-US" sz="2300" b="1" i="0" u="none" strike="noStrike" dirty="0">
                        <a:solidFill>
                          <a:srgbClr val="00B050"/>
                        </a:solidFill>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400" b="1" i="0" u="none" strike="noStrike" dirty="0">
                          <a:solidFill>
                            <a:srgbClr val="00B050"/>
                          </a:solidFill>
                          <a:effectLst/>
                          <a:latin typeface="Calibri" panose="020F0502020204030204" pitchFamily="34" charset="0"/>
                        </a:rPr>
                        <a:t>price</a:t>
                      </a:r>
                      <a:endParaRPr lang="en-US" sz="2300" b="1" i="0" u="none" strike="noStrike" dirty="0">
                        <a:solidFill>
                          <a:srgbClr val="00B050"/>
                        </a:solidFill>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400" b="1" i="0" u="none" strike="noStrike" dirty="0">
                          <a:solidFill>
                            <a:srgbClr val="00B050"/>
                          </a:solidFill>
                          <a:effectLst/>
                          <a:latin typeface="Calibri" panose="020F0502020204030204" pitchFamily="34" charset="0"/>
                        </a:rPr>
                        <a:t>stumbled</a:t>
                      </a:r>
                      <a:endParaRPr lang="en-US" sz="2300" b="1" i="0" u="none" strike="noStrike" dirty="0">
                        <a:solidFill>
                          <a:srgbClr val="00B050"/>
                        </a:solidFill>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spcBef>
                          <a:spcPts val="0"/>
                        </a:spcBef>
                        <a:spcAft>
                          <a:spcPts val="0"/>
                        </a:spcAft>
                      </a:pPr>
                      <a:r>
                        <a:rPr lang="en-US" sz="1400" b="1" i="0" u="none" strike="noStrike" dirty="0">
                          <a:solidFill>
                            <a:srgbClr val="00B050"/>
                          </a:solidFill>
                          <a:effectLst/>
                          <a:latin typeface="Calibri" panose="020F0502020204030204" pitchFamily="34" charset="0"/>
                        </a:rPr>
                        <a:t>today</a:t>
                      </a:r>
                      <a:endParaRPr lang="en-US" sz="2300" b="1" i="0" u="none" strike="noStrike" dirty="0">
                        <a:solidFill>
                          <a:srgbClr val="00B050"/>
                        </a:solidFill>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5337319"/>
                  </a:ext>
                </a:extLst>
              </a:tr>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Absa</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1</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0437275"/>
                  </a:ext>
                </a:extLst>
              </a:tr>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share</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1</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0384273"/>
                  </a:ext>
                </a:extLst>
              </a:tr>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price</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1</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06764924"/>
                  </a:ext>
                </a:extLst>
              </a:tr>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stumbled</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1</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a:solidFill>
                            <a:srgbClr val="000000"/>
                          </a:solidFill>
                          <a:effectLst/>
                          <a:latin typeface="Calibri" panose="020F0502020204030204" pitchFamily="34" charset="0"/>
                        </a:rPr>
                        <a:t>0</a:t>
                      </a:r>
                      <a:endParaRPr lang="en-US" sz="2300" b="1"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4620768"/>
                  </a:ext>
                </a:extLst>
              </a:tr>
              <a:tr h="267289">
                <a:tc>
                  <a:txBody>
                    <a:bodyPr/>
                    <a:lstStyle/>
                    <a:p>
                      <a:pPr algn="l" fontAlgn="b">
                        <a:spcBef>
                          <a:spcPts val="0"/>
                        </a:spcBef>
                        <a:spcAft>
                          <a:spcPts val="0"/>
                        </a:spcAft>
                      </a:pPr>
                      <a:r>
                        <a:rPr lang="en-US" sz="1400" b="0" i="0" u="none" strike="noStrike">
                          <a:solidFill>
                            <a:srgbClr val="000000"/>
                          </a:solidFill>
                          <a:effectLst/>
                          <a:latin typeface="Calibri" panose="020F0502020204030204" pitchFamily="34" charset="0"/>
                        </a:rPr>
                        <a:t>today</a:t>
                      </a:r>
                      <a:endParaRPr lang="en-US" sz="2300" b="0" i="0" u="none" strike="noStrike">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0</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r" fontAlgn="b">
                        <a:spcBef>
                          <a:spcPts val="0"/>
                        </a:spcBef>
                        <a:spcAft>
                          <a:spcPts val="0"/>
                        </a:spcAft>
                      </a:pPr>
                      <a:r>
                        <a:rPr lang="en-US" sz="1400" b="1" i="0" u="none" strike="noStrike" dirty="0">
                          <a:solidFill>
                            <a:srgbClr val="000000"/>
                          </a:solidFill>
                          <a:effectLst/>
                          <a:latin typeface="Calibri" panose="020F0502020204030204" pitchFamily="34" charset="0"/>
                        </a:rPr>
                        <a:t>1</a:t>
                      </a:r>
                      <a:endParaRPr lang="en-US" sz="2300" b="1" i="0" u="none" strike="noStrike" dirty="0">
                        <a:effectLst/>
                        <a:latin typeface="Arial" panose="020B0604020202020204" pitchFamily="34" charset="0"/>
                      </a:endParaRPr>
                    </a:p>
                  </a:txBody>
                  <a:tcPr marL="9615" marR="9615" marT="961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0783104"/>
                  </a:ext>
                </a:extLst>
              </a:tr>
            </a:tbl>
          </a:graphicData>
        </a:graphic>
      </p:graphicFrame>
    </p:spTree>
    <p:extLst>
      <p:ext uri="{BB962C8B-B14F-4D97-AF65-F5344CB8AC3E}">
        <p14:creationId xmlns:p14="http://schemas.microsoft.com/office/powerpoint/2010/main" val="38771450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4F448-258C-46AF-B1C7-CB963C2B8E44}"/>
              </a:ext>
            </a:extLst>
          </p:cNvPr>
          <p:cNvSpPr>
            <a:spLocks noGrp="1"/>
          </p:cNvSpPr>
          <p:nvPr>
            <p:ph type="title"/>
          </p:nvPr>
        </p:nvSpPr>
        <p:spPr>
          <a:xfrm>
            <a:off x="1717040" y="205979"/>
            <a:ext cx="6969760" cy="566181"/>
          </a:xfrm>
        </p:spPr>
        <p:txBody>
          <a:bodyPr/>
          <a:lstStyle/>
          <a:p>
            <a:r>
              <a:rPr lang="en-US" dirty="0"/>
              <a:t>CBOW Implementation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4C71BDC-DECC-4E7F-A279-58A36BFC2953}"/>
                  </a:ext>
                </a:extLst>
              </p:cNvPr>
              <p:cNvSpPr>
                <a:spLocks noGrp="1"/>
              </p:cNvSpPr>
              <p:nvPr>
                <p:ph idx="1"/>
              </p:nvPr>
            </p:nvSpPr>
            <p:spPr>
              <a:xfrm>
                <a:off x="1717040" y="853440"/>
                <a:ext cx="6969760" cy="3741183"/>
              </a:xfrm>
            </p:spPr>
            <p:txBody>
              <a:bodyPr/>
              <a:lstStyle/>
              <a:p>
                <a:pPr>
                  <a:buFont typeface="Wingdings" panose="05000000000000000000" pitchFamily="2" charset="2"/>
                  <a:buChar char="Ø"/>
                </a:pPr>
                <a:r>
                  <a:rPr lang="en-CA" sz="2400" dirty="0">
                    <a:solidFill>
                      <a:schemeClr val="accent2"/>
                    </a:solidFill>
                  </a:rPr>
                  <a:t>   </a:t>
                </a:r>
                <a:r>
                  <a:rPr lang="en-CA" sz="2400" dirty="0" err="1">
                    <a:solidFill>
                      <a:schemeClr val="accent2"/>
                    </a:solidFill>
                  </a:rPr>
                  <a:t>bsa</a:t>
                </a:r>
                <a:r>
                  <a:rPr lang="en-CA" sz="2400" dirty="0"/>
                  <a:t> </a:t>
                </a:r>
                <a:r>
                  <a:rPr lang="en-CA" sz="2400" dirty="0">
                    <a:highlight>
                      <a:srgbClr val="FFFF00"/>
                    </a:highlight>
                  </a:rPr>
                  <a:t>share</a:t>
                </a:r>
                <a:r>
                  <a:rPr lang="en-CA" sz="2400" dirty="0"/>
                  <a:t> </a:t>
                </a:r>
                <a:r>
                  <a:rPr lang="en-CA" sz="2400" dirty="0">
                    <a:solidFill>
                      <a:schemeClr val="accent2"/>
                    </a:solidFill>
                  </a:rPr>
                  <a:t>price</a:t>
                </a:r>
                <a:r>
                  <a:rPr lang="en-CA" sz="2400" dirty="0"/>
                  <a:t>     stumbled today</a:t>
                </a:r>
              </a:p>
              <a:p>
                <a:pPr>
                  <a:buFont typeface="Wingdings" panose="05000000000000000000" pitchFamily="2" charset="2"/>
                  <a:buChar char="Ø"/>
                </a:pPr>
                <a:r>
                  <a:rPr lang="en-CA" sz="2400" dirty="0"/>
                  <a:t>The CBOW model predicts the center word (</a:t>
                </a:r>
                <a14:m>
                  <m:oMath xmlns:m="http://schemas.openxmlformats.org/officeDocument/2006/math">
                    <m:sSub>
                      <m:sSubPr>
                        <m:ctrlPr>
                          <a:rPr lang="en-CA"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sub>
                    </m:sSub>
                    <m:r>
                      <a:rPr lang="en-US" sz="2400" b="0" i="1" smtClean="0">
                        <a:latin typeface="Cambria Math" panose="02040503050406030204" pitchFamily="18" charset="0"/>
                      </a:rPr>
                      <m:t>:</m:t>
                    </m:r>
                    <m:r>
                      <a:rPr lang="en-US" sz="2400" i="1">
                        <a:latin typeface="Cambria Math" panose="02040503050406030204" pitchFamily="18" charset="0"/>
                      </a:rPr>
                      <m:t> </m:t>
                    </m:r>
                  </m:oMath>
                </a14:m>
                <a:r>
                  <a:rPr lang="en-CA" sz="2400" dirty="0">
                    <a:highlight>
                      <a:srgbClr val="FFFF00"/>
                    </a:highlight>
                  </a:rPr>
                  <a:t>share</a:t>
                </a:r>
                <a:r>
                  <a:rPr lang="en-CA" sz="2400" dirty="0"/>
                  <a:t>) using the context words (</a:t>
                </a:r>
                <a14:m>
                  <m:oMath xmlns:m="http://schemas.openxmlformats.org/officeDocument/2006/math">
                    <m:sSub>
                      <m:sSubPr>
                        <m:ctrlPr>
                          <a:rPr lang="en-CA"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r>
                      <a:rPr lang="en-US" sz="2400" b="0" i="1" smtClean="0">
                        <a:latin typeface="Cambria Math" panose="02040503050406030204" pitchFamily="18" charset="0"/>
                      </a:rPr>
                      <m:t> &amp;</m:t>
                    </m:r>
                    <m:sSub>
                      <m:sSubPr>
                        <m:ctrlPr>
                          <a:rPr lang="en-CA" sz="2400" i="1">
                            <a:latin typeface="Cambria Math" panose="02040503050406030204" pitchFamily="18" charset="0"/>
                          </a:rPr>
                        </m:ctrlPr>
                      </m:sSubPr>
                      <m:e>
                        <m:r>
                          <a:rPr lang="en-US" sz="2400" i="1">
                            <a:latin typeface="Cambria Math" panose="02040503050406030204" pitchFamily="18" charset="0"/>
                          </a:rPr>
                          <m:t>𝑤</m:t>
                        </m:r>
                      </m:e>
                      <m:sub>
                        <m:r>
                          <a:rPr lang="en-US" sz="2400" i="1">
                            <a:latin typeface="Cambria Math" panose="02040503050406030204" pitchFamily="18" charset="0"/>
                          </a:rPr>
                          <m:t>𝑡</m:t>
                        </m:r>
                        <m:r>
                          <a:rPr lang="en-US" sz="2400" b="0" i="1" smtClean="0">
                            <a:latin typeface="Cambria Math" panose="02040503050406030204" pitchFamily="18" charset="0"/>
                          </a:rPr>
                          <m:t>+1</m:t>
                        </m:r>
                      </m:sub>
                    </m:sSub>
                  </m:oMath>
                </a14:m>
                <a:r>
                  <a:rPr lang="en-US" sz="2400" dirty="0"/>
                  <a:t>: </a:t>
                </a:r>
                <a:r>
                  <a:rPr lang="en-US" sz="2400" dirty="0">
                    <a:solidFill>
                      <a:schemeClr val="accent2"/>
                    </a:solidFill>
                  </a:rPr>
                  <a:t>Absa</a:t>
                </a:r>
                <a:r>
                  <a:rPr lang="en-US" sz="2400" dirty="0"/>
                  <a:t> &amp; </a:t>
                </a:r>
                <a:r>
                  <a:rPr lang="en-US" sz="2400" dirty="0">
                    <a:solidFill>
                      <a:schemeClr val="accent2"/>
                    </a:solidFill>
                  </a:rPr>
                  <a:t>price</a:t>
                </a:r>
                <a:r>
                  <a:rPr lang="en-US" sz="2400" dirty="0"/>
                  <a:t>) one-hot encoding vectors</a:t>
                </a:r>
              </a:p>
              <a:p>
                <a:pPr>
                  <a:buFont typeface="Wingdings" panose="05000000000000000000" pitchFamily="2" charset="2"/>
                  <a:buChar char="Ø"/>
                </a:pPr>
                <a:r>
                  <a:rPr lang="en-US" sz="2400" dirty="0"/>
                  <a:t>Absa=[1, </a:t>
                </a:r>
                <a:r>
                  <a:rPr lang="en-US" dirty="0"/>
                  <a:t>0, 0, 0, 0] and price=[0, 0, 1, 0, 0]:</a:t>
                </a:r>
              </a:p>
            </p:txBody>
          </p:sp>
        </mc:Choice>
        <mc:Fallback xmlns="">
          <p:sp>
            <p:nvSpPr>
              <p:cNvPr id="3" name="Content Placeholder 2">
                <a:extLst>
                  <a:ext uri="{FF2B5EF4-FFF2-40B4-BE49-F238E27FC236}">
                    <a16:creationId xmlns:a16="http://schemas.microsoft.com/office/drawing/2014/main" id="{C4C71BDC-DECC-4E7F-A279-58A36BFC2953}"/>
                  </a:ext>
                </a:extLst>
              </p:cNvPr>
              <p:cNvSpPr>
                <a:spLocks noGrp="1" noRot="1" noChangeAspect="1" noMove="1" noResize="1" noEditPoints="1" noAdjustHandles="1" noChangeArrowheads="1" noChangeShapeType="1" noTextEdit="1"/>
              </p:cNvSpPr>
              <p:nvPr>
                <p:ph idx="1"/>
              </p:nvPr>
            </p:nvSpPr>
            <p:spPr>
              <a:xfrm>
                <a:off x="1717040" y="853440"/>
                <a:ext cx="6969760" cy="3741183"/>
              </a:xfrm>
              <a:blipFill>
                <a:blip r:embed="rId2"/>
                <a:stretch>
                  <a:fillRect l="-1225" t="-114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7D8B0AA9-37E1-4309-95AC-C443FAE02B3B}"/>
              </a:ext>
            </a:extLst>
          </p:cNvPr>
          <p:cNvSpPr/>
          <p:nvPr/>
        </p:nvSpPr>
        <p:spPr>
          <a:xfrm>
            <a:off x="2255520" y="853440"/>
            <a:ext cx="2550160" cy="48768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a:solidFill>
                  <a:schemeClr val="accent2"/>
                </a:solidFill>
              </a:rPr>
              <a:t>Absa</a:t>
            </a:r>
            <a:r>
              <a:rPr lang="en-US" sz="2400" dirty="0"/>
              <a:t> </a:t>
            </a:r>
            <a:r>
              <a:rPr lang="en-US" sz="2400" dirty="0">
                <a:highlight>
                  <a:srgbClr val="FFFF00"/>
                </a:highlight>
              </a:rPr>
              <a:t>share</a:t>
            </a:r>
            <a:r>
              <a:rPr lang="en-US" sz="2400" dirty="0"/>
              <a:t> </a:t>
            </a:r>
            <a:r>
              <a:rPr lang="en-US" sz="2400" dirty="0">
                <a:solidFill>
                  <a:schemeClr val="accent2"/>
                </a:solidFill>
              </a:rPr>
              <a:t>price</a:t>
            </a:r>
          </a:p>
        </p:txBody>
      </p:sp>
      <p:pic>
        <p:nvPicPr>
          <p:cNvPr id="9" name="Picture 8">
            <a:extLst>
              <a:ext uri="{FF2B5EF4-FFF2-40B4-BE49-F238E27FC236}">
                <a16:creationId xmlns:a16="http://schemas.microsoft.com/office/drawing/2014/main" id="{3F1E9D9A-8CE6-4BFF-A7F4-ACC8FACB4EA0}"/>
              </a:ext>
            </a:extLst>
          </p:cNvPr>
          <p:cNvPicPr>
            <a:picLocks noChangeAspect="1"/>
          </p:cNvPicPr>
          <p:nvPr/>
        </p:nvPicPr>
        <p:blipFill>
          <a:blip r:embed="rId3"/>
          <a:stretch>
            <a:fillRect/>
          </a:stretch>
        </p:blipFill>
        <p:spPr>
          <a:xfrm>
            <a:off x="1473200" y="2571750"/>
            <a:ext cx="7670800" cy="2534003"/>
          </a:xfrm>
          <a:prstGeom prst="rect">
            <a:avLst/>
          </a:prstGeom>
        </p:spPr>
      </p:pic>
    </p:spTree>
    <p:extLst>
      <p:ext uri="{BB962C8B-B14F-4D97-AF65-F5344CB8AC3E}">
        <p14:creationId xmlns:p14="http://schemas.microsoft.com/office/powerpoint/2010/main" val="24015600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1F80-8F5E-4DFE-99D8-8FF922F1D1BB}"/>
              </a:ext>
            </a:extLst>
          </p:cNvPr>
          <p:cNvSpPr>
            <a:spLocks noGrp="1"/>
          </p:cNvSpPr>
          <p:nvPr>
            <p:ph type="title"/>
          </p:nvPr>
        </p:nvSpPr>
        <p:spPr/>
        <p:txBody>
          <a:bodyPr/>
          <a:lstStyle/>
          <a:p>
            <a:r>
              <a:rPr lang="en-US" dirty="0"/>
              <a:t>CBOW Implementation</a:t>
            </a:r>
          </a:p>
        </p:txBody>
      </p:sp>
      <p:sp>
        <p:nvSpPr>
          <p:cNvPr id="3" name="Content Placeholder 2">
            <a:extLst>
              <a:ext uri="{FF2B5EF4-FFF2-40B4-BE49-F238E27FC236}">
                <a16:creationId xmlns:a16="http://schemas.microsoft.com/office/drawing/2014/main" id="{BD64738A-7270-4998-86FD-D9B0F6DA1BB0}"/>
              </a:ext>
            </a:extLst>
          </p:cNvPr>
          <p:cNvSpPr>
            <a:spLocks noGrp="1"/>
          </p:cNvSpPr>
          <p:nvPr>
            <p:ph idx="1"/>
          </p:nvPr>
        </p:nvSpPr>
        <p:spPr/>
        <p:txBody>
          <a:bodyPr/>
          <a:lstStyle/>
          <a:p>
            <a:pPr>
              <a:buFont typeface="Wingdings" panose="05000000000000000000" pitchFamily="2" charset="2"/>
              <a:buChar char="q"/>
            </a:pPr>
            <a:r>
              <a:rPr lang="en-US" sz="2400" dirty="0"/>
              <a:t>After having adjusted the weights in the network (with backpropagation) the final weights are obtained:</a:t>
            </a:r>
          </a:p>
          <a:p>
            <a:endParaRPr lang="en-US" sz="2400" dirty="0"/>
          </a:p>
          <a:p>
            <a:endParaRPr lang="en-US" dirty="0"/>
          </a:p>
          <a:p>
            <a:endParaRPr lang="en-US" dirty="0"/>
          </a:p>
          <a:p>
            <a:endParaRPr lang="en-US" dirty="0"/>
          </a:p>
          <a:p>
            <a:endParaRPr lang="en-US" dirty="0"/>
          </a:p>
          <a:p>
            <a:pPr marL="0" indent="0">
              <a:buNone/>
            </a:pPr>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4D2F079-0DB9-4CFA-9246-C9749710E6C2}"/>
                  </a:ext>
                </a:extLst>
              </p:cNvPr>
              <p:cNvGraphicFramePr>
                <a:graphicFrameLocks noGrp="1"/>
              </p:cNvGraphicFramePr>
              <p:nvPr>
                <p:extLst>
                  <p:ext uri="{D42A27DB-BD31-4B8C-83A1-F6EECF244321}">
                    <p14:modId xmlns:p14="http://schemas.microsoft.com/office/powerpoint/2010/main" val="3402722300"/>
                  </p:ext>
                </p:extLst>
              </p:nvPr>
            </p:nvGraphicFramePr>
            <p:xfrm>
              <a:off x="1463040" y="2448560"/>
              <a:ext cx="7680960" cy="2694939"/>
            </p:xfrm>
            <a:graphic>
              <a:graphicData uri="http://schemas.openxmlformats.org/drawingml/2006/table">
                <a:tbl>
                  <a:tblPr firstRow="1" bandRow="1">
                    <a:tableStyleId>{5C22544A-7EE6-4342-B048-85BDC9FD1C3A}</a:tableStyleId>
                  </a:tblPr>
                  <a:tblGrid>
                    <a:gridCol w="1536192">
                      <a:extLst>
                        <a:ext uri="{9D8B030D-6E8A-4147-A177-3AD203B41FA5}">
                          <a16:colId xmlns:a16="http://schemas.microsoft.com/office/drawing/2014/main" val="855334030"/>
                        </a:ext>
                      </a:extLst>
                    </a:gridCol>
                    <a:gridCol w="1536192">
                      <a:extLst>
                        <a:ext uri="{9D8B030D-6E8A-4147-A177-3AD203B41FA5}">
                          <a16:colId xmlns:a16="http://schemas.microsoft.com/office/drawing/2014/main" val="4198044346"/>
                        </a:ext>
                      </a:extLst>
                    </a:gridCol>
                    <a:gridCol w="1536192">
                      <a:extLst>
                        <a:ext uri="{9D8B030D-6E8A-4147-A177-3AD203B41FA5}">
                          <a16:colId xmlns:a16="http://schemas.microsoft.com/office/drawing/2014/main" val="139036974"/>
                        </a:ext>
                      </a:extLst>
                    </a:gridCol>
                    <a:gridCol w="1536192">
                      <a:extLst>
                        <a:ext uri="{9D8B030D-6E8A-4147-A177-3AD203B41FA5}">
                          <a16:colId xmlns:a16="http://schemas.microsoft.com/office/drawing/2014/main" val="3275361373"/>
                        </a:ext>
                      </a:extLst>
                    </a:gridCol>
                    <a:gridCol w="1536192">
                      <a:extLst>
                        <a:ext uri="{9D8B030D-6E8A-4147-A177-3AD203B41FA5}">
                          <a16:colId xmlns:a16="http://schemas.microsoft.com/office/drawing/2014/main" val="3001581368"/>
                        </a:ext>
                      </a:extLst>
                    </a:gridCol>
                  </a:tblGrid>
                  <a:tr h="89831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𝟎𝟒</m:t>
                                    </m:r>
                                  </m:sub>
                                </m:sSub>
                              </m:oMath>
                            </m:oMathPara>
                          </a14:m>
                          <a:endParaRPr lang="en-US" dirty="0"/>
                        </a:p>
                      </a:txBody>
                      <a:tcPr/>
                    </a:tc>
                    <a:extLst>
                      <a:ext uri="{0D108BD9-81ED-4DB2-BD59-A6C34878D82A}">
                        <a16:rowId xmlns:a16="http://schemas.microsoft.com/office/drawing/2014/main" val="1168383631"/>
                      </a:ext>
                    </a:extLst>
                  </a:tr>
                  <a:tr h="89831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𝟏𝟐</m:t>
                                    </m:r>
                                  </m:sub>
                                </m:sSub>
                              </m:oMath>
                            </m:oMathPara>
                          </a14:m>
                          <a:endParaRPr lang="en-US"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𝟏𝟒</m:t>
                                    </m:r>
                                  </m:sub>
                                </m:sSub>
                              </m:oMath>
                            </m:oMathPara>
                          </a14:m>
                          <a:endParaRPr lang="en-US" dirty="0"/>
                        </a:p>
                      </a:txBody>
                      <a:tcPr/>
                    </a:tc>
                    <a:extLst>
                      <a:ext uri="{0D108BD9-81ED-4DB2-BD59-A6C34878D82A}">
                        <a16:rowId xmlns:a16="http://schemas.microsoft.com/office/drawing/2014/main" val="3663304093"/>
                      </a:ext>
                    </a:extLst>
                  </a:tr>
                  <a:tr h="898313">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𝟐𝟒</m:t>
                                    </m:r>
                                  </m:sub>
                                </m:sSub>
                              </m:oMath>
                            </m:oMathPara>
                          </a14:m>
                          <a:endParaRPr lang="en-US" dirty="0"/>
                        </a:p>
                      </a:txBody>
                      <a:tcPr/>
                    </a:tc>
                    <a:extLst>
                      <a:ext uri="{0D108BD9-81ED-4DB2-BD59-A6C34878D82A}">
                        <a16:rowId xmlns:a16="http://schemas.microsoft.com/office/drawing/2014/main" val="2851349875"/>
                      </a:ext>
                    </a:extLst>
                  </a:tr>
                </a:tbl>
              </a:graphicData>
            </a:graphic>
          </p:graphicFrame>
        </mc:Choice>
        <mc:Fallback xmlns="">
          <p:graphicFrame>
            <p:nvGraphicFramePr>
              <p:cNvPr id="4" name="Table 4">
                <a:extLst>
                  <a:ext uri="{FF2B5EF4-FFF2-40B4-BE49-F238E27FC236}">
                    <a16:creationId xmlns:a16="http://schemas.microsoft.com/office/drawing/2014/main" id="{94D2F079-0DB9-4CFA-9246-C9749710E6C2}"/>
                  </a:ext>
                </a:extLst>
              </p:cNvPr>
              <p:cNvGraphicFramePr>
                <a:graphicFrameLocks noGrp="1"/>
              </p:cNvGraphicFramePr>
              <p:nvPr>
                <p:extLst>
                  <p:ext uri="{D42A27DB-BD31-4B8C-83A1-F6EECF244321}">
                    <p14:modId xmlns:p14="http://schemas.microsoft.com/office/powerpoint/2010/main" val="3402722300"/>
                  </p:ext>
                </p:extLst>
              </p:nvPr>
            </p:nvGraphicFramePr>
            <p:xfrm>
              <a:off x="1463040" y="2448560"/>
              <a:ext cx="7680960" cy="2694939"/>
            </p:xfrm>
            <a:graphic>
              <a:graphicData uri="http://schemas.openxmlformats.org/drawingml/2006/table">
                <a:tbl>
                  <a:tblPr firstRow="1" bandRow="1">
                    <a:tableStyleId>{5C22544A-7EE6-4342-B048-85BDC9FD1C3A}</a:tableStyleId>
                  </a:tblPr>
                  <a:tblGrid>
                    <a:gridCol w="1536192">
                      <a:extLst>
                        <a:ext uri="{9D8B030D-6E8A-4147-A177-3AD203B41FA5}">
                          <a16:colId xmlns:a16="http://schemas.microsoft.com/office/drawing/2014/main" val="855334030"/>
                        </a:ext>
                      </a:extLst>
                    </a:gridCol>
                    <a:gridCol w="1536192">
                      <a:extLst>
                        <a:ext uri="{9D8B030D-6E8A-4147-A177-3AD203B41FA5}">
                          <a16:colId xmlns:a16="http://schemas.microsoft.com/office/drawing/2014/main" val="4198044346"/>
                        </a:ext>
                      </a:extLst>
                    </a:gridCol>
                    <a:gridCol w="1536192">
                      <a:extLst>
                        <a:ext uri="{9D8B030D-6E8A-4147-A177-3AD203B41FA5}">
                          <a16:colId xmlns:a16="http://schemas.microsoft.com/office/drawing/2014/main" val="139036974"/>
                        </a:ext>
                      </a:extLst>
                    </a:gridCol>
                    <a:gridCol w="1536192">
                      <a:extLst>
                        <a:ext uri="{9D8B030D-6E8A-4147-A177-3AD203B41FA5}">
                          <a16:colId xmlns:a16="http://schemas.microsoft.com/office/drawing/2014/main" val="3275361373"/>
                        </a:ext>
                      </a:extLst>
                    </a:gridCol>
                    <a:gridCol w="1536192">
                      <a:extLst>
                        <a:ext uri="{9D8B030D-6E8A-4147-A177-3AD203B41FA5}">
                          <a16:colId xmlns:a16="http://schemas.microsoft.com/office/drawing/2014/main" val="3001581368"/>
                        </a:ext>
                      </a:extLst>
                    </a:gridCol>
                  </a:tblGrid>
                  <a:tr h="898313">
                    <a:tc>
                      <a:txBody>
                        <a:bodyPr/>
                        <a:lstStyle/>
                        <a:p>
                          <a:endParaRPr lang="en-US"/>
                        </a:p>
                      </a:txBody>
                      <a:tcPr>
                        <a:blipFill>
                          <a:blip r:embed="rId2"/>
                          <a:stretch>
                            <a:fillRect l="-794" t="-676" r="-401984" b="-200676"/>
                          </a:stretch>
                        </a:blipFill>
                      </a:tcPr>
                    </a:tc>
                    <a:tc>
                      <a:txBody>
                        <a:bodyPr/>
                        <a:lstStyle/>
                        <a:p>
                          <a:endParaRPr lang="en-US"/>
                        </a:p>
                      </a:txBody>
                      <a:tcPr>
                        <a:blipFill>
                          <a:blip r:embed="rId2"/>
                          <a:stretch>
                            <a:fillRect l="-100794" t="-676" r="-301984" b="-200676"/>
                          </a:stretch>
                        </a:blipFill>
                      </a:tcPr>
                    </a:tc>
                    <a:tc>
                      <a:txBody>
                        <a:bodyPr/>
                        <a:lstStyle/>
                        <a:p>
                          <a:endParaRPr lang="en-US"/>
                        </a:p>
                      </a:txBody>
                      <a:tcPr>
                        <a:blipFill>
                          <a:blip r:embed="rId2"/>
                          <a:stretch>
                            <a:fillRect l="-200794" t="-676" r="-201984" b="-200676"/>
                          </a:stretch>
                        </a:blipFill>
                      </a:tcPr>
                    </a:tc>
                    <a:tc>
                      <a:txBody>
                        <a:bodyPr/>
                        <a:lstStyle/>
                        <a:p>
                          <a:endParaRPr lang="en-US"/>
                        </a:p>
                      </a:txBody>
                      <a:tcPr>
                        <a:blipFill>
                          <a:blip r:embed="rId2"/>
                          <a:stretch>
                            <a:fillRect l="-300794" t="-676" r="-101984" b="-200676"/>
                          </a:stretch>
                        </a:blipFill>
                      </a:tcPr>
                    </a:tc>
                    <a:tc>
                      <a:txBody>
                        <a:bodyPr/>
                        <a:lstStyle/>
                        <a:p>
                          <a:endParaRPr lang="en-US"/>
                        </a:p>
                      </a:txBody>
                      <a:tcPr>
                        <a:blipFill>
                          <a:blip r:embed="rId2"/>
                          <a:stretch>
                            <a:fillRect l="-400794" t="-676" r="-1984" b="-200676"/>
                          </a:stretch>
                        </a:blipFill>
                      </a:tcPr>
                    </a:tc>
                    <a:extLst>
                      <a:ext uri="{0D108BD9-81ED-4DB2-BD59-A6C34878D82A}">
                        <a16:rowId xmlns:a16="http://schemas.microsoft.com/office/drawing/2014/main" val="1168383631"/>
                      </a:ext>
                    </a:extLst>
                  </a:tr>
                  <a:tr h="898313">
                    <a:tc>
                      <a:txBody>
                        <a:bodyPr/>
                        <a:lstStyle/>
                        <a:p>
                          <a:endParaRPr lang="en-US"/>
                        </a:p>
                      </a:txBody>
                      <a:tcPr>
                        <a:blipFill>
                          <a:blip r:embed="rId2"/>
                          <a:stretch>
                            <a:fillRect l="-794" t="-101361" r="-401984" b="-102041"/>
                          </a:stretch>
                        </a:blipFill>
                      </a:tcPr>
                    </a:tc>
                    <a:tc>
                      <a:txBody>
                        <a:bodyPr/>
                        <a:lstStyle/>
                        <a:p>
                          <a:endParaRPr lang="en-US"/>
                        </a:p>
                      </a:txBody>
                      <a:tcPr>
                        <a:blipFill>
                          <a:blip r:embed="rId2"/>
                          <a:stretch>
                            <a:fillRect l="-100794" t="-101361" r="-301984" b="-102041"/>
                          </a:stretch>
                        </a:blipFill>
                      </a:tcPr>
                    </a:tc>
                    <a:tc>
                      <a:txBody>
                        <a:bodyPr/>
                        <a:lstStyle/>
                        <a:p>
                          <a:endParaRPr lang="en-US"/>
                        </a:p>
                      </a:txBody>
                      <a:tcPr>
                        <a:blipFill>
                          <a:blip r:embed="rId2"/>
                          <a:stretch>
                            <a:fillRect l="-200794" t="-101361" r="-201984" b="-102041"/>
                          </a:stretch>
                        </a:blipFill>
                      </a:tcPr>
                    </a:tc>
                    <a:tc>
                      <a:txBody>
                        <a:bodyPr/>
                        <a:lstStyle/>
                        <a:p>
                          <a:endParaRPr lang="en-US"/>
                        </a:p>
                      </a:txBody>
                      <a:tcPr>
                        <a:blipFill>
                          <a:blip r:embed="rId2"/>
                          <a:stretch>
                            <a:fillRect l="-300794" t="-101361" r="-101984" b="-102041"/>
                          </a:stretch>
                        </a:blipFill>
                      </a:tcPr>
                    </a:tc>
                    <a:tc>
                      <a:txBody>
                        <a:bodyPr/>
                        <a:lstStyle/>
                        <a:p>
                          <a:endParaRPr lang="en-US"/>
                        </a:p>
                      </a:txBody>
                      <a:tcPr>
                        <a:blipFill>
                          <a:blip r:embed="rId2"/>
                          <a:stretch>
                            <a:fillRect l="-400794" t="-101361" r="-1984" b="-102041"/>
                          </a:stretch>
                        </a:blipFill>
                      </a:tcPr>
                    </a:tc>
                    <a:extLst>
                      <a:ext uri="{0D108BD9-81ED-4DB2-BD59-A6C34878D82A}">
                        <a16:rowId xmlns:a16="http://schemas.microsoft.com/office/drawing/2014/main" val="3663304093"/>
                      </a:ext>
                    </a:extLst>
                  </a:tr>
                  <a:tr h="898313">
                    <a:tc>
                      <a:txBody>
                        <a:bodyPr/>
                        <a:lstStyle/>
                        <a:p>
                          <a:endParaRPr lang="en-US"/>
                        </a:p>
                      </a:txBody>
                      <a:tcPr>
                        <a:blipFill>
                          <a:blip r:embed="rId2"/>
                          <a:stretch>
                            <a:fillRect l="-794" t="-200000" r="-401984" b="-1351"/>
                          </a:stretch>
                        </a:blipFill>
                      </a:tcPr>
                    </a:tc>
                    <a:tc>
                      <a:txBody>
                        <a:bodyPr/>
                        <a:lstStyle/>
                        <a:p>
                          <a:endParaRPr lang="en-US"/>
                        </a:p>
                      </a:txBody>
                      <a:tcPr>
                        <a:blipFill>
                          <a:blip r:embed="rId2"/>
                          <a:stretch>
                            <a:fillRect l="-100794" t="-200000" r="-301984" b="-1351"/>
                          </a:stretch>
                        </a:blipFill>
                      </a:tcPr>
                    </a:tc>
                    <a:tc>
                      <a:txBody>
                        <a:bodyPr/>
                        <a:lstStyle/>
                        <a:p>
                          <a:endParaRPr lang="en-US"/>
                        </a:p>
                      </a:txBody>
                      <a:tcPr>
                        <a:blipFill>
                          <a:blip r:embed="rId2"/>
                          <a:stretch>
                            <a:fillRect l="-200794" t="-200000" r="-201984" b="-1351"/>
                          </a:stretch>
                        </a:blipFill>
                      </a:tcPr>
                    </a:tc>
                    <a:tc>
                      <a:txBody>
                        <a:bodyPr/>
                        <a:lstStyle/>
                        <a:p>
                          <a:endParaRPr lang="en-US"/>
                        </a:p>
                      </a:txBody>
                      <a:tcPr>
                        <a:blipFill>
                          <a:blip r:embed="rId2"/>
                          <a:stretch>
                            <a:fillRect l="-300794" t="-200000" r="-101984" b="-1351"/>
                          </a:stretch>
                        </a:blipFill>
                      </a:tcPr>
                    </a:tc>
                    <a:tc>
                      <a:txBody>
                        <a:bodyPr/>
                        <a:lstStyle/>
                        <a:p>
                          <a:endParaRPr lang="en-US"/>
                        </a:p>
                      </a:txBody>
                      <a:tcPr>
                        <a:blipFill>
                          <a:blip r:embed="rId2"/>
                          <a:stretch>
                            <a:fillRect l="-400794" t="-200000" r="-1984" b="-1351"/>
                          </a:stretch>
                        </a:blipFill>
                      </a:tcPr>
                    </a:tc>
                    <a:extLst>
                      <a:ext uri="{0D108BD9-81ED-4DB2-BD59-A6C34878D82A}">
                        <a16:rowId xmlns:a16="http://schemas.microsoft.com/office/drawing/2014/main" val="2851349875"/>
                      </a:ext>
                    </a:extLst>
                  </a:tr>
                </a:tbl>
              </a:graphicData>
            </a:graphic>
          </p:graphicFrame>
        </mc:Fallback>
      </mc:AlternateContent>
    </p:spTree>
    <p:extLst>
      <p:ext uri="{BB962C8B-B14F-4D97-AF65-F5344CB8AC3E}">
        <p14:creationId xmlns:p14="http://schemas.microsoft.com/office/powerpoint/2010/main" val="1299645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6B62-5E66-4643-B198-FD80CF403678}"/>
              </a:ext>
            </a:extLst>
          </p:cNvPr>
          <p:cNvSpPr>
            <a:spLocks noGrp="1"/>
          </p:cNvSpPr>
          <p:nvPr>
            <p:ph type="title"/>
          </p:nvPr>
        </p:nvSpPr>
        <p:spPr/>
        <p:txBody>
          <a:bodyPr>
            <a:normAutofit fontScale="90000"/>
          </a:bodyPr>
          <a:lstStyle/>
          <a:p>
            <a:r>
              <a:rPr lang="en-US" dirty="0"/>
              <a:t>CBOW Implementation: </a:t>
            </a:r>
            <a:r>
              <a:rPr lang="en-US" dirty="0">
                <a:solidFill>
                  <a:schemeClr val="accent3"/>
                </a:solidFill>
              </a:rPr>
              <a:t>Word Embeddings</a:t>
            </a:r>
          </a:p>
        </p:txBody>
      </p:sp>
      <p:sp>
        <p:nvSpPr>
          <p:cNvPr id="3" name="Content Placeholder 2">
            <a:extLst>
              <a:ext uri="{FF2B5EF4-FFF2-40B4-BE49-F238E27FC236}">
                <a16:creationId xmlns:a16="http://schemas.microsoft.com/office/drawing/2014/main" id="{F4B10137-F582-46D4-B28C-79601815ADBC}"/>
              </a:ext>
            </a:extLst>
          </p:cNvPr>
          <p:cNvSpPr>
            <a:spLocks noGrp="1"/>
          </p:cNvSpPr>
          <p:nvPr>
            <p:ph idx="1"/>
          </p:nvPr>
        </p:nvSpPr>
        <p:spPr>
          <a:xfrm>
            <a:off x="1717039" y="1200150"/>
            <a:ext cx="7426961" cy="3943349"/>
          </a:xfrm>
        </p:spPr>
        <p:txBody>
          <a:bodyPr>
            <a:normAutofit/>
          </a:bodyPr>
          <a:lstStyle/>
          <a:p>
            <a:pPr>
              <a:buFont typeface="Wingdings" panose="05000000000000000000" pitchFamily="2" charset="2"/>
              <a:buChar char="v"/>
            </a:pPr>
            <a:r>
              <a:rPr lang="en-US" dirty="0"/>
              <a:t>The word embedding for the 1</a:t>
            </a:r>
            <a:r>
              <a:rPr lang="en-US" baseline="30000" dirty="0"/>
              <a:t>st</a:t>
            </a:r>
            <a:r>
              <a:rPr lang="en-US" dirty="0"/>
              <a:t> word: “</a:t>
            </a:r>
            <a:r>
              <a:rPr lang="en-US" b="1" dirty="0"/>
              <a:t>Absa</a:t>
            </a:r>
            <a:r>
              <a:rPr lang="en-US" dirty="0"/>
              <a:t>” is obtained as follows:</a:t>
            </a:r>
          </a:p>
          <a:p>
            <a:endParaRPr lang="en-US" dirty="0"/>
          </a:p>
          <a:p>
            <a:endParaRPr lang="en-US" dirty="0"/>
          </a:p>
          <a:p>
            <a:endParaRPr lang="en-US" dirty="0"/>
          </a:p>
          <a:p>
            <a:endParaRPr lang="en-US" dirty="0"/>
          </a:p>
          <a:p>
            <a:endParaRPr lang="en-US" dirty="0"/>
          </a:p>
          <a:p>
            <a:pPr>
              <a:buFont typeface="Wingdings" panose="05000000000000000000" pitchFamily="2" charset="2"/>
              <a:buChar char="v"/>
            </a:pPr>
            <a:r>
              <a:rPr lang="en-US" dirty="0"/>
              <a:t>The word embedding for the 2</a:t>
            </a:r>
            <a:r>
              <a:rPr lang="en-US" baseline="30000" dirty="0"/>
              <a:t>nd</a:t>
            </a:r>
            <a:r>
              <a:rPr lang="en-US" dirty="0"/>
              <a:t> word: “</a:t>
            </a:r>
            <a:r>
              <a:rPr lang="en-US" b="1" dirty="0"/>
              <a:t>share</a:t>
            </a:r>
            <a:r>
              <a:rPr lang="en-US" dirty="0"/>
              <a:t>” is obtained as follows:</a:t>
            </a:r>
          </a:p>
          <a:p>
            <a:endParaRPr lang="en-US" dirty="0"/>
          </a:p>
          <a:p>
            <a:endParaRPr lang="en-US" dirty="0"/>
          </a:p>
          <a:p>
            <a:endParaRPr lang="en-US" dirty="0"/>
          </a:p>
          <a:p>
            <a:endParaRPr lang="en-US" dirty="0"/>
          </a:p>
          <a:p>
            <a:endParaRPr lang="en-US" dirty="0"/>
          </a:p>
          <a:p>
            <a:pPr>
              <a:buFont typeface="Wingdings" panose="05000000000000000000" pitchFamily="2" charset="2"/>
              <a:buChar char="v"/>
            </a:pPr>
            <a:r>
              <a:rPr lang="en-US" dirty="0"/>
              <a:t>Similarly for the rest of the word.</a:t>
            </a:r>
            <a:r>
              <a:rPr lang="en-US" sz="1200" dirty="0"/>
              <a:t> NB</a:t>
            </a:r>
            <a:r>
              <a:rPr lang="en-US" sz="1100" dirty="0"/>
              <a:t>: </a:t>
            </a:r>
            <a:r>
              <a:rPr lang="en-US" sz="800" dirty="0">
                <a:solidFill>
                  <a:srgbClr val="FF0000"/>
                </a:solidFill>
              </a:rPr>
              <a:t>sometimes we initialize the network with random weights rather than one-hot </a:t>
            </a:r>
            <a:r>
              <a:rPr lang="en-US" sz="800" dirty="0" err="1">
                <a:solidFill>
                  <a:srgbClr val="FF0000"/>
                </a:solidFill>
              </a:rPr>
              <a:t>vec</a:t>
            </a:r>
            <a:r>
              <a:rPr lang="en-US" sz="1100" dirty="0"/>
              <a:t> </a:t>
            </a:r>
            <a:r>
              <a:rPr lang="en-US" sz="1200" dirty="0"/>
              <a:t> </a:t>
            </a:r>
          </a:p>
          <a:p>
            <a:endParaRPr lang="en-US" dirty="0"/>
          </a:p>
        </p:txBody>
      </p:sp>
      <p:pic>
        <p:nvPicPr>
          <p:cNvPr id="4" name="Picture 3">
            <a:extLst>
              <a:ext uri="{FF2B5EF4-FFF2-40B4-BE49-F238E27FC236}">
                <a16:creationId xmlns:a16="http://schemas.microsoft.com/office/drawing/2014/main" id="{4F464464-59A8-482B-B5A9-A8F9CA059AD7}"/>
              </a:ext>
            </a:extLst>
          </p:cNvPr>
          <p:cNvPicPr>
            <a:picLocks noChangeAspect="1"/>
          </p:cNvPicPr>
          <p:nvPr/>
        </p:nvPicPr>
        <p:blipFill>
          <a:blip r:embed="rId2"/>
          <a:stretch>
            <a:fillRect/>
          </a:stretch>
        </p:blipFill>
        <p:spPr>
          <a:xfrm>
            <a:off x="1526519" y="1487890"/>
            <a:ext cx="7533564" cy="1409497"/>
          </a:xfrm>
          <a:prstGeom prst="rect">
            <a:avLst/>
          </a:prstGeom>
        </p:spPr>
      </p:pic>
      <p:pic>
        <p:nvPicPr>
          <p:cNvPr id="8" name="Picture 7">
            <a:extLst>
              <a:ext uri="{FF2B5EF4-FFF2-40B4-BE49-F238E27FC236}">
                <a16:creationId xmlns:a16="http://schemas.microsoft.com/office/drawing/2014/main" id="{557D4341-A9B7-4CDA-B571-3F3980DE5AE1}"/>
              </a:ext>
            </a:extLst>
          </p:cNvPr>
          <p:cNvPicPr>
            <a:picLocks noChangeAspect="1"/>
          </p:cNvPicPr>
          <p:nvPr/>
        </p:nvPicPr>
        <p:blipFill>
          <a:blip r:embed="rId3"/>
          <a:stretch>
            <a:fillRect/>
          </a:stretch>
        </p:blipFill>
        <p:spPr>
          <a:xfrm>
            <a:off x="1609646" y="3322048"/>
            <a:ext cx="7077154" cy="1465435"/>
          </a:xfrm>
          <a:prstGeom prst="rect">
            <a:avLst/>
          </a:prstGeom>
        </p:spPr>
      </p:pic>
    </p:spTree>
    <p:extLst>
      <p:ext uri="{BB962C8B-B14F-4D97-AF65-F5344CB8AC3E}">
        <p14:creationId xmlns:p14="http://schemas.microsoft.com/office/powerpoint/2010/main" val="3630471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AD32A-54D8-4083-86F5-6EA468D35F8F}"/>
              </a:ext>
            </a:extLst>
          </p:cNvPr>
          <p:cNvSpPr>
            <a:spLocks noGrp="1"/>
          </p:cNvSpPr>
          <p:nvPr>
            <p:ph type="title"/>
          </p:nvPr>
        </p:nvSpPr>
        <p:spPr/>
        <p:txBody>
          <a:bodyPr>
            <a:normAutofit fontScale="90000"/>
          </a:bodyPr>
          <a:lstStyle/>
          <a:p>
            <a:r>
              <a:rPr lang="en-US" b="1" i="0" dirty="0">
                <a:solidFill>
                  <a:srgbClr val="111111"/>
                </a:solidFill>
                <a:effectLst/>
                <a:latin typeface="Roboto" panose="02000000000000000000" pitchFamily="2" charset="0"/>
              </a:rPr>
              <a:t>Skip-Gram Model</a:t>
            </a:r>
            <a:br>
              <a:rPr lang="en-US" b="0" i="0" dirty="0">
                <a:solidFill>
                  <a:srgbClr val="111111"/>
                </a:solidFill>
                <a:effectLst/>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E3016F1B-6E52-4F49-9B31-361F2B914D7E}"/>
              </a:ext>
            </a:extLst>
          </p:cNvPr>
          <p:cNvSpPr>
            <a:spLocks noGrp="1"/>
          </p:cNvSpPr>
          <p:nvPr>
            <p:ph idx="1"/>
          </p:nvPr>
        </p:nvSpPr>
        <p:spPr>
          <a:xfrm>
            <a:off x="1534076" y="808602"/>
            <a:ext cx="7473898" cy="3786021"/>
          </a:xfrm>
        </p:spPr>
        <p:txBody>
          <a:bodyPr/>
          <a:lstStyle/>
          <a:p>
            <a:pPr algn="l">
              <a:buFont typeface="Wingdings" panose="05000000000000000000" pitchFamily="2" charset="2"/>
              <a:buChar char="q"/>
            </a:pPr>
            <a:r>
              <a:rPr lang="en-US" b="0" i="0" dirty="0">
                <a:solidFill>
                  <a:srgbClr val="222222"/>
                </a:solidFill>
                <a:effectLst/>
                <a:latin typeface="Verdana" panose="020B0604030504040204" pitchFamily="34" charset="0"/>
              </a:rPr>
              <a:t>In the skip-gram model, the Neural </a:t>
            </a:r>
            <a:r>
              <a:rPr lang="en-US" dirty="0">
                <a:solidFill>
                  <a:srgbClr val="222222"/>
                </a:solidFill>
                <a:latin typeface="Verdana" panose="020B0604030504040204" pitchFamily="34" charset="0"/>
              </a:rPr>
              <a:t>N</a:t>
            </a:r>
            <a:r>
              <a:rPr lang="en-US" b="0" i="0" dirty="0">
                <a:solidFill>
                  <a:srgbClr val="222222"/>
                </a:solidFill>
                <a:effectLst/>
                <a:latin typeface="Verdana" panose="020B0604030504040204" pitchFamily="34" charset="0"/>
              </a:rPr>
              <a:t>etwork is trained to predict the </a:t>
            </a:r>
            <a:r>
              <a:rPr lang="en-US" b="1" i="0" dirty="0">
                <a:solidFill>
                  <a:srgbClr val="00B050"/>
                </a:solidFill>
                <a:effectLst/>
                <a:latin typeface="Verdana" panose="020B0604030504040204" pitchFamily="34" charset="0"/>
              </a:rPr>
              <a:t>surrounding context words </a:t>
            </a:r>
            <a:r>
              <a:rPr lang="en-US" b="0" i="0" dirty="0">
                <a:solidFill>
                  <a:srgbClr val="222222"/>
                </a:solidFill>
                <a:effectLst/>
                <a:latin typeface="Verdana" panose="020B0604030504040204" pitchFamily="34" charset="0"/>
              </a:rPr>
              <a:t>given the </a:t>
            </a:r>
            <a:r>
              <a:rPr lang="en-US" b="1" i="0" dirty="0">
                <a:solidFill>
                  <a:srgbClr val="00B050"/>
                </a:solidFill>
                <a:effectLst/>
                <a:latin typeface="Verdana" panose="020B0604030504040204" pitchFamily="34" charset="0"/>
              </a:rPr>
              <a:t>current word as input</a:t>
            </a:r>
            <a:r>
              <a:rPr lang="en-US" b="0" i="0" dirty="0">
                <a:solidFill>
                  <a:srgbClr val="222222"/>
                </a:solidFill>
                <a:effectLst/>
                <a:latin typeface="Verdana" panose="020B0604030504040204" pitchFamily="34" charset="0"/>
              </a:rPr>
              <a:t>. </a:t>
            </a:r>
          </a:p>
          <a:p>
            <a:pPr algn="l">
              <a:buFont typeface="Wingdings" panose="05000000000000000000" pitchFamily="2" charset="2"/>
              <a:buChar char="q"/>
            </a:pPr>
            <a:r>
              <a:rPr lang="en-US" b="0" i="0" dirty="0">
                <a:solidFill>
                  <a:srgbClr val="222222"/>
                </a:solidFill>
                <a:effectLst/>
                <a:latin typeface="Verdana" panose="020B0604030504040204" pitchFamily="34" charset="0"/>
              </a:rPr>
              <a:t>The </a:t>
            </a:r>
            <a:r>
              <a:rPr lang="en-US" dirty="0">
                <a:solidFill>
                  <a:srgbClr val="222222"/>
                </a:solidFill>
                <a:latin typeface="Verdana" panose="020B0604030504040204" pitchFamily="34" charset="0"/>
              </a:rPr>
              <a:t>N</a:t>
            </a:r>
            <a:r>
              <a:rPr lang="en-US" b="0" i="0" dirty="0">
                <a:solidFill>
                  <a:srgbClr val="222222"/>
                </a:solidFill>
                <a:effectLst/>
                <a:latin typeface="Verdana" panose="020B0604030504040204" pitchFamily="34" charset="0"/>
              </a:rPr>
              <a:t>eural </a:t>
            </a:r>
            <a:r>
              <a:rPr lang="en-US" dirty="0">
                <a:solidFill>
                  <a:srgbClr val="222222"/>
                </a:solidFill>
                <a:latin typeface="Verdana" panose="020B0604030504040204" pitchFamily="34" charset="0"/>
              </a:rPr>
              <a:t>N</a:t>
            </a:r>
            <a:r>
              <a:rPr lang="en-US" b="0" i="0" dirty="0">
                <a:solidFill>
                  <a:srgbClr val="222222"/>
                </a:solidFill>
                <a:effectLst/>
                <a:latin typeface="Verdana" panose="020B0604030504040204" pitchFamily="34" charset="0"/>
              </a:rPr>
              <a:t>etwork produces the </a:t>
            </a:r>
            <a:r>
              <a:rPr lang="en-US" b="1" i="0" dirty="0">
                <a:solidFill>
                  <a:srgbClr val="222222"/>
                </a:solidFill>
                <a:effectLst/>
                <a:latin typeface="Verdana" panose="020B0604030504040204" pitchFamily="34" charset="0"/>
              </a:rPr>
              <a:t>vector representation </a:t>
            </a:r>
            <a:r>
              <a:rPr lang="en-US" b="0" i="0" dirty="0">
                <a:solidFill>
                  <a:srgbClr val="222222"/>
                </a:solidFill>
                <a:effectLst/>
                <a:latin typeface="Verdana" panose="020B0604030504040204" pitchFamily="34" charset="0"/>
              </a:rPr>
              <a:t>of the words in the training corpus. </a:t>
            </a:r>
          </a:p>
          <a:p>
            <a:endParaRPr lang="en-US" dirty="0"/>
          </a:p>
        </p:txBody>
      </p:sp>
      <p:pic>
        <p:nvPicPr>
          <p:cNvPr id="5" name="Picture 4">
            <a:extLst>
              <a:ext uri="{FF2B5EF4-FFF2-40B4-BE49-F238E27FC236}">
                <a16:creationId xmlns:a16="http://schemas.microsoft.com/office/drawing/2014/main" id="{3277C70F-2A70-4EE0-868F-71C86A6C2888}"/>
              </a:ext>
            </a:extLst>
          </p:cNvPr>
          <p:cNvPicPr>
            <a:picLocks noChangeAspect="1"/>
          </p:cNvPicPr>
          <p:nvPr/>
        </p:nvPicPr>
        <p:blipFill>
          <a:blip r:embed="rId2"/>
          <a:stretch>
            <a:fillRect/>
          </a:stretch>
        </p:blipFill>
        <p:spPr>
          <a:xfrm>
            <a:off x="2566707" y="2267107"/>
            <a:ext cx="4010585" cy="2819594"/>
          </a:xfrm>
          <a:prstGeom prst="rect">
            <a:avLst/>
          </a:prstGeom>
        </p:spPr>
      </p:pic>
    </p:spTree>
    <p:extLst>
      <p:ext uri="{BB962C8B-B14F-4D97-AF65-F5344CB8AC3E}">
        <p14:creationId xmlns:p14="http://schemas.microsoft.com/office/powerpoint/2010/main" val="24156823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C9871-7E88-4D0C-9277-99CA93D92B62}"/>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Skip-Gram </a:t>
            </a:r>
            <a:r>
              <a:rPr lang="en-US" dirty="0">
                <a:solidFill>
                  <a:srgbClr val="111111"/>
                </a:solidFill>
                <a:latin typeface="Roboto" panose="02000000000000000000" pitchFamily="2" charset="0"/>
              </a:rPr>
              <a:t>M</a:t>
            </a:r>
            <a:r>
              <a:rPr lang="en-US" b="1" i="0" dirty="0">
                <a:solidFill>
                  <a:srgbClr val="111111"/>
                </a:solidFill>
                <a:effectLst/>
                <a:latin typeface="Roboto" panose="02000000000000000000" pitchFamily="2" charset="0"/>
              </a:rPr>
              <a:t>odel Implementation</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FE11B3-1648-476A-A26D-3B03BFFD7909}"/>
                  </a:ext>
                </a:extLst>
              </p:cNvPr>
              <p:cNvSpPr>
                <a:spLocks noGrp="1"/>
              </p:cNvSpPr>
              <p:nvPr>
                <p:ph idx="1"/>
              </p:nvPr>
            </p:nvSpPr>
            <p:spPr/>
            <p:txBody>
              <a:bodyPr/>
              <a:lstStyle/>
              <a:p>
                <a:pPr>
                  <a:buFont typeface="Wingdings" panose="05000000000000000000" pitchFamily="2" charset="2"/>
                  <a:buChar char="q"/>
                </a:pPr>
                <a:r>
                  <a:rPr lang="en-CA" u="sng" dirty="0">
                    <a:solidFill>
                      <a:schemeClr val="accent2"/>
                    </a:solidFill>
                  </a:rPr>
                  <a:t>&lt;&lt;Absa</a:t>
                </a:r>
                <a:r>
                  <a:rPr lang="en-CA" u="sng" dirty="0"/>
                  <a:t> </a:t>
                </a:r>
                <a:r>
                  <a:rPr lang="en-CA" u="sng" dirty="0">
                    <a:highlight>
                      <a:srgbClr val="FFFF00"/>
                    </a:highlight>
                  </a:rPr>
                  <a:t>share</a:t>
                </a:r>
                <a:r>
                  <a:rPr lang="en-CA" u="sng" dirty="0"/>
                  <a:t> </a:t>
                </a:r>
                <a:r>
                  <a:rPr lang="en-CA" u="sng" dirty="0">
                    <a:solidFill>
                      <a:schemeClr val="accent2"/>
                    </a:solidFill>
                  </a:rPr>
                  <a:t>price</a:t>
                </a:r>
                <a:r>
                  <a:rPr lang="en-CA" dirty="0"/>
                  <a:t>  stumbled today&gt;&gt;</a:t>
                </a:r>
              </a:p>
              <a:p>
                <a:pPr>
                  <a:buFont typeface="Wingdings" panose="05000000000000000000" pitchFamily="2" charset="2"/>
                  <a:buChar char="q"/>
                </a:pPr>
                <a:r>
                  <a:rPr lang="en-CA" dirty="0"/>
                  <a:t>The Ski[p-Gram model predicts the context words (words (</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&amp;</m:t>
                    </m:r>
                    <m:sSub>
                      <m:sSubPr>
                        <m:ctrlPr>
                          <a:rPr lang="en-CA"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r>
                          <a:rPr lang="en-US" b="0" i="1" smtClean="0">
                            <a:latin typeface="Cambria Math" panose="02040503050406030204" pitchFamily="18" charset="0"/>
                          </a:rPr>
                          <m:t>+1</m:t>
                        </m:r>
                      </m:sub>
                    </m:sSub>
                  </m:oMath>
                </a14:m>
                <a:r>
                  <a:rPr lang="en-US" dirty="0"/>
                  <a:t>: </a:t>
                </a:r>
                <a:r>
                  <a:rPr lang="en-US" dirty="0">
                    <a:solidFill>
                      <a:schemeClr val="accent2"/>
                    </a:solidFill>
                  </a:rPr>
                  <a:t>Absa</a:t>
                </a:r>
                <a:r>
                  <a:rPr lang="en-US" dirty="0"/>
                  <a:t> &amp; </a:t>
                </a:r>
                <a:r>
                  <a:rPr lang="en-US" dirty="0">
                    <a:solidFill>
                      <a:schemeClr val="accent2"/>
                    </a:solidFill>
                  </a:rPr>
                  <a:t>price</a:t>
                </a:r>
                <a:r>
                  <a:rPr lang="en-US" dirty="0"/>
                  <a:t>) using the center word </a:t>
                </a:r>
                <a:r>
                  <a:rPr lang="en-CA" dirty="0"/>
                  <a:t>(</a:t>
                </a:r>
                <a14:m>
                  <m:oMath xmlns:m="http://schemas.openxmlformats.org/officeDocument/2006/math">
                    <m:sSub>
                      <m:sSubPr>
                        <m:ctrlPr>
                          <a:rPr lang="en-CA"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 </m:t>
                    </m:r>
                  </m:oMath>
                </a14:m>
                <a:r>
                  <a:rPr lang="en-CA" dirty="0">
                    <a:highlight>
                      <a:srgbClr val="FFFF00"/>
                    </a:highlight>
                  </a:rPr>
                  <a:t>share</a:t>
                </a:r>
                <a:r>
                  <a:rPr lang="en-CA" dirty="0"/>
                  <a:t>) </a:t>
                </a:r>
                <a:r>
                  <a:rPr lang="en-US" dirty="0"/>
                  <a:t>one-hot encoding vector “share”=[0, 1, 0, 0, 0]:</a:t>
                </a:r>
                <a:endParaRPr lang="en-CA" dirty="0"/>
              </a:p>
              <a:p>
                <a:endParaRPr lang="en-US" dirty="0"/>
              </a:p>
            </p:txBody>
          </p:sp>
        </mc:Choice>
        <mc:Fallback xmlns="">
          <p:sp>
            <p:nvSpPr>
              <p:cNvPr id="3" name="Content Placeholder 2">
                <a:extLst>
                  <a:ext uri="{FF2B5EF4-FFF2-40B4-BE49-F238E27FC236}">
                    <a16:creationId xmlns:a16="http://schemas.microsoft.com/office/drawing/2014/main" id="{59FE11B3-1648-476A-A26D-3B03BFFD7909}"/>
                  </a:ext>
                </a:extLst>
              </p:cNvPr>
              <p:cNvSpPr>
                <a:spLocks noGrp="1" noRot="1" noChangeAspect="1" noMove="1" noResize="1" noEditPoints="1" noAdjustHandles="1" noChangeArrowheads="1" noChangeShapeType="1" noTextEdit="1"/>
              </p:cNvSpPr>
              <p:nvPr>
                <p:ph idx="1"/>
              </p:nvPr>
            </p:nvSpPr>
            <p:spPr>
              <a:blipFill>
                <a:blip r:embed="rId2"/>
                <a:stretch>
                  <a:fillRect l="-350" t="-539"/>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1BC946B9-252A-4B39-BC57-E514AD6BD7FA}"/>
              </a:ext>
            </a:extLst>
          </p:cNvPr>
          <p:cNvPicPr>
            <a:picLocks noChangeAspect="1"/>
          </p:cNvPicPr>
          <p:nvPr/>
        </p:nvPicPr>
        <p:blipFill>
          <a:blip r:embed="rId3"/>
          <a:stretch>
            <a:fillRect/>
          </a:stretch>
        </p:blipFill>
        <p:spPr>
          <a:xfrm>
            <a:off x="1481176" y="2501376"/>
            <a:ext cx="7662823" cy="2642124"/>
          </a:xfrm>
          <a:prstGeom prst="rect">
            <a:avLst/>
          </a:prstGeom>
        </p:spPr>
      </p:pic>
    </p:spTree>
    <p:extLst>
      <p:ext uri="{BB962C8B-B14F-4D97-AF65-F5344CB8AC3E}">
        <p14:creationId xmlns:p14="http://schemas.microsoft.com/office/powerpoint/2010/main" val="11807820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31F80-8F5E-4DFE-99D8-8FF922F1D1BB}"/>
              </a:ext>
            </a:extLst>
          </p:cNvPr>
          <p:cNvSpPr>
            <a:spLocks noGrp="1"/>
          </p:cNvSpPr>
          <p:nvPr>
            <p:ph type="title"/>
          </p:nvPr>
        </p:nvSpPr>
        <p:spPr/>
        <p:txBody>
          <a:bodyPr/>
          <a:lstStyle/>
          <a:p>
            <a:r>
              <a:rPr lang="en-US" b="1" i="0" dirty="0">
                <a:solidFill>
                  <a:srgbClr val="111111"/>
                </a:solidFill>
                <a:effectLst/>
                <a:latin typeface="Roboto" panose="02000000000000000000" pitchFamily="2" charset="0"/>
              </a:rPr>
              <a:t>Skip-Gram </a:t>
            </a:r>
            <a:r>
              <a:rPr lang="en-US" dirty="0">
                <a:solidFill>
                  <a:srgbClr val="111111"/>
                </a:solidFill>
                <a:latin typeface="Roboto" panose="02000000000000000000" pitchFamily="2" charset="0"/>
              </a:rPr>
              <a:t>M</a:t>
            </a:r>
            <a:r>
              <a:rPr lang="en-US" b="1" i="0" dirty="0">
                <a:solidFill>
                  <a:srgbClr val="111111"/>
                </a:solidFill>
                <a:effectLst/>
                <a:latin typeface="Roboto" panose="02000000000000000000" pitchFamily="2" charset="0"/>
              </a:rPr>
              <a:t>odel</a:t>
            </a:r>
            <a:r>
              <a:rPr lang="en-US" dirty="0"/>
              <a:t> Implementation</a:t>
            </a:r>
          </a:p>
        </p:txBody>
      </p:sp>
      <p:sp>
        <p:nvSpPr>
          <p:cNvPr id="3" name="Content Placeholder 2">
            <a:extLst>
              <a:ext uri="{FF2B5EF4-FFF2-40B4-BE49-F238E27FC236}">
                <a16:creationId xmlns:a16="http://schemas.microsoft.com/office/drawing/2014/main" id="{BD64738A-7270-4998-86FD-D9B0F6DA1BB0}"/>
              </a:ext>
            </a:extLst>
          </p:cNvPr>
          <p:cNvSpPr>
            <a:spLocks noGrp="1"/>
          </p:cNvSpPr>
          <p:nvPr>
            <p:ph idx="1"/>
          </p:nvPr>
        </p:nvSpPr>
        <p:spPr/>
        <p:txBody>
          <a:bodyPr/>
          <a:lstStyle/>
          <a:p>
            <a:pPr>
              <a:buFont typeface="Wingdings" panose="05000000000000000000" pitchFamily="2" charset="2"/>
              <a:buChar char="q"/>
            </a:pPr>
            <a:r>
              <a:rPr lang="en-US" sz="2400" dirty="0"/>
              <a:t>After having adjusted the weights in the network (with backpropagation) as above, the final weights are obtained:</a:t>
            </a:r>
          </a:p>
          <a:p>
            <a:endParaRPr lang="en-US" sz="2400" dirty="0"/>
          </a:p>
          <a:p>
            <a:endParaRPr lang="en-US" dirty="0"/>
          </a:p>
          <a:p>
            <a:endParaRPr lang="en-US" dirty="0"/>
          </a:p>
          <a:p>
            <a:endParaRPr lang="en-US" dirty="0"/>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94D2F079-0DB9-4CFA-9246-C9749710E6C2}"/>
                  </a:ext>
                </a:extLst>
              </p:cNvPr>
              <p:cNvGraphicFramePr>
                <a:graphicFrameLocks noGrp="1"/>
              </p:cNvGraphicFramePr>
              <p:nvPr>
                <p:extLst>
                  <p:ext uri="{D42A27DB-BD31-4B8C-83A1-F6EECF244321}">
                    <p14:modId xmlns:p14="http://schemas.microsoft.com/office/powerpoint/2010/main" val="2496805462"/>
                  </p:ext>
                </p:extLst>
              </p:nvPr>
            </p:nvGraphicFramePr>
            <p:xfrm>
              <a:off x="1513840" y="2865119"/>
              <a:ext cx="7577260" cy="2182974"/>
            </p:xfrm>
            <a:graphic>
              <a:graphicData uri="http://schemas.openxmlformats.org/drawingml/2006/table">
                <a:tbl>
                  <a:tblPr firstRow="1" bandRow="1">
                    <a:tableStyleId>{5C22544A-7EE6-4342-B048-85BDC9FD1C3A}</a:tableStyleId>
                  </a:tblPr>
                  <a:tblGrid>
                    <a:gridCol w="1515452">
                      <a:extLst>
                        <a:ext uri="{9D8B030D-6E8A-4147-A177-3AD203B41FA5}">
                          <a16:colId xmlns:a16="http://schemas.microsoft.com/office/drawing/2014/main" val="855334030"/>
                        </a:ext>
                      </a:extLst>
                    </a:gridCol>
                    <a:gridCol w="1515452">
                      <a:extLst>
                        <a:ext uri="{9D8B030D-6E8A-4147-A177-3AD203B41FA5}">
                          <a16:colId xmlns:a16="http://schemas.microsoft.com/office/drawing/2014/main" val="4198044346"/>
                        </a:ext>
                      </a:extLst>
                    </a:gridCol>
                    <a:gridCol w="1515452">
                      <a:extLst>
                        <a:ext uri="{9D8B030D-6E8A-4147-A177-3AD203B41FA5}">
                          <a16:colId xmlns:a16="http://schemas.microsoft.com/office/drawing/2014/main" val="139036974"/>
                        </a:ext>
                      </a:extLst>
                    </a:gridCol>
                    <a:gridCol w="1515452">
                      <a:extLst>
                        <a:ext uri="{9D8B030D-6E8A-4147-A177-3AD203B41FA5}">
                          <a16:colId xmlns:a16="http://schemas.microsoft.com/office/drawing/2014/main" val="3275361373"/>
                        </a:ext>
                      </a:extLst>
                    </a:gridCol>
                    <a:gridCol w="1515452">
                      <a:extLst>
                        <a:ext uri="{9D8B030D-6E8A-4147-A177-3AD203B41FA5}">
                          <a16:colId xmlns:a16="http://schemas.microsoft.com/office/drawing/2014/main" val="3001581368"/>
                        </a:ext>
                      </a:extLst>
                    </a:gridCol>
                  </a:tblGrid>
                  <a:tr h="727658">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𝟎𝟒</m:t>
                                    </m:r>
                                  </m:sub>
                                </m:sSub>
                              </m:oMath>
                            </m:oMathPara>
                          </a14:m>
                          <a:endParaRPr lang="en-US" dirty="0"/>
                        </a:p>
                      </a:txBody>
                      <a:tcPr/>
                    </a:tc>
                    <a:extLst>
                      <a:ext uri="{0D108BD9-81ED-4DB2-BD59-A6C34878D82A}">
                        <a16:rowId xmlns:a16="http://schemas.microsoft.com/office/drawing/2014/main" val="1168383631"/>
                      </a:ext>
                    </a:extLst>
                  </a:tr>
                  <a:tr h="727658">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𝟏𝟐</m:t>
                                    </m:r>
                                  </m:sub>
                                </m:sSub>
                              </m:oMath>
                            </m:oMathPara>
                          </a14:m>
                          <a:endParaRPr lang="en-US" b="1"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𝟏𝟒</m:t>
                                    </m:r>
                                  </m:sub>
                                </m:sSub>
                              </m:oMath>
                            </m:oMathPara>
                          </a14:m>
                          <a:endParaRPr lang="en-US" dirty="0"/>
                        </a:p>
                      </a:txBody>
                      <a:tcPr/>
                    </a:tc>
                    <a:extLst>
                      <a:ext uri="{0D108BD9-81ED-4DB2-BD59-A6C34878D82A}">
                        <a16:rowId xmlns:a16="http://schemas.microsoft.com/office/drawing/2014/main" val="3663304093"/>
                      </a:ext>
                    </a:extLst>
                  </a:tr>
                  <a:tr h="727658">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𝟐𝟎</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𝟐𝟏</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𝟐𝟐</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𝟐𝟑</m:t>
                                    </m:r>
                                  </m:sub>
                                </m:sSub>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1" i="1" smtClean="0">
                                        <a:latin typeface="Cambria Math" panose="02040503050406030204" pitchFamily="18" charset="0"/>
                                      </a:rPr>
                                      <m:t>𝒘</m:t>
                                    </m:r>
                                  </m:e>
                                  <m:sub>
                                    <m:r>
                                      <a:rPr lang="en-US" b="1" i="1" smtClean="0">
                                        <a:latin typeface="Cambria Math" panose="02040503050406030204" pitchFamily="18" charset="0"/>
                                      </a:rPr>
                                      <m:t>𝟐𝟒</m:t>
                                    </m:r>
                                  </m:sub>
                                </m:sSub>
                              </m:oMath>
                            </m:oMathPara>
                          </a14:m>
                          <a:endParaRPr lang="en-US" dirty="0"/>
                        </a:p>
                      </a:txBody>
                      <a:tcPr/>
                    </a:tc>
                    <a:extLst>
                      <a:ext uri="{0D108BD9-81ED-4DB2-BD59-A6C34878D82A}">
                        <a16:rowId xmlns:a16="http://schemas.microsoft.com/office/drawing/2014/main" val="2851349875"/>
                      </a:ext>
                    </a:extLst>
                  </a:tr>
                </a:tbl>
              </a:graphicData>
            </a:graphic>
          </p:graphicFrame>
        </mc:Choice>
        <mc:Fallback xmlns="">
          <p:graphicFrame>
            <p:nvGraphicFramePr>
              <p:cNvPr id="4" name="Table 4">
                <a:extLst>
                  <a:ext uri="{FF2B5EF4-FFF2-40B4-BE49-F238E27FC236}">
                    <a16:creationId xmlns:a16="http://schemas.microsoft.com/office/drawing/2014/main" id="{94D2F079-0DB9-4CFA-9246-C9749710E6C2}"/>
                  </a:ext>
                </a:extLst>
              </p:cNvPr>
              <p:cNvGraphicFramePr>
                <a:graphicFrameLocks noGrp="1"/>
              </p:cNvGraphicFramePr>
              <p:nvPr>
                <p:extLst>
                  <p:ext uri="{D42A27DB-BD31-4B8C-83A1-F6EECF244321}">
                    <p14:modId xmlns:p14="http://schemas.microsoft.com/office/powerpoint/2010/main" val="2496805462"/>
                  </p:ext>
                </p:extLst>
              </p:nvPr>
            </p:nvGraphicFramePr>
            <p:xfrm>
              <a:off x="1513840" y="2865119"/>
              <a:ext cx="7577260" cy="2182974"/>
            </p:xfrm>
            <a:graphic>
              <a:graphicData uri="http://schemas.openxmlformats.org/drawingml/2006/table">
                <a:tbl>
                  <a:tblPr firstRow="1" bandRow="1">
                    <a:tableStyleId>{5C22544A-7EE6-4342-B048-85BDC9FD1C3A}</a:tableStyleId>
                  </a:tblPr>
                  <a:tblGrid>
                    <a:gridCol w="1515452">
                      <a:extLst>
                        <a:ext uri="{9D8B030D-6E8A-4147-A177-3AD203B41FA5}">
                          <a16:colId xmlns:a16="http://schemas.microsoft.com/office/drawing/2014/main" val="855334030"/>
                        </a:ext>
                      </a:extLst>
                    </a:gridCol>
                    <a:gridCol w="1515452">
                      <a:extLst>
                        <a:ext uri="{9D8B030D-6E8A-4147-A177-3AD203B41FA5}">
                          <a16:colId xmlns:a16="http://schemas.microsoft.com/office/drawing/2014/main" val="4198044346"/>
                        </a:ext>
                      </a:extLst>
                    </a:gridCol>
                    <a:gridCol w="1515452">
                      <a:extLst>
                        <a:ext uri="{9D8B030D-6E8A-4147-A177-3AD203B41FA5}">
                          <a16:colId xmlns:a16="http://schemas.microsoft.com/office/drawing/2014/main" val="139036974"/>
                        </a:ext>
                      </a:extLst>
                    </a:gridCol>
                    <a:gridCol w="1515452">
                      <a:extLst>
                        <a:ext uri="{9D8B030D-6E8A-4147-A177-3AD203B41FA5}">
                          <a16:colId xmlns:a16="http://schemas.microsoft.com/office/drawing/2014/main" val="3275361373"/>
                        </a:ext>
                      </a:extLst>
                    </a:gridCol>
                    <a:gridCol w="1515452">
                      <a:extLst>
                        <a:ext uri="{9D8B030D-6E8A-4147-A177-3AD203B41FA5}">
                          <a16:colId xmlns:a16="http://schemas.microsoft.com/office/drawing/2014/main" val="3001581368"/>
                        </a:ext>
                      </a:extLst>
                    </a:gridCol>
                  </a:tblGrid>
                  <a:tr h="727658">
                    <a:tc>
                      <a:txBody>
                        <a:bodyPr/>
                        <a:lstStyle/>
                        <a:p>
                          <a:endParaRPr lang="en-US"/>
                        </a:p>
                      </a:txBody>
                      <a:tcPr>
                        <a:blipFill>
                          <a:blip r:embed="rId2"/>
                          <a:stretch>
                            <a:fillRect l="-402" t="-833" r="-401205" b="-201667"/>
                          </a:stretch>
                        </a:blipFill>
                      </a:tcPr>
                    </a:tc>
                    <a:tc>
                      <a:txBody>
                        <a:bodyPr/>
                        <a:lstStyle/>
                        <a:p>
                          <a:endParaRPr lang="en-US"/>
                        </a:p>
                      </a:txBody>
                      <a:tcPr>
                        <a:blipFill>
                          <a:blip r:embed="rId2"/>
                          <a:stretch>
                            <a:fillRect l="-100402" t="-833" r="-301205" b="-201667"/>
                          </a:stretch>
                        </a:blipFill>
                      </a:tcPr>
                    </a:tc>
                    <a:tc>
                      <a:txBody>
                        <a:bodyPr/>
                        <a:lstStyle/>
                        <a:p>
                          <a:endParaRPr lang="en-US"/>
                        </a:p>
                      </a:txBody>
                      <a:tcPr>
                        <a:blipFill>
                          <a:blip r:embed="rId2"/>
                          <a:stretch>
                            <a:fillRect l="-201210" t="-833" r="-202419" b="-201667"/>
                          </a:stretch>
                        </a:blipFill>
                      </a:tcPr>
                    </a:tc>
                    <a:tc>
                      <a:txBody>
                        <a:bodyPr/>
                        <a:lstStyle/>
                        <a:p>
                          <a:endParaRPr lang="en-US"/>
                        </a:p>
                      </a:txBody>
                      <a:tcPr>
                        <a:blipFill>
                          <a:blip r:embed="rId2"/>
                          <a:stretch>
                            <a:fillRect l="-300000" t="-833" r="-101606" b="-201667"/>
                          </a:stretch>
                        </a:blipFill>
                      </a:tcPr>
                    </a:tc>
                    <a:tc>
                      <a:txBody>
                        <a:bodyPr/>
                        <a:lstStyle/>
                        <a:p>
                          <a:endParaRPr lang="en-US"/>
                        </a:p>
                      </a:txBody>
                      <a:tcPr>
                        <a:blipFill>
                          <a:blip r:embed="rId2"/>
                          <a:stretch>
                            <a:fillRect l="-400000" t="-833" r="-1606" b="-201667"/>
                          </a:stretch>
                        </a:blipFill>
                      </a:tcPr>
                    </a:tc>
                    <a:extLst>
                      <a:ext uri="{0D108BD9-81ED-4DB2-BD59-A6C34878D82A}">
                        <a16:rowId xmlns:a16="http://schemas.microsoft.com/office/drawing/2014/main" val="1168383631"/>
                      </a:ext>
                    </a:extLst>
                  </a:tr>
                  <a:tr h="727658">
                    <a:tc>
                      <a:txBody>
                        <a:bodyPr/>
                        <a:lstStyle/>
                        <a:p>
                          <a:endParaRPr lang="en-US"/>
                        </a:p>
                      </a:txBody>
                      <a:tcPr>
                        <a:blipFill>
                          <a:blip r:embed="rId2"/>
                          <a:stretch>
                            <a:fillRect l="-402" t="-100833" r="-401205" b="-101667"/>
                          </a:stretch>
                        </a:blipFill>
                      </a:tcPr>
                    </a:tc>
                    <a:tc>
                      <a:txBody>
                        <a:bodyPr/>
                        <a:lstStyle/>
                        <a:p>
                          <a:endParaRPr lang="en-US"/>
                        </a:p>
                      </a:txBody>
                      <a:tcPr>
                        <a:blipFill>
                          <a:blip r:embed="rId2"/>
                          <a:stretch>
                            <a:fillRect l="-100402" t="-100833" r="-301205" b="-101667"/>
                          </a:stretch>
                        </a:blipFill>
                      </a:tcPr>
                    </a:tc>
                    <a:tc>
                      <a:txBody>
                        <a:bodyPr/>
                        <a:lstStyle/>
                        <a:p>
                          <a:endParaRPr lang="en-US"/>
                        </a:p>
                      </a:txBody>
                      <a:tcPr>
                        <a:blipFill>
                          <a:blip r:embed="rId2"/>
                          <a:stretch>
                            <a:fillRect l="-201210" t="-100833" r="-202419" b="-101667"/>
                          </a:stretch>
                        </a:blipFill>
                      </a:tcPr>
                    </a:tc>
                    <a:tc>
                      <a:txBody>
                        <a:bodyPr/>
                        <a:lstStyle/>
                        <a:p>
                          <a:endParaRPr lang="en-US"/>
                        </a:p>
                      </a:txBody>
                      <a:tcPr>
                        <a:blipFill>
                          <a:blip r:embed="rId2"/>
                          <a:stretch>
                            <a:fillRect l="-300000" t="-100833" r="-101606" b="-101667"/>
                          </a:stretch>
                        </a:blipFill>
                      </a:tcPr>
                    </a:tc>
                    <a:tc>
                      <a:txBody>
                        <a:bodyPr/>
                        <a:lstStyle/>
                        <a:p>
                          <a:endParaRPr lang="en-US"/>
                        </a:p>
                      </a:txBody>
                      <a:tcPr>
                        <a:blipFill>
                          <a:blip r:embed="rId2"/>
                          <a:stretch>
                            <a:fillRect l="-400000" t="-100833" r="-1606" b="-101667"/>
                          </a:stretch>
                        </a:blipFill>
                      </a:tcPr>
                    </a:tc>
                    <a:extLst>
                      <a:ext uri="{0D108BD9-81ED-4DB2-BD59-A6C34878D82A}">
                        <a16:rowId xmlns:a16="http://schemas.microsoft.com/office/drawing/2014/main" val="3663304093"/>
                      </a:ext>
                    </a:extLst>
                  </a:tr>
                  <a:tr h="727658">
                    <a:tc>
                      <a:txBody>
                        <a:bodyPr/>
                        <a:lstStyle/>
                        <a:p>
                          <a:endParaRPr lang="en-US"/>
                        </a:p>
                      </a:txBody>
                      <a:tcPr>
                        <a:blipFill>
                          <a:blip r:embed="rId2"/>
                          <a:stretch>
                            <a:fillRect l="-402" t="-200833" r="-401205" b="-1667"/>
                          </a:stretch>
                        </a:blipFill>
                      </a:tcPr>
                    </a:tc>
                    <a:tc>
                      <a:txBody>
                        <a:bodyPr/>
                        <a:lstStyle/>
                        <a:p>
                          <a:endParaRPr lang="en-US"/>
                        </a:p>
                      </a:txBody>
                      <a:tcPr>
                        <a:blipFill>
                          <a:blip r:embed="rId2"/>
                          <a:stretch>
                            <a:fillRect l="-100402" t="-200833" r="-301205" b="-1667"/>
                          </a:stretch>
                        </a:blipFill>
                      </a:tcPr>
                    </a:tc>
                    <a:tc>
                      <a:txBody>
                        <a:bodyPr/>
                        <a:lstStyle/>
                        <a:p>
                          <a:endParaRPr lang="en-US"/>
                        </a:p>
                      </a:txBody>
                      <a:tcPr>
                        <a:blipFill>
                          <a:blip r:embed="rId2"/>
                          <a:stretch>
                            <a:fillRect l="-201210" t="-200833" r="-202419" b="-1667"/>
                          </a:stretch>
                        </a:blipFill>
                      </a:tcPr>
                    </a:tc>
                    <a:tc>
                      <a:txBody>
                        <a:bodyPr/>
                        <a:lstStyle/>
                        <a:p>
                          <a:endParaRPr lang="en-US"/>
                        </a:p>
                      </a:txBody>
                      <a:tcPr>
                        <a:blipFill>
                          <a:blip r:embed="rId2"/>
                          <a:stretch>
                            <a:fillRect l="-300000" t="-200833" r="-101606" b="-1667"/>
                          </a:stretch>
                        </a:blipFill>
                      </a:tcPr>
                    </a:tc>
                    <a:tc>
                      <a:txBody>
                        <a:bodyPr/>
                        <a:lstStyle/>
                        <a:p>
                          <a:endParaRPr lang="en-US"/>
                        </a:p>
                      </a:txBody>
                      <a:tcPr>
                        <a:blipFill>
                          <a:blip r:embed="rId2"/>
                          <a:stretch>
                            <a:fillRect l="-400000" t="-200833" r="-1606" b="-1667"/>
                          </a:stretch>
                        </a:blipFill>
                      </a:tcPr>
                    </a:tc>
                    <a:extLst>
                      <a:ext uri="{0D108BD9-81ED-4DB2-BD59-A6C34878D82A}">
                        <a16:rowId xmlns:a16="http://schemas.microsoft.com/office/drawing/2014/main" val="2851349875"/>
                      </a:ext>
                    </a:extLst>
                  </a:tr>
                </a:tbl>
              </a:graphicData>
            </a:graphic>
          </p:graphicFrame>
        </mc:Fallback>
      </mc:AlternateContent>
    </p:spTree>
    <p:extLst>
      <p:ext uri="{BB962C8B-B14F-4D97-AF65-F5344CB8AC3E}">
        <p14:creationId xmlns:p14="http://schemas.microsoft.com/office/powerpoint/2010/main" val="1438238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06B62-5E66-4643-B198-FD80CF403678}"/>
              </a:ext>
            </a:extLst>
          </p:cNvPr>
          <p:cNvSpPr>
            <a:spLocks noGrp="1"/>
          </p:cNvSpPr>
          <p:nvPr>
            <p:ph type="title"/>
          </p:nvPr>
        </p:nvSpPr>
        <p:spPr>
          <a:xfrm>
            <a:off x="1391920" y="205979"/>
            <a:ext cx="7752080" cy="857250"/>
          </a:xfrm>
        </p:spPr>
        <p:txBody>
          <a:bodyPr>
            <a:normAutofit fontScale="90000"/>
          </a:bodyPr>
          <a:lstStyle/>
          <a:p>
            <a:r>
              <a:rPr lang="en-US" b="1" i="0" dirty="0">
                <a:solidFill>
                  <a:srgbClr val="111111"/>
                </a:solidFill>
                <a:effectLst/>
                <a:latin typeface="Roboto" panose="02000000000000000000" pitchFamily="2" charset="0"/>
              </a:rPr>
              <a:t>Skip-Gram </a:t>
            </a:r>
            <a:r>
              <a:rPr lang="en-US" dirty="0">
                <a:solidFill>
                  <a:srgbClr val="111111"/>
                </a:solidFill>
                <a:latin typeface="Roboto" panose="02000000000000000000" pitchFamily="2" charset="0"/>
              </a:rPr>
              <a:t>M</a:t>
            </a:r>
            <a:r>
              <a:rPr lang="en-US" b="1" i="0" dirty="0">
                <a:solidFill>
                  <a:srgbClr val="111111"/>
                </a:solidFill>
                <a:effectLst/>
                <a:latin typeface="Roboto" panose="02000000000000000000" pitchFamily="2" charset="0"/>
              </a:rPr>
              <a:t>odel</a:t>
            </a:r>
            <a:r>
              <a:rPr lang="en-US" dirty="0"/>
              <a:t> Implementation: </a:t>
            </a:r>
            <a:r>
              <a:rPr lang="en-US" dirty="0">
                <a:solidFill>
                  <a:schemeClr val="accent3"/>
                </a:solidFill>
              </a:rPr>
              <a:t>Word Embeddings</a:t>
            </a:r>
          </a:p>
        </p:txBody>
      </p:sp>
      <p:sp>
        <p:nvSpPr>
          <p:cNvPr id="3" name="Content Placeholder 2">
            <a:extLst>
              <a:ext uri="{FF2B5EF4-FFF2-40B4-BE49-F238E27FC236}">
                <a16:creationId xmlns:a16="http://schemas.microsoft.com/office/drawing/2014/main" id="{F4B10137-F582-46D4-B28C-79601815ADBC}"/>
              </a:ext>
            </a:extLst>
          </p:cNvPr>
          <p:cNvSpPr>
            <a:spLocks noGrp="1"/>
          </p:cNvSpPr>
          <p:nvPr>
            <p:ph idx="1"/>
          </p:nvPr>
        </p:nvSpPr>
        <p:spPr>
          <a:xfrm>
            <a:off x="1717039" y="1200150"/>
            <a:ext cx="7426961" cy="3943349"/>
          </a:xfrm>
        </p:spPr>
        <p:txBody>
          <a:bodyPr>
            <a:normAutofit/>
          </a:bodyPr>
          <a:lstStyle/>
          <a:p>
            <a:pPr>
              <a:buFont typeface="Wingdings" panose="05000000000000000000" pitchFamily="2" charset="2"/>
              <a:buChar char="v"/>
            </a:pPr>
            <a:r>
              <a:rPr lang="en-US" dirty="0"/>
              <a:t>The word embedding for the 1</a:t>
            </a:r>
            <a:r>
              <a:rPr lang="en-US" baseline="30000" dirty="0"/>
              <a:t>st</a:t>
            </a:r>
            <a:r>
              <a:rPr lang="en-US" dirty="0"/>
              <a:t> word: “</a:t>
            </a:r>
            <a:r>
              <a:rPr lang="en-US" b="1" dirty="0"/>
              <a:t>Absa</a:t>
            </a:r>
            <a:r>
              <a:rPr lang="en-US" dirty="0"/>
              <a:t>” is obtained as follows:</a:t>
            </a:r>
          </a:p>
          <a:p>
            <a:endParaRPr lang="en-US" dirty="0"/>
          </a:p>
          <a:p>
            <a:endParaRPr lang="en-US" dirty="0"/>
          </a:p>
          <a:p>
            <a:endParaRPr lang="en-US" dirty="0"/>
          </a:p>
          <a:p>
            <a:endParaRPr lang="en-US" dirty="0"/>
          </a:p>
          <a:p>
            <a:endParaRPr lang="en-US" dirty="0"/>
          </a:p>
          <a:p>
            <a:pPr>
              <a:buFont typeface="Wingdings" panose="05000000000000000000" pitchFamily="2" charset="2"/>
              <a:buChar char="v"/>
            </a:pPr>
            <a:r>
              <a:rPr lang="en-US" dirty="0"/>
              <a:t>The word embedding for the 2</a:t>
            </a:r>
            <a:r>
              <a:rPr lang="en-US" baseline="30000" dirty="0"/>
              <a:t>nd</a:t>
            </a:r>
            <a:r>
              <a:rPr lang="en-US" dirty="0"/>
              <a:t> word: “</a:t>
            </a:r>
            <a:r>
              <a:rPr lang="en-US" b="1" dirty="0"/>
              <a:t>share</a:t>
            </a:r>
            <a:r>
              <a:rPr lang="en-US" dirty="0"/>
              <a:t>” is obtained as follows:</a:t>
            </a:r>
          </a:p>
          <a:p>
            <a:endParaRPr lang="en-US" dirty="0"/>
          </a:p>
          <a:p>
            <a:endParaRPr lang="en-US" dirty="0"/>
          </a:p>
          <a:p>
            <a:endParaRPr lang="en-US" dirty="0"/>
          </a:p>
          <a:p>
            <a:endParaRPr lang="en-US" dirty="0"/>
          </a:p>
          <a:p>
            <a:endParaRPr lang="en-US" dirty="0"/>
          </a:p>
          <a:p>
            <a:pPr>
              <a:buFont typeface="Wingdings" panose="05000000000000000000" pitchFamily="2" charset="2"/>
              <a:buChar char="v"/>
            </a:pPr>
            <a:r>
              <a:rPr lang="en-US" dirty="0"/>
              <a:t>Similarly for the rest of the word.</a:t>
            </a:r>
            <a:r>
              <a:rPr lang="en-US" sz="1200" dirty="0"/>
              <a:t> NB</a:t>
            </a:r>
            <a:r>
              <a:rPr lang="en-US" sz="1100" dirty="0"/>
              <a:t>: </a:t>
            </a:r>
            <a:r>
              <a:rPr lang="en-US" sz="800" dirty="0">
                <a:solidFill>
                  <a:srgbClr val="FF0000"/>
                </a:solidFill>
              </a:rPr>
              <a:t>sometimes we initialize the network with random weights rather than one-hot </a:t>
            </a:r>
            <a:r>
              <a:rPr lang="en-US" sz="800" dirty="0" err="1">
                <a:solidFill>
                  <a:srgbClr val="FF0000"/>
                </a:solidFill>
              </a:rPr>
              <a:t>vec</a:t>
            </a:r>
            <a:r>
              <a:rPr lang="en-US" sz="1100" dirty="0"/>
              <a:t> </a:t>
            </a:r>
            <a:r>
              <a:rPr lang="en-US" sz="1200" dirty="0"/>
              <a:t> </a:t>
            </a:r>
          </a:p>
          <a:p>
            <a:endParaRPr lang="en-US" dirty="0"/>
          </a:p>
        </p:txBody>
      </p:sp>
      <p:pic>
        <p:nvPicPr>
          <p:cNvPr id="4" name="Picture 3">
            <a:extLst>
              <a:ext uri="{FF2B5EF4-FFF2-40B4-BE49-F238E27FC236}">
                <a16:creationId xmlns:a16="http://schemas.microsoft.com/office/drawing/2014/main" id="{4F464464-59A8-482B-B5A9-A8F9CA059AD7}"/>
              </a:ext>
            </a:extLst>
          </p:cNvPr>
          <p:cNvPicPr>
            <a:picLocks noChangeAspect="1"/>
          </p:cNvPicPr>
          <p:nvPr/>
        </p:nvPicPr>
        <p:blipFill>
          <a:blip r:embed="rId2"/>
          <a:stretch>
            <a:fillRect/>
          </a:stretch>
        </p:blipFill>
        <p:spPr>
          <a:xfrm>
            <a:off x="1526519" y="1487890"/>
            <a:ext cx="7533564" cy="1409497"/>
          </a:xfrm>
          <a:prstGeom prst="rect">
            <a:avLst/>
          </a:prstGeom>
        </p:spPr>
      </p:pic>
      <p:pic>
        <p:nvPicPr>
          <p:cNvPr id="8" name="Picture 7">
            <a:extLst>
              <a:ext uri="{FF2B5EF4-FFF2-40B4-BE49-F238E27FC236}">
                <a16:creationId xmlns:a16="http://schemas.microsoft.com/office/drawing/2014/main" id="{557D4341-A9B7-4CDA-B571-3F3980DE5AE1}"/>
              </a:ext>
            </a:extLst>
          </p:cNvPr>
          <p:cNvPicPr>
            <a:picLocks noChangeAspect="1"/>
          </p:cNvPicPr>
          <p:nvPr/>
        </p:nvPicPr>
        <p:blipFill>
          <a:blip r:embed="rId3"/>
          <a:stretch>
            <a:fillRect/>
          </a:stretch>
        </p:blipFill>
        <p:spPr>
          <a:xfrm>
            <a:off x="1609646" y="3322048"/>
            <a:ext cx="7077154" cy="1465435"/>
          </a:xfrm>
          <a:prstGeom prst="rect">
            <a:avLst/>
          </a:prstGeom>
        </p:spPr>
      </p:pic>
    </p:spTree>
    <p:extLst>
      <p:ext uri="{BB962C8B-B14F-4D97-AF65-F5344CB8AC3E}">
        <p14:creationId xmlns:p14="http://schemas.microsoft.com/office/powerpoint/2010/main" val="3515372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6878C-F2AE-4C81-B81A-F54065ECEA80}"/>
              </a:ext>
            </a:extLst>
          </p:cNvPr>
          <p:cNvSpPr>
            <a:spLocks noGrp="1"/>
          </p:cNvSpPr>
          <p:nvPr>
            <p:ph type="title"/>
          </p:nvPr>
        </p:nvSpPr>
        <p:spPr>
          <a:xfrm>
            <a:off x="1375379" y="75570"/>
            <a:ext cx="7700607" cy="473307"/>
          </a:xfrm>
        </p:spPr>
        <p:txBody>
          <a:bodyPr>
            <a:normAutofit fontScale="90000"/>
          </a:bodyPr>
          <a:lstStyle/>
          <a:p>
            <a:br>
              <a:rPr lang="en-US" b="1" i="0" dirty="0">
                <a:solidFill>
                  <a:srgbClr val="00B050"/>
                </a:solidFill>
                <a:effectLst/>
                <a:latin typeface="Roboto" panose="02000000000000000000" pitchFamily="2" charset="0"/>
              </a:rPr>
            </a:br>
            <a:r>
              <a:rPr lang="en-US" sz="2200" b="1" i="0" dirty="0">
                <a:solidFill>
                  <a:srgbClr val="00B050"/>
                </a:solidFill>
                <a:effectLst/>
                <a:latin typeface="Roboto" panose="02000000000000000000" pitchFamily="2" charset="0"/>
              </a:rPr>
              <a:t>The </a:t>
            </a:r>
            <a:r>
              <a:rPr lang="en-US" sz="2200" dirty="0">
                <a:solidFill>
                  <a:srgbClr val="00B050"/>
                </a:solidFill>
                <a:latin typeface="Roboto" panose="02000000000000000000" pitchFamily="2" charset="0"/>
              </a:rPr>
              <a:t>Difference between </a:t>
            </a:r>
            <a:r>
              <a:rPr lang="en-US" sz="2200" b="1" i="0" dirty="0">
                <a:solidFill>
                  <a:srgbClr val="00B050"/>
                </a:solidFill>
                <a:effectLst/>
                <a:latin typeface="Roboto" panose="02000000000000000000" pitchFamily="2" charset="0"/>
              </a:rPr>
              <a:t>CBOW</a:t>
            </a:r>
            <a:r>
              <a:rPr lang="en-US" sz="2200" b="1" i="0" dirty="0">
                <a:solidFill>
                  <a:srgbClr val="111111"/>
                </a:solidFill>
                <a:effectLst/>
                <a:latin typeface="Roboto" panose="02000000000000000000" pitchFamily="2" charset="0"/>
              </a:rPr>
              <a:t> and </a:t>
            </a:r>
            <a:r>
              <a:rPr lang="en-US" sz="2200" b="1" i="0" dirty="0">
                <a:solidFill>
                  <a:srgbClr val="00B050"/>
                </a:solidFill>
                <a:effectLst/>
                <a:latin typeface="Roboto" panose="02000000000000000000" pitchFamily="2" charset="0"/>
              </a:rPr>
              <a:t>Skip-Gram</a:t>
            </a:r>
            <a:r>
              <a:rPr lang="en-US" sz="2200" b="1" i="0" dirty="0">
                <a:solidFill>
                  <a:srgbClr val="111111"/>
                </a:solidFill>
                <a:effectLst/>
                <a:latin typeface="Roboto" panose="02000000000000000000" pitchFamily="2" charset="0"/>
              </a:rPr>
              <a:t> Word2Vec Models</a:t>
            </a:r>
            <a:endParaRPr lang="en-US" sz="2200" dirty="0"/>
          </a:p>
        </p:txBody>
      </p:sp>
      <p:sp>
        <p:nvSpPr>
          <p:cNvPr id="3" name="Content Placeholder 2">
            <a:extLst>
              <a:ext uri="{FF2B5EF4-FFF2-40B4-BE49-F238E27FC236}">
                <a16:creationId xmlns:a16="http://schemas.microsoft.com/office/drawing/2014/main" id="{BBBA6D59-7D35-4453-B603-91562257005B}"/>
              </a:ext>
            </a:extLst>
          </p:cNvPr>
          <p:cNvSpPr>
            <a:spLocks noGrp="1"/>
          </p:cNvSpPr>
          <p:nvPr>
            <p:ph idx="1"/>
          </p:nvPr>
        </p:nvSpPr>
        <p:spPr/>
        <p:txBody>
          <a:bodyPr/>
          <a:lstStyle/>
          <a:p>
            <a:pPr algn="just">
              <a:buFont typeface="Wingdings" panose="05000000000000000000" pitchFamily="2" charset="2"/>
              <a:buChar char="ü"/>
            </a:pPr>
            <a:r>
              <a:rPr lang="en-US" sz="2000" b="1" i="0" dirty="0">
                <a:solidFill>
                  <a:srgbClr val="00B050"/>
                </a:solidFill>
                <a:effectLst/>
                <a:latin typeface="Charter"/>
              </a:rPr>
              <a:t>CBOW</a:t>
            </a:r>
            <a:r>
              <a:rPr lang="en-US" sz="2000" b="0" i="0" dirty="0">
                <a:solidFill>
                  <a:srgbClr val="222222"/>
                </a:solidFill>
                <a:effectLst/>
                <a:latin typeface="Charter"/>
              </a:rPr>
              <a:t> model is trained by </a:t>
            </a:r>
            <a:r>
              <a:rPr lang="en-US" sz="2000" b="0" i="0" u="sng" dirty="0">
                <a:solidFill>
                  <a:srgbClr val="00B050"/>
                </a:solidFill>
                <a:effectLst/>
                <a:latin typeface="Charter"/>
              </a:rPr>
              <a:t>predicting the current word by giving the surrounding context words as input</a:t>
            </a:r>
            <a:r>
              <a:rPr lang="en-US" sz="2000" b="0" i="0" dirty="0">
                <a:solidFill>
                  <a:srgbClr val="222222"/>
                </a:solidFill>
                <a:effectLst/>
                <a:latin typeface="Charter"/>
              </a:rPr>
              <a:t>. </a:t>
            </a:r>
          </a:p>
          <a:p>
            <a:pPr algn="just">
              <a:buFont typeface="Wingdings" panose="05000000000000000000" pitchFamily="2" charset="2"/>
              <a:buChar char="ü"/>
            </a:pPr>
            <a:r>
              <a:rPr lang="en-US" sz="2000" b="1" i="0" dirty="0">
                <a:solidFill>
                  <a:srgbClr val="00B050"/>
                </a:solidFill>
                <a:effectLst/>
                <a:latin typeface="Charter"/>
              </a:rPr>
              <a:t>Skip-Gram</a:t>
            </a:r>
            <a:r>
              <a:rPr lang="en-US" sz="2000" b="0" i="0" dirty="0">
                <a:solidFill>
                  <a:srgbClr val="222222"/>
                </a:solidFill>
                <a:effectLst/>
                <a:latin typeface="Charter"/>
              </a:rPr>
              <a:t> model is trained by </a:t>
            </a:r>
            <a:r>
              <a:rPr lang="en-US" sz="2000" b="0" i="0" u="sng" dirty="0">
                <a:solidFill>
                  <a:srgbClr val="00B050"/>
                </a:solidFill>
                <a:effectLst/>
                <a:latin typeface="Charter"/>
              </a:rPr>
              <a:t>predicting the surrounding context words by providing the central word as input</a:t>
            </a:r>
            <a:r>
              <a:rPr lang="en-US" sz="2000" b="0" i="0" dirty="0">
                <a:solidFill>
                  <a:srgbClr val="222222"/>
                </a:solidFill>
                <a:effectLst/>
                <a:latin typeface="Charter"/>
              </a:rPr>
              <a:t>.</a:t>
            </a:r>
          </a:p>
          <a:p>
            <a:pPr algn="just">
              <a:buFont typeface="Wingdings" panose="05000000000000000000" pitchFamily="2" charset="2"/>
              <a:buChar char="ü"/>
            </a:pPr>
            <a:r>
              <a:rPr lang="en-US" sz="2000" b="0" i="0" dirty="0">
                <a:solidFill>
                  <a:srgbClr val="222222"/>
                </a:solidFill>
                <a:effectLst/>
                <a:latin typeface="Charter"/>
              </a:rPr>
              <a:t>CBOW model is faster to train as compared to the Skip-Gram model.</a:t>
            </a:r>
          </a:p>
          <a:p>
            <a:pPr algn="just">
              <a:buFont typeface="Wingdings" panose="05000000000000000000" pitchFamily="2" charset="2"/>
              <a:buChar char="ü"/>
            </a:pPr>
            <a:r>
              <a:rPr lang="en-US" sz="2000" b="0" i="0" dirty="0">
                <a:solidFill>
                  <a:srgbClr val="222222"/>
                </a:solidFill>
                <a:effectLst/>
                <a:latin typeface="Charter"/>
              </a:rPr>
              <a:t>CBOW model works well to represent the more frequently appearing words whereas Skip-Gram works better to represent less frequent rare words.</a:t>
            </a:r>
          </a:p>
          <a:p>
            <a:endParaRPr lang="en-US" dirty="0"/>
          </a:p>
        </p:txBody>
      </p:sp>
    </p:spTree>
    <p:extLst>
      <p:ext uri="{BB962C8B-B14F-4D97-AF65-F5344CB8AC3E}">
        <p14:creationId xmlns:p14="http://schemas.microsoft.com/office/powerpoint/2010/main" val="13121434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0949" y="205979"/>
            <a:ext cx="7693051" cy="663079"/>
          </a:xfrm>
        </p:spPr>
        <p:txBody>
          <a:bodyPr>
            <a:normAutofit/>
          </a:bodyPr>
          <a:lstStyle/>
          <a:p>
            <a:r>
              <a:rPr lang="en-US" sz="2000" dirty="0"/>
              <a:t>Example of Word Vectorization after Word2Vec estimation</a:t>
            </a:r>
          </a:p>
        </p:txBody>
      </p:sp>
      <p:sp>
        <p:nvSpPr>
          <p:cNvPr id="3" name="Content Placeholder 2"/>
          <p:cNvSpPr>
            <a:spLocks noGrp="1"/>
          </p:cNvSpPr>
          <p:nvPr>
            <p:ph idx="1"/>
          </p:nvPr>
        </p:nvSpPr>
        <p:spPr/>
        <p:txBody>
          <a:bodyPr>
            <a:normAutofit/>
          </a:bodyPr>
          <a:lstStyle/>
          <a:p>
            <a:pPr marL="0" indent="0">
              <a:buNone/>
            </a:pPr>
            <a:r>
              <a:rPr lang="en-US" dirty="0">
                <a:solidFill>
                  <a:srgbClr val="00B050"/>
                </a:solidFill>
              </a:rPr>
              <a:t>Word embedding</a:t>
            </a:r>
            <a:r>
              <a:rPr lang="en-US" dirty="0"/>
              <a:t>.</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In this representation we can easily determine the correlation between </a:t>
            </a:r>
            <a:r>
              <a:rPr lang="en-US" b="1" u="sng" dirty="0">
                <a:solidFill>
                  <a:srgbClr val="00B050"/>
                </a:solidFill>
              </a:rPr>
              <a:t>Man</a:t>
            </a:r>
            <a:r>
              <a:rPr lang="en-US" dirty="0"/>
              <a:t> and </a:t>
            </a:r>
            <a:r>
              <a:rPr lang="en-US" b="1" u="sng" dirty="0">
                <a:solidFill>
                  <a:srgbClr val="00B050"/>
                </a:solidFill>
              </a:rPr>
              <a:t>king </a:t>
            </a:r>
            <a:r>
              <a:rPr lang="en-US" dirty="0"/>
              <a:t>or </a:t>
            </a:r>
            <a:r>
              <a:rPr lang="en-US" b="1" u="sng" dirty="0">
                <a:solidFill>
                  <a:srgbClr val="00B050"/>
                </a:solidFill>
              </a:rPr>
              <a:t>woman </a:t>
            </a:r>
            <a:r>
              <a:rPr lang="en-US" dirty="0"/>
              <a:t>and </a:t>
            </a:r>
            <a:r>
              <a:rPr lang="en-US" b="1" u="sng" dirty="0">
                <a:solidFill>
                  <a:srgbClr val="00B050"/>
                </a:solidFill>
              </a:rPr>
              <a:t>queen</a:t>
            </a:r>
          </a:p>
          <a:p>
            <a:pPr marL="0" indent="0">
              <a:buNone/>
            </a:pPr>
            <a:endParaRPr lang="en-US" dirty="0"/>
          </a:p>
          <a:p>
            <a:pPr marL="0" indent="0">
              <a:buNone/>
            </a:pPr>
            <a:endParaRPr lang="en-US" dirty="0"/>
          </a:p>
        </p:txBody>
      </p:sp>
      <p:graphicFrame>
        <p:nvGraphicFramePr>
          <p:cNvPr id="7" name="Table 6">
            <a:extLst>
              <a:ext uri="{FF2B5EF4-FFF2-40B4-BE49-F238E27FC236}">
                <a16:creationId xmlns:a16="http://schemas.microsoft.com/office/drawing/2014/main" id="{85EA8063-DC0A-F048-8D9C-CEE50FF59E88}"/>
              </a:ext>
            </a:extLst>
          </p:cNvPr>
          <p:cNvGraphicFramePr>
            <a:graphicFrameLocks noGrp="1"/>
          </p:cNvGraphicFramePr>
          <p:nvPr>
            <p:extLst>
              <p:ext uri="{D42A27DB-BD31-4B8C-83A1-F6EECF244321}">
                <p14:modId xmlns:p14="http://schemas.microsoft.com/office/powerpoint/2010/main" val="1847801712"/>
              </p:ext>
            </p:extLst>
          </p:nvPr>
        </p:nvGraphicFramePr>
        <p:xfrm>
          <a:off x="2094614" y="1688067"/>
          <a:ext cx="5762846" cy="2001520"/>
        </p:xfrm>
        <a:graphic>
          <a:graphicData uri="http://schemas.openxmlformats.org/drawingml/2006/table">
            <a:tbl>
              <a:tblPr firstRow="1" bandRow="1">
                <a:tableStyleId>{5C22544A-7EE6-4342-B048-85BDC9FD1C3A}</a:tableStyleId>
              </a:tblPr>
              <a:tblGrid>
                <a:gridCol w="848117">
                  <a:extLst>
                    <a:ext uri="{9D8B030D-6E8A-4147-A177-3AD203B41FA5}">
                      <a16:colId xmlns:a16="http://schemas.microsoft.com/office/drawing/2014/main" val="2728361225"/>
                    </a:ext>
                  </a:extLst>
                </a:gridCol>
                <a:gridCol w="773801">
                  <a:extLst>
                    <a:ext uri="{9D8B030D-6E8A-4147-A177-3AD203B41FA5}">
                      <a16:colId xmlns:a16="http://schemas.microsoft.com/office/drawing/2014/main" val="1925370422"/>
                    </a:ext>
                  </a:extLst>
                </a:gridCol>
                <a:gridCol w="900685">
                  <a:extLst>
                    <a:ext uri="{9D8B030D-6E8A-4147-A177-3AD203B41FA5}">
                      <a16:colId xmlns:a16="http://schemas.microsoft.com/office/drawing/2014/main" val="781448366"/>
                    </a:ext>
                  </a:extLst>
                </a:gridCol>
                <a:gridCol w="784578">
                  <a:extLst>
                    <a:ext uri="{9D8B030D-6E8A-4147-A177-3AD203B41FA5}">
                      <a16:colId xmlns:a16="http://schemas.microsoft.com/office/drawing/2014/main" val="2802365402"/>
                    </a:ext>
                  </a:extLst>
                </a:gridCol>
                <a:gridCol w="818555">
                  <a:extLst>
                    <a:ext uri="{9D8B030D-6E8A-4147-A177-3AD203B41FA5}">
                      <a16:colId xmlns:a16="http://schemas.microsoft.com/office/drawing/2014/main" val="631297121"/>
                    </a:ext>
                  </a:extLst>
                </a:gridCol>
                <a:gridCol w="818555">
                  <a:extLst>
                    <a:ext uri="{9D8B030D-6E8A-4147-A177-3AD203B41FA5}">
                      <a16:colId xmlns:a16="http://schemas.microsoft.com/office/drawing/2014/main" val="3152068544"/>
                    </a:ext>
                  </a:extLst>
                </a:gridCol>
                <a:gridCol w="818555">
                  <a:extLst>
                    <a:ext uri="{9D8B030D-6E8A-4147-A177-3AD203B41FA5}">
                      <a16:colId xmlns:a16="http://schemas.microsoft.com/office/drawing/2014/main" val="3977082072"/>
                    </a:ext>
                  </a:extLst>
                </a:gridCol>
              </a:tblGrid>
              <a:tr h="370840">
                <a:tc>
                  <a:txBody>
                    <a:bodyPr/>
                    <a:lstStyle/>
                    <a:p>
                      <a:pPr algn="ctr"/>
                      <a:endParaRPr lang="en-US" sz="1400" dirty="0"/>
                    </a:p>
                  </a:txBody>
                  <a:tcPr/>
                </a:tc>
                <a:tc>
                  <a:txBody>
                    <a:bodyPr/>
                    <a:lstStyle/>
                    <a:p>
                      <a:pPr algn="ctr"/>
                      <a:r>
                        <a:rPr lang="en-US" sz="1400" dirty="0"/>
                        <a:t>Man</a:t>
                      </a:r>
                    </a:p>
                    <a:p>
                      <a:pPr algn="ctr"/>
                      <a:r>
                        <a:rPr lang="en-US" sz="1400" dirty="0"/>
                        <a:t>(5391)</a:t>
                      </a:r>
                    </a:p>
                  </a:txBody>
                  <a:tcPr/>
                </a:tc>
                <a:tc>
                  <a:txBody>
                    <a:bodyPr/>
                    <a:lstStyle/>
                    <a:p>
                      <a:pPr algn="ctr"/>
                      <a:r>
                        <a:rPr lang="en-US" sz="1400" dirty="0"/>
                        <a:t>Woman</a:t>
                      </a:r>
                    </a:p>
                    <a:p>
                      <a:pPr algn="ctr"/>
                      <a:r>
                        <a:rPr lang="en-US" sz="1400" dirty="0"/>
                        <a:t>(9853)</a:t>
                      </a:r>
                    </a:p>
                  </a:txBody>
                  <a:tcPr/>
                </a:tc>
                <a:tc>
                  <a:txBody>
                    <a:bodyPr/>
                    <a:lstStyle/>
                    <a:p>
                      <a:pPr algn="ctr"/>
                      <a:r>
                        <a:rPr lang="en-US" sz="1400" dirty="0"/>
                        <a:t>King</a:t>
                      </a:r>
                    </a:p>
                    <a:p>
                      <a:pPr algn="ctr"/>
                      <a:r>
                        <a:rPr lang="en-US" sz="1400" dirty="0"/>
                        <a:t>(4914)</a:t>
                      </a:r>
                    </a:p>
                  </a:txBody>
                  <a:tcPr/>
                </a:tc>
                <a:tc>
                  <a:txBody>
                    <a:bodyPr/>
                    <a:lstStyle/>
                    <a:p>
                      <a:pPr algn="ctr"/>
                      <a:r>
                        <a:rPr lang="en-US" sz="1400" dirty="0"/>
                        <a:t>Queen</a:t>
                      </a:r>
                    </a:p>
                    <a:p>
                      <a:pPr algn="ctr"/>
                      <a:r>
                        <a:rPr lang="en-US" sz="1400" dirty="0"/>
                        <a:t>(7157)</a:t>
                      </a:r>
                    </a:p>
                  </a:txBody>
                  <a:tcPr/>
                </a:tc>
                <a:tc>
                  <a:txBody>
                    <a:bodyPr/>
                    <a:lstStyle/>
                    <a:p>
                      <a:pPr algn="ctr"/>
                      <a:r>
                        <a:rPr lang="en-US" sz="1400" dirty="0"/>
                        <a:t>Apple (456)</a:t>
                      </a:r>
                    </a:p>
                  </a:txBody>
                  <a:tcPr/>
                </a:tc>
                <a:tc>
                  <a:txBody>
                    <a:bodyPr/>
                    <a:lstStyle/>
                    <a:p>
                      <a:pPr algn="ctr"/>
                      <a:r>
                        <a:rPr lang="en-US" sz="1400" dirty="0"/>
                        <a:t>Orange (6257)</a:t>
                      </a:r>
                    </a:p>
                  </a:txBody>
                  <a:tcPr/>
                </a:tc>
                <a:extLst>
                  <a:ext uri="{0D108BD9-81ED-4DB2-BD59-A6C34878D82A}">
                    <a16:rowId xmlns:a16="http://schemas.microsoft.com/office/drawing/2014/main" val="1400072841"/>
                  </a:ext>
                </a:extLst>
              </a:tr>
              <a:tr h="370840">
                <a:tc>
                  <a:txBody>
                    <a:bodyPr/>
                    <a:lstStyle/>
                    <a:p>
                      <a:pPr algn="ctr"/>
                      <a:r>
                        <a:rPr lang="en-US" sz="1400" dirty="0"/>
                        <a:t>Gender</a:t>
                      </a:r>
                    </a:p>
                  </a:txBody>
                  <a:tcPr/>
                </a:tc>
                <a:tc>
                  <a:txBody>
                    <a:bodyPr/>
                    <a:lstStyle/>
                    <a:p>
                      <a:pPr algn="ctr"/>
                      <a:r>
                        <a:rPr lang="en-US" sz="1400" dirty="0"/>
                        <a:t>-1</a:t>
                      </a:r>
                    </a:p>
                  </a:txBody>
                  <a:tcPr/>
                </a:tc>
                <a:tc>
                  <a:txBody>
                    <a:bodyPr/>
                    <a:lstStyle/>
                    <a:p>
                      <a:pPr algn="ctr"/>
                      <a:r>
                        <a:rPr lang="en-US" sz="1400" dirty="0"/>
                        <a:t>1</a:t>
                      </a:r>
                    </a:p>
                  </a:txBody>
                  <a:tcPr/>
                </a:tc>
                <a:tc>
                  <a:txBody>
                    <a:bodyPr/>
                    <a:lstStyle/>
                    <a:p>
                      <a:pPr algn="ctr"/>
                      <a:r>
                        <a:rPr lang="en-US" sz="1400" dirty="0"/>
                        <a:t>-0.95</a:t>
                      </a:r>
                    </a:p>
                  </a:txBody>
                  <a:tcPr/>
                </a:tc>
                <a:tc>
                  <a:txBody>
                    <a:bodyPr/>
                    <a:lstStyle/>
                    <a:p>
                      <a:pPr algn="ctr"/>
                      <a:r>
                        <a:rPr lang="en-US" sz="1400" dirty="0"/>
                        <a:t>0.97</a:t>
                      </a:r>
                    </a:p>
                  </a:txBody>
                  <a:tcPr/>
                </a:tc>
                <a:tc>
                  <a:txBody>
                    <a:bodyPr/>
                    <a:lstStyle/>
                    <a:p>
                      <a:pPr algn="ctr"/>
                      <a:r>
                        <a:rPr lang="en-US" sz="1400" dirty="0"/>
                        <a:t>0.00</a:t>
                      </a:r>
                    </a:p>
                  </a:txBody>
                  <a:tcPr/>
                </a:tc>
                <a:tc>
                  <a:txBody>
                    <a:bodyPr/>
                    <a:lstStyle/>
                    <a:p>
                      <a:pPr algn="ctr"/>
                      <a:r>
                        <a:rPr lang="en-US" sz="1400" dirty="0"/>
                        <a:t>0.01</a:t>
                      </a:r>
                    </a:p>
                  </a:txBody>
                  <a:tcPr/>
                </a:tc>
                <a:extLst>
                  <a:ext uri="{0D108BD9-81ED-4DB2-BD59-A6C34878D82A}">
                    <a16:rowId xmlns:a16="http://schemas.microsoft.com/office/drawing/2014/main" val="663965650"/>
                  </a:ext>
                </a:extLst>
              </a:tr>
              <a:tr h="370840">
                <a:tc>
                  <a:txBody>
                    <a:bodyPr/>
                    <a:lstStyle/>
                    <a:p>
                      <a:pPr algn="ctr"/>
                      <a:r>
                        <a:rPr lang="en-US" sz="1400" dirty="0"/>
                        <a:t>Royal</a:t>
                      </a:r>
                    </a:p>
                  </a:txBody>
                  <a:tcPr/>
                </a:tc>
                <a:tc>
                  <a:txBody>
                    <a:bodyPr/>
                    <a:lstStyle/>
                    <a:p>
                      <a:pPr algn="ctr"/>
                      <a:r>
                        <a:rPr lang="en-US" sz="1400" dirty="0"/>
                        <a:t>0.01</a:t>
                      </a:r>
                    </a:p>
                  </a:txBody>
                  <a:tcPr/>
                </a:tc>
                <a:tc>
                  <a:txBody>
                    <a:bodyPr/>
                    <a:lstStyle/>
                    <a:p>
                      <a:pPr algn="ctr"/>
                      <a:r>
                        <a:rPr lang="en-US" sz="1400" dirty="0"/>
                        <a:t>0.02</a:t>
                      </a:r>
                    </a:p>
                  </a:txBody>
                  <a:tcPr/>
                </a:tc>
                <a:tc>
                  <a:txBody>
                    <a:bodyPr/>
                    <a:lstStyle/>
                    <a:p>
                      <a:pPr algn="ctr"/>
                      <a:r>
                        <a:rPr lang="en-US" sz="1400" dirty="0"/>
                        <a:t>0.95</a:t>
                      </a:r>
                    </a:p>
                  </a:txBody>
                  <a:tcPr/>
                </a:tc>
                <a:tc>
                  <a:txBody>
                    <a:bodyPr/>
                    <a:lstStyle/>
                    <a:p>
                      <a:pPr algn="ctr"/>
                      <a:r>
                        <a:rPr lang="en-US" sz="1400" dirty="0"/>
                        <a:t>0.92</a:t>
                      </a:r>
                    </a:p>
                  </a:txBody>
                  <a:tcPr/>
                </a:tc>
                <a:tc>
                  <a:txBody>
                    <a:bodyPr/>
                    <a:lstStyle/>
                    <a:p>
                      <a:pPr algn="ctr"/>
                      <a:r>
                        <a:rPr lang="en-US" sz="1400" dirty="0"/>
                        <a:t>-0.01</a:t>
                      </a:r>
                    </a:p>
                  </a:txBody>
                  <a:tcPr/>
                </a:tc>
                <a:tc>
                  <a:txBody>
                    <a:bodyPr/>
                    <a:lstStyle/>
                    <a:p>
                      <a:pPr algn="ctr"/>
                      <a:r>
                        <a:rPr lang="en-US" sz="1400" dirty="0"/>
                        <a:t>0.00</a:t>
                      </a:r>
                    </a:p>
                  </a:txBody>
                  <a:tcPr/>
                </a:tc>
                <a:extLst>
                  <a:ext uri="{0D108BD9-81ED-4DB2-BD59-A6C34878D82A}">
                    <a16:rowId xmlns:a16="http://schemas.microsoft.com/office/drawing/2014/main" val="2530856859"/>
                  </a:ext>
                </a:extLst>
              </a:tr>
              <a:tr h="370840">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algn="ctr"/>
                      <a:r>
                        <a:rPr lang="en-US" sz="14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400" dirty="0"/>
                        <a:t>…</a:t>
                      </a:r>
                    </a:p>
                  </a:txBody>
                  <a:tcPr/>
                </a:tc>
                <a:extLst>
                  <a:ext uri="{0D108BD9-81ED-4DB2-BD59-A6C34878D82A}">
                    <a16:rowId xmlns:a16="http://schemas.microsoft.com/office/drawing/2014/main" val="2482254788"/>
                  </a:ext>
                </a:extLst>
              </a:tr>
              <a:tr h="370840">
                <a:tc>
                  <a:txBody>
                    <a:bodyPr/>
                    <a:lstStyle/>
                    <a:p>
                      <a:pPr algn="ctr"/>
                      <a:r>
                        <a:rPr lang="en-US" sz="1400" dirty="0"/>
                        <a:t>Food</a:t>
                      </a:r>
                    </a:p>
                  </a:txBody>
                  <a:tcPr/>
                </a:tc>
                <a:tc>
                  <a:txBody>
                    <a:bodyPr/>
                    <a:lstStyle/>
                    <a:p>
                      <a:pPr algn="ctr"/>
                      <a:r>
                        <a:rPr lang="en-US" sz="1400" dirty="0"/>
                        <a:t>0.04</a:t>
                      </a:r>
                    </a:p>
                  </a:txBody>
                  <a:tcPr/>
                </a:tc>
                <a:tc>
                  <a:txBody>
                    <a:bodyPr/>
                    <a:lstStyle/>
                    <a:p>
                      <a:pPr algn="ctr"/>
                      <a:r>
                        <a:rPr lang="en-US" sz="1400" dirty="0"/>
                        <a:t>0.01</a:t>
                      </a:r>
                    </a:p>
                  </a:txBody>
                  <a:tcPr/>
                </a:tc>
                <a:tc>
                  <a:txBody>
                    <a:bodyPr/>
                    <a:lstStyle/>
                    <a:p>
                      <a:pPr algn="ctr"/>
                      <a:r>
                        <a:rPr lang="en-US" sz="1400" dirty="0"/>
                        <a:t>0.02</a:t>
                      </a:r>
                    </a:p>
                  </a:txBody>
                  <a:tcPr/>
                </a:tc>
                <a:tc>
                  <a:txBody>
                    <a:bodyPr/>
                    <a:lstStyle/>
                    <a:p>
                      <a:pPr algn="ctr"/>
                      <a:r>
                        <a:rPr lang="en-US" sz="1400" dirty="0"/>
                        <a:t>0.01</a:t>
                      </a:r>
                    </a:p>
                  </a:txBody>
                  <a:tcPr/>
                </a:tc>
                <a:tc>
                  <a:txBody>
                    <a:bodyPr/>
                    <a:lstStyle/>
                    <a:p>
                      <a:pPr algn="ctr"/>
                      <a:r>
                        <a:rPr lang="en-US" sz="1400" dirty="0"/>
                        <a:t>0.95</a:t>
                      </a:r>
                    </a:p>
                  </a:txBody>
                  <a:tcPr/>
                </a:tc>
                <a:tc>
                  <a:txBody>
                    <a:bodyPr/>
                    <a:lstStyle/>
                    <a:p>
                      <a:pPr algn="ctr"/>
                      <a:r>
                        <a:rPr lang="en-US" sz="1400" dirty="0"/>
                        <a:t>0.97</a:t>
                      </a:r>
                    </a:p>
                  </a:txBody>
                  <a:tcPr/>
                </a:tc>
                <a:extLst>
                  <a:ext uri="{0D108BD9-81ED-4DB2-BD59-A6C34878D82A}">
                    <a16:rowId xmlns:a16="http://schemas.microsoft.com/office/drawing/2014/main" val="3227356655"/>
                  </a:ext>
                </a:extLst>
              </a:tr>
            </a:tbl>
          </a:graphicData>
        </a:graphic>
      </p:graphicFrame>
    </p:spTree>
    <p:extLst>
      <p:ext uri="{BB962C8B-B14F-4D97-AF65-F5344CB8AC3E}">
        <p14:creationId xmlns:p14="http://schemas.microsoft.com/office/powerpoint/2010/main" val="2071106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C08A-508F-4188-92A0-FB411B0FEABA}"/>
              </a:ext>
            </a:extLst>
          </p:cNvPr>
          <p:cNvSpPr>
            <a:spLocks noGrp="1"/>
          </p:cNvSpPr>
          <p:nvPr>
            <p:ph type="title"/>
          </p:nvPr>
        </p:nvSpPr>
        <p:spPr>
          <a:xfrm>
            <a:off x="1717040" y="205979"/>
            <a:ext cx="7350760" cy="857250"/>
          </a:xfrm>
        </p:spPr>
        <p:txBody>
          <a:bodyPr>
            <a:normAutofit fontScale="90000"/>
          </a:bodyPr>
          <a:lstStyle/>
          <a:p>
            <a:r>
              <a:rPr lang="en-US" dirty="0"/>
              <a:t>Current Statistical Techniques for Estimation</a:t>
            </a:r>
            <a:endParaRPr lang="en-CA" dirty="0"/>
          </a:p>
        </p:txBody>
      </p:sp>
      <p:sp>
        <p:nvSpPr>
          <p:cNvPr id="3" name="Content Placeholder 2">
            <a:extLst>
              <a:ext uri="{FF2B5EF4-FFF2-40B4-BE49-F238E27FC236}">
                <a16:creationId xmlns:a16="http://schemas.microsoft.com/office/drawing/2014/main" id="{C2124330-EED7-4E95-AA2D-29D18090E4A1}"/>
              </a:ext>
            </a:extLst>
          </p:cNvPr>
          <p:cNvSpPr>
            <a:spLocks noGrp="1"/>
          </p:cNvSpPr>
          <p:nvPr>
            <p:ph idx="1"/>
          </p:nvPr>
        </p:nvSpPr>
        <p:spPr/>
        <p:txBody>
          <a:bodyPr/>
          <a:lstStyle/>
          <a:p>
            <a:pPr>
              <a:buFont typeface="Wingdings" panose="05000000000000000000" pitchFamily="2" charset="2"/>
              <a:buChar char="v"/>
            </a:pPr>
            <a:r>
              <a:rPr lang="en-US" dirty="0"/>
              <a:t>: </a:t>
            </a:r>
            <a:endParaRPr lang="en-CA" dirty="0"/>
          </a:p>
        </p:txBody>
      </p:sp>
      <mc:AlternateContent xmlns:mc="http://schemas.openxmlformats.org/markup-compatibility/2006">
        <mc:Choice xmlns:a14="http://schemas.microsoft.com/office/drawing/2010/main" Requires="a14">
          <p:sp>
            <p:nvSpPr>
              <p:cNvPr id="4" name="Content Placeholder 2">
                <a:extLst>
                  <a:ext uri="{FF2B5EF4-FFF2-40B4-BE49-F238E27FC236}">
                    <a16:creationId xmlns:a16="http://schemas.microsoft.com/office/drawing/2014/main" id="{F03B2099-D028-33A3-F66D-5963E8C2AF73}"/>
                  </a:ext>
                </a:extLst>
              </p:cNvPr>
              <p:cNvSpPr txBox="1">
                <a:spLocks/>
              </p:cNvSpPr>
              <p:nvPr/>
            </p:nvSpPr>
            <p:spPr>
              <a:xfrm>
                <a:off x="1607127" y="1600200"/>
                <a:ext cx="7536873" cy="3258968"/>
              </a:xfrm>
              <a:prstGeom prst="rect">
                <a:avLst/>
              </a:prstGeom>
            </p:spPr>
            <p:txBody>
              <a:bodyPr>
                <a:normAutofit fontScale="4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dirty="0"/>
                  <a:t> Econometric modelling: dependent (Target) and independent variables (Features):</a:t>
                </a:r>
              </a:p>
              <a:p>
                <a:pPr marL="0" indent="0">
                  <a:buFont typeface="Arial"/>
                  <a:buNone/>
                </a:pPr>
                <a:r>
                  <a:rPr lang="en-US" dirty="0" err="1"/>
                  <a:t>M.odel</a:t>
                </a:r>
                <a:r>
                  <a:rPr lang="en-US" dirty="0"/>
                  <a:t>: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𝑌</m:t>
                        </m:r>
                      </m:e>
                      <m:sub>
                        <m:r>
                          <a:rPr lang="en-US" i="1" smtClean="0">
                            <a:latin typeface="Cambria Math" panose="02040503050406030204" pitchFamily="18" charset="0"/>
                          </a:rPr>
                          <m:t>𝑖</m:t>
                        </m:r>
                      </m:sub>
                    </m:sSub>
                    <m:r>
                      <a:rPr lang="en-US" i="1" smtClean="0">
                        <a:latin typeface="Cambria Math" panose="02040503050406030204" pitchFamily="18" charset="0"/>
                      </a:rPr>
                      <m:t>=</m:t>
                    </m:r>
                    <m:r>
                      <a:rPr lang="en-US" i="1" smtClean="0">
                        <a:latin typeface="Cambria Math" panose="02040503050406030204" pitchFamily="18" charset="0"/>
                      </a:rPr>
                      <m:t>𝑓</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1</m:t>
                        </m:r>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2</m:t>
                        </m:r>
                        <m:r>
                          <a:rPr lang="en-US" i="1" smtClean="0">
                            <a:latin typeface="Cambria Math" panose="02040503050406030204" pitchFamily="18" charset="0"/>
                          </a:rPr>
                          <m:t>𝑖</m:t>
                        </m:r>
                      </m:sub>
                    </m:sSub>
                    <m:r>
                      <a:rPr lang="en-US" i="1" smtClean="0">
                        <a:latin typeface="Cambria Math" panose="02040503050406030204" pitchFamily="18" charset="0"/>
                      </a:rPr>
                      <m:t>, . . . </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𝑛𝑖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 </m:t>
                        </m:r>
                        <m:r>
                          <a:rPr lang="en-US" i="1" smtClean="0">
                            <a:latin typeface="Cambria Math" panose="02040503050406030204" pitchFamily="18" charset="0"/>
                          </a:rPr>
                          <m:t>𝑒</m:t>
                        </m:r>
                      </m:e>
                      <m:sub>
                        <m:r>
                          <a:rPr lang="en-US" i="1" smtClean="0">
                            <a:latin typeface="Cambria Math" panose="02040503050406030204" pitchFamily="18" charset="0"/>
                          </a:rPr>
                          <m:t>𝑖</m:t>
                        </m:r>
                      </m:sub>
                    </m:sSub>
                  </m:oMath>
                </a14:m>
                <a:endParaRPr lang="en-US" dirty="0"/>
              </a:p>
              <a:p>
                <a:pPr>
                  <a:buFont typeface="Arial"/>
                  <a:buAutoNum type="arabicPeriod"/>
                </a:pPr>
                <a:r>
                  <a:rPr lang="en-US" dirty="0"/>
                  <a:t>Functional form of </a:t>
                </a:r>
                <a14:m>
                  <m:oMath xmlns:m="http://schemas.openxmlformats.org/officeDocument/2006/math">
                    <m:r>
                      <a:rPr lang="en-US" i="1" smtClean="0">
                        <a:latin typeface="Cambria Math" panose="02040503050406030204" pitchFamily="18" charset="0"/>
                      </a:rPr>
                      <m:t>𝑓</m:t>
                    </m:r>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1</m:t>
                        </m:r>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2</m:t>
                        </m:r>
                        <m:r>
                          <a:rPr lang="en-US" i="1" smtClean="0">
                            <a:latin typeface="Cambria Math" panose="02040503050406030204" pitchFamily="18" charset="0"/>
                          </a:rPr>
                          <m:t>𝑖</m:t>
                        </m:r>
                      </m:sub>
                    </m:sSub>
                    <m:r>
                      <a:rPr lang="en-US" i="1" smtClean="0">
                        <a:latin typeface="Cambria Math" panose="02040503050406030204" pitchFamily="18" charset="0"/>
                      </a:rPr>
                      <m:t>, . . . </m:t>
                    </m:r>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𝑛𝑖</m:t>
                        </m:r>
                      </m:sub>
                    </m:sSub>
                    <m:r>
                      <a:rPr lang="en-US" i="1" smtClean="0">
                        <a:latin typeface="Cambria Math" panose="02040503050406030204" pitchFamily="18" charset="0"/>
                      </a:rPr>
                      <m:t>)</m:t>
                    </m:r>
                  </m:oMath>
                </a14:m>
                <a:endParaRPr lang="en-US" dirty="0"/>
              </a:p>
              <a:p>
                <a:pPr>
                  <a:buFont typeface="Arial"/>
                  <a:buAutoNum type="arabicPeriod"/>
                </a:pPr>
                <a:r>
                  <a:rPr lang="en-US" dirty="0"/>
                  <a:t>Distributional assumptions of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 </m:t>
                        </m:r>
                        <m:r>
                          <a:rPr lang="en-US" i="1" smtClean="0">
                            <a:latin typeface="Cambria Math" panose="02040503050406030204" pitchFamily="18" charset="0"/>
                          </a:rPr>
                          <m:t>𝑒</m:t>
                        </m:r>
                      </m:e>
                      <m:sub>
                        <m:r>
                          <a:rPr lang="en-US" i="1" smtClean="0">
                            <a:latin typeface="Cambria Math" panose="02040503050406030204" pitchFamily="18" charset="0"/>
                          </a:rPr>
                          <m:t>𝑖</m:t>
                        </m:r>
                      </m:sub>
                    </m:sSub>
                  </m:oMath>
                </a14:m>
                <a:endParaRPr lang="en-US" dirty="0"/>
              </a:p>
              <a:p>
                <a:pPr marL="0" indent="0">
                  <a:buFont typeface="Arial"/>
                  <a:buNone/>
                </a:pPr>
                <a:r>
                  <a:rPr lang="en-US" dirty="0"/>
                  <a:t>ESTIMATION TECHNIQUES:</a:t>
                </a:r>
              </a:p>
              <a:p>
                <a:pPr marL="400050" indent="-400050">
                  <a:buFont typeface="Arial"/>
                  <a:buAutoNum type="romanLcPeriod"/>
                </a:pPr>
                <a:r>
                  <a:rPr lang="en-US" dirty="0"/>
                  <a:t>OLS</a:t>
                </a:r>
              </a:p>
              <a:p>
                <a:pPr marL="400050" indent="-400050">
                  <a:buFont typeface="Arial"/>
                  <a:buAutoNum type="romanLcPeriod"/>
                </a:pPr>
                <a:r>
                  <a:rPr lang="en-US" dirty="0"/>
                  <a:t>ML</a:t>
                </a:r>
              </a:p>
              <a:p>
                <a:pPr marL="400050" indent="-400050">
                  <a:buFont typeface="Arial"/>
                  <a:buAutoNum type="romanLcPeriod"/>
                </a:pPr>
                <a:r>
                  <a:rPr lang="en-US" dirty="0"/>
                  <a:t>BAYESIAN</a:t>
                </a:r>
              </a:p>
              <a:p>
                <a:pPr marL="400050" indent="-400050">
                  <a:buFont typeface="Arial"/>
                  <a:buAutoNum type="romanLcPeriod"/>
                </a:pPr>
                <a:r>
                  <a:rPr lang="en-US" dirty="0"/>
                  <a:t>NONPARAMETER</a:t>
                </a:r>
              </a:p>
              <a:p>
                <a:pPr marL="400050" indent="-400050">
                  <a:buFont typeface="Arial"/>
                  <a:buAutoNum type="romanLcPeriod"/>
                </a:pPr>
                <a:endParaRPr lang="en-US" dirty="0"/>
              </a:p>
              <a:p>
                <a:pPr marL="0" indent="0">
                  <a:buFont typeface="Arial"/>
                  <a:buNone/>
                </a:pPr>
                <a:r>
                  <a:rPr lang="en-US" dirty="0"/>
                  <a:t>NB: if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rPr>
                          <m:t>𝑥</m:t>
                        </m:r>
                      </m:e>
                      <m:sub>
                        <m:r>
                          <a:rPr lang="en-US" i="1" smtClean="0">
                            <a:latin typeface="Cambria Math" panose="02040503050406030204" pitchFamily="18" charset="0"/>
                          </a:rPr>
                          <m:t>𝑖</m:t>
                        </m:r>
                      </m:sub>
                    </m:sSub>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smtClean="0">
                            <a:latin typeface="Cambria Math" panose="02040503050406030204" pitchFamily="18" charset="0"/>
                          </a:rPr>
                          <m:t>𝑌</m:t>
                        </m:r>
                      </m:e>
                      <m:sub>
                        <m:r>
                          <a:rPr lang="en-US" i="1" smtClean="0">
                            <a:latin typeface="Cambria Math" panose="02040503050406030204" pitchFamily="18" charset="0"/>
                          </a:rPr>
                          <m:t>−</m:t>
                        </m:r>
                        <m:r>
                          <a:rPr lang="en-US" i="1">
                            <a:latin typeface="Cambria Math" panose="02040503050406030204" pitchFamily="18" charset="0"/>
                          </a:rPr>
                          <m:t>𝑖</m:t>
                        </m:r>
                      </m:sub>
                    </m:sSub>
                  </m:oMath>
                </a14:m>
                <a:r>
                  <a:rPr lang="en-US" dirty="0"/>
                  <a:t> </a:t>
                </a:r>
                <a:r>
                  <a:rPr lang="en-US" dirty="0">
                    <a:sym typeface="Wingdings" panose="05000000000000000000" pitchFamily="2" charset="2"/>
                  </a:rPr>
                  <a:t> Autoregressive model (ARIMA) &amp; if V</a:t>
                </a:r>
                <a14:m>
                  <m:oMath xmlns:m="http://schemas.openxmlformats.org/officeDocument/2006/math">
                    <m:r>
                      <a:rPr lang="en-US" smtClean="0">
                        <a:latin typeface="Cambria Math" panose="02040503050406030204" pitchFamily="18" charset="0"/>
                      </a:rPr>
                      <m:t>(</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𝑒</m:t>
                        </m:r>
                      </m:e>
                      <m:sub>
                        <m:r>
                          <a:rPr lang="en-US" i="1" smtClean="0">
                            <a:latin typeface="Cambria Math" panose="02040503050406030204" pitchFamily="18" charset="0"/>
                          </a:rPr>
                          <m:t>𝑖</m:t>
                        </m:r>
                      </m:sub>
                      <m:sup>
                        <m:r>
                          <a:rPr lang="en-US" i="1" smtClean="0">
                            <a:latin typeface="Cambria Math" panose="02040503050406030204" pitchFamily="18" charset="0"/>
                          </a:rPr>
                          <m:t>2</m:t>
                        </m:r>
                      </m:sup>
                    </m:sSubSup>
                    <m:r>
                      <a:rPr lang="en-US" i="1" smtClean="0">
                        <a:latin typeface="Cambria Math" panose="02040503050406030204" pitchFamily="18" charset="0"/>
                      </a:rPr>
                      <m:t> /</m:t>
                    </m:r>
                    <m:sSubSup>
                      <m:sSubSupPr>
                        <m:ctrlPr>
                          <a:rPr lang="en-US" i="1" smtClean="0">
                            <a:latin typeface="Cambria Math" panose="02040503050406030204" pitchFamily="18" charset="0"/>
                          </a:rPr>
                        </m:ctrlPr>
                      </m:sSubSupPr>
                      <m:e>
                        <m:r>
                          <a:rPr lang="en-US" i="1" smtClean="0">
                            <a:latin typeface="Cambria Math" panose="02040503050406030204" pitchFamily="18" charset="0"/>
                          </a:rPr>
                          <m:t> </m:t>
                        </m:r>
                        <m:r>
                          <a:rPr lang="en-US" i="1" smtClean="0">
                            <a:latin typeface="Cambria Math" panose="02040503050406030204" pitchFamily="18" charset="0"/>
                          </a:rPr>
                          <m:t>𝑒</m:t>
                        </m:r>
                      </m:e>
                      <m:sub>
                        <m:r>
                          <a:rPr lang="en-US" i="1" smtClean="0">
                            <a:latin typeface="Cambria Math" panose="02040503050406030204" pitchFamily="18" charset="0"/>
                          </a:rPr>
                          <m:t>−</m:t>
                        </m:r>
                        <m:r>
                          <a:rPr lang="en-US" i="1" smtClean="0">
                            <a:latin typeface="Cambria Math" panose="02040503050406030204" pitchFamily="18" charset="0"/>
                          </a:rPr>
                          <m:t>𝑖</m:t>
                        </m:r>
                      </m:sub>
                      <m:sup>
                        <m:r>
                          <a:rPr lang="en-US" i="1" smtClean="0">
                            <a:latin typeface="Cambria Math" panose="02040503050406030204" pitchFamily="18" charset="0"/>
                          </a:rPr>
                          <m:t>2</m:t>
                        </m:r>
                      </m:sup>
                    </m:sSubSup>
                    <m:r>
                      <a:rPr lang="en-US" i="1" smtClean="0">
                        <a:latin typeface="Cambria Math" panose="02040503050406030204" pitchFamily="18" charset="0"/>
                      </a:rPr>
                      <m:t>)= </m:t>
                    </m:r>
                  </m:oMath>
                </a14:m>
                <a:r>
                  <a:rPr lang="en-US" dirty="0"/>
                  <a:t>GARCH</a:t>
                </a:r>
              </a:p>
              <a:p>
                <a:pPr marL="0" indent="0">
                  <a:buFont typeface="Arial"/>
                  <a:buNone/>
                </a:pPr>
                <a:endParaRPr lang="en-US" dirty="0"/>
              </a:p>
              <a:p>
                <a:pPr marL="0" indent="0">
                  <a:buFont typeface="Arial"/>
                  <a:buNone/>
                </a:pPr>
                <a:endParaRPr lang="en-US" dirty="0"/>
              </a:p>
              <a:p>
                <a:pPr marL="0" indent="0">
                  <a:buFont typeface="Arial"/>
                  <a:buNone/>
                </a:pPr>
                <a:r>
                  <a:rPr lang="en-US" b="1" dirty="0">
                    <a:solidFill>
                      <a:srgbClr val="FF0000"/>
                    </a:solidFill>
                  </a:rPr>
                  <a:t>What if we have text data as features/independent variables – can these techniques work?</a:t>
                </a:r>
              </a:p>
            </p:txBody>
          </p:sp>
        </mc:Choice>
        <mc:Fallback>
          <p:sp>
            <p:nvSpPr>
              <p:cNvPr id="4" name="Content Placeholder 2">
                <a:extLst>
                  <a:ext uri="{FF2B5EF4-FFF2-40B4-BE49-F238E27FC236}">
                    <a16:creationId xmlns:a16="http://schemas.microsoft.com/office/drawing/2014/main" id="{F03B2099-D028-33A3-F66D-5963E8C2AF73}"/>
                  </a:ext>
                </a:extLst>
              </p:cNvPr>
              <p:cNvSpPr txBox="1">
                <a:spLocks noRot="1" noChangeAspect="1" noMove="1" noResize="1" noEditPoints="1" noAdjustHandles="1" noChangeArrowheads="1" noChangeShapeType="1" noTextEdit="1"/>
              </p:cNvSpPr>
              <p:nvPr/>
            </p:nvSpPr>
            <p:spPr>
              <a:xfrm>
                <a:off x="1607127" y="1600200"/>
                <a:ext cx="7536873" cy="3258968"/>
              </a:xfrm>
              <a:prstGeom prst="rect">
                <a:avLst/>
              </a:prstGeom>
              <a:blipFill>
                <a:blip r:embed="rId2"/>
                <a:stretch>
                  <a:fillRect l="-162" t="-1311"/>
                </a:stretch>
              </a:blipFill>
            </p:spPr>
            <p:txBody>
              <a:bodyPr/>
              <a:lstStyle/>
              <a:p>
                <a:r>
                  <a:rPr lang="en-CA">
                    <a:noFill/>
                  </a:rPr>
                  <a:t> </a:t>
                </a:r>
              </a:p>
            </p:txBody>
          </p:sp>
        </mc:Fallback>
      </mc:AlternateContent>
    </p:spTree>
    <p:extLst>
      <p:ext uri="{BB962C8B-B14F-4D97-AF65-F5344CB8AC3E}">
        <p14:creationId xmlns:p14="http://schemas.microsoft.com/office/powerpoint/2010/main" val="35611695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of </a:t>
            </a:r>
            <a:r>
              <a:rPr lang="en-US" dirty="0"/>
              <a:t>Word representation</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US" dirty="0"/>
              <a:t>Word embedding can be visualized on the n-diagram matrix where the n is number of the features.</a:t>
            </a:r>
          </a:p>
          <a:p>
            <a:pPr>
              <a:buFont typeface="Wingdings" panose="05000000000000000000" pitchFamily="2" charset="2"/>
              <a:buChar char="q"/>
            </a:pPr>
            <a:endParaRPr lang="en-US" dirty="0"/>
          </a:p>
          <a:p>
            <a:pPr>
              <a:buFont typeface="Wingdings" panose="05000000000000000000" pitchFamily="2" charset="2"/>
              <a:buChar char="q"/>
            </a:pPr>
            <a:r>
              <a:rPr lang="en-US" dirty="0"/>
              <a:t>We will use </a:t>
            </a:r>
            <a:r>
              <a:rPr lang="en-US" dirty="0" err="1"/>
              <a:t>TsNE</a:t>
            </a:r>
            <a:r>
              <a:rPr lang="en-US" dirty="0"/>
              <a:t> library with PCA in 2 dim space:</a:t>
            </a:r>
          </a:p>
          <a:p>
            <a:pPr marL="0" indent="0">
              <a:buNone/>
            </a:pPr>
            <a:endParaRPr lang="en-US" dirty="0"/>
          </a:p>
        </p:txBody>
      </p:sp>
      <p:grpSp>
        <p:nvGrpSpPr>
          <p:cNvPr id="36" name="Group 35">
            <a:extLst>
              <a:ext uri="{FF2B5EF4-FFF2-40B4-BE49-F238E27FC236}">
                <a16:creationId xmlns:a16="http://schemas.microsoft.com/office/drawing/2014/main" id="{D80B8A17-A46D-7D46-BE7B-FA49F8649161}"/>
              </a:ext>
            </a:extLst>
          </p:cNvPr>
          <p:cNvGrpSpPr/>
          <p:nvPr/>
        </p:nvGrpSpPr>
        <p:grpSpPr>
          <a:xfrm>
            <a:off x="6154278" y="1924493"/>
            <a:ext cx="2350139" cy="1951566"/>
            <a:chOff x="6154278" y="1924493"/>
            <a:chExt cx="2350139" cy="1951566"/>
          </a:xfrm>
        </p:grpSpPr>
        <p:cxnSp>
          <p:nvCxnSpPr>
            <p:cNvPr id="5" name="Straight Arrow Connector 4">
              <a:extLst>
                <a:ext uri="{FF2B5EF4-FFF2-40B4-BE49-F238E27FC236}">
                  <a16:creationId xmlns:a16="http://schemas.microsoft.com/office/drawing/2014/main" id="{076BA437-84EA-9840-B1B7-55F490194675}"/>
                </a:ext>
              </a:extLst>
            </p:cNvPr>
            <p:cNvCxnSpPr/>
            <p:nvPr/>
          </p:nvCxnSpPr>
          <p:spPr>
            <a:xfrm flipV="1">
              <a:off x="7145079" y="1924493"/>
              <a:ext cx="0" cy="1180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916BA8D-5B0E-DD4B-847F-BABAF9676F6C}"/>
                </a:ext>
              </a:extLst>
            </p:cNvPr>
            <p:cNvCxnSpPr>
              <a:cxnSpLocks/>
            </p:cNvCxnSpPr>
            <p:nvPr/>
          </p:nvCxnSpPr>
          <p:spPr>
            <a:xfrm flipH="1">
              <a:off x="6337005" y="3094074"/>
              <a:ext cx="839973" cy="4890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F192B1-BA6D-874C-9D1C-2D04E171E568}"/>
                </a:ext>
              </a:extLst>
            </p:cNvPr>
            <p:cNvCxnSpPr/>
            <p:nvPr/>
          </p:nvCxnSpPr>
          <p:spPr>
            <a:xfrm>
              <a:off x="7145079" y="3104707"/>
              <a:ext cx="1010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771372FE-A8C7-D549-A081-FB433FA19B71}"/>
                </a:ext>
              </a:extLst>
            </p:cNvPr>
            <p:cNvSpPr/>
            <p:nvPr/>
          </p:nvSpPr>
          <p:spPr>
            <a:xfrm>
              <a:off x="6687879" y="275383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D29D5B5-455F-FE45-8335-CAC62AC4422F}"/>
                </a:ext>
              </a:extLst>
            </p:cNvPr>
            <p:cNvSpPr/>
            <p:nvPr/>
          </p:nvSpPr>
          <p:spPr>
            <a:xfrm>
              <a:off x="6990179" y="290623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6A1AB97-54F4-FE4D-93FE-CDC807008453}"/>
                </a:ext>
              </a:extLst>
            </p:cNvPr>
            <p:cNvSpPr/>
            <p:nvPr/>
          </p:nvSpPr>
          <p:spPr>
            <a:xfrm>
              <a:off x="7080123" y="251649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B02B131-594F-6F42-91EA-F19634E9C173}"/>
                </a:ext>
              </a:extLst>
            </p:cNvPr>
            <p:cNvSpPr/>
            <p:nvPr/>
          </p:nvSpPr>
          <p:spPr>
            <a:xfrm>
              <a:off x="7277493" y="265390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E7D7A58-9FA1-E747-93EE-2E3879008699}"/>
                </a:ext>
              </a:extLst>
            </p:cNvPr>
            <p:cNvSpPr txBox="1"/>
            <p:nvPr/>
          </p:nvSpPr>
          <p:spPr>
            <a:xfrm>
              <a:off x="6154278" y="2583516"/>
              <a:ext cx="766530" cy="307777"/>
            </a:xfrm>
            <a:prstGeom prst="rect">
              <a:avLst/>
            </a:prstGeom>
            <a:noFill/>
          </p:spPr>
          <p:txBody>
            <a:bodyPr wrap="square" rtlCol="0">
              <a:spAutoFit/>
            </a:bodyPr>
            <a:lstStyle/>
            <a:p>
              <a:r>
                <a:rPr lang="en-US" sz="1400" dirty="0"/>
                <a:t>King</a:t>
              </a:r>
            </a:p>
          </p:txBody>
        </p:sp>
        <p:sp>
          <p:nvSpPr>
            <p:cNvPr id="19" name="TextBox 18">
              <a:extLst>
                <a:ext uri="{FF2B5EF4-FFF2-40B4-BE49-F238E27FC236}">
                  <a16:creationId xmlns:a16="http://schemas.microsoft.com/office/drawing/2014/main" id="{EE735CAD-3140-BD48-ACCC-B33EFDEDDBBC}"/>
                </a:ext>
              </a:extLst>
            </p:cNvPr>
            <p:cNvSpPr txBox="1"/>
            <p:nvPr/>
          </p:nvSpPr>
          <p:spPr>
            <a:xfrm>
              <a:off x="6346765" y="2868775"/>
              <a:ext cx="962626" cy="307777"/>
            </a:xfrm>
            <a:prstGeom prst="rect">
              <a:avLst/>
            </a:prstGeom>
            <a:noFill/>
          </p:spPr>
          <p:txBody>
            <a:bodyPr wrap="square" rtlCol="0">
              <a:spAutoFit/>
            </a:bodyPr>
            <a:lstStyle/>
            <a:p>
              <a:r>
                <a:rPr lang="en-US" sz="1400" dirty="0"/>
                <a:t>Queen</a:t>
              </a:r>
            </a:p>
          </p:txBody>
        </p:sp>
        <p:sp>
          <p:nvSpPr>
            <p:cNvPr id="20" name="TextBox 19">
              <a:extLst>
                <a:ext uri="{FF2B5EF4-FFF2-40B4-BE49-F238E27FC236}">
                  <a16:creationId xmlns:a16="http://schemas.microsoft.com/office/drawing/2014/main" id="{9F80B718-841E-A445-89E2-961C6B246F6C}"/>
                </a:ext>
              </a:extLst>
            </p:cNvPr>
            <p:cNvSpPr txBox="1"/>
            <p:nvPr/>
          </p:nvSpPr>
          <p:spPr>
            <a:xfrm>
              <a:off x="6716726" y="2226847"/>
              <a:ext cx="733385" cy="307777"/>
            </a:xfrm>
            <a:prstGeom prst="rect">
              <a:avLst/>
            </a:prstGeom>
            <a:noFill/>
          </p:spPr>
          <p:txBody>
            <a:bodyPr wrap="square" rtlCol="0">
              <a:spAutoFit/>
            </a:bodyPr>
            <a:lstStyle/>
            <a:p>
              <a:r>
                <a:rPr lang="en-US" sz="1400" dirty="0"/>
                <a:t>Man</a:t>
              </a:r>
            </a:p>
          </p:txBody>
        </p:sp>
        <p:sp>
          <p:nvSpPr>
            <p:cNvPr id="21" name="TextBox 20">
              <a:extLst>
                <a:ext uri="{FF2B5EF4-FFF2-40B4-BE49-F238E27FC236}">
                  <a16:creationId xmlns:a16="http://schemas.microsoft.com/office/drawing/2014/main" id="{C55A5594-573A-2944-B1EF-7FD7755820D0}"/>
                </a:ext>
              </a:extLst>
            </p:cNvPr>
            <p:cNvSpPr txBox="1"/>
            <p:nvPr/>
          </p:nvSpPr>
          <p:spPr>
            <a:xfrm>
              <a:off x="7035469" y="2647071"/>
              <a:ext cx="962626" cy="307777"/>
            </a:xfrm>
            <a:prstGeom prst="rect">
              <a:avLst/>
            </a:prstGeom>
            <a:noFill/>
          </p:spPr>
          <p:txBody>
            <a:bodyPr wrap="square" rtlCol="0">
              <a:spAutoFit/>
            </a:bodyPr>
            <a:lstStyle/>
            <a:p>
              <a:r>
                <a:rPr lang="en-US" sz="1400" dirty="0"/>
                <a:t>Woman</a:t>
              </a:r>
            </a:p>
          </p:txBody>
        </p:sp>
        <p:sp>
          <p:nvSpPr>
            <p:cNvPr id="23" name="Oval 22">
              <a:extLst>
                <a:ext uri="{FF2B5EF4-FFF2-40B4-BE49-F238E27FC236}">
                  <a16:creationId xmlns:a16="http://schemas.microsoft.com/office/drawing/2014/main" id="{3E038BA1-1140-6B49-B75C-48A9DC601CB0}"/>
                </a:ext>
              </a:extLst>
            </p:cNvPr>
            <p:cNvSpPr/>
            <p:nvPr/>
          </p:nvSpPr>
          <p:spPr>
            <a:xfrm>
              <a:off x="7232523" y="3448378"/>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F484CFE-3BB6-F342-820A-E69944BC1BAB}"/>
                </a:ext>
              </a:extLst>
            </p:cNvPr>
            <p:cNvSpPr/>
            <p:nvPr/>
          </p:nvSpPr>
          <p:spPr>
            <a:xfrm>
              <a:off x="7157573" y="364325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3B17F1AC-3D0F-0C40-94EC-DD01B02944AD}"/>
                </a:ext>
              </a:extLst>
            </p:cNvPr>
            <p:cNvSpPr/>
            <p:nvPr/>
          </p:nvSpPr>
          <p:spPr>
            <a:xfrm>
              <a:off x="7382423" y="3553309"/>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35FEB47-E771-AF49-ADBE-F0F76893FC2A}"/>
                </a:ext>
              </a:extLst>
            </p:cNvPr>
            <p:cNvSpPr/>
            <p:nvPr/>
          </p:nvSpPr>
          <p:spPr>
            <a:xfrm>
              <a:off x="7022663" y="346336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88A51D88-1BCC-3C45-8061-70B2C0B9F7CF}"/>
                </a:ext>
              </a:extLst>
            </p:cNvPr>
            <p:cNvSpPr/>
            <p:nvPr/>
          </p:nvSpPr>
          <p:spPr>
            <a:xfrm>
              <a:off x="7892085" y="32984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3E947C6-2349-164B-ADD7-5294925C9C95}"/>
                </a:ext>
              </a:extLst>
            </p:cNvPr>
            <p:cNvSpPr/>
            <p:nvPr/>
          </p:nvSpPr>
          <p:spPr>
            <a:xfrm>
              <a:off x="8044485" y="34508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29258EA0-FE5E-334D-9F55-30330B94BD5C}"/>
                </a:ext>
              </a:extLst>
            </p:cNvPr>
            <p:cNvSpPr/>
            <p:nvPr/>
          </p:nvSpPr>
          <p:spPr>
            <a:xfrm>
              <a:off x="8121935" y="330347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A36158-7519-5C48-B567-4294710FBDE4}"/>
                </a:ext>
              </a:extLst>
            </p:cNvPr>
            <p:cNvSpPr/>
            <p:nvPr/>
          </p:nvSpPr>
          <p:spPr>
            <a:xfrm>
              <a:off x="7852114" y="3498345"/>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8B61FDD9-58F8-D24B-BC8C-620769E8BCDC}"/>
                </a:ext>
              </a:extLst>
            </p:cNvPr>
            <p:cNvSpPr/>
            <p:nvPr/>
          </p:nvSpPr>
          <p:spPr>
            <a:xfrm>
              <a:off x="8002015" y="3198543"/>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63BA3363-0BB4-7C4E-9F4C-1CDF577F117C}"/>
                </a:ext>
              </a:extLst>
            </p:cNvPr>
            <p:cNvSpPr/>
            <p:nvPr/>
          </p:nvSpPr>
          <p:spPr>
            <a:xfrm>
              <a:off x="6490741" y="2383436"/>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6D3A86DA-86B6-7243-82DF-6FB5F037E3A5}"/>
                </a:ext>
              </a:extLst>
            </p:cNvPr>
            <p:cNvSpPr/>
            <p:nvPr/>
          </p:nvSpPr>
          <p:spPr>
            <a:xfrm>
              <a:off x="6643141" y="3165421"/>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422FBD1C-A594-EE4A-A9DD-02030E80FC0B}"/>
                </a:ext>
              </a:extLst>
            </p:cNvPr>
            <p:cNvSpPr/>
            <p:nvPr/>
          </p:nvSpPr>
          <p:spPr>
            <a:xfrm>
              <a:off x="7515067" y="3033011"/>
              <a:ext cx="989350" cy="710638"/>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597624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t>Example of </a:t>
            </a:r>
            <a:r>
              <a:rPr lang="en-US" dirty="0"/>
              <a:t>Word embedding-similarity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s</m:t>
                      </m:r>
                      <m:r>
                        <m:rPr>
                          <m:sty m:val="p"/>
                        </m:rPr>
                        <a:rPr lang="en-US" b="0" i="0" smtClean="0">
                          <a:latin typeface="Cambria Math" panose="02040503050406030204" pitchFamily="18" charset="0"/>
                        </a:rPr>
                        <m:t>imilarity</m:t>
                      </m:r>
                      <m:r>
                        <a:rPr lang="en-US" b="0" i="1" smtClean="0">
                          <a:latin typeface="Cambria Math" panose="02040503050406030204" pitchFamily="18" charset="0"/>
                        </a:rPr>
                        <m:t>(</m:t>
                      </m:r>
                      <m:limUpp>
                        <m:limUppPr>
                          <m:ctrlPr>
                            <a:rPr lang="en-US" b="0" i="1" smtClean="0">
                              <a:latin typeface="Cambria Math" panose="02040503050406030204" pitchFamily="18" charset="0"/>
                            </a:rPr>
                          </m:ctrlPr>
                        </m:limUppPr>
                        <m:e>
                          <m:groupChr>
                            <m:groupChrPr>
                              <m:chr m:val="⏞"/>
                              <m:pos m:val="top"/>
                              <m:vertJc m:val="bot"/>
                              <m:ctrlPr>
                                <a:rPr lang="en-US" b="0" i="1" smtClean="0">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𝑤𝑜𝑚𝑎𝑛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𝑘𝑖𝑛𝑔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𝑚𝑎𝑛</m:t>
                                  </m:r>
                                </m:sub>
                              </m:sSub>
                            </m:e>
                          </m:groupChr>
                        </m:e>
                        <m:lim>
                          <m:r>
                            <a:rPr lang="en-US" b="0" i="1" smtClean="0">
                              <a:latin typeface="Cambria Math" panose="02040503050406030204" pitchFamily="18" charset="0"/>
                            </a:rPr>
                            <m:t>𝑈</m:t>
                          </m:r>
                        </m:lim>
                      </m:limUpp>
                      <m:r>
                        <a:rPr lang="en-US" b="0" i="1" smtClean="0">
                          <a:latin typeface="Cambria Math" panose="02040503050406030204" pitchFamily="18" charset="0"/>
                        </a:rPr>
                        <m:t>,</m:t>
                      </m:r>
                      <m:limUpp>
                        <m:limUppPr>
                          <m:ctrlPr>
                            <a:rPr lang="en-US" b="0" i="1" smtClean="0">
                              <a:latin typeface="Cambria Math" panose="02040503050406030204" pitchFamily="18" charset="0"/>
                            </a:rPr>
                          </m:ctrlPr>
                        </m:limUppPr>
                        <m:e>
                          <m:groupChr>
                            <m:groupChrPr>
                              <m:chr m:val="⏞"/>
                              <m:pos m:val="top"/>
                              <m:vertJc m:val="bot"/>
                              <m:ctrlPr>
                                <a:rPr lang="en-US" b="0" i="1" smtClean="0">
                                  <a:latin typeface="Cambria Math" panose="02040503050406030204" pitchFamily="18" charset="0"/>
                                </a:rPr>
                              </m:ctrlPr>
                            </m:groupChr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𝐸</m:t>
                                  </m:r>
                                </m:e>
                                <m:sub>
                                  <m:r>
                                    <a:rPr lang="en-US" i="1">
                                      <a:latin typeface="Cambria Math" panose="02040503050406030204" pitchFamily="18" charset="0"/>
                                    </a:rPr>
                                    <m:t>𝑄𝑢𝑒𝑒𝑛</m:t>
                                  </m:r>
                                </m:sub>
                              </m:sSub>
                            </m:e>
                          </m:groupChr>
                        </m:e>
                        <m:lim>
                          <m:r>
                            <a:rPr lang="en-US" b="0" i="1" smtClean="0">
                              <a:latin typeface="Cambria Math" panose="02040503050406030204" pitchFamily="18" charset="0"/>
                            </a:rPr>
                            <m:t>𝑉</m:t>
                          </m:r>
                        </m:lim>
                      </m:limUpp>
                      <m:r>
                        <a:rPr lang="en-US"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𝐶𝑜𝑠𝑖𝑛𝑒</m:t>
                      </m:r>
                      <m:r>
                        <a:rPr lang="en-US" b="0" i="1" smtClean="0">
                          <a:latin typeface="Cambria Math" panose="02040503050406030204" pitchFamily="18" charset="0"/>
                        </a:rPr>
                        <m:t> </m:t>
                      </m:r>
                      <m:r>
                        <a:rPr lang="en-US" b="0" i="1" smtClean="0">
                          <a:latin typeface="Cambria Math" panose="02040503050406030204" pitchFamily="18" charset="0"/>
                        </a:rPr>
                        <m:t>𝑠𝑖𝑚𝑖𝑙𝑎𝑟𝑖𝑡𝑦</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𝑈</m:t>
                              </m:r>
                            </m:e>
                            <m:sup>
                              <m:r>
                                <a:rPr lang="en-US" b="0" i="1" smtClean="0">
                                  <a:latin typeface="Cambria Math" panose="02040503050406030204" pitchFamily="18" charset="0"/>
                                </a:rPr>
                                <m:t>𝑇</m:t>
                              </m:r>
                            </m:sup>
                          </m:sSup>
                          <m:r>
                            <a:rPr lang="en-US" b="0" i="1" smtClean="0">
                              <a:latin typeface="Cambria Math" panose="02040503050406030204" pitchFamily="18" charset="0"/>
                            </a:rPr>
                            <m:t>𝑉</m:t>
                          </m:r>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𝑈</m:t>
                              </m:r>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𝑉</m:t>
                              </m:r>
                            </m:e>
                          </m:d>
                        </m:den>
                      </m:f>
                    </m:oMath>
                  </m:oMathPara>
                </a14:m>
                <a:endParaRPr lang="en-US" dirty="0"/>
              </a:p>
              <a:p>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pSp>
        <p:nvGrpSpPr>
          <p:cNvPr id="12" name="Group 11">
            <a:extLst>
              <a:ext uri="{FF2B5EF4-FFF2-40B4-BE49-F238E27FC236}">
                <a16:creationId xmlns:a16="http://schemas.microsoft.com/office/drawing/2014/main" id="{29CEDE08-BD4F-A840-A138-BA88DA946306}"/>
              </a:ext>
            </a:extLst>
          </p:cNvPr>
          <p:cNvGrpSpPr/>
          <p:nvPr/>
        </p:nvGrpSpPr>
        <p:grpSpPr>
          <a:xfrm>
            <a:off x="4706912" y="2635516"/>
            <a:ext cx="2025939" cy="1959107"/>
            <a:chOff x="7506587" y="2228263"/>
            <a:chExt cx="1010093" cy="1240174"/>
          </a:xfrm>
        </p:grpSpPr>
        <p:cxnSp>
          <p:nvCxnSpPr>
            <p:cNvPr id="23" name="Straight Arrow Connector 22">
              <a:extLst>
                <a:ext uri="{FF2B5EF4-FFF2-40B4-BE49-F238E27FC236}">
                  <a16:creationId xmlns:a16="http://schemas.microsoft.com/office/drawing/2014/main" id="{457E164E-E4D8-B44C-AD2C-259F087B3D57}"/>
                </a:ext>
              </a:extLst>
            </p:cNvPr>
            <p:cNvCxnSpPr/>
            <p:nvPr/>
          </p:nvCxnSpPr>
          <p:spPr>
            <a:xfrm flipV="1">
              <a:off x="7506587" y="2228263"/>
              <a:ext cx="0" cy="11802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5CDC3762-A54B-7E44-87A3-BD1A04CA5422}"/>
                </a:ext>
              </a:extLst>
            </p:cNvPr>
            <p:cNvCxnSpPr/>
            <p:nvPr/>
          </p:nvCxnSpPr>
          <p:spPr>
            <a:xfrm>
              <a:off x="7506587" y="3408477"/>
              <a:ext cx="101009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Oval 27">
              <a:extLst>
                <a:ext uri="{FF2B5EF4-FFF2-40B4-BE49-F238E27FC236}">
                  <a16:creationId xmlns:a16="http://schemas.microsoft.com/office/drawing/2014/main" id="{9D0C0B2D-0D97-9045-8F49-5000DB7CB042}"/>
                </a:ext>
              </a:extLst>
            </p:cNvPr>
            <p:cNvSpPr/>
            <p:nvPr/>
          </p:nvSpPr>
          <p:spPr>
            <a:xfrm>
              <a:off x="8058321" y="3075448"/>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F8B84C2-FA99-7F4C-AB58-530E0E41369F}"/>
                </a:ext>
              </a:extLst>
            </p:cNvPr>
            <p:cNvSpPr/>
            <p:nvPr/>
          </p:nvSpPr>
          <p:spPr>
            <a:xfrm>
              <a:off x="7639001" y="2957671"/>
              <a:ext cx="53163" cy="45719"/>
            </a:xfrm>
            <a:prstGeom prst="ellipse">
              <a:avLst/>
            </a:prstGeom>
            <a:solidFill>
              <a:srgbClr val="FF0000"/>
            </a:solid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ACD1780E-C325-2241-81BA-24231943C6E8}"/>
                </a:ext>
              </a:extLst>
            </p:cNvPr>
            <p:cNvCxnSpPr>
              <a:endCxn id="29" idx="4"/>
            </p:cNvCxnSpPr>
            <p:nvPr/>
          </p:nvCxnSpPr>
          <p:spPr>
            <a:xfrm flipV="1">
              <a:off x="7538486" y="3003390"/>
              <a:ext cx="127097" cy="405087"/>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9F8CBFE0-B24D-D943-A648-F5444A42B339}"/>
                </a:ext>
              </a:extLst>
            </p:cNvPr>
            <p:cNvCxnSpPr>
              <a:cxnSpLocks/>
              <a:endCxn id="28" idx="4"/>
            </p:cNvCxnSpPr>
            <p:nvPr/>
          </p:nvCxnSpPr>
          <p:spPr>
            <a:xfrm flipV="1">
              <a:off x="7539979" y="3121167"/>
              <a:ext cx="544924" cy="276678"/>
            </a:xfrm>
            <a:prstGeom prst="straightConnector1">
              <a:avLst/>
            </a:prstGeom>
            <a:ln w="12700">
              <a:solidFill>
                <a:schemeClr val="tx1"/>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0" name="Arc 9">
              <a:extLst>
                <a:ext uri="{FF2B5EF4-FFF2-40B4-BE49-F238E27FC236}">
                  <a16:creationId xmlns:a16="http://schemas.microsoft.com/office/drawing/2014/main" id="{6766C505-183A-D641-A457-BD78666C5BA7}"/>
                </a:ext>
              </a:extLst>
            </p:cNvPr>
            <p:cNvSpPr/>
            <p:nvPr/>
          </p:nvSpPr>
          <p:spPr>
            <a:xfrm>
              <a:off x="7513398" y="3170495"/>
              <a:ext cx="239083" cy="297942"/>
            </a:xfrm>
            <a:prstGeom prst="arc">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45D93DC-217F-7046-8441-C1B08F4644A3}"/>
                    </a:ext>
                  </a:extLst>
                </p:cNvPr>
                <p:cNvSpPr txBox="1"/>
                <p:nvPr/>
              </p:nvSpPr>
              <p:spPr>
                <a:xfrm>
                  <a:off x="7712093" y="295767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11" name="TextBox 10">
                  <a:extLst>
                    <a:ext uri="{FF2B5EF4-FFF2-40B4-BE49-F238E27FC236}">
                      <a16:creationId xmlns:a16="http://schemas.microsoft.com/office/drawing/2014/main" id="{845D93DC-217F-7046-8441-C1B08F4644A3}"/>
                    </a:ext>
                  </a:extLst>
                </p:cNvPr>
                <p:cNvSpPr txBox="1">
                  <a:spLocks noRot="1" noChangeAspect="1" noMove="1" noResize="1" noEditPoints="1" noAdjustHandles="1" noChangeArrowheads="1" noChangeShapeType="1" noTextEdit="1"/>
                </p:cNvSpPr>
                <p:nvPr/>
              </p:nvSpPr>
              <p:spPr>
                <a:xfrm>
                  <a:off x="7712093" y="2957671"/>
                  <a:ext cx="200696" cy="276999"/>
                </a:xfrm>
                <a:prstGeom prst="rect">
                  <a:avLst/>
                </a:prstGeom>
                <a:blipFill>
                  <a:blip r:embed="rId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168470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2800" dirty="0"/>
              <a:t>Example of Estimated </a:t>
            </a:r>
            <a:r>
              <a:rPr lang="en-US" dirty="0"/>
              <a:t>Embedding-Matrix</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endParaRPr lang="en-US" dirty="0"/>
              </a:p>
              <a:p>
                <a:pPr marL="0" indent="0">
                  <a:buNone/>
                </a:pPr>
                <a:endParaRPr lang="en-US" dirty="0"/>
              </a:p>
              <a:p>
                <a:endParaRPr lang="en-US" dirty="0"/>
              </a:p>
              <a:p>
                <a:pPr marL="0" indent="0">
                  <a:buNone/>
                </a:pPr>
                <a14:m>
                  <m:oMathPara xmlns:m="http://schemas.openxmlformats.org/officeDocument/2006/math">
                    <m:oMathParaPr>
                      <m:jc m:val="centerGroup"/>
                    </m:oMathParaPr>
                    <m:oMath xmlns:m="http://schemas.openxmlformats.org/officeDocument/2006/math">
                      <m:m>
                        <m:mPr>
                          <m:mcs>
                            <m:mc>
                              <m:mcPr>
                                <m:count m:val="2"/>
                                <m:mcJc m:val="center"/>
                              </m:mcPr>
                            </m:mc>
                          </m:mcs>
                          <m:ctrlPr>
                            <a:rPr lang="en-US" i="1" smtClean="0">
                              <a:latin typeface="Cambria Math" panose="02040503050406030204" pitchFamily="18" charset="0"/>
                            </a:rPr>
                          </m:ctrlPr>
                        </m:mPr>
                        <m:mr>
                          <m:e>
                            <m:m>
                              <m:mPr>
                                <m:mcs>
                                  <m:mc>
                                    <m:mcPr>
                                      <m:count m:val="3"/>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rPr>
                                    <m:t>𝑘𝑖𝑛𝑔</m:t>
                                  </m:r>
                                </m:e>
                                <m:e>
                                  <m:r>
                                    <a:rPr lang="en-US"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𝑂</m:t>
                                      </m:r>
                                    </m:e>
                                    <m:sub>
                                      <m:r>
                                        <a:rPr lang="en-US" i="1">
                                          <a:latin typeface="Cambria Math" panose="02040503050406030204" pitchFamily="18" charset="0"/>
                                        </a:rPr>
                                        <m:t>4914</m:t>
                                      </m:r>
                                    </m:sub>
                                  </m:sSub>
                                </m:e>
                                <m:e>
                                  <m:sSub>
                                    <m:sSubPr>
                                      <m:ctrlPr>
                                        <a:rPr lang="en-US" i="1">
                                          <a:latin typeface="Cambria Math" panose="02040503050406030204" pitchFamily="18" charset="0"/>
                                        </a:rPr>
                                      </m:ctrlPr>
                                    </m:sSubPr>
                                    <m:e>
                                      <m:r>
                                        <a:rPr lang="en-US" b="0" i="1" smtClean="0">
                                          <a:latin typeface="Cambria Math" panose="02040503050406030204" pitchFamily="18" charset="0"/>
                                        </a:rPr>
                                        <m:t>𝐸</m:t>
                                      </m:r>
                                    </m:e>
                                    <m:sub>
                                      <m:r>
                                        <a:rPr lang="en-US" i="1">
                                          <a:latin typeface="Cambria Math" panose="02040503050406030204" pitchFamily="18" charset="0"/>
                                        </a:rPr>
                                        <m:t>4914</m:t>
                                      </m:r>
                                    </m:sub>
                                  </m:sSub>
                                </m:e>
                              </m:mr>
                            </m:m>
                          </m:e>
                        </m:mr>
                        <m:mr>
                          <m:e>
                            <m:d>
                              <m:dPr>
                                <m:begChr m:val="["/>
                                <m:endChr m:val="]"/>
                                <m:ctrlPr>
                                  <a:rPr lang="en-US" i="1">
                                    <a:latin typeface="Cambria Math" panose="02040503050406030204" pitchFamily="18" charset="0"/>
                                  </a:rPr>
                                </m:ctrlPr>
                              </m:dPr>
                              <m:e>
                                <m:m>
                                  <m:mPr>
                                    <m:mcs>
                                      <m:mc>
                                        <m:mcPr>
                                          <m:count m:val="2"/>
                                          <m:mcJc m:val="center"/>
                                        </m:mcPr>
                                      </m:mc>
                                    </m:mcs>
                                    <m:ctrlPr>
                                      <a:rPr lang="en-US" i="1">
                                        <a:latin typeface="Cambria Math" panose="02040503050406030204" pitchFamily="18" charset="0"/>
                                      </a:rPr>
                                    </m:ctrlPr>
                                  </m:mPr>
                                  <m:mr>
                                    <m:e>
                                      <m:m>
                                        <m:mPr>
                                          <m:mcs>
                                            <m:mc>
                                              <m:mcPr>
                                                <m:count m:val="2"/>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4914,1</m:t>
                                                </m:r>
                                              </m:sub>
                                            </m:sSub>
                                          </m:e>
                                        </m:mr>
                                      </m:m>
                                    </m:e>
                                    <m:e>
                                      <m:r>
                                        <a:rPr lang="en-US" i="1">
                                          <a:latin typeface="Cambria Math" panose="02040503050406030204" pitchFamily="18" charset="0"/>
                                          <a:ea typeface="Cambria Math" panose="02040503050406030204" pitchFamily="18" charset="0"/>
                                        </a:rPr>
                                        <m:t>⋯</m:t>
                                      </m:r>
                                    </m:e>
                                  </m:mr>
                                  <m:mr>
                                    <m:e>
                                      <m:m>
                                        <m:mPr>
                                          <m:mcs>
                                            <m:mc>
                                              <m:mcPr>
                                                <m:count m:val="2"/>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
                                                </m:e>
                                              </m:mr>
                                              <m:mr>
                                                <m:e>
                                                  <m:r>
                                                    <a:rPr lang="en-US" i="1">
                                                      <a:latin typeface="Cambria Math" panose="02040503050406030204" pitchFamily="18" charset="0"/>
                                                      <a:ea typeface="Cambria Math" panose="02040503050406030204" pitchFamily="18" charset="0"/>
                                                    </a:rPr>
                                                    <m:t>⋯</m:t>
                                                  </m:r>
                                                </m:e>
                                              </m:mr>
                                            </m:m>
                                          </m:e>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4914,2</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r>
                                                              <a:rPr lang="en-US" i="1">
                                                                <a:latin typeface="Cambria Math" panose="02040503050406030204" pitchFamily="18" charset="0"/>
                                                              </a:rPr>
                                                              <m:t>−1</m:t>
                                                            </m:r>
                                                          </m:sub>
                                                        </m:sSub>
                                                      </m:e>
                                                    </m:mr>
                                                  </m:m>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sub>
                                                  </m:sSub>
                                                </m:e>
                                              </m:mr>
                                            </m:m>
                                          </m:e>
                                        </m:mr>
                                      </m:m>
                                    </m:e>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r>
                                                <m:e>
                                                  <m:r>
                                                    <a:rPr lang="en-US" i="1">
                                                      <a:latin typeface="Cambria Math" panose="02040503050406030204" pitchFamily="18" charset="0"/>
                                                      <a:ea typeface="Cambria Math" panose="02040503050406030204" pitchFamily="18" charset="0"/>
                                                    </a:rPr>
                                                    <m:t>⋮</m:t>
                                                  </m:r>
                                                </m:e>
                                              </m:mr>
                                            </m:m>
                                          </m:e>
                                        </m:mr>
                                        <m:mr>
                                          <m:e>
                                            <m:r>
                                              <a:rPr lang="en-US" i="1">
                                                <a:latin typeface="Cambria Math" panose="02040503050406030204" pitchFamily="18" charset="0"/>
                                                <a:ea typeface="Cambria Math" panose="02040503050406030204" pitchFamily="18" charset="0"/>
                                              </a:rPr>
                                              <m:t>⋯</m:t>
                                            </m:r>
                                          </m:e>
                                        </m:mr>
                                      </m:m>
                                    </m:e>
                                  </m:mr>
                                </m:m>
                              </m:e>
                            </m:d>
                            <m:r>
                              <a:rPr lang="en-US" b="0" i="1" smtClean="0">
                                <a:latin typeface="Cambria Math" panose="02040503050406030204" pitchFamily="18" charset="0"/>
                                <a:ea typeface="Cambria Math" panose="02040503050406030204" pitchFamily="18" charset="0"/>
                              </a:rPr>
                              <m:t>∗</m:t>
                            </m:r>
                          </m:e>
                          <m:e>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r>
                                              <m:rPr>
                                                <m:brk m:alnAt="7"/>
                                              </m:rPr>
                                              <a:rPr lang="en-US" i="1">
                                                <a:latin typeface="Cambria Math" panose="02040503050406030204" pitchFamily="18" charset="0"/>
                                              </a:rPr>
                                              <m:t>0</m:t>
                                            </m:r>
                                          </m:e>
                                        </m:mr>
                                        <m:mr>
                                          <m:e>
                                            <m:m>
                                              <m:mPr>
                                                <m:mcs>
                                                  <m:mc>
                                                    <m:mcPr>
                                                      <m:count m:val="1"/>
                                                      <m:mcJc m:val="center"/>
                                                    </m:mcPr>
                                                  </m:mc>
                                                </m:mcs>
                                                <m:ctrlPr>
                                                  <a:rPr lang="en-US" i="1" smtClean="0">
                                                    <a:latin typeface="Cambria Math" panose="02040503050406030204" pitchFamily="18" charset="0"/>
                                                  </a:rPr>
                                                </m:ctrlPr>
                                              </m:mPr>
                                              <m:mr>
                                                <m:e>
                                                  <m:r>
                                                    <m:rPr>
                                                      <m:brk m:alnAt="7"/>
                                                    </m:rPr>
                                                    <a:rPr lang="en-US" b="0" i="1" smtClean="0">
                                                      <a:latin typeface="Cambria Math" panose="02040503050406030204" pitchFamily="18" charset="0"/>
                                                    </a:rPr>
                                                    <m:t>0</m:t>
                                                  </m:r>
                                                </m:e>
                                              </m:mr>
                                              <m:mr>
                                                <m:e>
                                                  <m:r>
                                                    <a:rPr lang="en-US" i="1" smtClean="0">
                                                      <a:latin typeface="Cambria Math" panose="02040503050406030204" pitchFamily="18" charset="0"/>
                                                      <a:ea typeface="Cambria Math" panose="02040503050406030204" pitchFamily="18" charset="0"/>
                                                    </a:rPr>
                                                    <m:t>⋮</m:t>
                                                  </m:r>
                                                </m:e>
                                              </m:mr>
                                            </m:m>
                                          </m:e>
                                        </m:mr>
                                      </m:m>
                                    </m:e>
                                  </m:mr>
                                  <m:mr>
                                    <m:e>
                                      <m:r>
                                        <a:rPr lang="en-US" i="1">
                                          <a:latin typeface="Cambria Math" panose="02040503050406030204" pitchFamily="18" charset="0"/>
                                        </a:rPr>
                                        <m:t>1</m:t>
                                      </m:r>
                                    </m:e>
                                  </m:mr>
                                  <m:m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smtClean="0">
                                                    <a:latin typeface="Cambria Math" panose="02040503050406030204" pitchFamily="18" charset="0"/>
                                                  </a:rPr>
                                                </m:ctrlPr>
                                              </m:mPr>
                                              <m:mr>
                                                <m:e>
                                                  <m:r>
                                                    <m:rPr>
                                                      <m:brk m:alnAt="7"/>
                                                    </m:rPr>
                                                    <a:rPr lang="en-US" i="1" smtClean="0">
                                                      <a:latin typeface="Cambria Math" panose="02040503050406030204" pitchFamily="18" charset="0"/>
                                                      <a:ea typeface="Cambria Math" panose="02040503050406030204" pitchFamily="18" charset="0"/>
                                                    </a:rPr>
                                                    <m:t>⋮</m:t>
                                                  </m:r>
                                                </m:e>
                                              </m:mr>
                                              <m:mr>
                                                <m:e>
                                                  <m:r>
                                                    <a:rPr lang="en-US" b="0" i="1" smtClean="0">
                                                      <a:latin typeface="Cambria Math" panose="02040503050406030204" pitchFamily="18" charset="0"/>
                                                    </a:rPr>
                                                    <m:t>0</m:t>
                                                  </m:r>
                                                </m:e>
                                              </m:mr>
                                            </m:m>
                                          </m:e>
                                        </m:mr>
                                        <m:mr>
                                          <m:e>
                                            <m:r>
                                              <a:rPr lang="en-US" i="1">
                                                <a:latin typeface="Cambria Math" panose="02040503050406030204" pitchFamily="18" charset="0"/>
                                              </a:rPr>
                                              <m:t>0</m:t>
                                            </m:r>
                                          </m:e>
                                        </m:mr>
                                      </m:m>
                                    </m:e>
                                  </m:mr>
                                </m:m>
                              </m:e>
                            </m:d>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4914,2</m:t>
                                                </m:r>
                                              </m:sub>
                                            </m:sSub>
                                          </m:e>
                                        </m:mr>
                                      </m:m>
                                    </m:e>
                                  </m:mr>
                                  <m:mr>
                                    <m:e>
                                      <m:r>
                                        <a:rPr lang="en-US" i="1">
                                          <a:latin typeface="Cambria Math" panose="02040503050406030204" pitchFamily="18" charset="0"/>
                                        </a:rPr>
                                        <m:t>⋮</m:t>
                                      </m:r>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r>
                                                  <a:rPr lang="en-US" i="1">
                                                    <a:latin typeface="Cambria Math" panose="02040503050406030204" pitchFamily="18" charset="0"/>
                                                  </a:rPr>
                                                  <m:t>−1</m:t>
                                                </m:r>
                                              </m:sub>
                                            </m:sSub>
                                          </m:e>
                                        </m:mr>
                                        <m:m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4914,</m:t>
                                                </m:r>
                                                <m:r>
                                                  <a:rPr lang="en-US" i="1">
                                                    <a:latin typeface="Cambria Math" panose="02040503050406030204" pitchFamily="18" charset="0"/>
                                                  </a:rPr>
                                                  <m:t>𝑛</m:t>
                                                </m:r>
                                              </m:sub>
                                            </m:sSub>
                                          </m:e>
                                        </m:mr>
                                      </m:m>
                                    </m:e>
                                  </m:mr>
                                </m:m>
                              </m:e>
                            </m:d>
                          </m:e>
                        </m:mr>
                      </m:m>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62188E5D-02D9-0847-86E4-3EF7ACA306BE}"/>
              </a:ext>
            </a:extLst>
          </p:cNvPr>
          <p:cNvGrpSpPr/>
          <p:nvPr/>
        </p:nvGrpSpPr>
        <p:grpSpPr>
          <a:xfrm>
            <a:off x="2268278" y="2562447"/>
            <a:ext cx="2899145" cy="1478478"/>
            <a:chOff x="2268278" y="2562447"/>
            <a:chExt cx="2899145" cy="1478478"/>
          </a:xfrm>
        </p:grpSpPr>
        <p:cxnSp>
          <p:nvCxnSpPr>
            <p:cNvPr id="6" name="Straight Arrow Connector 5">
              <a:extLst>
                <a:ext uri="{FF2B5EF4-FFF2-40B4-BE49-F238E27FC236}">
                  <a16:creationId xmlns:a16="http://schemas.microsoft.com/office/drawing/2014/main" id="{134C8135-E9F7-0244-A8CA-3D3500CAF28C}"/>
                </a:ext>
              </a:extLst>
            </p:cNvPr>
            <p:cNvCxnSpPr/>
            <p:nvPr/>
          </p:nvCxnSpPr>
          <p:spPr>
            <a:xfrm>
              <a:off x="3487479" y="3763926"/>
              <a:ext cx="167994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EC3BD55-4339-D949-9CE3-8D0FE921C562}"/>
                </a:ext>
              </a:extLst>
            </p:cNvPr>
            <p:cNvCxnSpPr>
              <a:cxnSpLocks/>
            </p:cNvCxnSpPr>
            <p:nvPr/>
          </p:nvCxnSpPr>
          <p:spPr>
            <a:xfrm>
              <a:off x="3225209" y="2562447"/>
              <a:ext cx="0" cy="105616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C49605C2-C15A-B049-861D-5A188D548155}"/>
                </a:ext>
              </a:extLst>
            </p:cNvPr>
            <p:cNvSpPr txBox="1"/>
            <p:nvPr/>
          </p:nvSpPr>
          <p:spPr>
            <a:xfrm>
              <a:off x="3806455" y="3763926"/>
              <a:ext cx="1041991" cy="276999"/>
            </a:xfrm>
            <a:prstGeom prst="rect">
              <a:avLst/>
            </a:prstGeom>
            <a:noFill/>
          </p:spPr>
          <p:txBody>
            <a:bodyPr wrap="square" rtlCol="0">
              <a:spAutoFit/>
            </a:bodyPr>
            <a:lstStyle/>
            <a:p>
              <a:r>
                <a:rPr lang="en-US" sz="1200" dirty="0"/>
                <a:t>Corpus size</a:t>
              </a:r>
            </a:p>
          </p:txBody>
        </p:sp>
        <p:sp>
          <p:nvSpPr>
            <p:cNvPr id="18" name="TextBox 17">
              <a:extLst>
                <a:ext uri="{FF2B5EF4-FFF2-40B4-BE49-F238E27FC236}">
                  <a16:creationId xmlns:a16="http://schemas.microsoft.com/office/drawing/2014/main" id="{2D01C527-20BC-1440-A0DE-9D019B081732}"/>
                </a:ext>
              </a:extLst>
            </p:cNvPr>
            <p:cNvSpPr txBox="1"/>
            <p:nvPr/>
          </p:nvSpPr>
          <p:spPr>
            <a:xfrm>
              <a:off x="2268278" y="2952031"/>
              <a:ext cx="1041991" cy="276999"/>
            </a:xfrm>
            <a:prstGeom prst="rect">
              <a:avLst/>
            </a:prstGeom>
            <a:noFill/>
          </p:spPr>
          <p:txBody>
            <a:bodyPr wrap="square" rtlCol="0">
              <a:spAutoFit/>
            </a:bodyPr>
            <a:lstStyle/>
            <a:p>
              <a:r>
                <a:rPr lang="en-US" sz="1200" dirty="0"/>
                <a:t>Feature size</a:t>
              </a:r>
            </a:p>
          </p:txBody>
        </p:sp>
      </p:grpSp>
    </p:spTree>
    <p:extLst>
      <p:ext uri="{BB962C8B-B14F-4D97-AF65-F5344CB8AC3E}">
        <p14:creationId xmlns:p14="http://schemas.microsoft.com/office/powerpoint/2010/main" val="263834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486B6-7D0E-5616-91E8-8BC60EFCFED5}"/>
              </a:ext>
            </a:extLst>
          </p:cNvPr>
          <p:cNvSpPr>
            <a:spLocks noGrp="1"/>
          </p:cNvSpPr>
          <p:nvPr>
            <p:ph type="title"/>
          </p:nvPr>
        </p:nvSpPr>
        <p:spPr>
          <a:xfrm>
            <a:off x="1717040" y="205979"/>
            <a:ext cx="6969760" cy="743057"/>
          </a:xfrm>
        </p:spPr>
        <p:txBody>
          <a:bodyPr>
            <a:noAutofit/>
          </a:bodyPr>
          <a:lstStyle/>
          <a:p>
            <a:r>
              <a:rPr lang="en-US" sz="1600" u="sng" dirty="0"/>
              <a:t>Text Data for CAPM/APT Model: </a:t>
            </a:r>
            <a:br>
              <a:rPr lang="en-US" sz="1600" dirty="0"/>
            </a:br>
            <a:r>
              <a:rPr lang="en-US" sz="1600" b="0" dirty="0">
                <a:solidFill>
                  <a:srgbClr val="FF0000"/>
                </a:solidFill>
                <a:highlight>
                  <a:srgbClr val="FFFF00"/>
                </a:highlight>
              </a:rPr>
              <a:t>Y</a:t>
            </a:r>
            <a:r>
              <a:rPr lang="en-US" sz="1600" b="0" dirty="0"/>
              <a:t>: Bitcoin Price, </a:t>
            </a:r>
            <a:r>
              <a:rPr lang="en-US" sz="1600" b="0" dirty="0">
                <a:solidFill>
                  <a:srgbClr val="FF0000"/>
                </a:solidFill>
                <a:highlight>
                  <a:srgbClr val="FFFF00"/>
                </a:highlight>
              </a:rPr>
              <a:t>Text Date</a:t>
            </a:r>
            <a:r>
              <a:rPr lang="en-US" sz="1600" b="0" dirty="0"/>
              <a:t>: Tweets about bitcoin price movement</a:t>
            </a:r>
            <a:endParaRPr lang="en-CA" sz="1600" b="0" dirty="0"/>
          </a:p>
        </p:txBody>
      </p:sp>
      <p:sp>
        <p:nvSpPr>
          <p:cNvPr id="3" name="Content Placeholder 2">
            <a:extLst>
              <a:ext uri="{FF2B5EF4-FFF2-40B4-BE49-F238E27FC236}">
                <a16:creationId xmlns:a16="http://schemas.microsoft.com/office/drawing/2014/main" id="{70DF0CF5-C071-ABD4-23EC-80E1D5806033}"/>
              </a:ext>
            </a:extLst>
          </p:cNvPr>
          <p:cNvSpPr>
            <a:spLocks noGrp="1"/>
          </p:cNvSpPr>
          <p:nvPr>
            <p:ph idx="1"/>
          </p:nvPr>
        </p:nvSpPr>
        <p:spPr/>
        <p:txBody>
          <a:bodyPr/>
          <a:lstStyle/>
          <a:p>
            <a:endParaRPr lang="en-CA"/>
          </a:p>
        </p:txBody>
      </p:sp>
      <p:pic>
        <p:nvPicPr>
          <p:cNvPr id="5" name="Picture 4">
            <a:extLst>
              <a:ext uri="{FF2B5EF4-FFF2-40B4-BE49-F238E27FC236}">
                <a16:creationId xmlns:a16="http://schemas.microsoft.com/office/drawing/2014/main" id="{AED753C3-0B9F-EC6C-E015-6D2C13262F3A}"/>
              </a:ext>
            </a:extLst>
          </p:cNvPr>
          <p:cNvPicPr>
            <a:picLocks noChangeAspect="1"/>
          </p:cNvPicPr>
          <p:nvPr/>
        </p:nvPicPr>
        <p:blipFill>
          <a:blip r:embed="rId2"/>
          <a:stretch>
            <a:fillRect/>
          </a:stretch>
        </p:blipFill>
        <p:spPr>
          <a:xfrm>
            <a:off x="1717038" y="949036"/>
            <a:ext cx="7426961" cy="4194464"/>
          </a:xfrm>
          <a:prstGeom prst="rect">
            <a:avLst/>
          </a:prstGeom>
        </p:spPr>
      </p:pic>
    </p:spTree>
    <p:extLst>
      <p:ext uri="{BB962C8B-B14F-4D97-AF65-F5344CB8AC3E}">
        <p14:creationId xmlns:p14="http://schemas.microsoft.com/office/powerpoint/2010/main" val="4227957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BF9B6-0C78-4D37-9131-7557E74A3C5C}"/>
              </a:ext>
            </a:extLst>
          </p:cNvPr>
          <p:cNvSpPr>
            <a:spLocks noGrp="1"/>
          </p:cNvSpPr>
          <p:nvPr>
            <p:ph type="title"/>
          </p:nvPr>
        </p:nvSpPr>
        <p:spPr>
          <a:xfrm>
            <a:off x="1549190" y="205979"/>
            <a:ext cx="7137610" cy="857250"/>
          </a:xfrm>
        </p:spPr>
        <p:txBody>
          <a:bodyPr>
            <a:normAutofit/>
          </a:bodyPr>
          <a:lstStyle/>
          <a:p>
            <a:r>
              <a:rPr lang="en-US" dirty="0"/>
              <a:t>What if there is no given “target”</a:t>
            </a:r>
            <a:br>
              <a:rPr lang="en-US" dirty="0"/>
            </a:br>
            <a:r>
              <a:rPr lang="en-US" sz="1600" dirty="0">
                <a:solidFill>
                  <a:srgbClr val="FF0000"/>
                </a:solidFill>
                <a:highlight>
                  <a:srgbClr val="FFFF00"/>
                </a:highlight>
              </a:rPr>
              <a:t>Text</a:t>
            </a:r>
            <a:r>
              <a:rPr lang="en-US" sz="1600" dirty="0"/>
              <a:t>: Tweets about Bitcoin</a:t>
            </a:r>
          </a:p>
        </p:txBody>
      </p:sp>
      <p:sp>
        <p:nvSpPr>
          <p:cNvPr id="3" name="Content Placeholder 2">
            <a:extLst>
              <a:ext uri="{FF2B5EF4-FFF2-40B4-BE49-F238E27FC236}">
                <a16:creationId xmlns:a16="http://schemas.microsoft.com/office/drawing/2014/main" id="{C03F23E4-6E73-43FD-A180-A60DA498ED34}"/>
              </a:ext>
            </a:extLst>
          </p:cNvPr>
          <p:cNvSpPr>
            <a:spLocks noGrp="1"/>
          </p:cNvSpPr>
          <p:nvPr>
            <p:ph idx="1"/>
          </p:nvPr>
        </p:nvSpPr>
        <p:spPr/>
        <p:txBody>
          <a:bodyPr/>
          <a:lstStyle/>
          <a:p>
            <a:r>
              <a:rPr lang="en-US" dirty="0"/>
              <a:t>.</a:t>
            </a:r>
          </a:p>
        </p:txBody>
      </p:sp>
      <p:pic>
        <p:nvPicPr>
          <p:cNvPr id="6" name="Picture 5">
            <a:extLst>
              <a:ext uri="{FF2B5EF4-FFF2-40B4-BE49-F238E27FC236}">
                <a16:creationId xmlns:a16="http://schemas.microsoft.com/office/drawing/2014/main" id="{41C34F62-4725-F4A4-65C5-653090F19494}"/>
              </a:ext>
            </a:extLst>
          </p:cNvPr>
          <p:cNvPicPr>
            <a:picLocks noChangeAspect="1"/>
          </p:cNvPicPr>
          <p:nvPr/>
        </p:nvPicPr>
        <p:blipFill>
          <a:blip r:embed="rId2"/>
          <a:stretch>
            <a:fillRect/>
          </a:stretch>
        </p:blipFill>
        <p:spPr>
          <a:xfrm>
            <a:off x="1468582" y="1200151"/>
            <a:ext cx="7675418" cy="3943349"/>
          </a:xfrm>
          <a:prstGeom prst="rect">
            <a:avLst/>
          </a:prstGeom>
        </p:spPr>
      </p:pic>
    </p:spTree>
    <p:extLst>
      <p:ext uri="{BB962C8B-B14F-4D97-AF65-F5344CB8AC3E}">
        <p14:creationId xmlns:p14="http://schemas.microsoft.com/office/powerpoint/2010/main" val="2212085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91EB4-DC89-4D24-B25A-792C5AB8AE8F}"/>
              </a:ext>
            </a:extLst>
          </p:cNvPr>
          <p:cNvSpPr>
            <a:spLocks noGrp="1"/>
          </p:cNvSpPr>
          <p:nvPr>
            <p:ph type="title"/>
          </p:nvPr>
        </p:nvSpPr>
        <p:spPr/>
        <p:txBody>
          <a:bodyPr>
            <a:normAutofit/>
          </a:bodyPr>
          <a:lstStyle/>
          <a:p>
            <a:r>
              <a:rPr lang="en-US" dirty="0"/>
              <a:t>What if the text dataset is a Book! </a:t>
            </a:r>
            <a:br>
              <a:rPr lang="en-US" dirty="0"/>
            </a:br>
            <a:r>
              <a:rPr lang="en-US" sz="1600" dirty="0">
                <a:highlight>
                  <a:srgbClr val="FFFF00"/>
                </a:highlight>
              </a:rPr>
              <a:t>Text</a:t>
            </a:r>
            <a:r>
              <a:rPr lang="en-US" sz="1600" dirty="0"/>
              <a:t>: “The Philosopher’s Stone: Harry Potter”</a:t>
            </a:r>
          </a:p>
        </p:txBody>
      </p:sp>
      <p:sp>
        <p:nvSpPr>
          <p:cNvPr id="3" name="Content Placeholder 2">
            <a:extLst>
              <a:ext uri="{FF2B5EF4-FFF2-40B4-BE49-F238E27FC236}">
                <a16:creationId xmlns:a16="http://schemas.microsoft.com/office/drawing/2014/main" id="{76C89034-CFD9-4B2E-9FC8-BA672B125EA9}"/>
              </a:ext>
            </a:extLst>
          </p:cNvPr>
          <p:cNvSpPr>
            <a:spLocks noGrp="1"/>
          </p:cNvSpPr>
          <p:nvPr>
            <p:ph idx="1"/>
          </p:nvPr>
        </p:nvSpPr>
        <p:spPr>
          <a:xfrm>
            <a:off x="1717040" y="1200151"/>
            <a:ext cx="6969760" cy="3863056"/>
          </a:xfrm>
        </p:spPr>
        <p:txBody>
          <a:bodyPr>
            <a:normAutofit fontScale="40000" lnSpcReduction="20000"/>
          </a:bodyPr>
          <a:lstStyle/>
          <a:p>
            <a:pPr marL="0" indent="0">
              <a:buNone/>
            </a:pPr>
            <a:r>
              <a:rPr lang="en-US" dirty="0"/>
              <a:t>THE BOY WHO LIVED Mr. and Mrs. Dursley, of number four, Privet Drive, were proud to say that they were perfectly normal, thank you very much. They were the last people you’d expect to be involved in anything strange or mysterious, because they just didn’t hold with such nonsense. Mr. Dursley was the director of a firm called </a:t>
            </a:r>
            <a:r>
              <a:rPr lang="en-US" dirty="0" err="1"/>
              <a:t>Grunnings</a:t>
            </a:r>
            <a:r>
              <a:rPr lang="en-US" dirty="0"/>
              <a:t>, which made drills. He was a big, beefy man with hardly any neck, although he did have a very large mustache. Mrs. Dursley was thin and blonde and had nearly twice the usual amount of neck, which came in very useful as she spent so much of her time craning over garden fences, spying on the neighbors. The Dursley s had a small son called Dudley and in their opinion there was no finer boy anywhere. The Dursleys had everything they wanted, but they also had a secret, and their greatest fear was that somebody would discover it. They didn’t think they could bear it if anyone found out about the Potters. Mrs. Potter was Mrs. Dursley’s sister, but they hadn’t </a:t>
            </a:r>
            <a:r>
              <a:rPr lang="en-US" b="1" dirty="0">
                <a:solidFill>
                  <a:srgbClr val="FF0000"/>
                </a:solidFill>
                <a:highlight>
                  <a:srgbClr val="FFFF00"/>
                </a:highlight>
              </a:rPr>
              <a:t>Page | 2 </a:t>
            </a:r>
            <a:r>
              <a:rPr lang="en-US" b="1" dirty="0"/>
              <a:t>Harry Potter and the Philosophers Stone </a:t>
            </a:r>
            <a:r>
              <a:rPr lang="en-US" dirty="0"/>
              <a:t>- J.K. Rowling met for several years; in fact, Mrs. Dursley pretended she didn’t have a sister, because her sister and her good-for-nothing husband were as </a:t>
            </a:r>
            <a:r>
              <a:rPr lang="en-US" dirty="0" err="1"/>
              <a:t>unDursleyish</a:t>
            </a:r>
            <a:r>
              <a:rPr lang="en-US" dirty="0"/>
              <a:t> as it was possible to be. The Dursleys shuddered to think what the neighbors would say if the Potters arrived in the street. The Dursleys knew that the Potters had a small son, too, but they had never even seen him. This boy was another good reason for keeping the Potters away; they didn’t want Dudley mixing with a child like that. When Mr. and Mrs. Dursley woke up on the dull, gray Tuesday our story starts, there was nothing about the cloudy sky outside to suggest that strange and mysterious things would soon be happening all over the country. Mr. Dursley hummed as he picked out his most boring tie for work, and Mrs. Dursley gossiped away happily as she wrestled a screaming Dudley into his high chair. None of them noticed a large, tawny owl flutter past the window. At half past eight, Mr. Dursley picked up his briefcase, pecked Mrs. Dursley on the cheek, and tried to kiss Dudley good-bye but missed, because Dudley was now having a tantrum and throwing his cereal at the walls. “Little tyke,” chortled Mr. Dursley as he left the house. He got into his car and backed out of number four’s drive. It was on the corner of the street that he noticed the first sign of something peculiar — a cat reading a map. For a second, Mr. Dursley didn’t realize what he had seen — then he jerked his head around to look again. There was a tabby cat standing on the corner of Privet Drive, but there wasn’t a map in sight. What could he have been thinking of? It must have been a trick of the light. Mr. Dursley blinked and stared at </a:t>
            </a:r>
            <a:r>
              <a:rPr lang="en-US" b="1" dirty="0">
                <a:solidFill>
                  <a:srgbClr val="FF0000"/>
                </a:solidFill>
                <a:highlight>
                  <a:srgbClr val="FFFF00"/>
                </a:highlight>
              </a:rPr>
              <a:t>Page | 3 </a:t>
            </a:r>
            <a:r>
              <a:rPr lang="en-US" b="1" dirty="0"/>
              <a:t>Harry Potter and the Philosophers Stone </a:t>
            </a:r>
            <a:r>
              <a:rPr lang="en-US" dirty="0"/>
              <a:t>- J.K. Rowling the cat. It stared back. As Mr. Dursley drove around the corner and up the road, he watched the cat in his mirror. It was now reading the sign that said Privet Drive — no, looking at the sign; cats couldn’t read maps or signs. Mr. Dursley gave himself a little shake and put the cat out of his mind. As he drove toward town he thought of nothing except a large order of drills he was hoping to get that day. But on the edge of town, drills were driven out of his mind by something else. As he sat in the usual morning traffic jam, he couldn’t help noticing that there seemed to be a lot of strangely dressed people about. People in cloaks. Mr. Dursley couldn’t bear people who dressed in funny clothes — the getups you saw on young people! He supposed this was some stupid new fashion. He drummed his fingers on the steering wheel and his eyes fell on a huddle of these weirdos standing quite close by. They were whispering excitedly together. Mr. Dursley was enraged to see that a couple of them weren’t young at all; why, that man had to be older than he was, and wearing an emerald-green cloak! The nerve of him! But then it struck Mr. Dursley that this was probably some silly stunt — these people were obviously collecting for something ... yes, that would be it. The traffic moved on and a few minutes later, Mr. Dursley arrived in the </a:t>
            </a:r>
            <a:r>
              <a:rPr lang="en-US" dirty="0" err="1"/>
              <a:t>Grunnings</a:t>
            </a:r>
            <a:r>
              <a:rPr lang="en-US" dirty="0"/>
              <a:t> parking lot, his mind back on drills. Mr. Dursley always sat with his back to the window in his office on the ninth floor. If he hadn’t, he might have found it harder to concentrate on drills that morning. He didn’t see the owls swooping past in broad daylight, though people down in the street did; they pointed and gazed open-mouthed as owl after owl sped overhead. Most of them had never seen an owl even at nighttime. Mr. Dursley, however, had a perfectly normal, owl-free morning. He yelled at five different people. He made several important telephone </a:t>
            </a:r>
            <a:r>
              <a:rPr lang="en-US" b="1" dirty="0">
                <a:solidFill>
                  <a:srgbClr val="FF0000"/>
                </a:solidFill>
                <a:highlight>
                  <a:srgbClr val="FFFF00"/>
                </a:highlight>
              </a:rPr>
              <a:t>Page | </a:t>
            </a:r>
            <a:r>
              <a:rPr lang="en-US" dirty="0">
                <a:solidFill>
                  <a:srgbClr val="FF0000"/>
                </a:solidFill>
                <a:highlight>
                  <a:srgbClr val="FFFF00"/>
                </a:highlight>
              </a:rPr>
              <a:t>4 </a:t>
            </a:r>
            <a:r>
              <a:rPr lang="en-US" dirty="0"/>
              <a:t>Harry Potter and the Philosophers Stone - J.K. Rowling calls and shouted a bit more. He was in a very good mood until lunchtime, when he thought he’d stretch his legs and walk across the road to buy himself a bun from the bakery. He’d forgotten all about the people in cloaks until he passed a group of them next to the baker’s. He eyed them angrily as he passed. He didn’t know why, but they made him uneasy. This bunch were whispering excitedly, too, and he couldn’t see a single collecting tin. It was on his way back past them, clutching a large doughnut in a bag, that he caught a few words of what they were saying. “The Potters, that’s right, that’s what I heard — ” “ — yes, their son, Harry — ” Mr. Dursley stopped dead. Fear flooded him. He looked back at the whisperers as if he wanted to say something to them, but thought better of it. He dashed back across the road, hurried up to his office, snapped at his secretary not to disturb him, seized his telephone, and had almost finished dialing his home number when he changed his mind. He put the receiver back down and stroked his mustache, thinking ... no, he was being stupid. Potter wasn’t such an unusual name. He was sure there were lots of people called Potter who had a son called Harry. Come to think of it, he wasn’t even sure his nephew was called Harry. He’d never even seen the boy. It might have been Harvey. Or Harold. There was no point in worrying Mrs. Dursley; she always got so upset at any mention of her sister. He didn’t blame her — if he’d had a sister like that ... but all the same, those people in cloaks </a:t>
            </a:r>
            <a:r>
              <a:rPr lang="en-US" b="1" dirty="0">
                <a:solidFill>
                  <a:srgbClr val="FF0000"/>
                </a:solidFill>
                <a:highlight>
                  <a:srgbClr val="FFFF00"/>
                </a:highlight>
              </a:rPr>
              <a:t>... Page | 5 </a:t>
            </a:r>
            <a:r>
              <a:rPr lang="en-US" b="1" dirty="0"/>
              <a:t>Harry Potter and the Philosophers Stone </a:t>
            </a:r>
            <a:r>
              <a:rPr lang="en-US" dirty="0"/>
              <a:t>- J.K. Rowling He found it a lot harder to concentrate on drills that afternoon and when he left the building at five o’clock, he was still so worried that he walked straight into someone just outside the door. “Sorry,” he grunted, as the tiny old man stumbled and almost fell. It was a few seconds before Mr. Dursley realized that the man was wearing a violet cloak. He didn’t seem at all upset at being almost knocked to the ground. On the contrary, his face split into a wide smile and he said in a squeaky voice that made passersby stare, “Don’t be sorry, my dear sir, for nothing could upset me today! Rejoice, for You- Know-Who has gone at last! Even Muggles like yourself should be celebrating, this happy, happy day!” And the old man hugged Mr. Dursley around the middle and walked off. Mr. Dursley stood rooted to the spot. He had been hugged by a complete stranger. He also thought he had been called a Muggle, whatever that was. He was rattled. He hurried to his car and set off for home, hoping he was imagining things, which he had never hoped before, because he didn’t approve of imagination. As he pulled into the driveway of number four, the first thing he saw — and it didn’t improve his mood — was the tabby cat he’d spotted that morning. It was now sitting on his garden wall. He was sure it was the same one; it had the same markings around its eyes. “Shoo!” said Mr. Dursley loudly. The cat didn’t move. It just gave him a stern look. Was this normal cat behavior? Mr. Dursley wondered. Trying to pull himself together, he let himself into the </a:t>
            </a:r>
            <a:r>
              <a:rPr lang="en-US" b="1" dirty="0">
                <a:solidFill>
                  <a:srgbClr val="FF0000"/>
                </a:solidFill>
                <a:highlight>
                  <a:srgbClr val="FFFF00"/>
                </a:highlight>
              </a:rPr>
              <a:t>Page | 6 </a:t>
            </a:r>
            <a:r>
              <a:rPr lang="en-US" b="1" dirty="0"/>
              <a:t>Harry Potter and the Philosophers Stone </a:t>
            </a:r>
            <a:r>
              <a:rPr lang="en-US" dirty="0"/>
              <a:t>- J.K. Rowling</a:t>
            </a:r>
          </a:p>
        </p:txBody>
      </p:sp>
    </p:spTree>
    <p:extLst>
      <p:ext uri="{BB962C8B-B14F-4D97-AF65-F5344CB8AC3E}">
        <p14:creationId xmlns:p14="http://schemas.microsoft.com/office/powerpoint/2010/main" val="2232309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05979"/>
            <a:ext cx="6969760" cy="519495"/>
          </a:xfrm>
        </p:spPr>
        <p:txBody>
          <a:bodyPr/>
          <a:lstStyle/>
          <a:p>
            <a:r>
              <a:rPr lang="en-US" dirty="0"/>
              <a:t>TEXT VECTORIZATION</a:t>
            </a:r>
          </a:p>
        </p:txBody>
      </p:sp>
      <p:sp>
        <p:nvSpPr>
          <p:cNvPr id="3" name="Content Placeholder 2"/>
          <p:cNvSpPr>
            <a:spLocks noGrp="1"/>
          </p:cNvSpPr>
          <p:nvPr>
            <p:ph idx="1"/>
          </p:nvPr>
        </p:nvSpPr>
        <p:spPr>
          <a:xfrm>
            <a:off x="1511405" y="725474"/>
            <a:ext cx="7526797" cy="4307505"/>
          </a:xfrm>
        </p:spPr>
        <p:txBody>
          <a:bodyPr>
            <a:normAutofit fontScale="92500" lnSpcReduction="10000"/>
          </a:bodyPr>
          <a:lstStyle/>
          <a:p>
            <a:pPr>
              <a:buClr>
                <a:srgbClr val="595959"/>
              </a:buClr>
              <a:buFont typeface="Wingdings" panose="05000000000000000000" pitchFamily="2" charset="2"/>
              <a:buChar char="q"/>
            </a:pPr>
            <a:r>
              <a:rPr lang="en-US" sz="2000" dirty="0">
                <a:solidFill>
                  <a:srgbClr val="0070C0"/>
                </a:solidFill>
                <a:latin typeface="Charter"/>
              </a:rPr>
              <a:t>Text analytics</a:t>
            </a:r>
            <a:r>
              <a:rPr lang="en-US" sz="2000" dirty="0">
                <a:latin typeface="Charter"/>
              </a:rPr>
              <a:t> deals with the gathering, storing, and mining of </a:t>
            </a:r>
            <a:r>
              <a:rPr lang="en-US" sz="2000" b="1" u="sng" dirty="0">
                <a:solidFill>
                  <a:srgbClr val="0070C0"/>
                </a:solidFill>
                <a:latin typeface="Charter"/>
              </a:rPr>
              <a:t>textual information</a:t>
            </a:r>
            <a:r>
              <a:rPr lang="en-US" sz="2000" dirty="0">
                <a:latin typeface="Charter"/>
              </a:rPr>
              <a:t> to impower businesses to make efficient decisions.</a:t>
            </a:r>
          </a:p>
          <a:p>
            <a:pPr>
              <a:buClr>
                <a:srgbClr val="595959"/>
              </a:buClr>
              <a:buFont typeface="Wingdings" panose="05000000000000000000" pitchFamily="2" charset="2"/>
              <a:buChar char="q"/>
            </a:pPr>
            <a:r>
              <a:rPr lang="en-US" sz="2000" b="1" dirty="0">
                <a:effectLst/>
                <a:latin typeface="Charter"/>
                <a:ea typeface="Calibri" panose="020F0502020204030204" pitchFamily="34" charset="0"/>
                <a:cs typeface="Times New Roman" panose="02020603050405020304" pitchFamily="18" charset="0"/>
              </a:rPr>
              <a:t>Today</a:t>
            </a:r>
            <a:r>
              <a:rPr lang="en-US" sz="2000" dirty="0">
                <a:effectLst/>
                <a:latin typeface="Charter"/>
                <a:ea typeface="Calibri" panose="020F0502020204030204" pitchFamily="34" charset="0"/>
                <a:cs typeface="Times New Roman" panose="02020603050405020304" pitchFamily="18" charset="0"/>
              </a:rPr>
              <a:t>: in the era of Big Data: the production of </a:t>
            </a:r>
            <a:r>
              <a:rPr lang="en-US" sz="2000" b="1" u="sng" dirty="0">
                <a:effectLst/>
                <a:latin typeface="Charter"/>
                <a:ea typeface="Calibri" panose="020F0502020204030204" pitchFamily="34" charset="0"/>
                <a:cs typeface="Times New Roman" panose="02020603050405020304" pitchFamily="18" charset="0"/>
              </a:rPr>
              <a:t>non-numerical data</a:t>
            </a:r>
            <a:r>
              <a:rPr lang="en-US" sz="2000" dirty="0">
                <a:effectLst/>
                <a:latin typeface="Charter"/>
                <a:ea typeface="Calibri" panose="020F0502020204030204" pitchFamily="34" charset="0"/>
                <a:cs typeface="Times New Roman" panose="02020603050405020304" pitchFamily="18" charset="0"/>
              </a:rPr>
              <a:t> has significantly increased thanks to the progress in computer automation. </a:t>
            </a:r>
            <a:endParaRPr lang="en-US" sz="2000" dirty="0">
              <a:latin typeface="Charter"/>
            </a:endParaRPr>
          </a:p>
          <a:p>
            <a:pPr lvl="0">
              <a:lnSpc>
                <a:spcPct val="107000"/>
              </a:lnSpc>
              <a:buFont typeface="Wingdings" panose="05000000000000000000" pitchFamily="2" charset="2"/>
              <a:buChar char="q"/>
            </a:pPr>
            <a:r>
              <a:rPr lang="en-US" sz="2000" dirty="0">
                <a:effectLst/>
                <a:latin typeface="Charter"/>
                <a:ea typeface="Calibri" panose="020F0502020204030204" pitchFamily="34" charset="0"/>
                <a:cs typeface="Times New Roman" panose="02020603050405020304" pitchFamily="18" charset="0"/>
              </a:rPr>
              <a:t>For example: </a:t>
            </a:r>
            <a:r>
              <a:rPr lang="en-US" sz="2000" dirty="0">
                <a:solidFill>
                  <a:srgbClr val="202124"/>
                </a:solidFill>
                <a:effectLst/>
                <a:latin typeface="Charter"/>
                <a:ea typeface="Calibri" panose="020F0502020204030204" pitchFamily="34" charset="0"/>
                <a:cs typeface="Arial" panose="020B0604020202020204" pitchFamily="34" charset="0"/>
              </a:rPr>
              <a:t> </a:t>
            </a:r>
            <a:r>
              <a:rPr lang="en-US" sz="2000" b="1" dirty="0">
                <a:solidFill>
                  <a:srgbClr val="202124"/>
                </a:solidFill>
                <a:effectLst/>
                <a:latin typeface="Charter"/>
                <a:ea typeface="Calibri" panose="020F0502020204030204" pitchFamily="34" charset="0"/>
                <a:cs typeface="Arial" panose="020B0604020202020204" pitchFamily="34" charset="0"/>
              </a:rPr>
              <a:t>4 petabytes of data</a:t>
            </a:r>
            <a:r>
              <a:rPr lang="en-US" sz="2000" dirty="0">
                <a:solidFill>
                  <a:srgbClr val="202124"/>
                </a:solidFill>
                <a:effectLst/>
                <a:latin typeface="Charter"/>
                <a:ea typeface="Calibri" panose="020F0502020204030204" pitchFamily="34" charset="0"/>
                <a:cs typeface="Arial" panose="020B0604020202020204" pitchFamily="34" charset="0"/>
              </a:rPr>
              <a:t> per day are produced by Facebook </a:t>
            </a:r>
            <a:r>
              <a:rPr lang="en-US" sz="2000" b="1" dirty="0">
                <a:solidFill>
                  <a:srgbClr val="0070C0"/>
                </a:solidFill>
                <a:effectLst/>
                <a:latin typeface="Charter"/>
                <a:ea typeface="Calibri" panose="020F0502020204030204" pitchFamily="34" charset="0"/>
                <a:cs typeface="Arial" panose="020B0604020202020204" pitchFamily="34" charset="0"/>
              </a:rPr>
              <a:t>most of which are textual</a:t>
            </a:r>
            <a:r>
              <a:rPr lang="en-US" sz="2000" dirty="0">
                <a:solidFill>
                  <a:srgbClr val="202124"/>
                </a:solidFill>
                <a:effectLst/>
                <a:latin typeface="Charter"/>
                <a:ea typeface="Calibri" panose="020F0502020204030204" pitchFamily="34" charset="0"/>
                <a:cs typeface="Arial" panose="020B0604020202020204" pitchFamily="34" charset="0"/>
              </a:rPr>
              <a:t> data</a:t>
            </a:r>
            <a:endParaRPr lang="en-US" sz="2000" dirty="0">
              <a:effectLst/>
              <a:latin typeface="Charter"/>
              <a:ea typeface="Calibri" panose="020F0502020204030204" pitchFamily="34" charset="0"/>
              <a:cs typeface="Times New Roman" panose="02020603050405020304" pitchFamily="18" charset="0"/>
            </a:endParaRPr>
          </a:p>
          <a:p>
            <a:pPr>
              <a:buFont typeface="Wingdings" panose="05000000000000000000" pitchFamily="2" charset="2"/>
              <a:buChar char="v"/>
            </a:pPr>
            <a:r>
              <a:rPr lang="en-US" sz="2000" dirty="0">
                <a:latin typeface="Charter"/>
              </a:rPr>
              <a:t>Machine Learning and Deep Learning cannot accept text, </a:t>
            </a:r>
            <a:r>
              <a:rPr lang="en-US" sz="2000" i="1" u="sng" dirty="0">
                <a:solidFill>
                  <a:srgbClr val="FF0000"/>
                </a:solidFill>
                <a:latin typeface="Charter"/>
              </a:rPr>
              <a:t>we must convert it to numeric representation.</a:t>
            </a:r>
          </a:p>
          <a:p>
            <a:pPr>
              <a:buFont typeface="Wingdings" panose="05000000000000000000" pitchFamily="2" charset="2"/>
              <a:buChar char="v"/>
            </a:pPr>
            <a:r>
              <a:rPr lang="en-US" sz="2000" b="0" i="0" dirty="0">
                <a:effectLst/>
                <a:latin typeface="Charter"/>
              </a:rPr>
              <a:t>In NLP, there are techniques like </a:t>
            </a:r>
            <a:r>
              <a:rPr lang="en-US" sz="2000" b="1" i="0" dirty="0">
                <a:effectLst/>
                <a:latin typeface="Charter"/>
              </a:rPr>
              <a:t>Bag of Words, Term Frequency, TF-IDF</a:t>
            </a:r>
            <a:r>
              <a:rPr lang="en-US" sz="2000" b="0" i="0" dirty="0">
                <a:effectLst/>
                <a:latin typeface="Charter"/>
              </a:rPr>
              <a:t>, to convert text into numeric vectors. </a:t>
            </a:r>
          </a:p>
          <a:p>
            <a:pPr>
              <a:buFont typeface="Wingdings" panose="05000000000000000000" pitchFamily="2" charset="2"/>
              <a:buChar char="v"/>
            </a:pPr>
            <a:r>
              <a:rPr lang="en-US" sz="2000" dirty="0">
                <a:solidFill>
                  <a:schemeClr val="accent3"/>
                </a:solidFill>
                <a:latin typeface="Charter"/>
              </a:rPr>
              <a:t>These </a:t>
            </a:r>
            <a:r>
              <a:rPr lang="en-US" sz="2000" b="0" i="0" dirty="0">
                <a:solidFill>
                  <a:schemeClr val="accent3"/>
                </a:solidFill>
                <a:effectLst/>
                <a:latin typeface="Charter"/>
              </a:rPr>
              <a:t>Bag of Words techniques do not represent the semantic relationship relationships between the texts in numeric form. They only vectorize the text!</a:t>
            </a:r>
            <a:endParaRPr lang="en-US" sz="2000" b="1" dirty="0">
              <a:solidFill>
                <a:schemeClr val="accent3"/>
              </a:solidFill>
              <a:latin typeface="Charter"/>
            </a:endParaRPr>
          </a:p>
          <a:p>
            <a:pPr>
              <a:buFont typeface="Wingdings" panose="05000000000000000000" pitchFamily="2" charset="2"/>
              <a:buChar char="v"/>
            </a:pPr>
            <a:endParaRPr lang="en-US" sz="2000" b="1" dirty="0">
              <a:latin typeface="Charter"/>
            </a:endParaRPr>
          </a:p>
          <a:p>
            <a:pPr>
              <a:buFont typeface="Wingdings" panose="05000000000000000000" pitchFamily="2" charset="2"/>
              <a:buChar char="v"/>
            </a:pPr>
            <a:endParaRPr lang="en-US" b="0" i="0" dirty="0">
              <a:effectLst/>
              <a:latin typeface="Charter"/>
            </a:endParaRPr>
          </a:p>
          <a:p>
            <a:pPr>
              <a:buFont typeface="Wingdings" panose="05000000000000000000" pitchFamily="2" charset="2"/>
              <a:buChar char="v"/>
            </a:pPr>
            <a:endParaRPr lang="en-US" b="0" i="0" dirty="0">
              <a:effectLst/>
              <a:latin typeface="Charter"/>
            </a:endParaRPr>
          </a:p>
          <a:p>
            <a:pPr>
              <a:buFont typeface="Wingdings" panose="05000000000000000000" pitchFamily="2" charset="2"/>
              <a:buChar char="v"/>
            </a:pPr>
            <a:endParaRPr lang="en-US" b="1" dirty="0">
              <a:latin typeface="Charter"/>
            </a:endParaRPr>
          </a:p>
          <a:p>
            <a:pPr>
              <a:buFont typeface="Wingdings" panose="05000000000000000000" pitchFamily="2" charset="2"/>
              <a:buChar char="v"/>
            </a:pPr>
            <a:endParaRPr lang="en-US" b="1" dirty="0">
              <a:latin typeface="Charter"/>
            </a:endParaRPr>
          </a:p>
          <a:p>
            <a:pPr marL="0" indent="0">
              <a:buNone/>
            </a:pPr>
            <a:endParaRPr lang="en-US" b="1" dirty="0">
              <a:latin typeface="Charter"/>
            </a:endParaRPr>
          </a:p>
          <a:p>
            <a:pPr marL="0" indent="0">
              <a:buNone/>
            </a:pPr>
            <a:endParaRPr lang="en-US" b="1" dirty="0">
              <a:latin typeface="Charter"/>
            </a:endParaRPr>
          </a:p>
        </p:txBody>
      </p:sp>
    </p:spTree>
    <p:extLst>
      <p:ext uri="{BB962C8B-B14F-4D97-AF65-F5344CB8AC3E}">
        <p14:creationId xmlns:p14="http://schemas.microsoft.com/office/powerpoint/2010/main" val="286423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C8E28-2C46-40B2-819B-DECFBBCD7141}"/>
              </a:ext>
            </a:extLst>
          </p:cNvPr>
          <p:cNvSpPr>
            <a:spLocks noGrp="1"/>
          </p:cNvSpPr>
          <p:nvPr>
            <p:ph type="title"/>
          </p:nvPr>
        </p:nvSpPr>
        <p:spPr>
          <a:xfrm>
            <a:off x="1488734" y="120252"/>
            <a:ext cx="6969760" cy="588408"/>
          </a:xfrm>
        </p:spPr>
        <p:txBody>
          <a:bodyPr>
            <a:normAutofit fontScale="90000"/>
          </a:bodyPr>
          <a:lstStyle/>
          <a:p>
            <a:r>
              <a:rPr lang="en-US" b="1" dirty="0">
                <a:latin typeface="Charter"/>
              </a:rPr>
              <a:t>Document-Term Matrix of Bag of Words</a:t>
            </a:r>
            <a:br>
              <a:rPr lang="en-US" b="1" dirty="0">
                <a:latin typeface="Charter"/>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A7026EB-28FB-46BA-8E76-217E98113A86}"/>
                  </a:ext>
                </a:extLst>
              </p:cNvPr>
              <p:cNvSpPr>
                <a:spLocks noGrp="1"/>
              </p:cNvSpPr>
              <p:nvPr>
                <p:ph idx="1"/>
              </p:nvPr>
            </p:nvSpPr>
            <p:spPr>
              <a:xfrm>
                <a:off x="1488734" y="541020"/>
                <a:ext cx="7594810" cy="4053603"/>
              </a:xfrm>
            </p:spPr>
            <p:txBody>
              <a:bodyPr>
                <a:normAutofit/>
              </a:bodyPr>
              <a:lstStyle/>
              <a:p>
                <a:pPr>
                  <a:spcBef>
                    <a:spcPts val="1300"/>
                  </a:spcBef>
                  <a:buClr>
                    <a:srgbClr val="595959"/>
                  </a:buClr>
                  <a:buFont typeface="Wingdings" panose="05000000000000000000" pitchFamily="2" charset="2"/>
                  <a:buChar char="v"/>
                </a:pPr>
                <a:r>
                  <a:rPr lang="en-US" sz="1400" b="1" dirty="0"/>
                  <a:t>TF </a:t>
                </a:r>
                <a:r>
                  <a:rPr lang="en-US" sz="1400" dirty="0"/>
                  <a:t>(Term Frequency):</a:t>
                </a:r>
                <a:endParaRPr lang="en-US" sz="1400" dirty="0">
                  <a:solidFill>
                    <a:srgbClr val="000000"/>
                  </a:solidFill>
                </a:endParaRPr>
              </a:p>
              <a:p>
                <a:pPr marL="377190">
                  <a:spcBef>
                    <a:spcPts val="1300"/>
                  </a:spcBef>
                  <a:buClr>
                    <a:srgbClr val="595959"/>
                  </a:buClr>
                  <a:buFont typeface="Wingdings" panose="05000000000000000000" pitchFamily="2" charset="2"/>
                  <a:buChar char="q"/>
                </a:pPr>
                <a:r>
                  <a:rPr lang="en-US" sz="1400" dirty="0"/>
                  <a:t>        W</a:t>
                </a:r>
                <a:r>
                  <a:rPr lang="en-US" sz="1400" baseline="-25000" dirty="0"/>
                  <a:t>i</a:t>
                </a:r>
                <a:r>
                  <a:rPr lang="en-US" sz="1400" dirty="0"/>
                  <a:t> = is number of times the term occurs in the document</a:t>
                </a:r>
                <a:endParaRPr lang="en-US" sz="1400" dirty="0">
                  <a:solidFill>
                    <a:srgbClr val="000000"/>
                  </a:solidFill>
                </a:endParaRPr>
              </a:p>
              <a:p>
                <a:pPr marL="377190">
                  <a:spcBef>
                    <a:spcPts val="1300"/>
                  </a:spcBef>
                  <a:buFont typeface="Wingdings" panose="05000000000000000000" pitchFamily="2" charset="2"/>
                  <a:buChar char="Ø"/>
                </a:pPr>
                <a:r>
                  <a:rPr lang="en-US" sz="1400" dirty="0"/>
                  <a:t>       </a:t>
                </a:r>
                <a14:m>
                  <m:oMath xmlns:m="http://schemas.openxmlformats.org/officeDocument/2006/math">
                    <m:r>
                      <a:rPr lang="en-US" sz="1400" b="0" i="1" smtClean="0">
                        <a:latin typeface="Cambria Math" panose="02040503050406030204" pitchFamily="18" charset="0"/>
                      </a:rPr>
                      <m:t>𝑡𝑓</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𝑖</m:t>
                            </m:r>
                          </m:sub>
                        </m:sSub>
                      </m:num>
                      <m:den>
                        <m:nary>
                          <m:naryPr>
                            <m:chr m:val="∑"/>
                            <m:ctrlPr>
                              <a:rPr lang="en-US" sz="1400" b="0" i="1" smtClean="0">
                                <a:latin typeface="Cambria Math" panose="02040503050406030204" pitchFamily="18" charset="0"/>
                              </a:rPr>
                            </m:ctrlPr>
                          </m:naryPr>
                          <m:sub>
                            <m:r>
                              <m:rPr>
                                <m:brk m:alnAt="23"/>
                              </m:rPr>
                              <a:rPr lang="en-US" sz="1400" b="0" i="1" smtClean="0">
                                <a:latin typeface="Cambria Math" panose="02040503050406030204" pitchFamily="18" charset="0"/>
                              </a:rPr>
                              <m:t>𝑖</m:t>
                            </m:r>
                            <m:r>
                              <a:rPr lang="en-US" sz="1400" b="0" i="1" smtClean="0">
                                <a:latin typeface="Cambria Math" panose="02040503050406030204" pitchFamily="18" charset="0"/>
                              </a:rPr>
                              <m:t>=1</m:t>
                            </m:r>
                          </m:sub>
                          <m:sup>
                            <m:r>
                              <a:rPr lang="en-US" sz="1400" b="0" i="1" smtClean="0">
                                <a:latin typeface="Cambria Math" panose="02040503050406030204" pitchFamily="18" charset="0"/>
                              </a:rPr>
                              <m:t>𝑑</m:t>
                            </m:r>
                          </m:sup>
                          <m:e>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𝑊</m:t>
                                </m:r>
                              </m:e>
                              <m:sub>
                                <m:r>
                                  <a:rPr lang="en-US" sz="1400" b="0" i="1" smtClean="0">
                                    <a:latin typeface="Cambria Math" panose="02040503050406030204" pitchFamily="18" charset="0"/>
                                  </a:rPr>
                                  <m:t>𝑖</m:t>
                                </m:r>
                              </m:sub>
                            </m:sSub>
                          </m:e>
                        </m:nary>
                      </m:den>
                    </m:f>
                  </m:oMath>
                </a14:m>
                <a:endParaRPr lang="en-US" sz="1400" dirty="0"/>
              </a:p>
              <a:p>
                <a:pPr fontAlgn="base">
                  <a:buFont typeface="Wingdings" panose="05000000000000000000" pitchFamily="2" charset="2"/>
                  <a:buChar char="v"/>
                </a:pPr>
                <a:r>
                  <a:rPr lang="en-US" sz="1400" b="1" dirty="0"/>
                  <a:t>TF-IDF </a:t>
                </a:r>
                <a:r>
                  <a:rPr lang="en-US" sz="1400" dirty="0"/>
                  <a:t>(Inverse Document Frequency): is a scoring of how rare the word is across documents.</a:t>
                </a:r>
              </a:p>
              <a:p>
                <a:r>
                  <a:rPr lang="en-US" sz="1400" dirty="0"/>
                  <a:t>Give higher weight to terms that are rare</a:t>
                </a:r>
              </a:p>
              <a:p>
                <a:r>
                  <a:rPr lang="en-US" altLang="en-US" sz="1400" dirty="0" err="1">
                    <a:ea typeface="ＭＳ Ｐゴシック" panose="020B0600070205080204" pitchFamily="34" charset="-128"/>
                  </a:rPr>
                  <a:t>df</a:t>
                </a:r>
                <a:r>
                  <a:rPr lang="en-US" altLang="en-US" sz="1400" i="1" baseline="-25000" dirty="0" err="1">
                    <a:ea typeface="ＭＳ Ｐゴシック" panose="020B0600070205080204" pitchFamily="34" charset="-128"/>
                  </a:rPr>
                  <a:t>t</a:t>
                </a:r>
                <a:r>
                  <a:rPr lang="en-US" altLang="en-US" sz="1400" dirty="0">
                    <a:ea typeface="ＭＳ Ｐゴシック" panose="020B0600070205080204" pitchFamily="34" charset="-128"/>
                  </a:rPr>
                  <a:t> is the document frequency of </a:t>
                </a:r>
                <a:r>
                  <a:rPr lang="en-US" altLang="en-US" sz="1400" i="1" dirty="0">
                    <a:ea typeface="ＭＳ Ｐゴシック" panose="020B0600070205080204" pitchFamily="34" charset="-128"/>
                  </a:rPr>
                  <a:t>t</a:t>
                </a:r>
                <a:r>
                  <a:rPr lang="en-US" altLang="en-US" sz="1400" dirty="0">
                    <a:ea typeface="ＭＳ Ｐゴシック" panose="020B0600070205080204" pitchFamily="34" charset="-128"/>
                  </a:rPr>
                  <a:t>: the number of documents that contain </a:t>
                </a:r>
                <a:r>
                  <a:rPr lang="en-US" altLang="en-US" sz="1400" i="1" dirty="0">
                    <a:ea typeface="ＭＳ Ｐゴシック" panose="020B0600070205080204" pitchFamily="34" charset="-128"/>
                  </a:rPr>
                  <a:t>t</a:t>
                </a:r>
                <a:endParaRPr lang="en-US" altLang="en-US" sz="1400" dirty="0">
                  <a:ea typeface="ＭＳ Ｐゴシック" panose="020B0600070205080204" pitchFamily="34" charset="-128"/>
                </a:endParaRPr>
              </a:p>
              <a:p>
                <a:pPr lvl="1"/>
                <a:r>
                  <a:rPr lang="en-US" altLang="en-US" sz="1400" dirty="0" err="1"/>
                  <a:t>df</a:t>
                </a:r>
                <a:r>
                  <a:rPr lang="en-US" altLang="en-US" sz="1400" dirty="0"/>
                  <a:t>(w) – document frequency (number of documents containing the word) </a:t>
                </a:r>
              </a:p>
              <a:p>
                <a:pPr lvl="1"/>
                <a:r>
                  <a:rPr lang="en-US" altLang="en-US" sz="1400" dirty="0" err="1"/>
                  <a:t>tf</a:t>
                </a:r>
                <a:r>
                  <a:rPr lang="en-US" altLang="en-US" sz="1400" dirty="0"/>
                  <a:t>(w) – term frequency (number of word occurrences in a document)</a:t>
                </a:r>
                <a:r>
                  <a:rPr lang="en-US" altLang="en-US" sz="1400" dirty="0">
                    <a:ea typeface="ＭＳ Ｐゴシック" panose="020B0600070205080204" pitchFamily="34" charset="-128"/>
                  </a:rPr>
                  <a:t> </a:t>
                </a:r>
                <a:r>
                  <a:rPr lang="en-US" altLang="en-US" sz="1400" dirty="0">
                    <a:ea typeface="ＭＳ Ｐゴシック" panose="020B0600070205080204" pitchFamily="34" charset="-128"/>
                    <a:sym typeface="Symbol" panose="05050102010706020507" pitchFamily="18" charset="2"/>
                  </a:rPr>
                  <a:t> </a:t>
                </a:r>
                <a:r>
                  <a:rPr lang="en-US" altLang="en-US" sz="1400" i="1" dirty="0">
                    <a:ea typeface="ＭＳ Ｐゴシック" panose="020B0600070205080204" pitchFamily="34" charset="-128"/>
                  </a:rPr>
                  <a:t>N</a:t>
                </a:r>
              </a:p>
              <a:p>
                <a:pPr lvl="1"/>
                <a:r>
                  <a:rPr lang="en-US" altLang="en-US" sz="1400" dirty="0"/>
                  <a:t>N – number of all documents</a:t>
                </a:r>
              </a:p>
              <a:p>
                <a:r>
                  <a:rPr lang="en-GB" altLang="en-US" sz="1400" dirty="0"/>
                  <a:t>The word is more important if it appears several times in a target document</a:t>
                </a:r>
              </a:p>
              <a:p>
                <a:endParaRPr lang="en-GB" altLang="en-US" sz="1400" dirty="0"/>
              </a:p>
              <a:p>
                <a:pPr>
                  <a:buFont typeface="Wingdings" panose="05000000000000000000" pitchFamily="2" charset="2"/>
                  <a:buChar char="Ø"/>
                </a:pPr>
                <a:endParaRPr lang="en-US" altLang="en-US" sz="1400" dirty="0"/>
              </a:p>
              <a:p>
                <a:endParaRPr lang="en-US" altLang="en-US" sz="1400" i="1" dirty="0">
                  <a:ea typeface="ＭＳ Ｐゴシック" panose="020B0600070205080204" pitchFamily="34" charset="-128"/>
                </a:endParaRPr>
              </a:p>
              <a:p>
                <a:endParaRPr lang="en-US" dirty="0"/>
              </a:p>
            </p:txBody>
          </p:sp>
        </mc:Choice>
        <mc:Fallback xmlns="">
          <p:sp>
            <p:nvSpPr>
              <p:cNvPr id="3" name="Content Placeholder 2">
                <a:extLst>
                  <a:ext uri="{FF2B5EF4-FFF2-40B4-BE49-F238E27FC236}">
                    <a16:creationId xmlns:a16="http://schemas.microsoft.com/office/drawing/2014/main" id="{9A7026EB-28FB-46BA-8E76-217E98113A86}"/>
                  </a:ext>
                </a:extLst>
              </p:cNvPr>
              <p:cNvSpPr>
                <a:spLocks noGrp="1" noRot="1" noChangeAspect="1" noMove="1" noResize="1" noEditPoints="1" noAdjustHandles="1" noChangeArrowheads="1" noChangeShapeType="1" noTextEdit="1"/>
              </p:cNvSpPr>
              <p:nvPr>
                <p:ph idx="1"/>
              </p:nvPr>
            </p:nvSpPr>
            <p:spPr>
              <a:xfrm>
                <a:off x="1488734" y="541020"/>
                <a:ext cx="7594810" cy="4053603"/>
              </a:xfrm>
              <a:blipFill>
                <a:blip r:embed="rId2"/>
                <a:stretch>
                  <a:fillRect l="-80" t="-301"/>
                </a:stretch>
              </a:blipFill>
            </p:spPr>
            <p:txBody>
              <a:bodyPr/>
              <a:lstStyle/>
              <a:p>
                <a:r>
                  <a:rPr lang="en-US">
                    <a:noFill/>
                  </a:rPr>
                  <a:t> </a:t>
                </a:r>
              </a:p>
            </p:txBody>
          </p:sp>
        </mc:Fallback>
      </mc:AlternateContent>
      <p:pic>
        <p:nvPicPr>
          <p:cNvPr id="4" name="Picture 4">
            <a:extLst>
              <a:ext uri="{FF2B5EF4-FFF2-40B4-BE49-F238E27FC236}">
                <a16:creationId xmlns:a16="http://schemas.microsoft.com/office/drawing/2014/main" id="{B79CFAFA-2801-438B-AB22-846F5FE41B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7940" y="3881511"/>
            <a:ext cx="2304430" cy="7131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C95A8C5-9EE9-4D6C-9E3F-83DA7413A3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50949" y="3840480"/>
            <a:ext cx="4573282" cy="124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27537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B6F2769-7194-4217-93D3-3AF3A4742282}">
  <ds:schemaRefs>
    <ds:schemaRef ds:uri="http://purl.org/dc/elements/1.1/"/>
    <ds:schemaRef ds:uri="http://www.w3.org/XML/1998/namespace"/>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microsoft.com/sharepoint/v3/fields"/>
  </ds:schemaRefs>
</ds:datastoreItem>
</file>

<file path=customXml/itemProps3.xml><?xml version="1.0" encoding="utf-8"?>
<ds:datastoreItem xmlns:ds="http://schemas.openxmlformats.org/officeDocument/2006/customXml" ds:itemID="{87D2A1B0-FF3E-4009-940D-AED0EB70AA2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27510</TotalTime>
  <Words>4199</Words>
  <Application>Microsoft Office PowerPoint</Application>
  <PresentationFormat>On-screen Show (16:9)</PresentationFormat>
  <Paragraphs>467</Paragraphs>
  <Slides>42</Slides>
  <Notes>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ＭＳ Ｐゴシック</vt:lpstr>
      <vt:lpstr>Arial</vt:lpstr>
      <vt:lpstr>Calibri</vt:lpstr>
      <vt:lpstr>Cambria Math</vt:lpstr>
      <vt:lpstr>Charter</vt:lpstr>
      <vt:lpstr>Courier New</vt:lpstr>
      <vt:lpstr>guardian-text-oreilly</vt:lpstr>
      <vt:lpstr>Roboto</vt:lpstr>
      <vt:lpstr>Verdana</vt:lpstr>
      <vt:lpstr>Wingdings</vt:lpstr>
      <vt:lpstr>Office Theme</vt:lpstr>
      <vt:lpstr>Week 8: Word Embeddings</vt:lpstr>
      <vt:lpstr>PowerPoint Presentation</vt:lpstr>
      <vt:lpstr>Collected Structured Data:</vt:lpstr>
      <vt:lpstr>Current Statistical Techniques for Estimation</vt:lpstr>
      <vt:lpstr>Text Data for CAPM/APT Model:  Y: Bitcoin Price, Text Date: Tweets about bitcoin price movement</vt:lpstr>
      <vt:lpstr>What if there is no given “target” Text: Tweets about Bitcoin</vt:lpstr>
      <vt:lpstr>What if the text dataset is a Book!  Text: “The Philosopher’s Stone: Harry Potter”</vt:lpstr>
      <vt:lpstr>TEXT VECTORIZATION</vt:lpstr>
      <vt:lpstr>Document-Term Matrix of Bag of Words </vt:lpstr>
      <vt:lpstr>Similarity of Vecotrs</vt:lpstr>
      <vt:lpstr>Document – Word Representation: One-hot Vectors</vt:lpstr>
      <vt:lpstr>One-Hot Encoding</vt:lpstr>
      <vt:lpstr>What are “Word Embeddings”</vt:lpstr>
      <vt:lpstr>One-hot vs. Embedding</vt:lpstr>
      <vt:lpstr>Embedding</vt:lpstr>
      <vt:lpstr>How word embedding work?</vt:lpstr>
      <vt:lpstr>Word Embedding Methods</vt:lpstr>
      <vt:lpstr>Co-occurrence Matrix</vt:lpstr>
      <vt:lpstr>Issue with Co-occurrence Matrix</vt:lpstr>
      <vt:lpstr> Word2Vec Model </vt:lpstr>
      <vt:lpstr>Word2Vec Architecture: Model=Neural Network</vt:lpstr>
      <vt:lpstr>Reminder: Neural Network Basics</vt:lpstr>
      <vt:lpstr>PowerPoint Presentation</vt:lpstr>
      <vt:lpstr>.</vt:lpstr>
      <vt:lpstr>One Hidden Layer Network</vt:lpstr>
      <vt:lpstr>Word2Vec Model</vt:lpstr>
      <vt:lpstr>Word2Vec Architectures: Continuous Bag of Words (CBOW) and Skip-Gram. </vt:lpstr>
      <vt:lpstr>Continuous Bag of Words (CBOW) Model </vt:lpstr>
      <vt:lpstr>CBOW Implementation</vt:lpstr>
      <vt:lpstr>PowerPoint Presentation</vt:lpstr>
      <vt:lpstr>CBOW Implementation</vt:lpstr>
      <vt:lpstr>CBOW Implementation</vt:lpstr>
      <vt:lpstr>CBOW Implementation: Word Embeddings</vt:lpstr>
      <vt:lpstr>Skip-Gram Model </vt:lpstr>
      <vt:lpstr>Skip-Gram Model Implementation</vt:lpstr>
      <vt:lpstr>Skip-Gram Model Implementation</vt:lpstr>
      <vt:lpstr>Skip-Gram Model Implementation: Word Embeddings</vt:lpstr>
      <vt:lpstr> The Difference between CBOW and Skip-Gram Word2Vec Models</vt:lpstr>
      <vt:lpstr>Example of Word Vectorization after Word2Vec estimation</vt:lpstr>
      <vt:lpstr>Example of Word representation</vt:lpstr>
      <vt:lpstr>Example of Word embedding-similarity</vt:lpstr>
      <vt:lpstr>Example of Estimated Embedding-Matrix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JOHN WEIRSTRASS Μυθεβα- Μωαμβα</cp:lastModifiedBy>
  <cp:revision>406</cp:revision>
  <dcterms:created xsi:type="dcterms:W3CDTF">2010-04-12T23:12:02Z</dcterms:created>
  <dcterms:modified xsi:type="dcterms:W3CDTF">2024-04-30T03:00:28Z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