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93455" r:id="rId4"/>
  </p:sldMasterIdLst>
  <p:notesMasterIdLst>
    <p:notesMasterId r:id="rId69"/>
  </p:notesMasterIdLst>
  <p:sldIdLst>
    <p:sldId id="401" r:id="rId5"/>
    <p:sldId id="1216" r:id="rId6"/>
    <p:sldId id="1217" r:id="rId7"/>
    <p:sldId id="1219" r:id="rId8"/>
    <p:sldId id="1218" r:id="rId9"/>
    <p:sldId id="256" r:id="rId10"/>
    <p:sldId id="1220" r:id="rId11"/>
    <p:sldId id="1221" r:id="rId12"/>
    <p:sldId id="259" r:id="rId13"/>
    <p:sldId id="260" r:id="rId14"/>
    <p:sldId id="1226" r:id="rId15"/>
    <p:sldId id="1222" r:id="rId16"/>
    <p:sldId id="1223" r:id="rId17"/>
    <p:sldId id="1224" r:id="rId18"/>
    <p:sldId id="1225" r:id="rId19"/>
    <p:sldId id="460" r:id="rId20"/>
    <p:sldId id="376" r:id="rId21"/>
    <p:sldId id="323" r:id="rId22"/>
    <p:sldId id="505" r:id="rId23"/>
    <p:sldId id="257" r:id="rId24"/>
    <p:sldId id="258" r:id="rId25"/>
    <p:sldId id="465" r:id="rId26"/>
    <p:sldId id="468" r:id="rId27"/>
    <p:sldId id="467" r:id="rId28"/>
    <p:sldId id="472" r:id="rId29"/>
    <p:sldId id="473" r:id="rId30"/>
    <p:sldId id="474" r:id="rId31"/>
    <p:sldId id="469" r:id="rId32"/>
    <p:sldId id="471" r:id="rId33"/>
    <p:sldId id="475" r:id="rId34"/>
    <p:sldId id="476" r:id="rId35"/>
    <p:sldId id="479" r:id="rId36"/>
    <p:sldId id="480" r:id="rId37"/>
    <p:sldId id="481" r:id="rId38"/>
    <p:sldId id="461" r:id="rId39"/>
    <p:sldId id="380" r:id="rId40"/>
    <p:sldId id="462" r:id="rId41"/>
    <p:sldId id="482" r:id="rId42"/>
    <p:sldId id="463" r:id="rId43"/>
    <p:sldId id="464" r:id="rId44"/>
    <p:sldId id="483" r:id="rId45"/>
    <p:sldId id="491" r:id="rId46"/>
    <p:sldId id="493" r:id="rId47"/>
    <p:sldId id="494" r:id="rId48"/>
    <p:sldId id="496" r:id="rId49"/>
    <p:sldId id="356" r:id="rId50"/>
    <p:sldId id="358" r:id="rId51"/>
    <p:sldId id="359" r:id="rId52"/>
    <p:sldId id="399" r:id="rId53"/>
    <p:sldId id="405" r:id="rId54"/>
    <p:sldId id="384" r:id="rId55"/>
    <p:sldId id="504" r:id="rId56"/>
    <p:sldId id="452" r:id="rId57"/>
    <p:sldId id="453" r:id="rId58"/>
    <p:sldId id="439" r:id="rId59"/>
    <p:sldId id="454" r:id="rId60"/>
    <p:sldId id="455" r:id="rId61"/>
    <p:sldId id="456" r:id="rId62"/>
    <p:sldId id="393" r:id="rId63"/>
    <p:sldId id="395" r:id="rId64"/>
    <p:sldId id="396" r:id="rId65"/>
    <p:sldId id="397" r:id="rId66"/>
    <p:sldId id="398" r:id="rId67"/>
    <p:sldId id="503" r:id="rId68"/>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oelle Ibrahim" initials="NI" lastIdx="8" clrIdx="0">
    <p:extLst>
      <p:ext uri="{19B8F6BF-5375-455C-9EA6-DF929625EA0E}">
        <p15:presenceInfo xmlns:p15="http://schemas.microsoft.com/office/powerpoint/2012/main" userId="c898572536fa4833"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900FF"/>
    <a:srgbClr val="0000FF"/>
    <a:srgbClr val="009A47"/>
    <a:srgbClr val="FF00FF"/>
    <a:srgbClr val="00CC00"/>
    <a:srgbClr val="00CC99"/>
    <a:srgbClr val="136855"/>
    <a:srgbClr val="0E52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4549" autoAdjust="0"/>
    <p:restoredTop sz="94624"/>
  </p:normalViewPr>
  <p:slideViewPr>
    <p:cSldViewPr snapToGrid="0" snapToObjects="1">
      <p:cViewPr varScale="1">
        <p:scale>
          <a:sx n="138" d="100"/>
          <a:sy n="138" d="100"/>
        </p:scale>
        <p:origin x="432" y="138"/>
      </p:cViewPr>
      <p:guideLst>
        <p:guide orient="horz" pos="1620"/>
        <p:guide pos="2880"/>
      </p:guideLst>
    </p:cSldViewPr>
  </p:slideViewPr>
  <p:notesTextViewPr>
    <p:cViewPr>
      <p:scale>
        <a:sx n="100" d="100"/>
        <a:sy n="100" d="100"/>
      </p:scale>
      <p:origin x="0" y="0"/>
    </p:cViewPr>
  </p:notesTextViewPr>
  <p:sorterViewPr>
    <p:cViewPr>
      <p:scale>
        <a:sx n="149" d="100"/>
        <a:sy n="149"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tableStyles" Target="tableStyle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notesMaster" Target="notesMasters/notesMaster1.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48396A-1F0A-4774-B8FE-C07FE4636A65}" type="datetimeFigureOut">
              <a:rPr lang="en-US" smtClean="0"/>
              <a:t>5/23/2025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6FBD007-FD5F-44AB-887D-F160FB49A0B4}" type="slidenum">
              <a:rPr lang="en-US" smtClean="0"/>
              <a:t>‹#›</a:t>
            </a:fld>
            <a:endParaRPr lang="en-US"/>
          </a:p>
        </p:txBody>
      </p:sp>
    </p:spTree>
    <p:extLst>
      <p:ext uri="{BB962C8B-B14F-4D97-AF65-F5344CB8AC3E}">
        <p14:creationId xmlns:p14="http://schemas.microsoft.com/office/powerpoint/2010/main" val="271433423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original perceptron did not have an activation function, it used a step function to output either 1 or 0</a:t>
            </a:r>
          </a:p>
        </p:txBody>
      </p:sp>
      <p:sp>
        <p:nvSpPr>
          <p:cNvPr id="4" name="Slide Number Placeholder 3"/>
          <p:cNvSpPr>
            <a:spLocks noGrp="1"/>
          </p:cNvSpPr>
          <p:nvPr>
            <p:ph type="sldNum" sz="quarter" idx="5"/>
          </p:nvPr>
        </p:nvSpPr>
        <p:spPr/>
        <p:txBody>
          <a:bodyPr/>
          <a:lstStyle/>
          <a:p>
            <a:fld id="{F6FBD007-FD5F-44AB-887D-F160FB49A0B4}" type="slidenum">
              <a:rPr lang="en-US" smtClean="0"/>
              <a:t>16</a:t>
            </a:fld>
            <a:endParaRPr lang="en-US"/>
          </a:p>
        </p:txBody>
      </p:sp>
    </p:spTree>
    <p:extLst>
      <p:ext uri="{BB962C8B-B14F-4D97-AF65-F5344CB8AC3E}">
        <p14:creationId xmlns:p14="http://schemas.microsoft.com/office/powerpoint/2010/main" val="34832257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Keeping the subscript “</a:t>
            </a:r>
            <a:r>
              <a:rPr lang="en-US" dirty="0" err="1"/>
              <a:t>i</a:t>
            </a:r>
            <a:r>
              <a:rPr lang="en-US" dirty="0"/>
              <a:t>” on a away, we obtain the partial derivatives of each </a:t>
            </a:r>
            <a:r>
              <a:rPr lang="en-US" dirty="0" err="1"/>
              <a:t>wi</a:t>
            </a:r>
            <a:r>
              <a:rPr lang="en-US" dirty="0"/>
              <a:t> </a:t>
            </a:r>
            <a:endParaRPr lang="en-CA" dirty="0"/>
          </a:p>
        </p:txBody>
      </p:sp>
      <p:sp>
        <p:nvSpPr>
          <p:cNvPr id="4" name="Slide Number Placeholder 3"/>
          <p:cNvSpPr>
            <a:spLocks noGrp="1"/>
          </p:cNvSpPr>
          <p:nvPr>
            <p:ph type="sldNum" sz="quarter" idx="5"/>
          </p:nvPr>
        </p:nvSpPr>
        <p:spPr/>
        <p:txBody>
          <a:bodyPr/>
          <a:lstStyle/>
          <a:p>
            <a:fld id="{F6FBD007-FD5F-44AB-887D-F160FB49A0B4}" type="slidenum">
              <a:rPr lang="en-US" smtClean="0"/>
              <a:t>26</a:t>
            </a:fld>
            <a:endParaRPr lang="en-US"/>
          </a:p>
        </p:txBody>
      </p:sp>
    </p:spTree>
    <p:extLst>
      <p:ext uri="{BB962C8B-B14F-4D97-AF65-F5344CB8AC3E}">
        <p14:creationId xmlns:p14="http://schemas.microsoft.com/office/powerpoint/2010/main" val="402351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Hidden layers, weight matrices</a:t>
            </a:r>
            <a:endParaRPr lang="en-CA" dirty="0"/>
          </a:p>
        </p:txBody>
      </p:sp>
      <p:sp>
        <p:nvSpPr>
          <p:cNvPr id="4" name="Slide Number Placeholder 3"/>
          <p:cNvSpPr>
            <a:spLocks noGrp="1"/>
          </p:cNvSpPr>
          <p:nvPr>
            <p:ph type="sldNum" sz="quarter" idx="5"/>
          </p:nvPr>
        </p:nvSpPr>
        <p:spPr/>
        <p:txBody>
          <a:bodyPr/>
          <a:lstStyle/>
          <a:p>
            <a:fld id="{F6FBD007-FD5F-44AB-887D-F160FB49A0B4}" type="slidenum">
              <a:rPr lang="en-US" smtClean="0"/>
              <a:t>35</a:t>
            </a:fld>
            <a:endParaRPr lang="en-US"/>
          </a:p>
        </p:txBody>
      </p:sp>
    </p:spTree>
    <p:extLst>
      <p:ext uri="{BB962C8B-B14F-4D97-AF65-F5344CB8AC3E}">
        <p14:creationId xmlns:p14="http://schemas.microsoft.com/office/powerpoint/2010/main" val="39890772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Layer 3</a:t>
            </a:r>
            <a:endParaRPr lang="en-CA" dirty="0"/>
          </a:p>
        </p:txBody>
      </p:sp>
      <p:sp>
        <p:nvSpPr>
          <p:cNvPr id="4" name="Slide Number Placeholder 3"/>
          <p:cNvSpPr>
            <a:spLocks noGrp="1"/>
          </p:cNvSpPr>
          <p:nvPr>
            <p:ph type="sldNum" sz="quarter" idx="5"/>
          </p:nvPr>
        </p:nvSpPr>
        <p:spPr/>
        <p:txBody>
          <a:bodyPr/>
          <a:lstStyle/>
          <a:p>
            <a:fld id="{F6FBD007-FD5F-44AB-887D-F160FB49A0B4}" type="slidenum">
              <a:rPr lang="en-US" smtClean="0"/>
              <a:t>39</a:t>
            </a:fld>
            <a:endParaRPr lang="en-US"/>
          </a:p>
        </p:txBody>
      </p:sp>
    </p:spTree>
    <p:extLst>
      <p:ext uri="{BB962C8B-B14F-4D97-AF65-F5344CB8AC3E}">
        <p14:creationId xmlns:p14="http://schemas.microsoft.com/office/powerpoint/2010/main" val="17440480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投影片圖像版面配置區 1"/>
          <p:cNvSpPr>
            <a:spLocks noGrp="1" noRot="1" noChangeAspect="1"/>
          </p:cNvSpPr>
          <p:nvPr>
            <p:ph type="sldImg"/>
          </p:nvPr>
        </p:nvSpPr>
        <p:spPr/>
      </p:sp>
      <p:sp>
        <p:nvSpPr>
          <p:cNvPr id="3" name="備忘稿版面配置區 2"/>
          <p:cNvSpPr>
            <a:spLocks noGrp="1"/>
          </p:cNvSpPr>
          <p:nvPr>
            <p:ph type="body" idx="1"/>
          </p:nvPr>
        </p:nvSpPr>
        <p:spPr/>
        <p:txBody>
          <a:bodyPr/>
          <a:lstStyle/>
          <a:p>
            <a:endParaRPr lang="en-US" altLang="zh-TW" dirty="0"/>
          </a:p>
          <a:p>
            <a:endParaRPr lang="en-US" altLang="zh-TW" dirty="0"/>
          </a:p>
          <a:p>
            <a:r>
              <a:rPr lang="zh-TW" altLang="en-US" dirty="0"/>
              <a:t>台大上課</a:t>
            </a:r>
            <a:endParaRPr lang="en-US" altLang="zh-TW" dirty="0"/>
          </a:p>
          <a:p>
            <a:endParaRPr lang="en-US" altLang="zh-TW" dirty="0"/>
          </a:p>
          <a:p>
            <a:r>
              <a:rPr lang="zh-TW" altLang="en-US" dirty="0"/>
              <a:t>太過　ＯＰ</a:t>
            </a:r>
            <a:endParaRPr lang="en-US" altLang="zh-TW" dirty="0"/>
          </a:p>
          <a:p>
            <a:endParaRPr lang="en-US" altLang="zh-TW" dirty="0"/>
          </a:p>
          <a:p>
            <a:r>
              <a:rPr lang="en-US" altLang="zh-TW" dirty="0"/>
              <a:t>Toolkit</a:t>
            </a:r>
            <a:endParaRPr lang="zh-TW" altLang="en-US" dirty="0"/>
          </a:p>
        </p:txBody>
      </p:sp>
      <p:sp>
        <p:nvSpPr>
          <p:cNvPr id="4" name="投影片編號版面配置區 3"/>
          <p:cNvSpPr>
            <a:spLocks noGrp="1"/>
          </p:cNvSpPr>
          <p:nvPr>
            <p:ph type="sldNum" sz="quarter" idx="10"/>
          </p:nvPr>
        </p:nvSpPr>
        <p:spPr/>
        <p:txBody>
          <a:bodyPr/>
          <a:lstStyle/>
          <a:p>
            <a:fld id="{3F9096D2-8776-4F5C-A458-4FD37E7160D3}" type="slidenum">
              <a:rPr lang="zh-TW" altLang="en-US" smtClean="0"/>
              <a:t>52</a:t>
            </a:fld>
            <a:endParaRPr lang="zh-TW" altLang="en-US"/>
          </a:p>
        </p:txBody>
      </p:sp>
    </p:spTree>
    <p:extLst>
      <p:ext uri="{BB962C8B-B14F-4D97-AF65-F5344CB8AC3E}">
        <p14:creationId xmlns:p14="http://schemas.microsoft.com/office/powerpoint/2010/main" val="977824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Big Data Analytics - Title Slide - Background.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1968" cy="5143500"/>
          </a:xfrm>
          <a:prstGeom prst="rect">
            <a:avLst/>
          </a:prstGeom>
        </p:spPr>
      </p:pic>
      <p:sp>
        <p:nvSpPr>
          <p:cNvPr id="2" name="Title 1"/>
          <p:cNvSpPr>
            <a:spLocks noGrp="1"/>
          </p:cNvSpPr>
          <p:nvPr>
            <p:ph type="ctrTitle"/>
          </p:nvPr>
        </p:nvSpPr>
        <p:spPr>
          <a:xfrm>
            <a:off x="309880" y="368459"/>
            <a:ext cx="7772400" cy="759301"/>
          </a:xfrm>
        </p:spPr>
        <p:txBody>
          <a:bodyPr>
            <a:normAutofit/>
          </a:bodyPr>
          <a:lstStyle>
            <a:lvl1pPr algn="l">
              <a:defRPr sz="3200" b="1">
                <a:solidFill>
                  <a:srgbClr val="136855"/>
                </a:solidFill>
              </a:defRPr>
            </a:lvl1pPr>
          </a:lstStyle>
          <a:p>
            <a:r>
              <a:rPr lang="en-US" dirty="0"/>
              <a:t>Click to edit Master title style</a:t>
            </a:r>
          </a:p>
        </p:txBody>
      </p:sp>
      <p:sp>
        <p:nvSpPr>
          <p:cNvPr id="3" name="Subtitle 2"/>
          <p:cNvSpPr>
            <a:spLocks noGrp="1"/>
          </p:cNvSpPr>
          <p:nvPr>
            <p:ph type="subTitle" idx="1"/>
          </p:nvPr>
        </p:nvSpPr>
        <p:spPr>
          <a:xfrm>
            <a:off x="309880" y="1145858"/>
            <a:ext cx="3906520" cy="1314450"/>
          </a:xfrm>
        </p:spPr>
        <p:txBody>
          <a:bodyPr>
            <a:normAutofit/>
          </a:bodyPr>
          <a:lstStyle>
            <a:lvl1pPr marL="0" indent="0" algn="l">
              <a:buNone/>
              <a:defRPr sz="24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340360" y="4767263"/>
            <a:ext cx="2133600" cy="273844"/>
          </a:xfrm>
        </p:spPr>
        <p:txBody>
          <a:bodyPr/>
          <a:lstStyle>
            <a:lvl1pPr algn="l">
              <a:defRPr/>
            </a:lvl1pPr>
          </a:lstStyle>
          <a:p>
            <a:fld id="{AF88E988-FB04-AB4E-BE5A-59F242AF7F7A}" type="slidenum">
              <a:rPr lang="en-US" smtClean="0"/>
              <a:pPr/>
              <a:t>‹#›</a:t>
            </a:fld>
            <a:endParaRPr lang="en-US" dirty="0"/>
          </a:p>
        </p:txBody>
      </p:sp>
    </p:spTree>
    <p:extLst>
      <p:ext uri="{BB962C8B-B14F-4D97-AF65-F5344CB8AC3E}">
        <p14:creationId xmlns:p14="http://schemas.microsoft.com/office/powerpoint/2010/main" val="17283514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8" name="Picture 7" descr="Big Data Analytics - Slide Backgrounds_Artboard 2.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2223" cy="5143500"/>
          </a:xfrm>
          <a:prstGeom prst="rect">
            <a:avLst/>
          </a:prstGeom>
        </p:spPr>
      </p:pic>
      <p:sp>
        <p:nvSpPr>
          <p:cNvPr id="2" name="Title 1"/>
          <p:cNvSpPr>
            <a:spLocks noGrp="1"/>
          </p:cNvSpPr>
          <p:nvPr>
            <p:ph type="title"/>
          </p:nvPr>
        </p:nvSpPr>
        <p:spPr>
          <a:xfrm>
            <a:off x="1717040" y="205979"/>
            <a:ext cx="6969760" cy="857250"/>
          </a:xfrm>
        </p:spPr>
        <p:txBody>
          <a:bodyPr>
            <a:normAutofit/>
          </a:bodyPr>
          <a:lstStyle>
            <a:lvl1pPr algn="l">
              <a:defRPr sz="2800" b="1">
                <a:solidFill>
                  <a:srgbClr val="136855"/>
                </a:solidFill>
              </a:defRPr>
            </a:lvl1pPr>
          </a:lstStyle>
          <a:p>
            <a:r>
              <a:rPr lang="en-US" dirty="0"/>
              <a:t>Click to edit Master title style</a:t>
            </a:r>
          </a:p>
        </p:txBody>
      </p:sp>
      <p:sp>
        <p:nvSpPr>
          <p:cNvPr id="3" name="Content Placeholder 2"/>
          <p:cNvSpPr>
            <a:spLocks noGrp="1"/>
          </p:cNvSpPr>
          <p:nvPr>
            <p:ph idx="1"/>
          </p:nvPr>
        </p:nvSpPr>
        <p:spPr>
          <a:xfrm>
            <a:off x="1717040" y="1200151"/>
            <a:ext cx="6969760" cy="3394472"/>
          </a:xfrm>
        </p:spPr>
        <p:txBody>
          <a:bodyPr>
            <a:normAutofit/>
          </a:bodyPr>
          <a:lstStyle>
            <a:lvl1pPr>
              <a:defRPr sz="1600"/>
            </a:lvl1pPr>
            <a:lvl2pPr>
              <a:defRPr sz="1600"/>
            </a:lvl2pPr>
            <a:lvl3pPr>
              <a:defRPr sz="16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p:txBody>
          <a:bodyPr/>
          <a:lstStyle>
            <a:lvl1pPr>
              <a:defRPr b="1"/>
            </a:lvl1pPr>
          </a:lstStyle>
          <a:p>
            <a:endParaRPr lang="en-US" dirty="0"/>
          </a:p>
        </p:txBody>
      </p:sp>
      <p:sp>
        <p:nvSpPr>
          <p:cNvPr id="6" name="Slide Number Placeholder 5"/>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2203822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8" name="Picture 7" descr="Big Data Analytics - Slide Backgrounds_Artboard 4.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295593" y="2042399"/>
            <a:ext cx="5724207" cy="1021556"/>
          </a:xfrm>
        </p:spPr>
        <p:txBody>
          <a:bodyPr anchor="t">
            <a:noAutofit/>
          </a:bodyPr>
          <a:lstStyle>
            <a:lvl1pPr algn="l">
              <a:defRPr sz="2800" b="1" cap="all">
                <a:solidFill>
                  <a:schemeClr val="bg1"/>
                </a:solidFill>
              </a:defRPr>
            </a:lvl1pPr>
          </a:lstStyle>
          <a:p>
            <a:r>
              <a:rPr lang="en-US" dirty="0"/>
              <a:t>Click to edit Master title style</a:t>
            </a:r>
          </a:p>
        </p:txBody>
      </p:sp>
      <p:sp>
        <p:nvSpPr>
          <p:cNvPr id="3" name="Text Placeholder 2"/>
          <p:cNvSpPr>
            <a:spLocks noGrp="1"/>
          </p:cNvSpPr>
          <p:nvPr>
            <p:ph type="body" idx="1"/>
          </p:nvPr>
        </p:nvSpPr>
        <p:spPr>
          <a:xfrm>
            <a:off x="295593" y="3200400"/>
            <a:ext cx="7772400" cy="82296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Slide Number Placeholder 5"/>
          <p:cNvSpPr>
            <a:spLocks noGrp="1"/>
          </p:cNvSpPr>
          <p:nvPr>
            <p:ph type="sldNum" sz="quarter" idx="12"/>
          </p:nvPr>
        </p:nvSpPr>
        <p:spPr/>
        <p:txBody>
          <a:bodyPr/>
          <a:lstStyle/>
          <a:p>
            <a:fld id="{91AF2B4D-6B12-4EDF-87BB-2B55CECB6611}" type="slidenum">
              <a:rPr lang="en-US" smtClean="0"/>
              <a:pPr/>
              <a:t>‹#›</a:t>
            </a:fld>
            <a:endParaRPr lang="en-US"/>
          </a:p>
        </p:txBody>
      </p:sp>
    </p:spTree>
    <p:extLst>
      <p:ext uri="{BB962C8B-B14F-4D97-AF65-F5344CB8AC3E}">
        <p14:creationId xmlns:p14="http://schemas.microsoft.com/office/powerpoint/2010/main" val="112239484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pic>
        <p:nvPicPr>
          <p:cNvPr id="15" name="Picture 14" descr="Big Data Analytics - Slide Backgrounds_Artboard 3.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11" name="Content Placeholder 2"/>
          <p:cNvSpPr>
            <a:spLocks noGrp="1"/>
          </p:cNvSpPr>
          <p:nvPr>
            <p:ph sz="half" idx="10"/>
          </p:nvPr>
        </p:nvSpPr>
        <p:spPr>
          <a:xfrm>
            <a:off x="355600" y="1151335"/>
            <a:ext cx="376936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2"/>
          </p:nvPr>
        </p:nvSpPr>
        <p:spPr>
          <a:xfrm>
            <a:off x="5191760" y="1151336"/>
            <a:ext cx="3383280" cy="3380023"/>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
        <p:nvSpPr>
          <p:cNvPr id="5" name="Text Placeholder 4"/>
          <p:cNvSpPr>
            <a:spLocks noGrp="1"/>
          </p:cNvSpPr>
          <p:nvPr>
            <p:ph type="body" sz="quarter" idx="3"/>
          </p:nvPr>
        </p:nvSpPr>
        <p:spPr>
          <a:xfrm>
            <a:off x="5191761" y="528321"/>
            <a:ext cx="338328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4" name="Text Placeholder 4"/>
          <p:cNvSpPr>
            <a:spLocks noGrp="1"/>
          </p:cNvSpPr>
          <p:nvPr>
            <p:ph type="body" sz="quarter" idx="13"/>
          </p:nvPr>
        </p:nvSpPr>
        <p:spPr>
          <a:xfrm>
            <a:off x="355600" y="528321"/>
            <a:ext cx="3769360" cy="623016"/>
          </a:xfrm>
        </p:spPr>
        <p:txBody>
          <a:bodyPr anchor="b">
            <a:noAutofit/>
          </a:bodyPr>
          <a:lstStyle>
            <a:lvl1pPr marL="0" indent="0" algn="ctr">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Tree>
    <p:extLst>
      <p:ext uri="{BB962C8B-B14F-4D97-AF65-F5344CB8AC3E}">
        <p14:creationId xmlns:p14="http://schemas.microsoft.com/office/powerpoint/2010/main" val="2486824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2">
    <p:spTree>
      <p:nvGrpSpPr>
        <p:cNvPr id="1" name=""/>
        <p:cNvGrpSpPr/>
        <p:nvPr/>
      </p:nvGrpSpPr>
      <p:grpSpPr>
        <a:xfrm>
          <a:off x="0" y="0"/>
          <a:ext cx="0" cy="0"/>
          <a:chOff x="0" y="0"/>
          <a:chExt cx="0" cy="0"/>
        </a:xfrm>
      </p:grpSpPr>
      <p:pic>
        <p:nvPicPr>
          <p:cNvPr id="4" name="Picture 3" descr="Big Data Analytics - Slide Backgrounds_Artboard 6.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11" name="Content Placeholder 2"/>
          <p:cNvSpPr>
            <a:spLocks noGrp="1"/>
          </p:cNvSpPr>
          <p:nvPr>
            <p:ph sz="half" idx="10"/>
          </p:nvPr>
        </p:nvSpPr>
        <p:spPr>
          <a:xfrm>
            <a:off x="355600" y="379175"/>
            <a:ext cx="8402320" cy="1998265"/>
          </a:xfrm>
        </p:spPr>
        <p:txBody>
          <a:bodyPr>
            <a:normAutofit/>
          </a:bodyPr>
          <a:lstStyle>
            <a:lvl1pPr>
              <a:defRPr sz="1600"/>
            </a:lvl1pPr>
            <a:lvl2pPr>
              <a:defRPr sz="1600"/>
            </a:lvl2pPr>
            <a:lvl3pPr>
              <a:defRPr sz="16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half" idx="2"/>
          </p:nvPr>
        </p:nvSpPr>
        <p:spPr>
          <a:xfrm>
            <a:off x="355600" y="2794001"/>
            <a:ext cx="8402320" cy="1973262"/>
          </a:xfrm>
        </p:spPr>
        <p:txBody>
          <a:bodyPr>
            <a:normAutofit/>
          </a:bodyPr>
          <a:lstStyle>
            <a:lvl1pPr>
              <a:defRPr sz="1600">
                <a:solidFill>
                  <a:srgbClr val="FFFFFF"/>
                </a:solidFill>
              </a:defRPr>
            </a:lvl1pPr>
            <a:lvl2pPr>
              <a:defRPr sz="1600">
                <a:solidFill>
                  <a:srgbClr val="FFFFFF"/>
                </a:solidFill>
              </a:defRPr>
            </a:lvl2pPr>
            <a:lvl3pPr>
              <a:defRPr sz="1600">
                <a:solidFill>
                  <a:srgbClr val="FFFFFF"/>
                </a:solidFill>
              </a:defRPr>
            </a:lvl3pPr>
            <a:lvl4pPr>
              <a:defRPr sz="1600">
                <a:solidFill>
                  <a:srgbClr val="FFFFFF"/>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Slide Number Placeholder 6"/>
          <p:cNvSpPr>
            <a:spLocks noGrp="1"/>
          </p:cNvSpPr>
          <p:nvPr>
            <p:ph type="sldNum" sz="quarter" idx="12"/>
          </p:nvPr>
        </p:nvSpPr>
        <p:spPr>
          <a:xfrm>
            <a:off x="6553200" y="4767263"/>
            <a:ext cx="2133600" cy="273844"/>
          </a:xfrm>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3056948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Main Point">
    <p:spTree>
      <p:nvGrpSpPr>
        <p:cNvPr id="1" name=""/>
        <p:cNvGrpSpPr/>
        <p:nvPr/>
      </p:nvGrpSpPr>
      <p:grpSpPr>
        <a:xfrm>
          <a:off x="0" y="0"/>
          <a:ext cx="0" cy="0"/>
          <a:chOff x="0" y="0"/>
          <a:chExt cx="0" cy="0"/>
        </a:xfrm>
      </p:grpSpPr>
      <p:pic>
        <p:nvPicPr>
          <p:cNvPr id="8" name="Picture 7" descr="Big Data Analytics - Slide Backgrounds_Artboard 5.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777" y="0"/>
            <a:ext cx="9142223" cy="5143500"/>
          </a:xfrm>
          <a:prstGeom prst="rect">
            <a:avLst/>
          </a:prstGeom>
        </p:spPr>
      </p:pic>
      <p:sp>
        <p:nvSpPr>
          <p:cNvPr id="2" name="Title 1"/>
          <p:cNvSpPr>
            <a:spLocks noGrp="1"/>
          </p:cNvSpPr>
          <p:nvPr>
            <p:ph type="title"/>
          </p:nvPr>
        </p:nvSpPr>
        <p:spPr>
          <a:xfrm>
            <a:off x="863600" y="843280"/>
            <a:ext cx="7416800" cy="3403600"/>
          </a:xfrm>
        </p:spPr>
        <p:txBody>
          <a:bodyPr>
            <a:normAutofit/>
          </a:bodyPr>
          <a:lstStyle>
            <a:lvl1pPr>
              <a:defRPr sz="2800"/>
            </a:lvl1pPr>
          </a:lstStyle>
          <a:p>
            <a:r>
              <a:rPr lang="en-US" dirty="0"/>
              <a:t>Click to edit Master title style</a:t>
            </a:r>
          </a:p>
        </p:txBody>
      </p:sp>
      <p:sp>
        <p:nvSpPr>
          <p:cNvPr id="5" name="Slide Number Placeholder 4"/>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0847129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2066355A-084C-D24E-9AD2-7E4FC41EA627}" type="slidenum">
              <a:rPr lang="en-US" smtClean="0"/>
              <a:t>‹#›</a:t>
            </a:fld>
            <a:endParaRPr lang="en-US"/>
          </a:p>
        </p:txBody>
      </p:sp>
    </p:spTree>
    <p:extLst>
      <p:ext uri="{BB962C8B-B14F-4D97-AF65-F5344CB8AC3E}">
        <p14:creationId xmlns:p14="http://schemas.microsoft.com/office/powerpoint/2010/main" val="12492246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Last Slide">
    <p:spTree>
      <p:nvGrpSpPr>
        <p:cNvPr id="1" name=""/>
        <p:cNvGrpSpPr/>
        <p:nvPr/>
      </p:nvGrpSpPr>
      <p:grpSpPr>
        <a:xfrm>
          <a:off x="0" y="0"/>
          <a:ext cx="0" cy="0"/>
          <a:chOff x="0" y="0"/>
          <a:chExt cx="0" cy="0"/>
        </a:xfrm>
      </p:grpSpPr>
      <p:pic>
        <p:nvPicPr>
          <p:cNvPr id="6" name="Picture 5" descr="Big Data Analytics - Slide Backgrounds_Artboard 7.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062" y="0"/>
            <a:ext cx="9139938" cy="5143500"/>
          </a:xfrm>
          <a:prstGeom prst="rect">
            <a:avLst/>
          </a:prstGeom>
        </p:spPr>
      </p:pic>
      <p:sp>
        <p:nvSpPr>
          <p:cNvPr id="5" name="TextBox 4"/>
          <p:cNvSpPr txBox="1"/>
          <p:nvPr userDrawn="1"/>
        </p:nvSpPr>
        <p:spPr>
          <a:xfrm>
            <a:off x="3413760" y="914400"/>
            <a:ext cx="5120640" cy="2031325"/>
          </a:xfrm>
          <a:prstGeom prst="rect">
            <a:avLst/>
          </a:prstGeom>
          <a:noFill/>
        </p:spPr>
        <p:txBody>
          <a:bodyPr wrap="square" rtlCol="0">
            <a:spAutoFit/>
          </a:bodyPr>
          <a:lstStyle/>
          <a:p>
            <a:r>
              <a:rPr lang="en-US" sz="1400" dirty="0">
                <a:solidFill>
                  <a:schemeClr val="tx1">
                    <a:lumMod val="65000"/>
                    <a:lumOff val="35000"/>
                  </a:schemeClr>
                </a:solidFill>
              </a:rPr>
              <a:t>© All rights reserved. All content within our courses, such as this video, is protected by copyright and is owned by the course author or unless otherwise stated.  Third party copyrighted materials (for example, images and text) have either been licensed for use in any given course, or have  been copied under an exception or limitation in Canadian Copyright law. For further information, please contact the McMaster University Centre for Continuing Education </a:t>
            </a:r>
            <a:r>
              <a:rPr lang="en-US" sz="1400" dirty="0" err="1">
                <a:solidFill>
                  <a:schemeClr val="tx1">
                    <a:lumMod val="65000"/>
                    <a:lumOff val="35000"/>
                  </a:schemeClr>
                </a:solidFill>
              </a:rPr>
              <a:t>ccecrsdv@mcmaster.ca</a:t>
            </a:r>
            <a:r>
              <a:rPr lang="en-US" sz="1400" dirty="0">
                <a:solidFill>
                  <a:schemeClr val="tx1">
                    <a:lumMod val="65000"/>
                    <a:lumOff val="35000"/>
                  </a:schemeClr>
                </a:solidFill>
              </a:rPr>
              <a:t>.</a:t>
            </a:r>
          </a:p>
        </p:txBody>
      </p:sp>
    </p:spTree>
    <p:extLst>
      <p:ext uri="{BB962C8B-B14F-4D97-AF65-F5344CB8AC3E}">
        <p14:creationId xmlns:p14="http://schemas.microsoft.com/office/powerpoint/2010/main" val="24582939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68C2560D-EC28-3B41-86E8-18F1CE0113B4}" type="datetimeFigureOut">
              <a:rPr lang="en-US" smtClean="0"/>
              <a:t>5/23/2025</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2066355A-084C-D24E-9AD2-7E4FC41EA627}" type="slidenum">
              <a:rPr lang="en-US" smtClean="0"/>
              <a:t>‹#›</a:t>
            </a:fld>
            <a:endParaRPr lang="en-US"/>
          </a:p>
        </p:txBody>
      </p:sp>
    </p:spTree>
    <p:extLst>
      <p:ext uri="{BB962C8B-B14F-4D97-AF65-F5344CB8AC3E}">
        <p14:creationId xmlns:p14="http://schemas.microsoft.com/office/powerpoint/2010/main" val="3693843513"/>
      </p:ext>
    </p:extLst>
  </p:cSld>
  <p:clrMap bg1="lt1" tx1="dk1" bg2="lt2" tx2="dk2" accent1="accent1" accent2="accent2" accent3="accent3" accent4="accent4" accent5="accent5" accent6="accent6" hlink="hlink" folHlink="folHlink"/>
  <p:sldLayoutIdLst>
    <p:sldLayoutId id="2147493456" r:id="rId1"/>
    <p:sldLayoutId id="2147493457" r:id="rId2"/>
    <p:sldLayoutId id="2147493458" r:id="rId3"/>
    <p:sldLayoutId id="2147493460" r:id="rId4"/>
    <p:sldLayoutId id="2147493464" r:id="rId5"/>
    <p:sldLayoutId id="2147493461" r:id="rId6"/>
    <p:sldLayoutId id="2147493462" r:id="rId7"/>
    <p:sldLayoutId id="2147493465"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8" Type="http://schemas.openxmlformats.org/officeDocument/2006/relationships/image" Target="../media/image14.png"/><Relationship Id="rId3" Type="http://schemas.microsoft.com/office/2007/relationships/hdphoto" Target="../media/hdphoto1.wdp"/><Relationship Id="rId7" Type="http://schemas.microsoft.com/office/2007/relationships/hdphoto" Target="../media/hdphoto2.wdp"/><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6" Type="http://schemas.openxmlformats.org/officeDocument/2006/relationships/image" Target="../media/image17.jpeg"/><Relationship Id="rId5" Type="http://schemas.openxmlformats.org/officeDocument/2006/relationships/image" Target="../media/image20.pn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0.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55.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hyperlink" Target="https://hackernoon.com/demystifying-different-variants-of-gradient-descent-optimization-algorithm-19ae9ba2e9bc"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hyperlink" Target="https://playground.tensorflow.org/" TargetMode="Externa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image" Target="../media/image51.jpeg"/><Relationship Id="rId4" Type="http://schemas.openxmlformats.org/officeDocument/2006/relationships/image" Target="../media/image50.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3" Type="http://schemas.openxmlformats.org/officeDocument/2006/relationships/image" Target="../media/image59.png"/><Relationship Id="rId18" Type="http://schemas.openxmlformats.org/officeDocument/2006/relationships/hyperlink" Target="https://ebay.com/" TargetMode="External"/><Relationship Id="rId26" Type="http://schemas.openxmlformats.org/officeDocument/2006/relationships/hyperlink" Target="https://coca-cola.com/" TargetMode="External"/><Relationship Id="rId39" Type="http://schemas.openxmlformats.org/officeDocument/2006/relationships/image" Target="../media/image73.png"/><Relationship Id="rId21" Type="http://schemas.openxmlformats.org/officeDocument/2006/relationships/image" Target="../media/image63.png"/><Relationship Id="rId34" Type="http://schemas.openxmlformats.org/officeDocument/2006/relationships/hyperlink" Target="http://www.163.com/" TargetMode="External"/><Relationship Id="rId42" Type="http://schemas.openxmlformats.org/officeDocument/2006/relationships/hyperlink" Target="https://caicloud.io/" TargetMode="External"/><Relationship Id="rId47" Type="http://schemas.openxmlformats.org/officeDocument/2006/relationships/image" Target="../media/image77.png"/><Relationship Id="rId50" Type="http://schemas.openxmlformats.org/officeDocument/2006/relationships/hyperlink" Target="https://www.cmcm.com/" TargetMode="External"/><Relationship Id="rId55" Type="http://schemas.openxmlformats.org/officeDocument/2006/relationships/image" Target="../media/image81.png"/><Relationship Id="rId7" Type="http://schemas.openxmlformats.org/officeDocument/2006/relationships/image" Target="../media/image56.png"/><Relationship Id="rId2" Type="http://schemas.openxmlformats.org/officeDocument/2006/relationships/hyperlink" Target="https://www.airbnb.com/" TargetMode="External"/><Relationship Id="rId16" Type="http://schemas.openxmlformats.org/officeDocument/2006/relationships/hyperlink" Target="https://dropbox.com/" TargetMode="External"/><Relationship Id="rId29" Type="http://schemas.openxmlformats.org/officeDocument/2006/relationships/image" Target="../media/image67.png"/><Relationship Id="rId11" Type="http://schemas.openxmlformats.org/officeDocument/2006/relationships/image" Target="../media/image58.png"/><Relationship Id="rId24" Type="http://schemas.openxmlformats.org/officeDocument/2006/relationships/hyperlink" Target="https://intel.com/" TargetMode="External"/><Relationship Id="rId32" Type="http://schemas.openxmlformats.org/officeDocument/2006/relationships/hyperlink" Target="https://twitter.com/" TargetMode="External"/><Relationship Id="rId37" Type="http://schemas.openxmlformats.org/officeDocument/2006/relationships/image" Target="../media/image72.jpeg"/><Relationship Id="rId40" Type="http://schemas.openxmlformats.org/officeDocument/2006/relationships/hyperlink" Target="https://www.techatbloomberg.com/" TargetMode="External"/><Relationship Id="rId45" Type="http://schemas.openxmlformats.org/officeDocument/2006/relationships/image" Target="../media/image76.jpeg"/><Relationship Id="rId53" Type="http://schemas.openxmlformats.org/officeDocument/2006/relationships/image" Target="../media/image80.png"/><Relationship Id="rId5" Type="http://schemas.openxmlformats.org/officeDocument/2006/relationships/image" Target="../media/image54.png"/><Relationship Id="rId10" Type="http://schemas.openxmlformats.org/officeDocument/2006/relationships/hyperlink" Target="https://www.sap.com/index.html" TargetMode="External"/><Relationship Id="rId19" Type="http://schemas.openxmlformats.org/officeDocument/2006/relationships/image" Target="../media/image62.png"/><Relationship Id="rId31" Type="http://schemas.openxmlformats.org/officeDocument/2006/relationships/image" Target="../media/image69.png"/><Relationship Id="rId44" Type="http://schemas.openxmlformats.org/officeDocument/2006/relationships/hyperlink" Target="https://castbox.fm/" TargetMode="External"/><Relationship Id="rId52" Type="http://schemas.openxmlformats.org/officeDocument/2006/relationships/hyperlink" Target="https://www.ibm.com/" TargetMode="External"/><Relationship Id="rId4" Type="http://schemas.openxmlformats.org/officeDocument/2006/relationships/hyperlink" Target="https://www.amd.com/" TargetMode="External"/><Relationship Id="rId9" Type="http://schemas.openxmlformats.org/officeDocument/2006/relationships/image" Target="../media/image57.png"/><Relationship Id="rId14" Type="http://schemas.openxmlformats.org/officeDocument/2006/relationships/hyperlink" Target="https://deepmind.com/" TargetMode="External"/><Relationship Id="rId22" Type="http://schemas.openxmlformats.org/officeDocument/2006/relationships/hyperlink" Target="https://snapchat.com/" TargetMode="External"/><Relationship Id="rId27" Type="http://schemas.openxmlformats.org/officeDocument/2006/relationships/image" Target="../media/image66.png"/><Relationship Id="rId30" Type="http://schemas.openxmlformats.org/officeDocument/2006/relationships/hyperlink" Target="https://www.qualcomm.com/" TargetMode="External"/><Relationship Id="rId35" Type="http://schemas.openxmlformats.org/officeDocument/2006/relationships/image" Target="../media/image71.jpeg"/><Relationship Id="rId43" Type="http://schemas.openxmlformats.org/officeDocument/2006/relationships/image" Target="../media/image75.jpeg"/><Relationship Id="rId48" Type="http://schemas.openxmlformats.org/officeDocument/2006/relationships/hyperlink" Target="https://us.ciandt.com/" TargetMode="External"/><Relationship Id="rId56" Type="http://schemas.openxmlformats.org/officeDocument/2006/relationships/hyperlink" Target="https://outsourceit.today/companies-using-tensorflow/" TargetMode="External"/><Relationship Id="rId8" Type="http://schemas.openxmlformats.org/officeDocument/2006/relationships/hyperlink" Target="https://www.uber.com/" TargetMode="External"/><Relationship Id="rId51" Type="http://schemas.openxmlformats.org/officeDocument/2006/relationships/image" Target="../media/image79.jpeg"/><Relationship Id="rId3" Type="http://schemas.openxmlformats.org/officeDocument/2006/relationships/image" Target="../media/image53.png"/><Relationship Id="rId12" Type="http://schemas.openxmlformats.org/officeDocument/2006/relationships/hyperlink" Target="https://www.kakaocorp.com/" TargetMode="External"/><Relationship Id="rId17" Type="http://schemas.openxmlformats.org/officeDocument/2006/relationships/image" Target="../media/image61.png"/><Relationship Id="rId25" Type="http://schemas.openxmlformats.org/officeDocument/2006/relationships/image" Target="../media/image65.png"/><Relationship Id="rId33" Type="http://schemas.openxmlformats.org/officeDocument/2006/relationships/image" Target="../media/image70.png"/><Relationship Id="rId38" Type="http://schemas.openxmlformats.org/officeDocument/2006/relationships/hyperlink" Target="https://3dr.com/" TargetMode="External"/><Relationship Id="rId46" Type="http://schemas.openxmlformats.org/officeDocument/2006/relationships/hyperlink" Target="https://www.ceva-dsp.com/" TargetMode="External"/><Relationship Id="rId20" Type="http://schemas.openxmlformats.org/officeDocument/2006/relationships/hyperlink" Target="https://www.google.com/" TargetMode="External"/><Relationship Id="rId41" Type="http://schemas.openxmlformats.org/officeDocument/2006/relationships/image" Target="../media/image74.png"/><Relationship Id="rId54" Type="http://schemas.openxmlformats.org/officeDocument/2006/relationships/hyperlink" Target="https://www.jd.com/" TargetMode="External"/><Relationship Id="rId1" Type="http://schemas.openxmlformats.org/officeDocument/2006/relationships/slideLayout" Target="../slideLayouts/slideLayout2.xml"/><Relationship Id="rId6" Type="http://schemas.openxmlformats.org/officeDocument/2006/relationships/hyperlink" Target="https://www.nvidia.com/" TargetMode="External"/><Relationship Id="rId15" Type="http://schemas.openxmlformats.org/officeDocument/2006/relationships/image" Target="../media/image60.png"/><Relationship Id="rId23" Type="http://schemas.openxmlformats.org/officeDocument/2006/relationships/image" Target="../media/image64.png"/><Relationship Id="rId28" Type="http://schemas.openxmlformats.org/officeDocument/2006/relationships/hyperlink" Target="https://www.mi.com/en/" TargetMode="External"/><Relationship Id="rId36" Type="http://schemas.openxmlformats.org/officeDocument/2006/relationships/hyperlink" Target="https://www.360.cn/" TargetMode="External"/><Relationship Id="rId49" Type="http://schemas.openxmlformats.org/officeDocument/2006/relationships/image" Target="../media/image78.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hyperlink" Target="https://github.com/Microsoft/cntk" TargetMode="External"/><Relationship Id="rId2" Type="http://schemas.openxmlformats.org/officeDocument/2006/relationships/hyperlink" Target="https://github.com/tensorflow/tensorflow" TargetMode="External"/><Relationship Id="rId1" Type="http://schemas.openxmlformats.org/officeDocument/2006/relationships/slideLayout" Target="../slideLayouts/slideLayout2.xml"/><Relationship Id="rId5" Type="http://schemas.openxmlformats.org/officeDocument/2006/relationships/hyperlink" Target="https://keras.io/" TargetMode="External"/><Relationship Id="rId4" Type="http://schemas.openxmlformats.org/officeDocument/2006/relationships/hyperlink" Target="https://github.com/Theano/Theano" TargetMode="Externa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8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D51224-BE82-E096-C119-5A66DB15B7D6}"/>
              </a:ext>
            </a:extLst>
          </p:cNvPr>
          <p:cNvSpPr>
            <a:spLocks noGrp="1"/>
          </p:cNvSpPr>
          <p:nvPr>
            <p:ph type="title"/>
          </p:nvPr>
        </p:nvSpPr>
        <p:spPr>
          <a:xfrm>
            <a:off x="1450949" y="205979"/>
            <a:ext cx="7235851" cy="857250"/>
          </a:xfrm>
        </p:spPr>
        <p:txBody>
          <a:bodyPr>
            <a:normAutofit fontScale="90000"/>
          </a:bodyPr>
          <a:lstStyle/>
          <a:p>
            <a:r>
              <a:rPr lang="en-US" dirty="0"/>
              <a:t>DEEP LEARNING MODELS ON </a:t>
            </a:r>
            <a:r>
              <a:rPr lang="en-US" dirty="0">
                <a:solidFill>
                  <a:srgbClr val="FF0000"/>
                </a:solidFill>
              </a:rPr>
              <a:t>KERAS</a:t>
            </a:r>
            <a:r>
              <a:rPr lang="en-US" dirty="0"/>
              <a:t> AND </a:t>
            </a:r>
            <a:r>
              <a:rPr lang="en-US" dirty="0">
                <a:solidFill>
                  <a:srgbClr val="FFC000"/>
                </a:solidFill>
              </a:rPr>
              <a:t>TENSORFLOW</a:t>
            </a:r>
          </a:p>
        </p:txBody>
      </p:sp>
      <p:sp>
        <p:nvSpPr>
          <p:cNvPr id="3" name="Content Placeholder 2">
            <a:extLst>
              <a:ext uri="{FF2B5EF4-FFF2-40B4-BE49-F238E27FC236}">
                <a16:creationId xmlns:a16="http://schemas.microsoft.com/office/drawing/2014/main" id="{1014CB05-4EEB-ED3C-F625-3FD7D88D3ED8}"/>
              </a:ext>
            </a:extLst>
          </p:cNvPr>
          <p:cNvSpPr>
            <a:spLocks noGrp="1"/>
          </p:cNvSpPr>
          <p:nvPr>
            <p:ph idx="1"/>
          </p:nvPr>
        </p:nvSpPr>
        <p:spPr>
          <a:xfrm>
            <a:off x="1717040" y="1207078"/>
            <a:ext cx="6969760" cy="3394472"/>
          </a:xfrm>
        </p:spPr>
        <p:txBody>
          <a:bodyPr>
            <a:normAutofit/>
          </a:bodyPr>
          <a:lstStyle/>
          <a:p>
            <a:pPr algn="ctr"/>
            <a:endParaRPr lang="en-US" sz="3200" dirty="0"/>
          </a:p>
          <a:p>
            <a:pPr algn="ctr"/>
            <a:endParaRPr lang="en-US" sz="3200" dirty="0"/>
          </a:p>
          <a:p>
            <a:pPr algn="ctr"/>
            <a:endParaRPr lang="en-US" sz="3200" dirty="0"/>
          </a:p>
          <a:p>
            <a:pPr algn="ctr">
              <a:buFont typeface="Wingdings" panose="05000000000000000000" pitchFamily="2" charset="2"/>
              <a:buChar char="v"/>
            </a:pPr>
            <a:r>
              <a:rPr lang="en-US" sz="3200" b="1" dirty="0">
                <a:solidFill>
                  <a:srgbClr val="00B050"/>
                </a:solidFill>
              </a:rPr>
              <a:t>Prof J. W. Muteba Mwamba</a:t>
            </a:r>
          </a:p>
        </p:txBody>
      </p:sp>
    </p:spTree>
    <p:extLst>
      <p:ext uri="{BB962C8B-B14F-4D97-AF65-F5344CB8AC3E}">
        <p14:creationId xmlns:p14="http://schemas.microsoft.com/office/powerpoint/2010/main" val="731791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sz="3600" b="1" i="1">
                <a:solidFill>
                  <a:srgbClr val="8800FF"/>
                </a:solidFill>
              </a:defRPr>
            </a:pPr>
            <a:r>
              <a:rPr dirty="0"/>
              <a:t>DEEP LEARNING TIMELINE</a:t>
            </a:r>
          </a:p>
          <a:p>
            <a:r>
              <a:rPr dirty="0"/>
              <a:t>2024 – Present: Universal Foundation Models</a:t>
            </a:r>
          </a:p>
        </p:txBody>
      </p:sp>
      <p:sp>
        <p:nvSpPr>
          <p:cNvPr id="3" name="Content Placeholder 2"/>
          <p:cNvSpPr>
            <a:spLocks noGrp="1"/>
          </p:cNvSpPr>
          <p:nvPr>
            <p:ph idx="1"/>
          </p:nvPr>
        </p:nvSpPr>
        <p:spPr/>
        <p:txBody>
          <a:bodyPr/>
          <a:lstStyle/>
          <a:p>
            <a:endParaRPr dirty="0"/>
          </a:p>
          <a:p>
            <a:pPr>
              <a:spcAft>
                <a:spcPts val="300"/>
              </a:spcAft>
              <a:defRPr sz="2000" b="1">
                <a:solidFill>
                  <a:srgbClr val="0000FF"/>
                </a:solidFill>
              </a:defRPr>
            </a:pPr>
            <a:r>
              <a:rPr dirty="0"/>
              <a:t>Unified Multimodal &amp; Foundation Models</a:t>
            </a:r>
          </a:p>
          <a:p>
            <a:pPr lvl="1">
              <a:spcAft>
                <a:spcPts val="900"/>
              </a:spcAft>
              <a:defRPr sz="1800">
                <a:solidFill>
                  <a:srgbClr val="009933"/>
                </a:solidFill>
              </a:defRPr>
            </a:pPr>
            <a:r>
              <a:rPr dirty="0"/>
              <a:t>• GPT-4o, Gemini Ultra process/generate text, images, audio, video.</a:t>
            </a:r>
            <a:br>
              <a:rPr dirty="0"/>
            </a:br>
            <a:r>
              <a:rPr dirty="0"/>
              <a:t>• Applications: education, healthcare, creative arts, research, more.</a:t>
            </a:r>
            <a:br>
              <a:rPr dirty="0"/>
            </a:br>
            <a:r>
              <a:rPr dirty="0"/>
              <a:t>• Personalization, on-device AI, privacy-preserving deployments.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BDDC5-9B19-2EBD-96FB-96415020C5C5}"/>
              </a:ext>
            </a:extLst>
          </p:cNvPr>
          <p:cNvSpPr>
            <a:spLocks noGrp="1"/>
          </p:cNvSpPr>
          <p:nvPr>
            <p:ph type="title"/>
          </p:nvPr>
        </p:nvSpPr>
        <p:spPr/>
        <p:txBody>
          <a:bodyPr>
            <a:normAutofit fontScale="90000"/>
          </a:bodyPr>
          <a:lstStyle/>
          <a:p>
            <a:r>
              <a:rPr lang="en-US" dirty="0">
                <a:solidFill>
                  <a:srgbClr val="9900FF"/>
                </a:solidFill>
              </a:rPr>
              <a:t>A</a:t>
            </a:r>
            <a:r>
              <a:rPr lang="en-CA" dirty="0">
                <a:solidFill>
                  <a:srgbClr val="9900FF"/>
                </a:solidFill>
              </a:rPr>
              <a:t>PPLICATIONS OF LLMs IN FINANCIAL ENGINEERING</a:t>
            </a:r>
          </a:p>
        </p:txBody>
      </p:sp>
      <p:sp>
        <p:nvSpPr>
          <p:cNvPr id="3" name="Content Placeholder 2">
            <a:extLst>
              <a:ext uri="{FF2B5EF4-FFF2-40B4-BE49-F238E27FC236}">
                <a16:creationId xmlns:a16="http://schemas.microsoft.com/office/drawing/2014/main" id="{D90F9037-F0E3-40A0-EE80-623092381846}"/>
              </a:ext>
            </a:extLst>
          </p:cNvPr>
          <p:cNvSpPr>
            <a:spLocks noGrp="1"/>
          </p:cNvSpPr>
          <p:nvPr>
            <p:ph idx="1"/>
          </p:nvPr>
        </p:nvSpPr>
        <p:spPr/>
        <p:txBody>
          <a:bodyPr>
            <a:normAutofit/>
          </a:bodyPr>
          <a:lstStyle/>
          <a:p>
            <a:r>
              <a:rPr lang="en-US" sz="4400" dirty="0">
                <a:solidFill>
                  <a:srgbClr val="9900FF"/>
                </a:solidFill>
              </a:rPr>
              <a:t>A</a:t>
            </a:r>
            <a:r>
              <a:rPr lang="en-CA" sz="4400" dirty="0">
                <a:solidFill>
                  <a:srgbClr val="9900FF"/>
                </a:solidFill>
              </a:rPr>
              <a:t>PPLICATIONS OF LLMs IN FINANCIAL ENGINEERING</a:t>
            </a:r>
          </a:p>
        </p:txBody>
      </p:sp>
    </p:spTree>
    <p:extLst>
      <p:ext uri="{BB962C8B-B14F-4D97-AF65-F5344CB8AC3E}">
        <p14:creationId xmlns:p14="http://schemas.microsoft.com/office/powerpoint/2010/main" val="1161476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9012" y="205978"/>
            <a:ext cx="6419088" cy="582692"/>
          </a:xfrm>
        </p:spPr>
        <p:txBody>
          <a:bodyPr>
            <a:normAutofit fontScale="90000"/>
          </a:bodyPr>
          <a:lstStyle/>
          <a:p>
            <a:r>
              <a:rPr lang="en-US" sz="2100" dirty="0"/>
              <a:t>I. </a:t>
            </a:r>
            <a:r>
              <a:rPr sz="2100" dirty="0"/>
              <a:t>Market Intelligence &amp; Automated Risk Assessment</a:t>
            </a:r>
          </a:p>
        </p:txBody>
      </p:sp>
      <p:sp>
        <p:nvSpPr>
          <p:cNvPr id="3" name="Content Placeholder 2"/>
          <p:cNvSpPr>
            <a:spLocks noGrp="1"/>
          </p:cNvSpPr>
          <p:nvPr>
            <p:ph idx="1"/>
          </p:nvPr>
        </p:nvSpPr>
        <p:spPr>
          <a:xfrm>
            <a:off x="1485899" y="939546"/>
            <a:ext cx="7187045" cy="3997976"/>
          </a:xfrm>
        </p:spPr>
        <p:txBody>
          <a:bodyPr wrap="square">
            <a:normAutofit fontScale="92500" lnSpcReduction="20000"/>
          </a:bodyPr>
          <a:lstStyle/>
          <a:p>
            <a:pPr>
              <a:buFont typeface="Wingdings" panose="05000000000000000000" pitchFamily="2" charset="2"/>
              <a:buChar char="q"/>
              <a:defRPr sz="2000" b="1">
                <a:solidFill>
                  <a:srgbClr val="003399"/>
                </a:solidFill>
              </a:defRPr>
            </a:pPr>
            <a:r>
              <a:rPr dirty="0"/>
              <a:t>Problem 1: Real-Time Market Intelligence &amp; News Impact Analysis</a:t>
            </a:r>
          </a:p>
          <a:p>
            <a:pPr lvl="1">
              <a:buFont typeface="Wingdings" panose="05000000000000000000" pitchFamily="2" charset="2"/>
              <a:buChar char="q"/>
              <a:defRPr sz="1600"/>
            </a:pPr>
            <a:r>
              <a:rPr b="1" dirty="0"/>
              <a:t>Research Question</a:t>
            </a:r>
            <a:r>
              <a:rPr dirty="0"/>
              <a:t>: How can we automatically analyze global news and social media to assess real-time market sentiment and forecast asset price movements?</a:t>
            </a:r>
            <a:br>
              <a:rPr dirty="0"/>
            </a:br>
            <a:r>
              <a:rPr b="1" dirty="0"/>
              <a:t>LLM Solution</a:t>
            </a:r>
            <a:r>
              <a:rPr dirty="0"/>
              <a:t>: LLMs like GPT-4 process vast news and social streams in real time, classify sentiment, extract entities, and summarize likely impacts of events on assets.</a:t>
            </a:r>
            <a:br>
              <a:rPr dirty="0"/>
            </a:br>
            <a:r>
              <a:rPr i="1" dirty="0">
                <a:solidFill>
                  <a:srgbClr val="9900FF"/>
                </a:solidFill>
              </a:rPr>
              <a:t>Example: Investment banks use LLM-powered dashboards to flag news likely to trigger volatility, giving traders early actionable signals.</a:t>
            </a:r>
          </a:p>
          <a:p>
            <a:pPr>
              <a:buFont typeface="Wingdings" panose="05000000000000000000" pitchFamily="2" charset="2"/>
              <a:buChar char="q"/>
              <a:defRPr sz="2000" b="1">
                <a:solidFill>
                  <a:srgbClr val="003399"/>
                </a:solidFill>
              </a:defRPr>
            </a:pPr>
            <a:r>
              <a:rPr dirty="0"/>
              <a:t>Problem 2: Automated Credit Risk Assessment</a:t>
            </a:r>
          </a:p>
          <a:p>
            <a:pPr lvl="1">
              <a:buFont typeface="Wingdings" panose="05000000000000000000" pitchFamily="2" charset="2"/>
              <a:buChar char="q"/>
              <a:defRPr sz="1600"/>
            </a:pPr>
            <a:r>
              <a:rPr b="1" dirty="0"/>
              <a:t>Research Question</a:t>
            </a:r>
            <a:r>
              <a:rPr dirty="0"/>
              <a:t>: How can we automate and improve borrower credit risk assessment using unstructured data?</a:t>
            </a:r>
            <a:br>
              <a:rPr dirty="0"/>
            </a:br>
            <a:r>
              <a:rPr b="1" dirty="0"/>
              <a:t>LLM Solution</a:t>
            </a:r>
            <a:r>
              <a:rPr dirty="0"/>
              <a:t>: LLMs analyze unstructured data (news, legal filings, alt-data) about borrowers to build holistic risk profiles and provide early warnings.</a:t>
            </a:r>
            <a:br>
              <a:rPr dirty="0"/>
            </a:br>
            <a:r>
              <a:rPr i="1" dirty="0">
                <a:solidFill>
                  <a:srgbClr val="9900FF"/>
                </a:solidFill>
              </a:rPr>
              <a:t>Example: Fintech lenders assess SMEs or individuals with little credit history by analyzing public records and alternative sources with LLMs.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05978"/>
            <a:ext cx="6172200" cy="658130"/>
          </a:xfrm>
        </p:spPr>
        <p:txBody>
          <a:bodyPr>
            <a:normAutofit fontScale="90000"/>
          </a:bodyPr>
          <a:lstStyle/>
          <a:p>
            <a:r>
              <a:rPr lang="en-US" sz="2100" dirty="0"/>
              <a:t>II. </a:t>
            </a:r>
            <a:r>
              <a:rPr sz="2100" dirty="0"/>
              <a:t>Quantitative Trading &amp; Regulatory Compliance</a:t>
            </a:r>
          </a:p>
        </p:txBody>
      </p:sp>
      <p:sp>
        <p:nvSpPr>
          <p:cNvPr id="3" name="Content Placeholder 2"/>
          <p:cNvSpPr>
            <a:spLocks noGrp="1"/>
          </p:cNvSpPr>
          <p:nvPr>
            <p:ph idx="1"/>
          </p:nvPr>
        </p:nvSpPr>
        <p:spPr>
          <a:xfrm>
            <a:off x="1485899" y="1131571"/>
            <a:ext cx="7228609" cy="3752156"/>
          </a:xfrm>
        </p:spPr>
        <p:txBody>
          <a:bodyPr wrap="square">
            <a:normAutofit fontScale="92500"/>
          </a:bodyPr>
          <a:lstStyle/>
          <a:p>
            <a:pPr>
              <a:buFont typeface="Wingdings" panose="05000000000000000000" pitchFamily="2" charset="2"/>
              <a:buChar char="q"/>
              <a:defRPr sz="2000" b="1">
                <a:solidFill>
                  <a:srgbClr val="003399"/>
                </a:solidFill>
              </a:defRPr>
            </a:pPr>
            <a:r>
              <a:rPr dirty="0"/>
              <a:t>Problem 3: Strategy Development for Quantitative Trading</a:t>
            </a:r>
          </a:p>
          <a:p>
            <a:pPr lvl="1">
              <a:buFont typeface="Wingdings" panose="05000000000000000000" pitchFamily="2" charset="2"/>
              <a:buChar char="q"/>
              <a:defRPr sz="1600"/>
            </a:pPr>
            <a:r>
              <a:rPr b="1" dirty="0"/>
              <a:t>Research Question</a:t>
            </a:r>
            <a:r>
              <a:rPr dirty="0"/>
              <a:t>: How can we generate, test, and explain new quantitative trading strategies using large-scale financial data?</a:t>
            </a:r>
            <a:br>
              <a:rPr dirty="0"/>
            </a:br>
            <a:r>
              <a:rPr b="1" dirty="0"/>
              <a:t>LLM Solution</a:t>
            </a:r>
            <a:r>
              <a:rPr dirty="0"/>
              <a:t>: LLMs help generate ideas, write code for strategies, and auto-create </a:t>
            </a:r>
            <a:r>
              <a:rPr dirty="0" err="1"/>
              <a:t>backtesting</a:t>
            </a:r>
            <a:r>
              <a:rPr dirty="0"/>
              <a:t> scripts; they also explain strategy logic for review.</a:t>
            </a:r>
            <a:br>
              <a:rPr dirty="0"/>
            </a:br>
            <a:r>
              <a:rPr i="1" dirty="0">
                <a:solidFill>
                  <a:srgbClr val="9900FF"/>
                </a:solidFill>
              </a:rPr>
              <a:t>Example: Hedge funds use LLM copilots to accelerate the research and testing of new trading strategies, speeding time to market.</a:t>
            </a:r>
          </a:p>
          <a:p>
            <a:pPr>
              <a:buFont typeface="Wingdings" panose="05000000000000000000" pitchFamily="2" charset="2"/>
              <a:buChar char="q"/>
              <a:defRPr sz="2000" b="1">
                <a:solidFill>
                  <a:srgbClr val="003399"/>
                </a:solidFill>
              </a:defRPr>
            </a:pPr>
            <a:r>
              <a:rPr dirty="0"/>
              <a:t>Problem 4: Automated Regulatory Compliance Monitoring</a:t>
            </a:r>
          </a:p>
          <a:p>
            <a:pPr lvl="1">
              <a:buFont typeface="Wingdings" panose="05000000000000000000" pitchFamily="2" charset="2"/>
              <a:buChar char="q"/>
              <a:defRPr sz="1600"/>
            </a:pPr>
            <a:r>
              <a:rPr b="1" dirty="0"/>
              <a:t>Research Question</a:t>
            </a:r>
            <a:r>
              <a:rPr dirty="0"/>
              <a:t>: How can we streamline compliance by detecting and interpreting changes in global financial regulations?</a:t>
            </a:r>
            <a:br>
              <a:rPr dirty="0"/>
            </a:br>
            <a:r>
              <a:rPr b="1" dirty="0"/>
              <a:t>LLM Solution</a:t>
            </a:r>
            <a:r>
              <a:rPr dirty="0"/>
              <a:t>: LLMs monitor regulatory news, extract rule changes, summarize impacts, and draft documentation for compliance teams.</a:t>
            </a:r>
            <a:br>
              <a:rPr dirty="0"/>
            </a:br>
            <a:r>
              <a:rPr i="1" dirty="0">
                <a:solidFill>
                  <a:srgbClr val="9900FF"/>
                </a:solidFill>
              </a:rPr>
              <a:t>Example: Banks deploy LLMs to track global regulatory updates and alert compliance staff, reducing manual review burdens.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defRPr sz="3200">
                <a:solidFill>
                  <a:srgbClr val="8800FF"/>
                </a:solidFill>
              </a:defRPr>
            </a:pPr>
            <a:r>
              <a:rPr lang="en-US" sz="2100" dirty="0"/>
              <a:t>III. </a:t>
            </a:r>
            <a:r>
              <a:rPr sz="2100" dirty="0"/>
              <a:t>LLMs in Portfolio Optimization &amp; Risk Management</a:t>
            </a:r>
          </a:p>
        </p:txBody>
      </p:sp>
      <p:sp>
        <p:nvSpPr>
          <p:cNvPr id="3" name="Content Placeholder 2"/>
          <p:cNvSpPr>
            <a:spLocks noGrp="1"/>
          </p:cNvSpPr>
          <p:nvPr>
            <p:ph idx="1"/>
          </p:nvPr>
        </p:nvSpPr>
        <p:spPr>
          <a:xfrm>
            <a:off x="1485900" y="1008127"/>
            <a:ext cx="7374082" cy="3764764"/>
          </a:xfrm>
        </p:spPr>
        <p:txBody>
          <a:bodyPr wrap="square">
            <a:normAutofit lnSpcReduction="10000"/>
          </a:bodyPr>
          <a:lstStyle/>
          <a:p>
            <a:pPr>
              <a:buFont typeface="Wingdings" panose="05000000000000000000" pitchFamily="2" charset="2"/>
              <a:buChar char="q"/>
              <a:defRPr sz="2000" b="1">
                <a:solidFill>
                  <a:srgbClr val="003399"/>
                </a:solidFill>
              </a:defRPr>
            </a:pPr>
            <a:r>
              <a:rPr dirty="0"/>
              <a:t>Problem 5: Portfolio Optimization with Unstructured Data</a:t>
            </a:r>
          </a:p>
          <a:p>
            <a:pPr lvl="1">
              <a:buFont typeface="Wingdings" panose="05000000000000000000" pitchFamily="2" charset="2"/>
              <a:buChar char="q"/>
              <a:defRPr sz="1600"/>
            </a:pPr>
            <a:r>
              <a:rPr b="1" dirty="0"/>
              <a:t>Research Question</a:t>
            </a:r>
            <a:r>
              <a:rPr dirty="0"/>
              <a:t>: How can investors use alternative data (news, ESG, earnings calls) to rebalance portfolios?</a:t>
            </a:r>
            <a:br>
              <a:rPr dirty="0"/>
            </a:br>
            <a:r>
              <a:rPr b="1" dirty="0"/>
              <a:t>LLM Solution</a:t>
            </a:r>
            <a:r>
              <a:rPr dirty="0"/>
              <a:t>: LLMs analyze unstructured financial texts, extract market signals, and recommend asset allocation.</a:t>
            </a:r>
            <a:br>
              <a:rPr dirty="0"/>
            </a:br>
            <a:r>
              <a:rPr i="1" dirty="0">
                <a:solidFill>
                  <a:srgbClr val="9900FF"/>
                </a:solidFill>
              </a:rPr>
              <a:t>Example: Asset managers use LLMs to incorporate sentiment and ESG trends into portfolio models, improving risk-adjusted returns.</a:t>
            </a:r>
          </a:p>
          <a:p>
            <a:pPr>
              <a:buFont typeface="Wingdings" panose="05000000000000000000" pitchFamily="2" charset="2"/>
              <a:buChar char="q"/>
              <a:defRPr sz="2000" b="1">
                <a:solidFill>
                  <a:srgbClr val="003399"/>
                </a:solidFill>
              </a:defRPr>
            </a:pPr>
            <a:r>
              <a:rPr dirty="0"/>
              <a:t>Problem 6: Advanced Risk Management</a:t>
            </a:r>
          </a:p>
          <a:p>
            <a:pPr lvl="1">
              <a:buFont typeface="Wingdings" panose="05000000000000000000" pitchFamily="2" charset="2"/>
              <a:buChar char="q"/>
              <a:defRPr sz="1600"/>
            </a:pPr>
            <a:r>
              <a:rPr b="1" dirty="0"/>
              <a:t>Research Question</a:t>
            </a:r>
            <a:r>
              <a:rPr dirty="0"/>
              <a:t>: How can we proactively detect emerging risks across global portfolios?</a:t>
            </a:r>
            <a:br>
              <a:rPr dirty="0"/>
            </a:br>
            <a:r>
              <a:rPr b="1" dirty="0"/>
              <a:t>LLM Solution</a:t>
            </a:r>
            <a:r>
              <a:rPr dirty="0"/>
              <a:t>: LLMs synthesize risk signals from filings, social media, and reports, enabling early warnings and scenario analysis.</a:t>
            </a:r>
            <a:br>
              <a:rPr dirty="0"/>
            </a:br>
            <a:r>
              <a:rPr i="1" dirty="0">
                <a:solidFill>
                  <a:srgbClr val="9900FF"/>
                </a:solidFill>
              </a:rPr>
              <a:t>Example: Banks use LLMs for automated risk reports and stress-testing across diverse portfolios.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5900" y="205978"/>
            <a:ext cx="6172200" cy="726710"/>
          </a:xfrm>
        </p:spPr>
        <p:txBody>
          <a:bodyPr>
            <a:normAutofit fontScale="90000"/>
          </a:bodyPr>
          <a:lstStyle/>
          <a:p>
            <a:pPr>
              <a:defRPr sz="3200">
                <a:solidFill>
                  <a:srgbClr val="8800FF"/>
                </a:solidFill>
              </a:defRPr>
            </a:pPr>
            <a:r>
              <a:rPr lang="en-US" sz="2100" dirty="0"/>
              <a:t>IV. </a:t>
            </a:r>
            <a:r>
              <a:rPr sz="2100" dirty="0"/>
              <a:t>LLMs for Cryptocurrency, Options Pricing, Econometrics</a:t>
            </a:r>
          </a:p>
        </p:txBody>
      </p:sp>
      <p:sp>
        <p:nvSpPr>
          <p:cNvPr id="3" name="Content Placeholder 2"/>
          <p:cNvSpPr>
            <a:spLocks noGrp="1"/>
          </p:cNvSpPr>
          <p:nvPr>
            <p:ph idx="1"/>
          </p:nvPr>
        </p:nvSpPr>
        <p:spPr>
          <a:xfrm>
            <a:off x="1485900" y="1021842"/>
            <a:ext cx="7256318" cy="3778757"/>
          </a:xfrm>
        </p:spPr>
        <p:txBody>
          <a:bodyPr wrap="square">
            <a:normAutofit fontScale="92500" lnSpcReduction="10000"/>
          </a:bodyPr>
          <a:lstStyle/>
          <a:p>
            <a:pPr>
              <a:buFont typeface="Wingdings" panose="05000000000000000000" pitchFamily="2" charset="2"/>
              <a:buChar char="q"/>
              <a:defRPr sz="2000" b="1">
                <a:solidFill>
                  <a:srgbClr val="003399"/>
                </a:solidFill>
              </a:defRPr>
            </a:pPr>
            <a:r>
              <a:rPr dirty="0"/>
              <a:t>Problem 7: Cryptocurrency Analytics and Market Surveillance</a:t>
            </a:r>
          </a:p>
          <a:p>
            <a:pPr lvl="1">
              <a:buFont typeface="Wingdings" panose="05000000000000000000" pitchFamily="2" charset="2"/>
              <a:buChar char="q"/>
              <a:defRPr sz="1600"/>
            </a:pPr>
            <a:r>
              <a:rPr b="1" dirty="0"/>
              <a:t>Research Question</a:t>
            </a:r>
            <a:r>
              <a:rPr dirty="0"/>
              <a:t>: How can LLMs support fraud detection and market analysis in crypto markets?</a:t>
            </a:r>
            <a:br>
              <a:rPr dirty="0"/>
            </a:br>
            <a:r>
              <a:rPr b="1" dirty="0"/>
              <a:t>LLM Solution</a:t>
            </a:r>
            <a:r>
              <a:rPr dirty="0"/>
              <a:t>: LLMs monitor on-chain data, whitepapers, and news to flag scams or manipulation.</a:t>
            </a:r>
            <a:br>
              <a:rPr dirty="0"/>
            </a:br>
            <a:r>
              <a:rPr i="1" dirty="0">
                <a:solidFill>
                  <a:srgbClr val="9900FF"/>
                </a:solidFill>
              </a:rPr>
              <a:t>Example: Crypto exchanges use LLMs to automate compliance, detect suspicious transactions, and summarize regulatory changes.</a:t>
            </a:r>
          </a:p>
          <a:p>
            <a:pPr>
              <a:buFont typeface="Wingdings" panose="05000000000000000000" pitchFamily="2" charset="2"/>
              <a:buChar char="q"/>
              <a:defRPr sz="2000" b="1">
                <a:solidFill>
                  <a:srgbClr val="003399"/>
                </a:solidFill>
              </a:defRPr>
            </a:pPr>
            <a:r>
              <a:rPr dirty="0"/>
              <a:t>Problem 8: Options Pricing &amp; Econometric Forecasting</a:t>
            </a:r>
          </a:p>
          <a:p>
            <a:pPr lvl="1">
              <a:buFont typeface="Wingdings" panose="05000000000000000000" pitchFamily="2" charset="2"/>
              <a:buChar char="q"/>
              <a:defRPr sz="1600"/>
            </a:pPr>
            <a:r>
              <a:rPr b="1" dirty="0"/>
              <a:t>Research Question</a:t>
            </a:r>
            <a:r>
              <a:rPr dirty="0"/>
              <a:t>: How can LLMs improve pricing models for derivatives and macroeconomic forecasting?</a:t>
            </a:r>
            <a:br>
              <a:rPr dirty="0"/>
            </a:br>
            <a:r>
              <a:rPr b="1" dirty="0"/>
              <a:t>LLM Solution</a:t>
            </a:r>
            <a:r>
              <a:rPr dirty="0"/>
              <a:t>: LLMs review research, extract insights from statements, and support scenario-based pricing and forecasting.</a:t>
            </a:r>
            <a:br>
              <a:rPr dirty="0"/>
            </a:br>
            <a:r>
              <a:rPr i="1" dirty="0">
                <a:solidFill>
                  <a:srgbClr val="9900FF"/>
                </a:solidFill>
              </a:rPr>
              <a:t>Example: Quant desks use LLMs to parse reports, predict macro variables, and calibrate options models.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6EFF0-2A36-108F-1B26-D5E4E41519B1}"/>
              </a:ext>
            </a:extLst>
          </p:cNvPr>
          <p:cNvSpPr>
            <a:spLocks noGrp="1"/>
          </p:cNvSpPr>
          <p:nvPr>
            <p:ph type="title"/>
          </p:nvPr>
        </p:nvSpPr>
        <p:spPr/>
        <p:txBody>
          <a:bodyPr/>
          <a:lstStyle/>
          <a:p>
            <a:r>
              <a:rPr lang="en-US" dirty="0">
                <a:solidFill>
                  <a:srgbClr val="9900FF"/>
                </a:solidFill>
              </a:rPr>
              <a:t>1. Perceptron with one Neuron</a:t>
            </a:r>
          </a:p>
        </p:txBody>
      </p:sp>
      <p:sp>
        <p:nvSpPr>
          <p:cNvPr id="3" name="Content Placeholder 2">
            <a:extLst>
              <a:ext uri="{FF2B5EF4-FFF2-40B4-BE49-F238E27FC236}">
                <a16:creationId xmlns:a16="http://schemas.microsoft.com/office/drawing/2014/main" id="{8FC31C74-9AD3-66DF-94CB-82B04FABF9F9}"/>
              </a:ext>
            </a:extLst>
          </p:cNvPr>
          <p:cNvSpPr>
            <a:spLocks noGrp="1"/>
          </p:cNvSpPr>
          <p:nvPr>
            <p:ph idx="1"/>
          </p:nvPr>
        </p:nvSpPr>
        <p:spPr/>
        <p:txBody>
          <a:bodyPr/>
          <a:lstStyle/>
          <a:p>
            <a:pPr>
              <a:buFont typeface="Wingdings" panose="05000000000000000000" pitchFamily="2" charset="2"/>
              <a:buChar char="v"/>
            </a:pPr>
            <a:r>
              <a:rPr lang="en-US" dirty="0"/>
              <a:t>The building block of a Deep Learning model is a perceptron</a:t>
            </a:r>
          </a:p>
        </p:txBody>
      </p:sp>
      <p:pic>
        <p:nvPicPr>
          <p:cNvPr id="5" name="Picture 4">
            <a:extLst>
              <a:ext uri="{FF2B5EF4-FFF2-40B4-BE49-F238E27FC236}">
                <a16:creationId xmlns:a16="http://schemas.microsoft.com/office/drawing/2014/main" id="{4E3BAE24-DBE5-CE91-EA37-235874636824}"/>
              </a:ext>
            </a:extLst>
          </p:cNvPr>
          <p:cNvPicPr>
            <a:picLocks noChangeAspect="1"/>
          </p:cNvPicPr>
          <p:nvPr/>
        </p:nvPicPr>
        <p:blipFill>
          <a:blip r:embed="rId3"/>
          <a:stretch>
            <a:fillRect/>
          </a:stretch>
        </p:blipFill>
        <p:spPr>
          <a:xfrm>
            <a:off x="2046789" y="1623131"/>
            <a:ext cx="5801535" cy="2876951"/>
          </a:xfrm>
          <a:prstGeom prst="rect">
            <a:avLst/>
          </a:prstGeom>
        </p:spPr>
      </p:pic>
    </p:spTree>
    <p:extLst>
      <p:ext uri="{BB962C8B-B14F-4D97-AF65-F5344CB8AC3E}">
        <p14:creationId xmlns:p14="http://schemas.microsoft.com/office/powerpoint/2010/main" val="39537969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400" dirty="0">
                <a:solidFill>
                  <a:srgbClr val="9900FF"/>
                </a:solidFill>
              </a:rPr>
              <a:t>Proposed Activation function</a:t>
            </a:r>
            <a:endParaRPr lang="en-US" sz="2400" dirty="0">
              <a:solidFill>
                <a:srgbClr val="9900FF"/>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71861" y="846388"/>
                <a:ext cx="7458784" cy="4239490"/>
              </a:xfrm>
            </p:spPr>
            <p:txBody>
              <a:bodyPr>
                <a:normAutofit/>
              </a:bodyPr>
              <a:lstStyle/>
              <a:p>
                <a:pPr>
                  <a:buFont typeface="Wingdings" panose="05000000000000000000" pitchFamily="2" charset="2"/>
                  <a:buChar char="q"/>
                </a:pPr>
                <a:r>
                  <a:rPr lang="en-CA" i="1" dirty="0">
                    <a:solidFill>
                      <a:srgbClr val="FFC000"/>
                    </a:solidFill>
                  </a:rPr>
                  <a:t>A neural network without an activation function is essentially just a linear regression model</a:t>
                </a:r>
                <a:r>
                  <a:rPr lang="en-CA" dirty="0"/>
                  <a:t>. </a:t>
                </a:r>
              </a:p>
              <a:p>
                <a:pPr marL="0" indent="0">
                  <a:buNone/>
                </a:pPr>
                <a:endParaRPr lang="en-CA" dirty="0"/>
              </a:p>
              <a:p>
                <a:pPr lvl="1"/>
                <a:r>
                  <a:rPr lang="en-CA" sz="1300" dirty="0"/>
                  <a:t>Sigmoid functions </a:t>
                </a:r>
                <a:r>
                  <a:rPr lang="en-CA" sz="1300" dirty="0">
                    <a:sym typeface="Wingdings" panose="05000000000000000000" pitchFamily="2" charset="2"/>
                  </a:rPr>
                  <a:t> </a:t>
                </a:r>
                <a:r>
                  <a:rPr lang="en-CA" sz="1300" dirty="0"/>
                  <a:t>case of classifiers</a:t>
                </a:r>
              </a:p>
              <a:p>
                <a:pPr lvl="1"/>
                <a:r>
                  <a:rPr lang="en-CA" sz="1300" dirty="0"/>
                  <a:t>Sigmoid and tanh functions are sometimes avoided due to the vanishing gradient problem</a:t>
                </a:r>
              </a:p>
              <a:p>
                <a:pPr lvl="1"/>
                <a:r>
                  <a:rPr lang="en-CA" sz="1300" dirty="0" err="1"/>
                  <a:t>ReLU</a:t>
                </a:r>
                <a:r>
                  <a:rPr lang="en-CA" sz="1300" dirty="0"/>
                  <a:t> function is a general activation function and is used in most cases these days</a:t>
                </a:r>
              </a:p>
              <a:p>
                <a:pPr lvl="1"/>
                <a:r>
                  <a:rPr lang="en-CA" sz="1300" dirty="0"/>
                  <a:t>If we encounter a case of dead neurons in our networks the leaky </a:t>
                </a:r>
                <a:r>
                  <a:rPr lang="en-CA" sz="1300" dirty="0" err="1"/>
                  <a:t>ReLU</a:t>
                </a:r>
                <a:r>
                  <a:rPr lang="en-CA" sz="1300" dirty="0"/>
                  <a:t> function is the best choice</a:t>
                </a:r>
              </a:p>
              <a:p>
                <a:pPr lvl="1"/>
                <a:r>
                  <a:rPr lang="en-CA" sz="1300" dirty="0"/>
                  <a:t>Always keep in mind that </a:t>
                </a:r>
                <a:r>
                  <a:rPr lang="en-CA" sz="1300" dirty="0" err="1"/>
                  <a:t>ReLU</a:t>
                </a:r>
                <a:r>
                  <a:rPr lang="en-CA" sz="1300" dirty="0"/>
                  <a:t> function should only be used in the hidden layers</a:t>
                </a:r>
              </a:p>
              <a:p>
                <a:pPr lvl="1"/>
                <a:r>
                  <a:rPr lang="en-CA" sz="1300" dirty="0"/>
                  <a:t>As a rule of thumb, you can begin with using </a:t>
                </a:r>
                <a:r>
                  <a:rPr lang="en-CA" sz="1300" dirty="0" err="1"/>
                  <a:t>ReLU</a:t>
                </a:r>
                <a:r>
                  <a:rPr lang="en-CA" sz="1300" dirty="0"/>
                  <a:t> function and then move over to other activation functions in case </a:t>
                </a:r>
                <a:r>
                  <a:rPr lang="en-CA" sz="1300" dirty="0" err="1"/>
                  <a:t>ReLU</a:t>
                </a:r>
                <a:r>
                  <a:rPr lang="en-CA" sz="1300" dirty="0"/>
                  <a:t> doesn’t provide with optimum results</a:t>
                </a:r>
              </a:p>
              <a:p>
                <a:endParaRPr lang="en-CA" sz="1500" dirty="0"/>
              </a:p>
              <a:p>
                <a:pPr>
                  <a:buFont typeface="Wingdings" panose="05000000000000000000" pitchFamily="2" charset="2"/>
                  <a:buChar char="q"/>
                </a:pPr>
                <a:r>
                  <a:rPr lang="en-CA" dirty="0"/>
                  <a:t>The sigmoid function is good for binary (logistic regression) decision.</a:t>
                </a:r>
              </a:p>
              <a:p>
                <a:pPr marL="0" indent="0">
                  <a:buNone/>
                </a:pPr>
                <a:r>
                  <a:rPr lang="en-CA" dirty="0"/>
                  <a:t>In the case of multi class we can use the </a:t>
                </a:r>
                <a:r>
                  <a:rPr lang="en-CA" b="1" dirty="0" err="1"/>
                  <a:t>softmax</a:t>
                </a:r>
                <a:r>
                  <a:rPr lang="en-CA" b="1" dirty="0"/>
                  <a:t> function </a:t>
                </a:r>
                <a:r>
                  <a:rPr lang="en-CA" dirty="0"/>
                  <a:t>for the output.    </a:t>
                </a:r>
                <a14:m>
                  <m:oMath xmlns:m="http://schemas.openxmlformats.org/officeDocument/2006/math">
                    <m:r>
                      <a:rPr lang="en-US" b="0" i="0" smtClean="0">
                        <a:latin typeface="Cambria Math" panose="02040503050406030204" pitchFamily="18" charset="0"/>
                      </a:rPr>
                      <m:t> </m:t>
                    </m:r>
                    <m:sSub>
                      <m:sSubPr>
                        <m:ctrlPr>
                          <a:rPr lang="en-CA" b="1" i="1" smtClean="0">
                            <a:solidFill>
                              <a:srgbClr val="9900FF"/>
                            </a:solidFill>
                            <a:latin typeface="Cambria Math" panose="02040503050406030204" pitchFamily="18" charset="0"/>
                          </a:rPr>
                        </m:ctrlPr>
                      </m:sSubPr>
                      <m:e>
                        <m:r>
                          <a:rPr lang="en-US" b="1" i="1" smtClean="0">
                            <a:solidFill>
                              <a:srgbClr val="9900FF"/>
                            </a:solidFill>
                            <a:latin typeface="Cambria Math" panose="02040503050406030204" pitchFamily="18" charset="0"/>
                          </a:rPr>
                          <m:t>𝒚</m:t>
                        </m:r>
                      </m:e>
                      <m:sub>
                        <m:r>
                          <a:rPr lang="en-US" b="1" i="1" smtClean="0">
                            <a:solidFill>
                              <a:srgbClr val="9900FF"/>
                            </a:solidFill>
                            <a:latin typeface="Cambria Math" panose="02040503050406030204" pitchFamily="18" charset="0"/>
                          </a:rPr>
                          <m:t>𝒊</m:t>
                        </m:r>
                      </m:sub>
                    </m:sSub>
                    <m:r>
                      <a:rPr lang="en-US" b="1" i="1" smtClean="0">
                        <a:solidFill>
                          <a:srgbClr val="9900FF"/>
                        </a:solidFill>
                        <a:latin typeface="Cambria Math" panose="02040503050406030204" pitchFamily="18" charset="0"/>
                      </a:rPr>
                      <m:t>=</m:t>
                    </m:r>
                    <m:f>
                      <m:fPr>
                        <m:ctrlPr>
                          <a:rPr lang="en-CA" b="1" i="1" smtClean="0">
                            <a:solidFill>
                              <a:srgbClr val="9900FF"/>
                            </a:solidFill>
                            <a:latin typeface="Cambria Math" panose="02040503050406030204" pitchFamily="18" charset="0"/>
                          </a:rPr>
                        </m:ctrlPr>
                      </m:fPr>
                      <m:num>
                        <m:sSup>
                          <m:sSupPr>
                            <m:ctrlPr>
                              <a:rPr lang="en-CA" b="1" i="1" smtClean="0">
                                <a:solidFill>
                                  <a:srgbClr val="9900FF"/>
                                </a:solidFill>
                                <a:latin typeface="Cambria Math" panose="02040503050406030204" pitchFamily="18" charset="0"/>
                              </a:rPr>
                            </m:ctrlPr>
                          </m:sSupPr>
                          <m:e>
                            <m:r>
                              <a:rPr lang="en-US" b="1" i="1" smtClean="0">
                                <a:solidFill>
                                  <a:srgbClr val="9900FF"/>
                                </a:solidFill>
                                <a:latin typeface="Cambria Math" panose="02040503050406030204" pitchFamily="18" charset="0"/>
                              </a:rPr>
                              <m:t>𝒆</m:t>
                            </m:r>
                          </m:e>
                          <m:sup>
                            <m:sSub>
                              <m:sSubPr>
                                <m:ctrlPr>
                                  <a:rPr lang="en-CA" b="1" i="1">
                                    <a:solidFill>
                                      <a:srgbClr val="9900FF"/>
                                    </a:solidFill>
                                    <a:latin typeface="Cambria Math" panose="02040503050406030204" pitchFamily="18" charset="0"/>
                                  </a:rPr>
                                </m:ctrlPr>
                              </m:sSubPr>
                              <m:e>
                                <m:r>
                                  <a:rPr lang="en-US" b="1" i="1" smtClean="0">
                                    <a:solidFill>
                                      <a:srgbClr val="9900FF"/>
                                    </a:solidFill>
                                    <a:latin typeface="Cambria Math" panose="02040503050406030204" pitchFamily="18" charset="0"/>
                                  </a:rPr>
                                  <m:t>𝒛</m:t>
                                </m:r>
                              </m:e>
                              <m:sub>
                                <m:r>
                                  <a:rPr lang="en-US" b="1" i="1" smtClean="0">
                                    <a:solidFill>
                                      <a:srgbClr val="9900FF"/>
                                    </a:solidFill>
                                    <a:latin typeface="Cambria Math" panose="02040503050406030204" pitchFamily="18" charset="0"/>
                                  </a:rPr>
                                  <m:t>𝒊</m:t>
                                </m:r>
                              </m:sub>
                            </m:sSub>
                          </m:sup>
                        </m:sSup>
                      </m:num>
                      <m:den>
                        <m:nary>
                          <m:naryPr>
                            <m:chr m:val="∑"/>
                            <m:ctrlPr>
                              <a:rPr lang="en-CA" b="1" i="1" smtClean="0">
                                <a:solidFill>
                                  <a:srgbClr val="9900FF"/>
                                </a:solidFill>
                                <a:latin typeface="Cambria Math" panose="02040503050406030204" pitchFamily="18" charset="0"/>
                              </a:rPr>
                            </m:ctrlPr>
                          </m:naryPr>
                          <m:sub>
                            <m:r>
                              <m:rPr>
                                <m:brk m:alnAt="23"/>
                              </m:rPr>
                              <a:rPr lang="en-US" b="1" i="1" smtClean="0">
                                <a:solidFill>
                                  <a:srgbClr val="9900FF"/>
                                </a:solidFill>
                                <a:latin typeface="Cambria Math" panose="02040503050406030204" pitchFamily="18" charset="0"/>
                              </a:rPr>
                              <m:t>𝒋</m:t>
                            </m:r>
                            <m:r>
                              <a:rPr lang="en-US" b="1" i="1" smtClean="0">
                                <a:solidFill>
                                  <a:srgbClr val="9900FF"/>
                                </a:solidFill>
                                <a:latin typeface="Cambria Math" panose="02040503050406030204" pitchFamily="18" charset="0"/>
                              </a:rPr>
                              <m:t>=</m:t>
                            </m:r>
                            <m:r>
                              <a:rPr lang="en-US" b="1" i="1" smtClean="0">
                                <a:solidFill>
                                  <a:srgbClr val="9900FF"/>
                                </a:solidFill>
                                <a:latin typeface="Cambria Math" panose="02040503050406030204" pitchFamily="18" charset="0"/>
                              </a:rPr>
                              <m:t>𝟏</m:t>
                            </m:r>
                          </m:sub>
                          <m:sup>
                            <m:r>
                              <a:rPr lang="en-US" b="1" i="1" smtClean="0">
                                <a:solidFill>
                                  <a:srgbClr val="9900FF"/>
                                </a:solidFill>
                                <a:latin typeface="Cambria Math" panose="02040503050406030204" pitchFamily="18" charset="0"/>
                              </a:rPr>
                              <m:t>𝑵</m:t>
                            </m:r>
                          </m:sup>
                          <m:e>
                            <m:sSup>
                              <m:sSupPr>
                                <m:ctrlPr>
                                  <a:rPr lang="en-CA" b="1" i="1">
                                    <a:solidFill>
                                      <a:srgbClr val="9900FF"/>
                                    </a:solidFill>
                                    <a:latin typeface="Cambria Math" panose="02040503050406030204" pitchFamily="18" charset="0"/>
                                  </a:rPr>
                                </m:ctrlPr>
                              </m:sSupPr>
                              <m:e>
                                <m:r>
                                  <a:rPr lang="en-US" b="1" i="1" smtClean="0">
                                    <a:solidFill>
                                      <a:srgbClr val="9900FF"/>
                                    </a:solidFill>
                                    <a:latin typeface="Cambria Math" panose="02040503050406030204" pitchFamily="18" charset="0"/>
                                  </a:rPr>
                                  <m:t>𝒆</m:t>
                                </m:r>
                              </m:e>
                              <m:sup>
                                <m:sSub>
                                  <m:sSubPr>
                                    <m:ctrlPr>
                                      <a:rPr lang="en-CA" b="1" i="1">
                                        <a:solidFill>
                                          <a:srgbClr val="9900FF"/>
                                        </a:solidFill>
                                        <a:latin typeface="Cambria Math" panose="02040503050406030204" pitchFamily="18" charset="0"/>
                                      </a:rPr>
                                    </m:ctrlPr>
                                  </m:sSubPr>
                                  <m:e>
                                    <m:r>
                                      <a:rPr lang="en-US" b="1" i="1" smtClean="0">
                                        <a:solidFill>
                                          <a:srgbClr val="9900FF"/>
                                        </a:solidFill>
                                        <a:latin typeface="Cambria Math" panose="02040503050406030204" pitchFamily="18" charset="0"/>
                                      </a:rPr>
                                      <m:t>𝒛</m:t>
                                    </m:r>
                                  </m:e>
                                  <m:sub>
                                    <m:r>
                                      <a:rPr lang="en-US" b="1" i="1" smtClean="0">
                                        <a:solidFill>
                                          <a:srgbClr val="9900FF"/>
                                        </a:solidFill>
                                        <a:latin typeface="Cambria Math" panose="02040503050406030204" pitchFamily="18" charset="0"/>
                                      </a:rPr>
                                      <m:t>𝒋</m:t>
                                    </m:r>
                                  </m:sub>
                                </m:sSub>
                              </m:sup>
                            </m:sSup>
                          </m:e>
                        </m:nary>
                      </m:den>
                    </m:f>
                  </m:oMath>
                </a14:m>
                <a:endParaRPr lang="en-US"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71861" y="846388"/>
                <a:ext cx="7458784" cy="4239490"/>
              </a:xfrm>
              <a:blipFill>
                <a:blip r:embed="rId2"/>
                <a:stretch>
                  <a:fillRect l="-491" t="-432" b="-7914"/>
                </a:stretch>
              </a:blipFill>
            </p:spPr>
            <p:txBody>
              <a:bodyPr/>
              <a:lstStyle/>
              <a:p>
                <a:r>
                  <a:rPr lang="en-CA">
                    <a:noFill/>
                  </a:rPr>
                  <a:t> </a:t>
                </a:r>
              </a:p>
            </p:txBody>
          </p:sp>
        </mc:Fallback>
      </mc:AlternateContent>
    </p:spTree>
    <p:extLst>
      <p:ext uri="{BB962C8B-B14F-4D97-AF65-F5344CB8AC3E}">
        <p14:creationId xmlns:p14="http://schemas.microsoft.com/office/powerpoint/2010/main" val="25815237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400" dirty="0">
                <a:solidFill>
                  <a:srgbClr val="9900FF"/>
                </a:solidFill>
              </a:rPr>
              <a:t>Proposed Activation functions: </a:t>
            </a:r>
            <a:endParaRPr lang="en-US" sz="2400" dirty="0">
              <a:solidFill>
                <a:srgbClr val="9900FF"/>
              </a:solidFill>
            </a:endParaRPr>
          </a:p>
        </p:txBody>
      </p:sp>
      <p:sp>
        <p:nvSpPr>
          <p:cNvPr id="3" name="Content Placeholder 2"/>
          <p:cNvSpPr>
            <a:spLocks noGrp="1"/>
          </p:cNvSpPr>
          <p:nvPr>
            <p:ph idx="1"/>
          </p:nvPr>
        </p:nvSpPr>
        <p:spPr>
          <a:xfrm>
            <a:off x="1717039" y="1104454"/>
            <a:ext cx="6969761" cy="3754625"/>
          </a:xfrm>
        </p:spPr>
        <p:txBody>
          <a:bodyPr>
            <a:normAutofit lnSpcReduction="10000"/>
          </a:bodyPr>
          <a:lstStyle/>
          <a:p>
            <a:pPr marL="0" indent="0">
              <a:buNone/>
            </a:pPr>
            <a:r>
              <a:rPr lang="en-CA" b="1" dirty="0">
                <a:latin typeface="medium-content-sans-serif-font"/>
              </a:rPr>
              <a:t>Linear Activation Function                                Sigmoid, tanh Activation Function</a:t>
            </a:r>
          </a:p>
          <a:p>
            <a:pPr marL="0" indent="0">
              <a:buNone/>
            </a:pPr>
            <a:endParaRPr lang="en-CA" b="1" dirty="0">
              <a:latin typeface="medium-content-sans-serif-font"/>
            </a:endParaRPr>
          </a:p>
          <a:p>
            <a:pPr marL="0" indent="0">
              <a:buNone/>
            </a:pPr>
            <a:endParaRPr lang="en-CA" b="1" dirty="0">
              <a:latin typeface="medium-content-sans-serif-font"/>
            </a:endParaRPr>
          </a:p>
          <a:p>
            <a:pPr marL="0" indent="0">
              <a:buNone/>
            </a:pPr>
            <a:endParaRPr lang="en-CA" b="1" dirty="0">
              <a:latin typeface="medium-content-sans-serif-font"/>
            </a:endParaRPr>
          </a:p>
          <a:p>
            <a:pPr marL="0" indent="0">
              <a:buNone/>
            </a:pPr>
            <a:endParaRPr lang="en-CA" sz="1400" dirty="0"/>
          </a:p>
          <a:p>
            <a:pPr marL="0" indent="0">
              <a:buNone/>
            </a:pPr>
            <a:r>
              <a:rPr lang="en-CA" sz="1300" dirty="0">
                <a:latin typeface="medium-content-serif-font"/>
              </a:rPr>
              <a:t>Doesn’t capture complex patterns                                    Bounded,</a:t>
            </a:r>
            <a:r>
              <a:rPr lang="en-US" sz="1300" dirty="0">
                <a:latin typeface="medium-content-serif-font"/>
              </a:rPr>
              <a:t> </a:t>
            </a:r>
            <a:r>
              <a:rPr lang="en-CA" sz="1300" dirty="0"/>
              <a:t>capture more complex  patterns ,</a:t>
            </a:r>
          </a:p>
          <a:p>
            <a:pPr marL="0" indent="0">
              <a:buNone/>
            </a:pPr>
            <a:r>
              <a:rPr lang="en-US" sz="1300" dirty="0">
                <a:latin typeface="medium-content-serif-font"/>
              </a:rPr>
              <a:t>                                                                                                       Can suffer from “vanishing gradient”</a:t>
            </a:r>
            <a:r>
              <a:rPr lang="en-CA" sz="1300" dirty="0">
                <a:latin typeface="medium-content-serif-font"/>
              </a:rPr>
              <a:t> </a:t>
            </a:r>
            <a:endParaRPr lang="en-CA" sz="1300" b="1" dirty="0">
              <a:latin typeface="medium-content-sans-serif-font"/>
            </a:endParaRPr>
          </a:p>
          <a:p>
            <a:pPr marL="0" indent="0">
              <a:buNone/>
            </a:pPr>
            <a:endParaRPr lang="en-CA" sz="1400" b="1" dirty="0">
              <a:latin typeface="medium-content-sans-serif-font"/>
            </a:endParaRPr>
          </a:p>
          <a:p>
            <a:pPr marL="0" indent="0">
              <a:buNone/>
            </a:pPr>
            <a:r>
              <a:rPr lang="en-CA" sz="1400" b="1" dirty="0">
                <a:latin typeface="medium-content-sans-serif-font"/>
              </a:rPr>
              <a:t>Rectified Linear Unit (</a:t>
            </a:r>
            <a:r>
              <a:rPr lang="en-CA" sz="1400" b="1" dirty="0" err="1">
                <a:latin typeface="medium-content-sans-serif-font"/>
              </a:rPr>
              <a:t>ReLU</a:t>
            </a:r>
            <a:r>
              <a:rPr lang="en-CA" sz="1400" b="1" dirty="0">
                <a:latin typeface="medium-content-sans-serif-font"/>
              </a:rPr>
              <a:t>)                                                Leaky </a:t>
            </a:r>
            <a:r>
              <a:rPr lang="en-CA" sz="1400" b="1" dirty="0" err="1">
                <a:latin typeface="medium-content-sans-serif-font"/>
              </a:rPr>
              <a:t>ReLU</a:t>
            </a:r>
            <a:r>
              <a:rPr lang="en-CA" sz="1400" b="1" dirty="0">
                <a:latin typeface="medium-content-sans-serif-font"/>
              </a:rPr>
              <a:t> Activation Function</a:t>
            </a:r>
          </a:p>
          <a:p>
            <a:pPr marL="0" indent="0">
              <a:buNone/>
            </a:pPr>
            <a:r>
              <a:rPr lang="en-CA" sz="1400" b="1" dirty="0">
                <a:latin typeface="medium-content-sans-serif-font"/>
              </a:rPr>
              <a:t> </a:t>
            </a:r>
          </a:p>
          <a:p>
            <a:pPr marL="0" indent="0">
              <a:buNone/>
            </a:pPr>
            <a:endParaRPr lang="en-CA" sz="1400" dirty="0"/>
          </a:p>
          <a:p>
            <a:pPr marL="0" indent="0">
              <a:buNone/>
            </a:pPr>
            <a:endParaRPr lang="en-CA" sz="1400" dirty="0"/>
          </a:p>
          <a:p>
            <a:pPr marL="0" indent="0">
              <a:buNone/>
            </a:pPr>
            <a:endParaRPr lang="en-CA" b="1" dirty="0">
              <a:latin typeface="medium-content-sans-serif-font"/>
            </a:endParaRPr>
          </a:p>
          <a:p>
            <a:pPr marL="0" indent="0">
              <a:buNone/>
            </a:pPr>
            <a:endParaRPr lang="en-US" dirty="0">
              <a:latin typeface="medium-content-serif-font"/>
            </a:endParaRPr>
          </a:p>
          <a:p>
            <a:pPr marL="0" indent="0">
              <a:buNone/>
            </a:pPr>
            <a:r>
              <a:rPr lang="en-US" sz="1400" dirty="0">
                <a:latin typeface="medium-content-serif-font"/>
              </a:rPr>
              <a:t>Capture more complex patterns, Values can get very large, not allow for negative values, </a:t>
            </a:r>
          </a:p>
          <a:p>
            <a:pPr marL="0" indent="0">
              <a:buNone/>
            </a:pPr>
            <a:endParaRPr lang="en-US" dirty="0">
              <a:latin typeface="medium-content-serif-font"/>
            </a:endParaRPr>
          </a:p>
          <a:p>
            <a:pPr marL="0" indent="0">
              <a:buNone/>
            </a:pPr>
            <a:endParaRPr lang="en-CA" b="1" dirty="0">
              <a:latin typeface="medium-content-sans-serif-font"/>
            </a:endParaRPr>
          </a:p>
          <a:p>
            <a:pPr marL="0" indent="0">
              <a:buNone/>
            </a:pPr>
            <a:endParaRPr lang="en-CA" b="1" dirty="0">
              <a:latin typeface="medium-content-sans-serif-font"/>
            </a:endParaRPr>
          </a:p>
          <a:p>
            <a:pPr marL="0" indent="0">
              <a:buNone/>
            </a:pPr>
            <a:endParaRPr lang="en-US" dirty="0"/>
          </a:p>
        </p:txBody>
      </p:sp>
      <p:pic>
        <p:nvPicPr>
          <p:cNvPr id="6" name="Picture 5">
            <a:extLst>
              <a:ext uri="{FF2B5EF4-FFF2-40B4-BE49-F238E27FC236}">
                <a16:creationId xmlns:a16="http://schemas.microsoft.com/office/drawing/2014/main" id="{E69E3271-A903-7543-934B-944843396A39}"/>
              </a:ext>
            </a:extLst>
          </p:cNvPr>
          <p:cNvPicPr>
            <a:picLocks noChangeAspect="1"/>
          </p:cNvPicPr>
          <p:nvPr/>
        </p:nvPicPr>
        <p:blipFill>
          <a:blip r:embed="rId2">
            <a:extLst>
              <a:ext uri="{BEBA8EAE-BF5A-486C-A8C5-ECC9F3942E4B}">
                <a14:imgProps xmlns:a14="http://schemas.microsoft.com/office/drawing/2010/main">
                  <a14:imgLayer r:embed="rId3">
                    <a14:imgEffect>
                      <a14:saturation sat="0"/>
                    </a14:imgEffect>
                  </a14:imgLayer>
                </a14:imgProps>
              </a:ext>
            </a:extLst>
          </a:blip>
          <a:stretch>
            <a:fillRect/>
          </a:stretch>
        </p:blipFill>
        <p:spPr>
          <a:xfrm>
            <a:off x="1764993" y="1450803"/>
            <a:ext cx="2271303" cy="952968"/>
          </a:xfrm>
          <a:prstGeom prst="rect">
            <a:avLst/>
          </a:prstGeom>
        </p:spPr>
      </p:pic>
      <p:pic>
        <p:nvPicPr>
          <p:cNvPr id="7" name="Picture 6">
            <a:extLst>
              <a:ext uri="{FF2B5EF4-FFF2-40B4-BE49-F238E27FC236}">
                <a16:creationId xmlns:a16="http://schemas.microsoft.com/office/drawing/2014/main" id="{5B2292C0-B8B4-7049-A6E1-68BA470D9238}"/>
              </a:ext>
            </a:extLst>
          </p:cNvPr>
          <p:cNvPicPr>
            <a:picLocks noChangeAspect="1"/>
          </p:cNvPicPr>
          <p:nvPr/>
        </p:nvPicPr>
        <p:blipFill>
          <a:blip r:embed="rId4">
            <a:grayscl/>
          </a:blip>
          <a:stretch>
            <a:fillRect/>
          </a:stretch>
        </p:blipFill>
        <p:spPr>
          <a:xfrm>
            <a:off x="4029671" y="1440837"/>
            <a:ext cx="2259433" cy="920078"/>
          </a:xfrm>
          <a:prstGeom prst="rect">
            <a:avLst/>
          </a:prstGeom>
        </p:spPr>
      </p:pic>
      <p:pic>
        <p:nvPicPr>
          <p:cNvPr id="8" name="Picture 7">
            <a:extLst>
              <a:ext uri="{FF2B5EF4-FFF2-40B4-BE49-F238E27FC236}">
                <a16:creationId xmlns:a16="http://schemas.microsoft.com/office/drawing/2014/main" id="{41F79E44-2873-E74A-A10B-C7C6BF78DDDB}"/>
              </a:ext>
            </a:extLst>
          </p:cNvPr>
          <p:cNvPicPr>
            <a:picLocks noChangeAspect="1"/>
          </p:cNvPicPr>
          <p:nvPr/>
        </p:nvPicPr>
        <p:blipFill>
          <a:blip r:embed="rId5">
            <a:grayscl/>
          </a:blip>
          <a:stretch>
            <a:fillRect/>
          </a:stretch>
        </p:blipFill>
        <p:spPr>
          <a:xfrm>
            <a:off x="6331636" y="1462292"/>
            <a:ext cx="2170345" cy="940350"/>
          </a:xfrm>
          <a:prstGeom prst="rect">
            <a:avLst/>
          </a:prstGeom>
        </p:spPr>
      </p:pic>
      <p:pic>
        <p:nvPicPr>
          <p:cNvPr id="9" name="Picture 8">
            <a:extLst>
              <a:ext uri="{FF2B5EF4-FFF2-40B4-BE49-F238E27FC236}">
                <a16:creationId xmlns:a16="http://schemas.microsoft.com/office/drawing/2014/main" id="{EB30E079-2F39-EF4A-AC94-3D62CCA9BA9F}"/>
              </a:ext>
            </a:extLst>
          </p:cNvPr>
          <p:cNvPicPr>
            <a:picLocks noChangeAspect="1"/>
          </p:cNvPicPr>
          <p:nvPr/>
        </p:nvPicPr>
        <p:blipFill>
          <a:blip r:embed="rId6">
            <a:extLst>
              <a:ext uri="{BEBA8EAE-BF5A-486C-A8C5-ECC9F3942E4B}">
                <a14:imgProps xmlns:a14="http://schemas.microsoft.com/office/drawing/2010/main">
                  <a14:imgLayer r:embed="rId7">
                    <a14:imgEffect>
                      <a14:saturation sat="0"/>
                    </a14:imgEffect>
                  </a14:imgLayer>
                </a14:imgProps>
              </a:ext>
            </a:extLst>
          </a:blip>
          <a:stretch>
            <a:fillRect/>
          </a:stretch>
        </p:blipFill>
        <p:spPr>
          <a:xfrm>
            <a:off x="1818158" y="3409756"/>
            <a:ext cx="2550042" cy="1052608"/>
          </a:xfrm>
          <a:prstGeom prst="rect">
            <a:avLst/>
          </a:prstGeom>
        </p:spPr>
      </p:pic>
      <p:pic>
        <p:nvPicPr>
          <p:cNvPr id="10" name="Picture 9">
            <a:extLst>
              <a:ext uri="{FF2B5EF4-FFF2-40B4-BE49-F238E27FC236}">
                <a16:creationId xmlns:a16="http://schemas.microsoft.com/office/drawing/2014/main" id="{AC1CEA42-5EDD-ED43-A4F2-A9B587BCA73D}"/>
              </a:ext>
            </a:extLst>
          </p:cNvPr>
          <p:cNvPicPr>
            <a:picLocks noChangeAspect="1"/>
          </p:cNvPicPr>
          <p:nvPr/>
        </p:nvPicPr>
        <p:blipFill>
          <a:blip r:embed="rId8"/>
          <a:stretch>
            <a:fillRect/>
          </a:stretch>
        </p:blipFill>
        <p:spPr>
          <a:xfrm>
            <a:off x="5201920" y="3427737"/>
            <a:ext cx="2995894" cy="1010810"/>
          </a:xfrm>
          <a:prstGeom prst="rect">
            <a:avLst/>
          </a:prstGeom>
        </p:spPr>
      </p:pic>
    </p:spTree>
    <p:extLst>
      <p:ext uri="{BB962C8B-B14F-4D97-AF65-F5344CB8AC3E}">
        <p14:creationId xmlns:p14="http://schemas.microsoft.com/office/powerpoint/2010/main" val="26527580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511805-7BF9-28D0-BDEC-084CAE0D983D}"/>
              </a:ext>
            </a:extLst>
          </p:cNvPr>
          <p:cNvSpPr>
            <a:spLocks noGrp="1"/>
          </p:cNvSpPr>
          <p:nvPr>
            <p:ph type="title"/>
          </p:nvPr>
        </p:nvSpPr>
        <p:spPr>
          <a:xfrm>
            <a:off x="1390493" y="67353"/>
            <a:ext cx="7296307" cy="428625"/>
          </a:xfrm>
        </p:spPr>
        <p:txBody>
          <a:bodyPr>
            <a:normAutofit fontScale="90000"/>
          </a:bodyPr>
          <a:lstStyle/>
          <a:p>
            <a:r>
              <a:rPr lang="en-US" dirty="0">
                <a:solidFill>
                  <a:srgbClr val="9900FF"/>
                </a:solidFill>
                <a:highlight>
                  <a:srgbClr val="FF00FF"/>
                </a:highlight>
              </a:rPr>
              <a:t>I. </a:t>
            </a:r>
            <a:r>
              <a:rPr lang="en-US" dirty="0">
                <a:solidFill>
                  <a:srgbClr val="9900FF"/>
                </a:solidFill>
              </a:rPr>
              <a:t>Setting Up Neural Network: Needed Elements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DC607EC-184F-3072-6254-947E6A2AD701}"/>
                  </a:ext>
                </a:extLst>
              </p:cNvPr>
              <p:cNvSpPr>
                <a:spLocks noGrp="1"/>
              </p:cNvSpPr>
              <p:nvPr>
                <p:ph idx="1"/>
              </p:nvPr>
            </p:nvSpPr>
            <p:spPr>
              <a:xfrm>
                <a:off x="1526519" y="495978"/>
                <a:ext cx="7534354" cy="4580169"/>
              </a:xfrm>
            </p:spPr>
            <p:txBody>
              <a:bodyPr>
                <a:noAutofit/>
              </a:bodyPr>
              <a:lstStyle/>
              <a:p>
                <a:pPr>
                  <a:buFont typeface="Wingdings" panose="05000000000000000000" pitchFamily="2" charset="2"/>
                  <a:buChar char="v"/>
                </a:pPr>
                <a:r>
                  <a:rPr lang="en-US" sz="1400" b="1" u="sng" dirty="0">
                    <a:solidFill>
                      <a:schemeClr val="accent6"/>
                    </a:solidFill>
                    <a:latin typeface="Cambria" panose="02040503050406030204" pitchFamily="18" charset="0"/>
                    <a:ea typeface="Cambria" panose="02040503050406030204" pitchFamily="18" charset="0"/>
                  </a:rPr>
                  <a:t>Stage 1 - Forward Propagation:</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sz="1400" i="1" smtClean="0">
                              <a:latin typeface="Cambria Math" panose="02040503050406030204" pitchFamily="18" charset="0"/>
                            </a:rPr>
                          </m:ctrlPr>
                        </m:dPr>
                        <m:e>
                          <m:eqArr>
                            <m:eqArrPr>
                              <m:ctrlPr>
                                <a:rPr lang="en-US" sz="1400" b="0" i="1" smtClean="0">
                                  <a:solidFill>
                                    <a:srgbClr val="00B050"/>
                                  </a:solidFill>
                                  <a:latin typeface="Cambria Math" panose="02040503050406030204" pitchFamily="18" charset="0"/>
                                  <a:ea typeface="Cambria Math" panose="02040503050406030204" pitchFamily="18" charset="0"/>
                                </a:rPr>
                              </m:ctrlPr>
                            </m:eqArrPr>
                            <m:e>
                              <m:r>
                                <a:rPr lang="en-US" sz="1400" b="1" i="1" smtClean="0">
                                  <a:solidFill>
                                    <a:srgbClr val="00B050"/>
                                  </a:solidFill>
                                  <a:latin typeface="Cambria Math" panose="02040503050406030204" pitchFamily="18" charset="0"/>
                                  <a:ea typeface="Cambria Math" panose="02040503050406030204" pitchFamily="18" charset="0"/>
                                </a:rPr>
                                <m:t>𝟏</m:t>
                              </m:r>
                              <m:r>
                                <a:rPr lang="en-US" sz="1400" b="1" i="1" smtClean="0">
                                  <a:solidFill>
                                    <a:srgbClr val="00B050"/>
                                  </a:solidFill>
                                  <a:latin typeface="Cambria Math" panose="02040503050406030204" pitchFamily="18" charset="0"/>
                                  <a:ea typeface="Cambria Math" panose="02040503050406030204" pitchFamily="18" charset="0"/>
                                </a:rPr>
                                <m:t>. </m:t>
                              </m:r>
                              <m:r>
                                <m:rPr>
                                  <m:nor/>
                                </m:rPr>
                                <a:rPr lang="en-US" sz="1400" b="1" dirty="0">
                                  <a:solidFill>
                                    <a:srgbClr val="00B050"/>
                                  </a:solidFill>
                                  <a:latin typeface="Cambria" panose="02040503050406030204" pitchFamily="18" charset="0"/>
                                  <a:ea typeface="Cambria" panose="02040503050406030204" pitchFamily="18" charset="0"/>
                                </a:rPr>
                                <m:t>Inputs</m:t>
                              </m:r>
                              <m:r>
                                <m:rPr>
                                  <m:nor/>
                                </m:rPr>
                                <a:rPr lang="en-US" sz="1400" b="1" dirty="0">
                                  <a:solidFill>
                                    <a:srgbClr val="00B050"/>
                                  </a:solidFill>
                                  <a:latin typeface="Cambria" panose="02040503050406030204" pitchFamily="18" charset="0"/>
                                  <a:ea typeface="Cambria" panose="02040503050406030204" pitchFamily="18" charset="0"/>
                                </a:rPr>
                                <m:t>/</m:t>
                              </m:r>
                              <m:r>
                                <m:rPr>
                                  <m:nor/>
                                </m:rPr>
                                <a:rPr lang="en-US" sz="1400" b="1" dirty="0">
                                  <a:solidFill>
                                    <a:srgbClr val="00B050"/>
                                  </a:solidFill>
                                  <a:latin typeface="Cambria" panose="02040503050406030204" pitchFamily="18" charset="0"/>
                                  <a:ea typeface="Cambria" panose="02040503050406030204" pitchFamily="18" charset="0"/>
                                </a:rPr>
                                <m:t>Data</m:t>
                              </m:r>
                              <m:r>
                                <m:rPr>
                                  <m:nor/>
                                </m:rPr>
                                <a:rPr lang="en-US" sz="1400" i="1" dirty="0">
                                  <a:latin typeface="Cambria" panose="02040503050406030204" pitchFamily="18" charset="0"/>
                                  <a:ea typeface="Cambria"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𝑥</m:t>
                                  </m:r>
                                </m:e>
                                <m:sub>
                                  <m:r>
                                    <a:rPr lang="en-US" sz="1400" i="1">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𝑥</m:t>
                                  </m:r>
                                </m:e>
                                <m:sub>
                                  <m:r>
                                    <a:rPr lang="en-US" sz="1400" i="1">
                                      <a:latin typeface="Cambria Math" panose="02040503050406030204" pitchFamily="18" charset="0"/>
                                      <a:ea typeface="Cambria Math" panose="02040503050406030204" pitchFamily="18" charset="0"/>
                                    </a:rPr>
                                    <m:t>2</m:t>
                                  </m:r>
                                </m:sub>
                              </m:sSub>
                              <m:r>
                                <m:rPr>
                                  <m:nor/>
                                </m:rPr>
                                <a:rPr lang="en-US" sz="1400" i="1" dirty="0">
                                  <a:latin typeface="Cambria" panose="02040503050406030204" pitchFamily="18" charset="0"/>
                                  <a:ea typeface="Cambria"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𝑥</m:t>
                                  </m:r>
                                </m:e>
                                <m:sub>
                                  <m:r>
                                    <a:rPr lang="en-US" sz="1400" i="1">
                                      <a:latin typeface="Cambria Math" panose="02040503050406030204" pitchFamily="18" charset="0"/>
                                      <a:ea typeface="Cambria Math" panose="02040503050406030204" pitchFamily="18" charset="0"/>
                                    </a:rPr>
                                    <m:t>3</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𝑥</m:t>
                                  </m:r>
                                </m:e>
                                <m:sub>
                                  <m:r>
                                    <a:rPr lang="en-US" sz="1400" i="1">
                                      <a:latin typeface="Cambria Math" panose="02040503050406030204" pitchFamily="18" charset="0"/>
                                      <a:ea typeface="Cambria Math" panose="02040503050406030204" pitchFamily="18" charset="0"/>
                                    </a:rPr>
                                    <m:t>4</m:t>
                                  </m:r>
                                </m:sub>
                              </m:sSub>
                              <m:r>
                                <m:rPr>
                                  <m:nor/>
                                </m:rPr>
                                <a:rPr lang="en-US" sz="1400" dirty="0">
                                  <a:latin typeface="Cambria" panose="02040503050406030204" pitchFamily="18" charset="0"/>
                                  <a:ea typeface="Cambria"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𝑥</m:t>
                                  </m:r>
                                </m:e>
                                <m:sub>
                                  <m:r>
                                    <a:rPr lang="en-US" sz="1400" i="1">
                                      <a:latin typeface="Cambria Math" panose="02040503050406030204" pitchFamily="18" charset="0"/>
                                      <a:ea typeface="Cambria Math" panose="02040503050406030204" pitchFamily="18" charset="0"/>
                                    </a:rPr>
                                    <m:t>5</m:t>
                                  </m:r>
                                </m:sub>
                              </m:sSub>
                              <m:r>
                                <a:rPr lang="en-US" sz="1400" i="1">
                                  <a:latin typeface="Cambria Math" panose="02040503050406030204" pitchFamily="18" charset="0"/>
                                  <a:ea typeface="Cambria Math" panose="02040503050406030204" pitchFamily="18" charset="0"/>
                                </a:rPr>
                                <m:t>, . . . ,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𝑥</m:t>
                                  </m:r>
                                </m:e>
                                <m:sub>
                                  <m:r>
                                    <a:rPr lang="en-US" sz="1400" i="1">
                                      <a:latin typeface="Cambria Math" panose="02040503050406030204" pitchFamily="18" charset="0"/>
                                      <a:ea typeface="Cambria Math" panose="02040503050406030204" pitchFamily="18" charset="0"/>
                                    </a:rPr>
                                    <m:t>𝑛</m:t>
                                  </m:r>
                                </m:sub>
                              </m:sSub>
                              <m:r>
                                <m:rPr>
                                  <m:nor/>
                                </m:rPr>
                                <a:rPr lang="en-US" sz="1400" i="1" dirty="0">
                                  <a:latin typeface="Cambria" panose="02040503050406030204" pitchFamily="18" charset="0"/>
                                  <a:ea typeface="Cambria" panose="02040503050406030204" pitchFamily="18" charset="0"/>
                                </a:rPr>
                                <m:t> </m:t>
                              </m:r>
                              <m:r>
                                <m:rPr>
                                  <m:nor/>
                                </m:rPr>
                                <a:rPr lang="en-US" sz="1400" b="0" i="1" dirty="0" smtClean="0">
                                  <a:latin typeface="Cambria" panose="02040503050406030204" pitchFamily="18" charset="0"/>
                                  <a:ea typeface="Cambria" panose="02040503050406030204" pitchFamily="18" charset="0"/>
                                </a:rPr>
                                <m:t>,</m:t>
                              </m:r>
                              <m:r>
                                <a:rPr lang="en-US" sz="1400" b="0" i="1" dirty="0" smtClean="0">
                                  <a:latin typeface="Cambria Math" panose="02040503050406030204" pitchFamily="18" charset="0"/>
                                  <a:ea typeface="Cambria Math" panose="02040503050406030204" pitchFamily="18" charset="0"/>
                                </a:rPr>
                                <m:t>   </m:t>
                              </m:r>
                              <m:r>
                                <a:rPr lang="en-US" sz="1400" b="0" i="1" dirty="0" smtClean="0">
                                  <a:latin typeface="Cambria Math" panose="02040503050406030204" pitchFamily="18" charset="0"/>
                                  <a:ea typeface="Cambria Math" panose="02040503050406030204" pitchFamily="18" charset="0"/>
                                </a:rPr>
                                <m:t>𝑎𝑛𝑑</m:t>
                              </m:r>
                              <m:r>
                                <a:rPr lang="en-US" sz="1400" b="0" i="1" dirty="0" smtClean="0">
                                  <a:latin typeface="Cambria Math" panose="02040503050406030204" pitchFamily="18" charset="0"/>
                                  <a:ea typeface="Cambria Math" panose="02040503050406030204" pitchFamily="18" charset="0"/>
                                </a:rPr>
                                <m:t> </m:t>
                              </m:r>
                              <m:sSub>
                                <m:sSubPr>
                                  <m:ctrlPr>
                                    <a:rPr lang="en-US" sz="1400" b="0" i="1" dirty="0" smtClean="0">
                                      <a:latin typeface="Cambria Math" panose="02040503050406030204" pitchFamily="18" charset="0"/>
                                      <a:ea typeface="Cambria Math" panose="02040503050406030204" pitchFamily="18" charset="0"/>
                                    </a:rPr>
                                  </m:ctrlPr>
                                </m:sSubPr>
                                <m:e>
                                  <m:r>
                                    <a:rPr lang="en-US" sz="1400" b="0" i="1" dirty="0" smtClean="0">
                                      <a:latin typeface="Cambria Math" panose="02040503050406030204" pitchFamily="18" charset="0"/>
                                      <a:ea typeface="Cambria Math" panose="02040503050406030204" pitchFamily="18" charset="0"/>
                                    </a:rPr>
                                    <m:t>𝑦</m:t>
                                  </m:r>
                                </m:e>
                                <m:sub>
                                  <m:r>
                                    <a:rPr lang="en-US" sz="1400" b="0" i="1" dirty="0" smtClean="0">
                                      <a:latin typeface="Cambria Math" panose="02040503050406030204" pitchFamily="18" charset="0"/>
                                      <a:ea typeface="Cambria Math" panose="02040503050406030204" pitchFamily="18" charset="0"/>
                                    </a:rPr>
                                    <m:t>𝑖</m:t>
                                  </m:r>
                                </m:sub>
                              </m:sSub>
                              <m:r>
                                <a:rPr lang="en-US" sz="1400" b="0" i="1" dirty="0" smtClean="0">
                                  <a:latin typeface="Cambria Math" panose="02040503050406030204" pitchFamily="18" charset="0"/>
                                  <a:ea typeface="Cambria Math" panose="02040503050406030204" pitchFamily="18" charset="0"/>
                                </a:rPr>
                                <m:t>                               </m:t>
                              </m:r>
                            </m:e>
                            <m:e>
                              <m:r>
                                <a:rPr lang="en-US" sz="1400" b="1" i="1" dirty="0" smtClean="0">
                                  <a:solidFill>
                                    <a:srgbClr val="00B050"/>
                                  </a:solidFill>
                                  <a:latin typeface="Cambria Math" panose="02040503050406030204" pitchFamily="18" charset="0"/>
                                  <a:ea typeface="Cambria Math" panose="02040503050406030204" pitchFamily="18" charset="0"/>
                                </a:rPr>
                                <m:t>𝟐</m:t>
                              </m:r>
                              <m:r>
                                <a:rPr lang="en-US" sz="1400" b="1" i="1" dirty="0" smtClean="0">
                                  <a:solidFill>
                                    <a:srgbClr val="00B050"/>
                                  </a:solidFill>
                                  <a:latin typeface="Cambria Math" panose="02040503050406030204" pitchFamily="18" charset="0"/>
                                  <a:ea typeface="Cambria Math" panose="02040503050406030204" pitchFamily="18" charset="0"/>
                                </a:rPr>
                                <m:t>.  </m:t>
                              </m:r>
                              <m:r>
                                <a:rPr lang="en-US" sz="1400" b="1" i="1" dirty="0" smtClean="0">
                                  <a:solidFill>
                                    <a:srgbClr val="00B050"/>
                                  </a:solidFill>
                                  <a:latin typeface="Cambria Math" panose="02040503050406030204" pitchFamily="18" charset="0"/>
                                  <a:ea typeface="Cambria Math" panose="02040503050406030204" pitchFamily="18" charset="0"/>
                                </a:rPr>
                                <m:t>𝑾𝒆𝒊𝒈𝒉𝒕𝒔</m:t>
                              </m:r>
                              <m:r>
                                <a:rPr lang="en-US" sz="1400" b="1" i="1" dirty="0" smtClean="0">
                                  <a:solidFill>
                                    <a:srgbClr val="00B050"/>
                                  </a:solidFill>
                                  <a:latin typeface="Cambria Math" panose="02040503050406030204" pitchFamily="18" charset="0"/>
                                  <a:ea typeface="Cambria Math" panose="02040503050406030204" pitchFamily="18" charset="0"/>
                                </a:rPr>
                                <m:t> </m:t>
                              </m:r>
                              <m:d>
                                <m:dPr>
                                  <m:ctrlPr>
                                    <a:rPr lang="en-US" sz="1400" b="0" i="1" dirty="0" smtClean="0">
                                      <a:latin typeface="Cambria Math" panose="02040503050406030204" pitchFamily="18" charset="0"/>
                                      <a:ea typeface="Cambria Math" panose="02040503050406030204" pitchFamily="18" charset="0"/>
                                    </a:rPr>
                                  </m:ctrlPr>
                                </m:dPr>
                                <m:e>
                                  <m:r>
                                    <a:rPr lang="en-US" sz="1400" b="0" i="1" dirty="0" smtClean="0">
                                      <a:latin typeface="Cambria Math" panose="02040503050406030204" pitchFamily="18" charset="0"/>
                                      <a:ea typeface="Cambria Math" panose="02040503050406030204" pitchFamily="18" charset="0"/>
                                    </a:rPr>
                                    <m:t>𝐶𝑜𝑒𝑓𝑓𝑖𝑐𝑖𝑒𝑛𝑡𝑠</m:t>
                                  </m:r>
                                </m:e>
                              </m:d>
                              <m:r>
                                <a:rPr lang="en-US" sz="1400" b="0" i="1" dirty="0" smtClean="0">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1</m:t>
                                  </m:r>
                                </m:sub>
                              </m:sSub>
                              <m:r>
                                <m:rPr>
                                  <m:nor/>
                                </m:rPr>
                                <a:rPr lang="en-US" sz="1400" i="1" dirty="0">
                                  <a:latin typeface="Cambria" panose="02040503050406030204" pitchFamily="18" charset="0"/>
                                  <a:ea typeface="Cambria"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𝑤</m:t>
                                  </m:r>
                                </m:e>
                                <m:sub>
                                  <m:r>
                                    <a:rPr lang="en-US" sz="1400" b="0" i="1" smtClean="0">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𝑤</m:t>
                                  </m:r>
                                </m:e>
                                <m:sub>
                                  <m:r>
                                    <a:rPr lang="en-US" sz="1400" b="0" i="1" smtClean="0">
                                      <a:latin typeface="Cambria Math" panose="02040503050406030204" pitchFamily="18" charset="0"/>
                                      <a:ea typeface="Cambria Math" panose="02040503050406030204" pitchFamily="18" charset="0"/>
                                    </a:rPr>
                                    <m:t>3</m:t>
                                  </m:r>
                                </m:sub>
                              </m:sSub>
                              <m:r>
                                <m:rPr>
                                  <m:nor/>
                                </m:rPr>
                                <a:rPr lang="en-US" sz="1400" dirty="0">
                                  <a:latin typeface="Cambria" panose="02040503050406030204" pitchFamily="18" charset="0"/>
                                  <a:ea typeface="Cambria" panose="02040503050406030204" pitchFamily="18" charset="0"/>
                                </a:rPr>
                                <m:t>, </m:t>
                              </m:r>
                              <m:r>
                                <a:rPr lang="en-US" sz="1400" i="1">
                                  <a:latin typeface="Cambria Math" panose="02040503050406030204" pitchFamily="18" charset="0"/>
                                  <a:ea typeface="Cambria Math" panose="02040503050406030204" pitchFamily="18" charset="0"/>
                                </a:rPr>
                                <m:t> . . . , </m:t>
                              </m:r>
                              <m:sSub>
                                <m:sSubPr>
                                  <m:ctrlPr>
                                    <a:rPr lang="en-US" sz="1400" i="1">
                                      <a:latin typeface="Cambria Math" panose="02040503050406030204" pitchFamily="18" charset="0"/>
                                      <a:ea typeface="Cambria Math" panose="02040503050406030204" pitchFamily="18" charset="0"/>
                                    </a:rPr>
                                  </m:ctrlPr>
                                </m:sSubPr>
                                <m:e>
                                  <m:r>
                                    <a:rPr lang="en-US" sz="1400" b="0" i="1" smtClean="0">
                                      <a:latin typeface="Cambria Math" panose="02040503050406030204" pitchFamily="18" charset="0"/>
                                      <a:ea typeface="Cambria Math" panose="02040503050406030204" pitchFamily="18" charset="0"/>
                                    </a:rPr>
                                    <m:t>𝑤</m:t>
                                  </m:r>
                                </m:e>
                                <m:sub>
                                  <m:r>
                                    <a:rPr lang="en-US" sz="1400" i="1">
                                      <a:latin typeface="Cambria Math" panose="02040503050406030204" pitchFamily="18" charset="0"/>
                                      <a:ea typeface="Cambria Math" panose="02040503050406030204" pitchFamily="18" charset="0"/>
                                    </a:rPr>
                                    <m:t>𝑛</m:t>
                                  </m:r>
                                </m:sub>
                              </m:sSub>
                              <m:r>
                                <a:rPr lang="en-US" sz="1400" b="0" i="1" smtClean="0">
                                  <a:latin typeface="Cambria Math" panose="02040503050406030204" pitchFamily="18" charset="0"/>
                                  <a:ea typeface="Cambria Math" panose="02040503050406030204" pitchFamily="18" charset="0"/>
                                </a:rPr>
                                <m:t>                </m:t>
                              </m:r>
                            </m:e>
                            <m:e>
                              <m:r>
                                <a:rPr lang="en-US" sz="1400" b="0" i="1" dirty="0" smtClean="0">
                                  <a:latin typeface="Cambria Math" panose="02040503050406030204" pitchFamily="18" charset="0"/>
                                  <a:ea typeface="Cambria Math" panose="02040503050406030204" pitchFamily="18" charset="0"/>
                                </a:rPr>
                                <m:t>      </m:t>
                              </m:r>
                              <m:r>
                                <m:rPr>
                                  <m:nor/>
                                </m:rPr>
                                <a:rPr lang="en-US" sz="1400" b="1" i="0" dirty="0" smtClean="0">
                                  <a:solidFill>
                                    <a:srgbClr val="00B050"/>
                                  </a:solidFill>
                                  <a:latin typeface="Cambria" panose="02040503050406030204" pitchFamily="18" charset="0"/>
                                  <a:ea typeface="Cambria" panose="02040503050406030204" pitchFamily="18" charset="0"/>
                                </a:rPr>
                                <m:t>3. </m:t>
                              </m:r>
                              <m:r>
                                <m:rPr>
                                  <m:nor/>
                                </m:rPr>
                                <a:rPr lang="en-US" sz="1400" b="1" dirty="0" smtClean="0">
                                  <a:solidFill>
                                    <a:srgbClr val="00B050"/>
                                  </a:solidFill>
                                  <a:latin typeface="Cambria" panose="02040503050406030204" pitchFamily="18" charset="0"/>
                                  <a:ea typeface="Cambria" panose="02040503050406030204" pitchFamily="18" charset="0"/>
                                </a:rPr>
                                <m:t>Model</m:t>
                              </m:r>
                              <m:r>
                                <m:rPr>
                                  <m:nor/>
                                </m:rPr>
                                <a:rPr lang="en-US" sz="1400" b="1" dirty="0" smtClean="0">
                                  <a:solidFill>
                                    <a:srgbClr val="00B050"/>
                                  </a:solidFill>
                                  <a:latin typeface="Cambria" panose="02040503050406030204" pitchFamily="18" charset="0"/>
                                  <a:ea typeface="Cambria" panose="02040503050406030204" pitchFamily="18" charset="0"/>
                                </a:rPr>
                                <m:t>/</m:t>
                              </m:r>
                              <m:r>
                                <m:rPr>
                                  <m:nor/>
                                </m:rPr>
                                <a:rPr lang="en-US" sz="1400" b="1" dirty="0" smtClean="0">
                                  <a:solidFill>
                                    <a:srgbClr val="00B050"/>
                                  </a:solidFill>
                                  <a:latin typeface="Cambria" panose="02040503050406030204" pitchFamily="18" charset="0"/>
                                  <a:ea typeface="Cambria" panose="02040503050406030204" pitchFamily="18" charset="0"/>
                                </a:rPr>
                                <m:t>Summation</m:t>
                              </m:r>
                              <m:r>
                                <m:rPr>
                                  <m:nor/>
                                </m:rPr>
                                <a:rPr lang="en-US" sz="1400" dirty="0">
                                  <a:latin typeface="Cambria" panose="02040503050406030204" pitchFamily="18" charset="0"/>
                                  <a:ea typeface="Cambria" panose="02040503050406030204" pitchFamily="18" charset="0"/>
                                </a:rPr>
                                <m:t>: </m:t>
                              </m:r>
                              <m:r>
                                <a:rPr lang="en-US" sz="1400" b="0" i="1" dirty="0" smtClean="0">
                                  <a:latin typeface="Cambria Math" panose="02040503050406030204" pitchFamily="18" charset="0"/>
                                  <a:ea typeface="Cambria Math" panose="02040503050406030204" pitchFamily="18" charset="0"/>
                                </a:rPr>
                                <m:t>                                                                    </m:t>
                              </m:r>
                            </m:e>
                            <m:e>
                              <m:r>
                                <a:rPr lang="en-US" sz="1400" i="1">
                                  <a:latin typeface="Cambria Math" panose="02040503050406030204" pitchFamily="18" charset="0"/>
                                  <a:ea typeface="Cambria Math" panose="02040503050406030204" pitchFamily="18" charset="0"/>
                                </a:rPr>
                                <m:t>𝑍</m:t>
                              </m:r>
                              <m:d>
                                <m:dPr>
                                  <m:ctrlPr>
                                    <a:rPr lang="en-US" sz="1400" i="1">
                                      <a:latin typeface="Cambria Math" panose="02040503050406030204" pitchFamily="18" charset="0"/>
                                      <a:ea typeface="Cambria Math" panose="02040503050406030204" pitchFamily="18" charset="0"/>
                                    </a:rPr>
                                  </m:ctrlPr>
                                </m:dPr>
                                <m:e>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𝑥</m:t>
                                      </m:r>
                                    </m:e>
                                    <m:sub>
                                      <m:r>
                                        <a:rPr lang="en-US" sz="1400" i="1">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𝑥</m:t>
                                      </m:r>
                                    </m:e>
                                    <m:sub>
                                      <m:r>
                                        <a:rPr lang="en-US" sz="1400" i="1">
                                          <a:latin typeface="Cambria Math" panose="02040503050406030204" pitchFamily="18" charset="0"/>
                                          <a:ea typeface="Cambria Math" panose="02040503050406030204" pitchFamily="18" charset="0"/>
                                        </a:rPr>
                                        <m:t>2</m:t>
                                      </m:r>
                                    </m:sub>
                                  </m:sSub>
                                  <m:r>
                                    <a:rPr lang="en-US" sz="1400" i="1">
                                      <a:latin typeface="Cambria Math" panose="02040503050406030204" pitchFamily="18" charset="0"/>
                                      <a:ea typeface="Cambria Math"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𝑥</m:t>
                                      </m:r>
                                    </m:e>
                                    <m:sub>
                                      <m:r>
                                        <a:rPr lang="en-US" sz="1400" i="1">
                                          <a:latin typeface="Cambria Math" panose="02040503050406030204" pitchFamily="18" charset="0"/>
                                          <a:ea typeface="Cambria Math" panose="02040503050406030204" pitchFamily="18" charset="0"/>
                                        </a:rPr>
                                        <m:t>𝑛</m:t>
                                      </m:r>
                                    </m:sub>
                                  </m:sSub>
                                </m:e>
                              </m:d>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𝜔</m:t>
                                  </m:r>
                                </m:e>
                                <m:sub>
                                  <m:r>
                                    <a:rPr lang="en-US" sz="1400" i="1">
                                      <a:latin typeface="Cambria Math" panose="02040503050406030204" pitchFamily="18" charset="0"/>
                                      <a:ea typeface="Cambria Math" panose="02040503050406030204" pitchFamily="18" charset="0"/>
                                    </a:rPr>
                                    <m:t>1</m:t>
                                  </m:r>
                                </m:sub>
                              </m:sSub>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𝑥</m:t>
                                  </m:r>
                                </m:e>
                                <m:sub>
                                  <m:r>
                                    <a:rPr lang="en-US" sz="1400" i="1">
                                      <a:latin typeface="Cambria Math" panose="02040503050406030204" pitchFamily="18" charset="0"/>
                                      <a:ea typeface="Cambria Math" panose="02040503050406030204" pitchFamily="18" charset="0"/>
                                    </a:rPr>
                                    <m:t>1</m:t>
                                  </m:r>
                                </m:sub>
                              </m:sSub>
                              <m:r>
                                <a:rPr lang="en-US" sz="1400" i="1">
                                  <a:latin typeface="Cambria Math" panose="02040503050406030204" pitchFamily="18" charset="0"/>
                                  <a:ea typeface="Cambria Math" panose="02040503050406030204" pitchFamily="18" charset="0"/>
                                </a:rPr>
                                <m:t>+</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𝜔</m:t>
                                  </m:r>
                                </m:e>
                                <m:sub>
                                  <m:r>
                                    <a:rPr lang="en-US" sz="1400" i="1">
                                      <a:latin typeface="Cambria Math" panose="02040503050406030204" pitchFamily="18" charset="0"/>
                                      <a:ea typeface="Cambria Math" panose="02040503050406030204" pitchFamily="18" charset="0"/>
                                    </a:rPr>
                                    <m:t>2</m:t>
                                  </m:r>
                                </m:sub>
                              </m:sSub>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𝑥</m:t>
                                  </m:r>
                                </m:e>
                                <m:sub>
                                  <m:r>
                                    <a:rPr lang="en-US" sz="1400" i="1">
                                      <a:latin typeface="Cambria Math" panose="02040503050406030204" pitchFamily="18" charset="0"/>
                                      <a:ea typeface="Cambria Math" panose="02040503050406030204" pitchFamily="18" charset="0"/>
                                    </a:rPr>
                                    <m:t>2</m:t>
                                  </m:r>
                                </m:sub>
                              </m:sSub>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𝜔</m:t>
                                  </m:r>
                                </m:e>
                                <m:sub>
                                  <m:r>
                                    <a:rPr lang="en-US" sz="1400" i="1">
                                      <a:latin typeface="Cambria Math" panose="02040503050406030204" pitchFamily="18" charset="0"/>
                                      <a:ea typeface="Cambria Math" panose="02040503050406030204" pitchFamily="18" charset="0"/>
                                    </a:rPr>
                                    <m:t>3</m:t>
                                  </m:r>
                                </m:sub>
                              </m:sSub>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𝑥</m:t>
                                  </m:r>
                                </m:e>
                                <m:sub>
                                  <m:r>
                                    <a:rPr lang="en-US" sz="1400" i="1">
                                      <a:latin typeface="Cambria Math" panose="02040503050406030204" pitchFamily="18" charset="0"/>
                                      <a:ea typeface="Cambria Math" panose="02040503050406030204" pitchFamily="18" charset="0"/>
                                    </a:rPr>
                                    <m:t>3</m:t>
                                  </m:r>
                                </m:sub>
                              </m:sSub>
                              <m:r>
                                <a:rPr lang="en-US" sz="1400" i="1">
                                  <a:latin typeface="Cambria Math" panose="02040503050406030204" pitchFamily="18" charset="0"/>
                                  <a:ea typeface="Cambria Math" panose="02040503050406030204" pitchFamily="18" charset="0"/>
                                </a:rPr>
                                <m:t>+ . . .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𝜔</m:t>
                                  </m:r>
                                </m:e>
                                <m:sub>
                                  <m:r>
                                    <a:rPr lang="en-US" sz="1400" i="1">
                                      <a:latin typeface="Cambria Math" panose="02040503050406030204" pitchFamily="18" charset="0"/>
                                      <a:ea typeface="Cambria Math" panose="02040503050406030204" pitchFamily="18" charset="0"/>
                                    </a:rPr>
                                    <m:t>𝑛</m:t>
                                  </m:r>
                                </m:sub>
                              </m:sSub>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𝑥</m:t>
                                  </m:r>
                                </m:e>
                                <m:sub>
                                  <m:r>
                                    <a:rPr lang="en-US" sz="1400" i="1">
                                      <a:latin typeface="Cambria Math" panose="02040503050406030204" pitchFamily="18" charset="0"/>
                                      <a:ea typeface="Cambria Math" panose="02040503050406030204" pitchFamily="18" charset="0"/>
                                    </a:rPr>
                                    <m:t>𝑛</m:t>
                                  </m:r>
                                </m:sub>
                              </m:sSub>
                              <m:r>
                                <a:rPr lang="en-US" sz="1400" i="1">
                                  <a:latin typeface="Cambria Math" panose="02040503050406030204" pitchFamily="18" charset="0"/>
                                  <a:ea typeface="Cambria Math" panose="02040503050406030204" pitchFamily="18" charset="0"/>
                                </a:rPr>
                                <m:t>+</m:t>
                              </m:r>
                              <m:r>
                                <a:rPr lang="en-US" sz="1400" i="1">
                                  <a:latin typeface="Cambria Math" panose="02040503050406030204" pitchFamily="18" charset="0"/>
                                  <a:ea typeface="Cambria Math" panose="02040503050406030204" pitchFamily="18" charset="0"/>
                                </a:rPr>
                                <m:t>𝑏</m:t>
                              </m:r>
                              <m:r>
                                <m:rPr>
                                  <m:nor/>
                                </m:rPr>
                                <a:rPr lang="en-US" sz="1400" dirty="0">
                                  <a:latin typeface="Cambria" panose="02040503050406030204" pitchFamily="18" charset="0"/>
                                  <a:ea typeface="Cambria" panose="02040503050406030204" pitchFamily="18" charset="0"/>
                                </a:rPr>
                                <m:t>       </m:t>
                              </m:r>
                            </m:e>
                            <m:e>
                              <m:r>
                                <a:rPr lang="en-US" sz="1400" b="0" i="1" dirty="0" smtClean="0">
                                  <a:latin typeface="Cambria Math" panose="02040503050406030204" pitchFamily="18" charset="0"/>
                                </a:rPr>
                                <m:t> </m:t>
                              </m:r>
                              <m:r>
                                <a:rPr lang="en-US" sz="1400" b="1" i="1" dirty="0" smtClean="0">
                                  <a:solidFill>
                                    <a:srgbClr val="00B050"/>
                                  </a:solidFill>
                                  <a:latin typeface="Cambria Math" panose="02040503050406030204" pitchFamily="18" charset="0"/>
                                </a:rPr>
                                <m:t>𝟒</m:t>
                              </m:r>
                              <m:r>
                                <a:rPr lang="en-US" sz="1400" b="1" i="1" dirty="0" smtClean="0">
                                  <a:solidFill>
                                    <a:srgbClr val="00B050"/>
                                  </a:solidFill>
                                  <a:latin typeface="Cambria Math" panose="02040503050406030204" pitchFamily="18" charset="0"/>
                                </a:rPr>
                                <m:t>. </m:t>
                              </m:r>
                              <m:r>
                                <m:rPr>
                                  <m:nor/>
                                </m:rPr>
                                <a:rPr lang="en-US" sz="1400" b="1" dirty="0">
                                  <a:solidFill>
                                    <a:srgbClr val="00B050"/>
                                  </a:solidFill>
                                  <a:latin typeface="Cambria" panose="02040503050406030204" pitchFamily="18" charset="0"/>
                                  <a:ea typeface="Cambria" panose="02040503050406030204" pitchFamily="18" charset="0"/>
                                </a:rPr>
                                <m:t>Activation</m:t>
                              </m:r>
                              <m:r>
                                <m:rPr>
                                  <m:nor/>
                                </m:rPr>
                                <a:rPr lang="en-US" sz="1400" b="1" dirty="0">
                                  <a:solidFill>
                                    <a:srgbClr val="00B050"/>
                                  </a:solidFill>
                                  <a:latin typeface="Cambria" panose="02040503050406030204" pitchFamily="18" charset="0"/>
                                  <a:ea typeface="Cambria" panose="02040503050406030204" pitchFamily="18" charset="0"/>
                                </a:rPr>
                                <m:t> </m:t>
                              </m:r>
                              <m:r>
                                <m:rPr>
                                  <m:nor/>
                                </m:rPr>
                                <a:rPr lang="en-US" sz="1400" b="1" dirty="0">
                                  <a:solidFill>
                                    <a:srgbClr val="00B050"/>
                                  </a:solidFill>
                                  <a:latin typeface="Cambria" panose="02040503050406030204" pitchFamily="18" charset="0"/>
                                  <a:ea typeface="Cambria" panose="02040503050406030204" pitchFamily="18" charset="0"/>
                                </a:rPr>
                                <m:t>function</m:t>
                              </m:r>
                              <m:r>
                                <m:rPr>
                                  <m:nor/>
                                </m:rPr>
                                <a:rPr lang="en-US" sz="1400" dirty="0">
                                  <a:latin typeface="Cambria" panose="02040503050406030204" pitchFamily="18" charset="0"/>
                                  <a:ea typeface="Cambria" panose="02040503050406030204" pitchFamily="18" charset="0"/>
                                </a:rPr>
                                <m:t>:</m:t>
                              </m:r>
                              <m:r>
                                <m:rPr>
                                  <m:nor/>
                                </m:rPr>
                                <a:rPr lang="en-US" sz="1400" b="0" i="0" dirty="0" smtClean="0">
                                  <a:latin typeface="Cambria" panose="02040503050406030204" pitchFamily="18" charset="0"/>
                                  <a:ea typeface="Cambria" panose="02040503050406030204" pitchFamily="18" charset="0"/>
                                </a:rPr>
                                <m:t>                                                       </m:t>
                              </m:r>
                              <m:r>
                                <m:rPr>
                                  <m:nor/>
                                </m:rPr>
                                <a:rPr lang="en-US" sz="1400" dirty="0">
                                  <a:latin typeface="Cambria" panose="02040503050406030204" pitchFamily="18" charset="0"/>
                                  <a:ea typeface="Cambria" panose="02040503050406030204" pitchFamily="18" charset="0"/>
                                </a:rPr>
                                <m:t> </m:t>
                              </m:r>
                            </m:e>
                            <m:e>
                              <m:r>
                                <a:rPr lang="en-US" sz="1400" i="1">
                                  <a:latin typeface="Cambria Math" panose="02040503050406030204" pitchFamily="18" charset="0"/>
                                </a:rPr>
                                <m:t>𝑎</m:t>
                              </m:r>
                              <m:d>
                                <m:dPr>
                                  <m:ctrlPr>
                                    <a:rPr lang="en-US" sz="1400" i="1">
                                      <a:latin typeface="Cambria Math" panose="02040503050406030204" pitchFamily="18" charset="0"/>
                                    </a:rPr>
                                  </m:ctrlPr>
                                </m:dPr>
                                <m:e>
                                  <m:r>
                                    <a:rPr lang="en-US" sz="1400" i="1">
                                      <a:latin typeface="Cambria Math" panose="02040503050406030204" pitchFamily="18" charset="0"/>
                                    </a:rPr>
                                    <m:t>𝑍</m:t>
                                  </m:r>
                                </m:e>
                              </m:d>
                              <m:r>
                                <a:rPr lang="en-US" sz="1400" i="1">
                                  <a:latin typeface="Cambria Math" panose="02040503050406030204" pitchFamily="18" charset="0"/>
                                </a:rPr>
                                <m:t>=</m:t>
                              </m:r>
                              <m:f>
                                <m:fPr>
                                  <m:ctrlPr>
                                    <a:rPr lang="en-US" sz="1400" i="1">
                                      <a:latin typeface="Cambria Math" panose="02040503050406030204" pitchFamily="18" charset="0"/>
                                    </a:rPr>
                                  </m:ctrlPr>
                                </m:fPr>
                                <m:num>
                                  <m:r>
                                    <a:rPr lang="en-US" sz="1400" i="1">
                                      <a:latin typeface="Cambria Math" panose="02040503050406030204" pitchFamily="18" charset="0"/>
                                    </a:rPr>
                                    <m:t>1</m:t>
                                  </m:r>
                                </m:num>
                                <m:den>
                                  <m:r>
                                    <a:rPr lang="en-US" sz="1400" i="1">
                                      <a:latin typeface="Cambria Math" panose="02040503050406030204" pitchFamily="18" charset="0"/>
                                    </a:rPr>
                                    <m:t>1+</m:t>
                                  </m:r>
                                  <m:sSup>
                                    <m:sSupPr>
                                      <m:ctrlPr>
                                        <a:rPr lang="en-US" sz="1400" i="1">
                                          <a:latin typeface="Cambria Math" panose="02040503050406030204" pitchFamily="18" charset="0"/>
                                        </a:rPr>
                                      </m:ctrlPr>
                                    </m:sSupPr>
                                    <m:e>
                                      <m:r>
                                        <a:rPr lang="en-US" sz="1400" i="1">
                                          <a:latin typeface="Cambria Math" panose="02040503050406030204" pitchFamily="18" charset="0"/>
                                        </a:rPr>
                                        <m:t>𝑒</m:t>
                                      </m:r>
                                    </m:e>
                                    <m:sup>
                                      <m:r>
                                        <a:rPr lang="en-US" sz="1400" i="1">
                                          <a:latin typeface="Cambria Math" panose="02040503050406030204" pitchFamily="18" charset="0"/>
                                        </a:rPr>
                                        <m:t>−</m:t>
                                      </m:r>
                                      <m:r>
                                        <a:rPr lang="en-US" sz="1400" i="1">
                                          <a:latin typeface="Cambria Math" panose="02040503050406030204" pitchFamily="18" charset="0"/>
                                        </a:rPr>
                                        <m:t>𝑧</m:t>
                                      </m:r>
                                    </m:sup>
                                  </m:sSup>
                                </m:den>
                              </m:f>
                              <m:r>
                                <a:rPr lang="en-US" sz="1400" i="1">
                                  <a:latin typeface="Cambria Math" panose="02040503050406030204" pitchFamily="18" charset="0"/>
                                </a:rPr>
                                <m:t>    </m:t>
                              </m:r>
                              <m:r>
                                <m:rPr>
                                  <m:nor/>
                                </m:rPr>
                                <a:rPr lang="en-US" sz="1400" dirty="0">
                                  <a:latin typeface="Cambria" panose="02040503050406030204" pitchFamily="18" charset="0"/>
                                  <a:ea typeface="Cambria" panose="02040503050406030204" pitchFamily="18" charset="0"/>
                                </a:rPr>
                                <m:t>   </m:t>
                              </m:r>
                            </m:e>
                            <m:e/>
                            <m:e>
                              <m:r>
                                <a:rPr lang="en-US" sz="1400" b="0" i="1" smtClean="0">
                                  <a:latin typeface="Cambria Math" panose="02040503050406030204" pitchFamily="18" charset="0"/>
                                  <a:ea typeface="Cambria Math" panose="02040503050406030204" pitchFamily="18" charset="0"/>
                                </a:rPr>
                                <m:t>       </m:t>
                              </m:r>
                              <m:r>
                                <m:rPr>
                                  <m:nor/>
                                </m:rPr>
                                <a:rPr lang="en-US" sz="1400" b="1" i="0" smtClean="0">
                                  <a:solidFill>
                                    <a:srgbClr val="00B050"/>
                                  </a:solidFill>
                                  <a:latin typeface="Cambria" panose="02040503050406030204" pitchFamily="18" charset="0"/>
                                  <a:ea typeface="Cambria" panose="02040503050406030204" pitchFamily="18" charset="0"/>
                                </a:rPr>
                                <m:t>5. </m:t>
                              </m:r>
                              <m:r>
                                <m:rPr>
                                  <m:nor/>
                                </m:rPr>
                                <a:rPr lang="en-US" sz="1400" b="1" dirty="0" smtClean="0">
                                  <a:solidFill>
                                    <a:srgbClr val="00B050"/>
                                  </a:solidFill>
                                  <a:latin typeface="Cambria" panose="02040503050406030204" pitchFamily="18" charset="0"/>
                                  <a:ea typeface="Cambria" panose="02040503050406030204" pitchFamily="18" charset="0"/>
                                </a:rPr>
                                <m:t>Loss</m:t>
                              </m:r>
                              <m:r>
                                <m:rPr>
                                  <m:nor/>
                                </m:rPr>
                                <a:rPr lang="en-US" sz="1400" b="1" dirty="0" smtClean="0">
                                  <a:solidFill>
                                    <a:srgbClr val="00B050"/>
                                  </a:solidFill>
                                  <a:latin typeface="Cambria" panose="02040503050406030204" pitchFamily="18" charset="0"/>
                                  <a:ea typeface="Cambria" panose="02040503050406030204" pitchFamily="18" charset="0"/>
                                </a:rPr>
                                <m:t>/</m:t>
                              </m:r>
                              <m:r>
                                <m:rPr>
                                  <m:nor/>
                                </m:rPr>
                                <a:rPr lang="en-US" sz="1400" b="1" dirty="0" smtClean="0">
                                  <a:solidFill>
                                    <a:srgbClr val="00B050"/>
                                  </a:solidFill>
                                  <a:latin typeface="Cambria" panose="02040503050406030204" pitchFamily="18" charset="0"/>
                                  <a:ea typeface="Cambria" panose="02040503050406030204" pitchFamily="18" charset="0"/>
                                </a:rPr>
                                <m:t>Cost</m:t>
                              </m:r>
                              <m:r>
                                <m:rPr>
                                  <m:nor/>
                                </m:rPr>
                                <a:rPr lang="en-US" sz="1400" b="1" dirty="0" smtClean="0">
                                  <a:solidFill>
                                    <a:srgbClr val="00B050"/>
                                  </a:solidFill>
                                  <a:latin typeface="Cambria" panose="02040503050406030204" pitchFamily="18" charset="0"/>
                                  <a:ea typeface="Cambria" panose="02040503050406030204" pitchFamily="18" charset="0"/>
                                </a:rPr>
                                <m:t> </m:t>
                              </m:r>
                              <m:r>
                                <m:rPr>
                                  <m:nor/>
                                </m:rPr>
                                <a:rPr lang="en-US" sz="1400" b="1" dirty="0" smtClean="0">
                                  <a:solidFill>
                                    <a:srgbClr val="00B050"/>
                                  </a:solidFill>
                                  <a:latin typeface="Cambria" panose="02040503050406030204" pitchFamily="18" charset="0"/>
                                  <a:ea typeface="Cambria" panose="02040503050406030204" pitchFamily="18" charset="0"/>
                                </a:rPr>
                                <m:t>Function</m:t>
                              </m:r>
                              <m:r>
                                <m:rPr>
                                  <m:nor/>
                                </m:rPr>
                                <a:rPr lang="en-US" sz="1400" dirty="0">
                                  <a:latin typeface="Cambria" panose="02040503050406030204" pitchFamily="18" charset="0"/>
                                  <a:ea typeface="Cambria" panose="02040503050406030204" pitchFamily="18" charset="0"/>
                                </a:rPr>
                                <m:t>:</m:t>
                              </m:r>
                              <m:r>
                                <m:rPr>
                                  <m:nor/>
                                </m:rPr>
                                <a:rPr lang="en-US" sz="1400" dirty="0">
                                  <a:solidFill>
                                    <a:srgbClr val="00B050"/>
                                  </a:solidFill>
                                  <a:latin typeface="Cambria" panose="02040503050406030204" pitchFamily="18" charset="0"/>
                                  <a:ea typeface="Cambria" panose="02040503050406030204" pitchFamily="18" charset="0"/>
                                </a:rPr>
                                <m:t> </m:t>
                              </m:r>
                              <m:r>
                                <m:rPr>
                                  <m:nor/>
                                </m:rPr>
                                <a:rPr lang="en-US" sz="1400" b="0" i="0" dirty="0" smtClean="0">
                                  <a:solidFill>
                                    <a:srgbClr val="00B050"/>
                                  </a:solidFill>
                                  <a:latin typeface="Cambria" panose="02040503050406030204" pitchFamily="18" charset="0"/>
                                  <a:ea typeface="Cambria" panose="02040503050406030204" pitchFamily="18" charset="0"/>
                                </a:rPr>
                                <m:t>                                                      </m:t>
                              </m:r>
                            </m:e>
                            <m:e>
                              <m:r>
                                <m:rPr>
                                  <m:nor/>
                                </m:rPr>
                                <a:rPr lang="en-US" sz="1400" dirty="0">
                                  <a:latin typeface="Cambria" panose="02040503050406030204" pitchFamily="18" charset="0"/>
                                  <a:ea typeface="Cambria" panose="02040503050406030204" pitchFamily="18" charset="0"/>
                                </a:rPr>
                                <m:t>For</m:t>
                              </m:r>
                              <m:r>
                                <m:rPr>
                                  <m:nor/>
                                </m:rPr>
                                <a:rPr lang="en-US" sz="1400" dirty="0">
                                  <a:latin typeface="Cambria" panose="02040503050406030204" pitchFamily="18" charset="0"/>
                                  <a:ea typeface="Cambria" panose="02040503050406030204" pitchFamily="18" charset="0"/>
                                </a:rPr>
                                <m:t> </m:t>
                              </m:r>
                              <m:r>
                                <m:rPr>
                                  <m:nor/>
                                </m:rPr>
                                <a:rPr lang="en-US" sz="1400" dirty="0">
                                  <a:latin typeface="Cambria" panose="02040503050406030204" pitchFamily="18" charset="0"/>
                                  <a:ea typeface="Cambria" panose="02040503050406030204" pitchFamily="18" charset="0"/>
                                </a:rPr>
                                <m:t>Classification</m:t>
                              </m:r>
                              <m:r>
                                <m:rPr>
                                  <m:nor/>
                                </m:rPr>
                                <a:rPr lang="en-US" sz="1400" dirty="0">
                                  <a:latin typeface="Cambria" panose="02040503050406030204" pitchFamily="18" charset="0"/>
                                  <a:ea typeface="Cambria" panose="02040503050406030204" pitchFamily="18" charset="0"/>
                                </a:rPr>
                                <m:t> (</m:t>
                              </m:r>
                              <m:r>
                                <m:rPr>
                                  <m:nor/>
                                </m:rPr>
                                <a:rPr lang="en-US" sz="1400" dirty="0">
                                  <a:latin typeface="Cambria" panose="02040503050406030204" pitchFamily="18" charset="0"/>
                                  <a:ea typeface="Cambria" panose="02040503050406030204" pitchFamily="18" charset="0"/>
                                </a:rPr>
                                <m:t>binary</m:t>
                              </m:r>
                              <m:r>
                                <m:rPr>
                                  <m:nor/>
                                </m:rPr>
                                <a:rPr lang="en-US" sz="1400" dirty="0">
                                  <a:latin typeface="Cambria" panose="02040503050406030204" pitchFamily="18" charset="0"/>
                                  <a:ea typeface="Cambria" panose="02040503050406030204" pitchFamily="18" charset="0"/>
                                </a:rPr>
                                <m:t>: 1,0): </m:t>
                              </m:r>
                              <m:r>
                                <a:rPr lang="en-US" sz="1400" b="1" i="1">
                                  <a:latin typeface="Cambria Math" panose="02040503050406030204" pitchFamily="18" charset="0"/>
                                </a:rPr>
                                <m:t>𝑳𝒊𝒌</m:t>
                              </m:r>
                              <m:r>
                                <a:rPr lang="en-US" sz="1400" b="1" i="1">
                                  <a:latin typeface="Cambria Math" panose="02040503050406030204" pitchFamily="18" charset="0"/>
                                </a:rPr>
                                <m:t>= </m:t>
                              </m:r>
                              <m:nary>
                                <m:naryPr>
                                  <m:chr m:val="∏"/>
                                  <m:ctrlPr>
                                    <a:rPr lang="en-US" sz="1400" b="1" i="1">
                                      <a:latin typeface="Cambria Math" panose="02040503050406030204" pitchFamily="18" charset="0"/>
                                    </a:rPr>
                                  </m:ctrlPr>
                                </m:naryPr>
                                <m:sub>
                                  <m:r>
                                    <m:rPr>
                                      <m:brk m:alnAt="23"/>
                                    </m:rPr>
                                    <a:rPr lang="en-US" sz="1400" b="1" i="1">
                                      <a:latin typeface="Cambria Math" panose="02040503050406030204" pitchFamily="18" charset="0"/>
                                    </a:rPr>
                                    <m:t>𝒊</m:t>
                                  </m:r>
                                  <m:r>
                                    <a:rPr lang="en-US" sz="1400" b="1" i="1">
                                      <a:latin typeface="Cambria Math" panose="02040503050406030204" pitchFamily="18" charset="0"/>
                                    </a:rPr>
                                    <m:t>=</m:t>
                                  </m:r>
                                  <m:r>
                                    <a:rPr lang="en-US" sz="1400" b="1" i="1">
                                      <a:latin typeface="Cambria Math" panose="02040503050406030204" pitchFamily="18" charset="0"/>
                                    </a:rPr>
                                    <m:t>𝟏</m:t>
                                  </m:r>
                                </m:sub>
                                <m:sup>
                                  <m:r>
                                    <a:rPr lang="en-US" sz="1400" b="1" i="1">
                                      <a:latin typeface="Cambria Math" panose="02040503050406030204" pitchFamily="18" charset="0"/>
                                    </a:rPr>
                                    <m:t>𝒎</m:t>
                                  </m:r>
                                </m:sup>
                                <m:e>
                                  <m:sSubSup>
                                    <m:sSubSupPr>
                                      <m:ctrlPr>
                                        <a:rPr lang="en-US" sz="1400" b="1" i="1">
                                          <a:latin typeface="Cambria Math" panose="02040503050406030204" pitchFamily="18" charset="0"/>
                                        </a:rPr>
                                      </m:ctrlPr>
                                    </m:sSubSupPr>
                                    <m:e>
                                      <m:r>
                                        <a:rPr lang="en-US" sz="1400" b="1" i="1">
                                          <a:latin typeface="Cambria Math" panose="02040503050406030204" pitchFamily="18" charset="0"/>
                                        </a:rPr>
                                        <m:t>𝒂</m:t>
                                      </m:r>
                                    </m:e>
                                    <m:sub>
                                      <m:r>
                                        <a:rPr lang="en-US" sz="1400" b="1" i="1">
                                          <a:latin typeface="Cambria Math" panose="02040503050406030204" pitchFamily="18" charset="0"/>
                                        </a:rPr>
                                        <m:t>𝒊</m:t>
                                      </m:r>
                                    </m:sub>
                                    <m:sup>
                                      <m:sSub>
                                        <m:sSubPr>
                                          <m:ctrlPr>
                                            <a:rPr lang="en-US" sz="1400" b="1" i="1">
                                              <a:latin typeface="Cambria Math" panose="02040503050406030204" pitchFamily="18" charset="0"/>
                                            </a:rPr>
                                          </m:ctrlPr>
                                        </m:sSubPr>
                                        <m:e>
                                          <m:r>
                                            <a:rPr lang="en-US" sz="1400" b="1" i="1">
                                              <a:latin typeface="Cambria Math" panose="02040503050406030204" pitchFamily="18" charset="0"/>
                                            </a:rPr>
                                            <m:t>𝒚</m:t>
                                          </m:r>
                                        </m:e>
                                        <m:sub>
                                          <m:r>
                                            <a:rPr lang="en-US" sz="1400" b="1" i="1">
                                              <a:latin typeface="Cambria Math" panose="02040503050406030204" pitchFamily="18" charset="0"/>
                                            </a:rPr>
                                            <m:t>𝒊</m:t>
                                          </m:r>
                                        </m:sub>
                                      </m:sSub>
                                    </m:sup>
                                  </m:sSubSup>
                                  <m:r>
                                    <a:rPr lang="en-US" sz="1400" b="1" i="1">
                                      <a:latin typeface="Cambria Math" panose="02040503050406030204" pitchFamily="18" charset="0"/>
                                    </a:rPr>
                                    <m:t>.(</m:t>
                                  </m:r>
                                  <m:r>
                                    <a:rPr lang="en-US" sz="1400" b="1" i="1">
                                      <a:latin typeface="Cambria Math" panose="02040503050406030204" pitchFamily="18" charset="0"/>
                                    </a:rPr>
                                    <m:t>𝟏</m:t>
                                  </m:r>
                                  <m:r>
                                    <a:rPr lang="en-US" sz="1400" b="1" i="1">
                                      <a:latin typeface="Cambria Math" panose="02040503050406030204" pitchFamily="18" charset="0"/>
                                    </a:rPr>
                                    <m:t>−</m:t>
                                  </m:r>
                                  <m:sSub>
                                    <m:sSubPr>
                                      <m:ctrlPr>
                                        <a:rPr lang="en-US" sz="1400" b="1" i="1">
                                          <a:latin typeface="Cambria Math" panose="02040503050406030204" pitchFamily="18" charset="0"/>
                                        </a:rPr>
                                      </m:ctrlPr>
                                    </m:sSubPr>
                                    <m:e>
                                      <m:r>
                                        <a:rPr lang="en-US" sz="1400" b="1" i="1">
                                          <a:latin typeface="Cambria Math" panose="02040503050406030204" pitchFamily="18" charset="0"/>
                                        </a:rPr>
                                        <m:t>𝒂</m:t>
                                      </m:r>
                                    </m:e>
                                    <m:sub>
                                      <m:r>
                                        <a:rPr lang="en-US" sz="1400" b="1" i="1">
                                          <a:latin typeface="Cambria Math" panose="02040503050406030204" pitchFamily="18" charset="0"/>
                                        </a:rPr>
                                        <m:t>𝒊</m:t>
                                      </m:r>
                                    </m:sub>
                                  </m:sSub>
                                  <m:sSup>
                                    <m:sSupPr>
                                      <m:ctrlPr>
                                        <a:rPr lang="en-US" sz="1400" b="1" i="1">
                                          <a:latin typeface="Cambria Math" panose="02040503050406030204" pitchFamily="18" charset="0"/>
                                        </a:rPr>
                                      </m:ctrlPr>
                                    </m:sSupPr>
                                    <m:e>
                                      <m:r>
                                        <a:rPr lang="en-US" sz="1400" b="1" i="1">
                                          <a:latin typeface="Cambria Math" panose="02040503050406030204" pitchFamily="18" charset="0"/>
                                        </a:rPr>
                                        <m:t>)</m:t>
                                      </m:r>
                                    </m:e>
                                    <m:sup>
                                      <m:r>
                                        <a:rPr lang="en-US" sz="1400" b="1" i="1">
                                          <a:latin typeface="Cambria Math" panose="02040503050406030204" pitchFamily="18" charset="0"/>
                                        </a:rPr>
                                        <m:t>𝟏</m:t>
                                      </m:r>
                                      <m:r>
                                        <a:rPr lang="en-US" sz="1400" b="1" i="1">
                                          <a:latin typeface="Cambria Math" panose="02040503050406030204" pitchFamily="18" charset="0"/>
                                        </a:rPr>
                                        <m:t>−</m:t>
                                      </m:r>
                                      <m:sSub>
                                        <m:sSubPr>
                                          <m:ctrlPr>
                                            <a:rPr lang="en-US" sz="1400" b="1" i="1">
                                              <a:latin typeface="Cambria Math" panose="02040503050406030204" pitchFamily="18" charset="0"/>
                                            </a:rPr>
                                          </m:ctrlPr>
                                        </m:sSubPr>
                                        <m:e>
                                          <m:r>
                                            <a:rPr lang="en-US" sz="1400" b="1" i="1">
                                              <a:latin typeface="Cambria Math" panose="02040503050406030204" pitchFamily="18" charset="0"/>
                                            </a:rPr>
                                            <m:t>𝒚</m:t>
                                          </m:r>
                                        </m:e>
                                        <m:sub>
                                          <m:r>
                                            <a:rPr lang="en-US" sz="1400" b="1" i="1">
                                              <a:latin typeface="Cambria Math" panose="02040503050406030204" pitchFamily="18" charset="0"/>
                                            </a:rPr>
                                            <m:t>𝒊</m:t>
                                          </m:r>
                                        </m:sub>
                                      </m:sSub>
                                    </m:sup>
                                  </m:sSup>
                                </m:e>
                              </m:nary>
                              <m:r>
                                <m:rPr>
                                  <m:nor/>
                                </m:rPr>
                                <a:rPr lang="en-GB" sz="1400" b="1" dirty="0">
                                  <a:latin typeface="Cambria" panose="02040503050406030204" pitchFamily="18" charset="0"/>
                                  <a:ea typeface="Cambria" panose="02040503050406030204" pitchFamily="18" charset="0"/>
                                </a:rPr>
                                <m:t> </m:t>
                              </m:r>
                            </m:e>
                            <m:e>
                              <m:r>
                                <m:rPr>
                                  <m:nor/>
                                </m:rPr>
                                <a:rPr lang="en-US" sz="1400" dirty="0">
                                  <a:latin typeface="Cambria" panose="02040503050406030204" pitchFamily="18" charset="0"/>
                                  <a:ea typeface="Cambria" panose="02040503050406030204" pitchFamily="18" charset="0"/>
                                </a:rPr>
                                <m:t>For</m:t>
                              </m:r>
                              <m:r>
                                <m:rPr>
                                  <m:nor/>
                                </m:rPr>
                                <a:rPr lang="en-US" sz="1400" dirty="0">
                                  <a:latin typeface="Cambria" panose="02040503050406030204" pitchFamily="18" charset="0"/>
                                  <a:ea typeface="Cambria" panose="02040503050406030204" pitchFamily="18" charset="0"/>
                                </a:rPr>
                                <m:t> </m:t>
                              </m:r>
                              <m:r>
                                <m:rPr>
                                  <m:nor/>
                                </m:rPr>
                                <a:rPr lang="en-US" sz="1400" dirty="0">
                                  <a:latin typeface="Cambria" panose="02040503050406030204" pitchFamily="18" charset="0"/>
                                  <a:ea typeface="Cambria" panose="02040503050406030204" pitchFamily="18" charset="0"/>
                                </a:rPr>
                                <m:t>Regression</m:t>
                              </m:r>
                              <m:r>
                                <m:rPr>
                                  <m:nor/>
                                </m:rPr>
                                <a:rPr lang="en-US" sz="1400" dirty="0">
                                  <a:latin typeface="Cambria" panose="02040503050406030204" pitchFamily="18" charset="0"/>
                                  <a:ea typeface="Cambria" panose="02040503050406030204" pitchFamily="18" charset="0"/>
                                </a:rPr>
                                <m:t> (</m:t>
                              </m:r>
                              <m:r>
                                <m:rPr>
                                  <m:nor/>
                                </m:rPr>
                                <a:rPr lang="en-US" sz="1400" dirty="0">
                                  <a:latin typeface="Cambria" panose="02040503050406030204" pitchFamily="18" charset="0"/>
                                  <a:ea typeface="Cambria" panose="02040503050406030204" pitchFamily="18" charset="0"/>
                                </a:rPr>
                                <m:t>MSE</m:t>
                              </m:r>
                              <m:r>
                                <m:rPr>
                                  <m:nor/>
                                </m:rPr>
                                <a:rPr lang="en-US" sz="1400" dirty="0">
                                  <a:latin typeface="Cambria" panose="02040503050406030204" pitchFamily="18" charset="0"/>
                                  <a:ea typeface="Cambria" panose="02040503050406030204" pitchFamily="18" charset="0"/>
                                </a:rPr>
                                <m:t>, </m:t>
                              </m:r>
                              <m:r>
                                <m:rPr>
                                  <m:nor/>
                                </m:rPr>
                                <a:rPr lang="en-US" sz="1400" dirty="0">
                                  <a:latin typeface="Cambria" panose="02040503050406030204" pitchFamily="18" charset="0"/>
                                  <a:ea typeface="Cambria" panose="02040503050406030204" pitchFamily="18" charset="0"/>
                                </a:rPr>
                                <m:t>etc</m:t>
                              </m:r>
                              <m:r>
                                <m:rPr>
                                  <m:nor/>
                                </m:rPr>
                                <a:rPr lang="en-US" sz="1400" dirty="0">
                                  <a:latin typeface="Cambria" panose="02040503050406030204" pitchFamily="18" charset="0"/>
                                  <a:ea typeface="Cambria" panose="02040503050406030204" pitchFamily="18" charset="0"/>
                                </a:rPr>
                                <m:t>): </m:t>
                              </m:r>
                              <m:sSub>
                                <m:sSubPr>
                                  <m:ctrlPr>
                                    <a:rPr lang="en-US" sz="1400" i="1">
                                      <a:latin typeface="Cambria Math" panose="02040503050406030204" pitchFamily="18" charset="0"/>
                                      <a:ea typeface="Cambria Math" panose="02040503050406030204" pitchFamily="18" charset="0"/>
                                    </a:rPr>
                                  </m:ctrlPr>
                                </m:sSubPr>
                                <m:e>
                                  <m:r>
                                    <a:rPr lang="en-US" sz="1400" i="1">
                                      <a:latin typeface="Cambria Math" panose="02040503050406030204" pitchFamily="18" charset="0"/>
                                      <a:ea typeface="Cambria Math" panose="02040503050406030204" pitchFamily="18" charset="0"/>
                                    </a:rPr>
                                    <m:t>=</m:t>
                                  </m:r>
                                  <m:f>
                                    <m:fPr>
                                      <m:ctrlPr>
                                        <a:rPr lang="en-US" sz="1400" i="1">
                                          <a:latin typeface="Cambria Math" panose="02040503050406030204" pitchFamily="18" charset="0"/>
                                          <a:ea typeface="Cambria Math" panose="02040503050406030204" pitchFamily="18" charset="0"/>
                                        </a:rPr>
                                      </m:ctrlPr>
                                    </m:fPr>
                                    <m:num>
                                      <m:r>
                                        <a:rPr lang="en-US" sz="1400" i="1">
                                          <a:latin typeface="Cambria Math" panose="02040503050406030204" pitchFamily="18" charset="0"/>
                                          <a:ea typeface="Cambria Math" panose="02040503050406030204" pitchFamily="18" charset="0"/>
                                        </a:rPr>
                                        <m:t>1</m:t>
                                      </m:r>
                                    </m:num>
                                    <m:den>
                                      <m:r>
                                        <a:rPr lang="en-US" sz="1400" i="1">
                                          <a:latin typeface="Cambria Math" panose="02040503050406030204" pitchFamily="18" charset="0"/>
                                          <a:ea typeface="Cambria Math" panose="02040503050406030204" pitchFamily="18" charset="0"/>
                                        </a:rPr>
                                        <m:t>𝑛</m:t>
                                      </m:r>
                                    </m:den>
                                  </m:f>
                                  <m:nary>
                                    <m:naryPr>
                                      <m:chr m:val="∑"/>
                                      <m:limLoc m:val="subSup"/>
                                      <m:ctrlPr>
                                        <a:rPr lang="en-US" sz="1400" i="1">
                                          <a:latin typeface="Cambria Math" panose="02040503050406030204" pitchFamily="18" charset="0"/>
                                          <a:ea typeface="Cambria Math" panose="02040503050406030204" pitchFamily="18" charset="0"/>
                                        </a:rPr>
                                      </m:ctrlPr>
                                    </m:naryPr>
                                    <m:sub>
                                      <m:r>
                                        <m:rPr>
                                          <m:brk m:alnAt="25"/>
                                        </m:rPr>
                                        <a:rPr lang="en-US" sz="1400" i="1">
                                          <a:latin typeface="Cambria Math" panose="02040503050406030204" pitchFamily="18" charset="0"/>
                                          <a:ea typeface="Cambria Math" panose="02040503050406030204" pitchFamily="18" charset="0"/>
                                        </a:rPr>
                                        <m:t>𝑖</m:t>
                                      </m:r>
                                      <m:r>
                                        <a:rPr lang="en-US" sz="1400" i="1">
                                          <a:latin typeface="Cambria Math" panose="02040503050406030204" pitchFamily="18" charset="0"/>
                                          <a:ea typeface="Cambria Math" panose="02040503050406030204" pitchFamily="18" charset="0"/>
                                        </a:rPr>
                                        <m:t>=1</m:t>
                                      </m:r>
                                    </m:sub>
                                    <m:sup>
                                      <m:r>
                                        <a:rPr lang="en-US" sz="1400" i="1">
                                          <a:latin typeface="Cambria Math" panose="02040503050406030204" pitchFamily="18" charset="0"/>
                                          <a:ea typeface="Cambria Math" panose="02040503050406030204" pitchFamily="18" charset="0"/>
                                        </a:rPr>
                                        <m:t>𝑛</m:t>
                                      </m:r>
                                    </m:sup>
                                    <m:e>
                                      <m:sSup>
                                        <m:sSupPr>
                                          <m:ctrlPr>
                                            <a:rPr lang="en-US" sz="1400" i="1">
                                              <a:latin typeface="Cambria Math" panose="02040503050406030204" pitchFamily="18" charset="0"/>
                                              <a:ea typeface="Cambria Math" panose="02040503050406030204" pitchFamily="18" charset="0"/>
                                            </a:rPr>
                                          </m:ctrlPr>
                                        </m:sSupPr>
                                        <m:e>
                                          <m:d>
                                            <m:dPr>
                                              <m:ctrlPr>
                                                <a:rPr lang="en-US" sz="1400" i="1">
                                                  <a:latin typeface="Cambria Math" panose="02040503050406030204" pitchFamily="18" charset="0"/>
                                                  <a:ea typeface="Cambria Math" panose="02040503050406030204" pitchFamily="18" charset="0"/>
                                                </a:rPr>
                                              </m:ctrlPr>
                                            </m:dPr>
                                            <m:e>
                                              <m:r>
                                                <a:rPr lang="en-US" sz="1400" i="1">
                                                  <a:latin typeface="Cambria Math" panose="02040503050406030204" pitchFamily="18" charset="0"/>
                                                  <a:ea typeface="Cambria Math" panose="02040503050406030204" pitchFamily="18" charset="0"/>
                                                </a:rPr>
                                                <m:t>𝑦</m:t>
                                              </m:r>
                                              <m:r>
                                                <a:rPr lang="en-US" sz="1400" i="1">
                                                  <a:latin typeface="Cambria Math" panose="02040503050406030204" pitchFamily="18" charset="0"/>
                                                  <a:ea typeface="Cambria Math" panose="02040503050406030204" pitchFamily="18" charset="0"/>
                                                </a:rPr>
                                                <m:t>−</m:t>
                                              </m:r>
                                              <m:acc>
                                                <m:accPr>
                                                  <m:chr m:val="̂"/>
                                                  <m:ctrlPr>
                                                    <a:rPr lang="en-US" sz="1400" i="1">
                                                      <a:latin typeface="Cambria Math" panose="02040503050406030204" pitchFamily="18" charset="0"/>
                                                      <a:ea typeface="Cambria Math" panose="02040503050406030204" pitchFamily="18" charset="0"/>
                                                    </a:rPr>
                                                  </m:ctrlPr>
                                                </m:accPr>
                                                <m:e>
                                                  <m:r>
                                                    <a:rPr lang="en-US" sz="1400" i="1">
                                                      <a:latin typeface="Cambria Math" panose="02040503050406030204" pitchFamily="18" charset="0"/>
                                                      <a:ea typeface="Cambria Math" panose="02040503050406030204" pitchFamily="18" charset="0"/>
                                                    </a:rPr>
                                                    <m:t>𝑦</m:t>
                                                  </m:r>
                                                </m:e>
                                              </m:acc>
                                            </m:e>
                                          </m:d>
                                        </m:e>
                                        <m:sup>
                                          <m:r>
                                            <a:rPr lang="en-US" sz="1400" i="1">
                                              <a:latin typeface="Cambria Math" panose="02040503050406030204" pitchFamily="18" charset="0"/>
                                              <a:ea typeface="Cambria Math" panose="02040503050406030204" pitchFamily="18" charset="0"/>
                                            </a:rPr>
                                            <m:t>2</m:t>
                                          </m:r>
                                        </m:sup>
                                      </m:sSup>
                                    </m:e>
                                  </m:nary>
                                </m:e>
                                <m:sub/>
                              </m:sSub>
                            </m:e>
                          </m:eqArr>
                        </m:e>
                      </m:d>
                    </m:oMath>
                  </m:oMathPara>
                </a14:m>
                <a:endParaRPr lang="en-US" sz="1400" dirty="0">
                  <a:latin typeface="Cambria" panose="02040503050406030204" pitchFamily="18" charset="0"/>
                  <a:ea typeface="Cambria" panose="02040503050406030204" pitchFamily="18" charset="0"/>
                </a:endParaRPr>
              </a:p>
              <a:p>
                <a:pPr>
                  <a:buFont typeface="Wingdings" panose="05000000000000000000" pitchFamily="2" charset="2"/>
                  <a:buChar char="v"/>
                </a:pPr>
                <a:r>
                  <a:rPr lang="en-US" sz="1400" b="1" u="sng" dirty="0">
                    <a:solidFill>
                      <a:schemeClr val="accent6"/>
                    </a:solidFill>
                    <a:latin typeface="Cambria" panose="02040503050406030204" pitchFamily="18" charset="0"/>
                    <a:ea typeface="Cambria" panose="02040503050406030204" pitchFamily="18" charset="0"/>
                  </a:rPr>
                  <a:t>        Stage 2 - Backward Propagation:</a:t>
                </a:r>
              </a:p>
              <a:p>
                <a:pPr marL="0" indent="0">
                  <a:buNone/>
                </a:pPr>
                <a:r>
                  <a:rPr lang="en-US" sz="1400" dirty="0">
                    <a:latin typeface="Cambria" panose="02040503050406030204" pitchFamily="18" charset="0"/>
                    <a:ea typeface="Cambria" panose="02040503050406030204" pitchFamily="18" charset="0"/>
                  </a:rPr>
                  <a:t>         </a:t>
                </a:r>
                <a14:m>
                  <m:oMath xmlns:m="http://schemas.openxmlformats.org/officeDocument/2006/math">
                    <m:d>
                      <m:dPr>
                        <m:begChr m:val="{"/>
                        <m:endChr m:val=""/>
                        <m:ctrlPr>
                          <a:rPr lang="en-US" sz="1400" b="1" i="1" smtClean="0">
                            <a:latin typeface="Cambria Math" panose="02040503050406030204" pitchFamily="18" charset="0"/>
                          </a:rPr>
                        </m:ctrlPr>
                      </m:dPr>
                      <m:e>
                        <m:r>
                          <m:rPr>
                            <m:nor/>
                          </m:rPr>
                          <a:rPr lang="en-US" sz="1400" b="1" i="0" smtClean="0">
                            <a:solidFill>
                              <a:srgbClr val="00B050"/>
                            </a:solidFill>
                            <a:latin typeface="Cambria" panose="02040503050406030204" pitchFamily="18" charset="0"/>
                            <a:ea typeface="Cambria" panose="02040503050406030204" pitchFamily="18" charset="0"/>
                          </a:rPr>
                          <m:t>6. </m:t>
                        </m:r>
                        <m:r>
                          <m:rPr>
                            <m:nor/>
                          </m:rPr>
                          <a:rPr lang="en-US" sz="1400" b="1" dirty="0">
                            <a:solidFill>
                              <a:srgbClr val="00B050"/>
                            </a:solidFill>
                            <a:latin typeface="Cambria" panose="02040503050406030204" pitchFamily="18" charset="0"/>
                            <a:ea typeface="Cambria" panose="02040503050406030204" pitchFamily="18" charset="0"/>
                          </a:rPr>
                          <m:t>Optimiser</m:t>
                        </m:r>
                        <m:r>
                          <m:rPr>
                            <m:nor/>
                          </m:rPr>
                          <a:rPr lang="en-US" sz="1400" b="1" dirty="0">
                            <a:solidFill>
                              <a:srgbClr val="00B050"/>
                            </a:solidFill>
                            <a:latin typeface="Cambria" panose="02040503050406030204" pitchFamily="18" charset="0"/>
                            <a:ea typeface="Cambria" panose="02040503050406030204" pitchFamily="18" charset="0"/>
                          </a:rPr>
                          <m:t>: </m:t>
                        </m:r>
                        <m:r>
                          <m:rPr>
                            <m:nor/>
                          </m:rPr>
                          <a:rPr lang="en-US" sz="1400" b="1" dirty="0">
                            <a:solidFill>
                              <a:srgbClr val="00B050"/>
                            </a:solidFill>
                            <a:latin typeface="Cambria" panose="02040503050406030204" pitchFamily="18" charset="0"/>
                            <a:ea typeface="Cambria" panose="02040503050406030204" pitchFamily="18" charset="0"/>
                          </a:rPr>
                          <m:t>Gradient</m:t>
                        </m:r>
                        <m:r>
                          <m:rPr>
                            <m:nor/>
                          </m:rPr>
                          <a:rPr lang="en-US" sz="1400" b="1" dirty="0">
                            <a:solidFill>
                              <a:srgbClr val="00B050"/>
                            </a:solidFill>
                            <a:latin typeface="Cambria" panose="02040503050406030204" pitchFamily="18" charset="0"/>
                            <a:ea typeface="Cambria" panose="02040503050406030204" pitchFamily="18" charset="0"/>
                          </a:rPr>
                          <m:t> </m:t>
                        </m:r>
                        <m:r>
                          <m:rPr>
                            <m:nor/>
                          </m:rPr>
                          <a:rPr lang="en-US" sz="1400" b="1" dirty="0">
                            <a:solidFill>
                              <a:srgbClr val="00B050"/>
                            </a:solidFill>
                            <a:latin typeface="Cambria" panose="02040503050406030204" pitchFamily="18" charset="0"/>
                            <a:ea typeface="Cambria" panose="02040503050406030204" pitchFamily="18" charset="0"/>
                          </a:rPr>
                          <m:t>Descent</m:t>
                        </m:r>
                        <m:r>
                          <m:rPr>
                            <m:nor/>
                          </m:rPr>
                          <a:rPr lang="en-US" sz="1400" b="1" dirty="0">
                            <a:latin typeface="Cambria" panose="02040503050406030204" pitchFamily="18" charset="0"/>
                            <a:ea typeface="Cambria" panose="02040503050406030204" pitchFamily="18" charset="0"/>
                          </a:rPr>
                          <m:t> </m:t>
                        </m:r>
                      </m:e>
                    </m:d>
                    <m:r>
                      <a:rPr lang="en-US" sz="1400" b="1" i="1" smtClean="0">
                        <a:latin typeface="Cambria Math" panose="02040503050406030204" pitchFamily="18" charset="0"/>
                      </a:rPr>
                      <m:t>: </m:t>
                    </m:r>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𝒘</m:t>
                        </m:r>
                      </m:e>
                      <m:sub>
                        <m:r>
                          <a:rPr lang="en-US" sz="1400" b="1" i="1" smtClean="0">
                            <a:latin typeface="Cambria Math" panose="02040503050406030204" pitchFamily="18" charset="0"/>
                          </a:rPr>
                          <m:t>𝒏𝒆𝒘</m:t>
                        </m:r>
                      </m:sub>
                    </m:sSub>
                    <m:r>
                      <a:rPr lang="en-US" sz="1400" b="1" i="1" smtClean="0">
                        <a:latin typeface="Cambria Math" panose="02040503050406030204" pitchFamily="18" charset="0"/>
                      </a:rPr>
                      <m:t>=</m:t>
                    </m:r>
                    <m:sSub>
                      <m:sSubPr>
                        <m:ctrlPr>
                          <a:rPr lang="en-US" sz="1400" b="1" i="1" smtClean="0">
                            <a:latin typeface="Cambria Math" panose="02040503050406030204" pitchFamily="18" charset="0"/>
                          </a:rPr>
                        </m:ctrlPr>
                      </m:sSubPr>
                      <m:e>
                        <m:r>
                          <a:rPr lang="en-US" sz="1400" b="1" i="1" smtClean="0">
                            <a:latin typeface="Cambria Math" panose="02040503050406030204" pitchFamily="18" charset="0"/>
                          </a:rPr>
                          <m:t>𝒘</m:t>
                        </m:r>
                      </m:e>
                      <m:sub>
                        <m:r>
                          <a:rPr lang="en-US" sz="1400" b="1" i="1" smtClean="0">
                            <a:latin typeface="Cambria Math" panose="02040503050406030204" pitchFamily="18" charset="0"/>
                          </a:rPr>
                          <m:t>𝒐𝒍𝒅</m:t>
                        </m:r>
                      </m:sub>
                    </m:sSub>
                    <m:r>
                      <a:rPr lang="en-US" sz="1400" b="1" i="1" smtClean="0">
                        <a:latin typeface="Cambria Math" panose="02040503050406030204" pitchFamily="18" charset="0"/>
                      </a:rPr>
                      <m:t> − </m:t>
                    </m:r>
                    <m:r>
                      <a:rPr lang="en-US" sz="1400" b="1" i="1" smtClean="0">
                        <a:latin typeface="Cambria Math" panose="02040503050406030204" pitchFamily="18" charset="0"/>
                        <a:ea typeface="Cambria Math" panose="02040503050406030204" pitchFamily="18" charset="0"/>
                      </a:rPr>
                      <m:t>𝜶</m:t>
                    </m:r>
                    <m:f>
                      <m:fPr>
                        <m:ctrlPr>
                          <a:rPr lang="en-US" sz="1400" b="1" i="1" smtClean="0">
                            <a:latin typeface="Cambria Math" panose="02040503050406030204" pitchFamily="18" charset="0"/>
                            <a:ea typeface="Cambria Math" panose="02040503050406030204" pitchFamily="18" charset="0"/>
                          </a:rPr>
                        </m:ctrlPr>
                      </m:fPr>
                      <m:num>
                        <m:r>
                          <a:rPr lang="en-US" sz="1400" b="1" i="1" smtClean="0">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𝑬𝒓𝒓𝒐𝒓</m:t>
                        </m:r>
                      </m:num>
                      <m:den>
                        <m:r>
                          <a:rPr lang="en-US" sz="1400" b="1" i="1" smtClean="0">
                            <a:latin typeface="Cambria Math" panose="02040503050406030204" pitchFamily="18" charset="0"/>
                            <a:ea typeface="Cambria Math" panose="02040503050406030204" pitchFamily="18" charset="0"/>
                          </a:rPr>
                          <m:t>𝝏</m:t>
                        </m:r>
                        <m:r>
                          <a:rPr lang="en-US" sz="1400" b="1" i="1" smtClean="0">
                            <a:latin typeface="Cambria Math" panose="02040503050406030204" pitchFamily="18" charset="0"/>
                            <a:ea typeface="Cambria Math" panose="02040503050406030204" pitchFamily="18" charset="0"/>
                          </a:rPr>
                          <m:t>𝑾𝒆𝒊𝒈𝒉𝒕</m:t>
                        </m:r>
                      </m:den>
                    </m:f>
                  </m:oMath>
                </a14:m>
                <a:endParaRPr lang="en-US" sz="1400" b="1" dirty="0">
                  <a:latin typeface="Cambria" panose="02040503050406030204" pitchFamily="18" charset="0"/>
                  <a:ea typeface="Cambria" panose="02040503050406030204" pitchFamily="18" charset="0"/>
                </a:endParaRPr>
              </a:p>
              <a:p>
                <a:pPr>
                  <a:buFont typeface="Courier New" panose="02070309020205020404" pitchFamily="49" charset="0"/>
                  <a:buChar char="o"/>
                </a:pPr>
                <a:r>
                  <a:rPr lang="en-US" sz="1400" dirty="0">
                    <a:latin typeface="Cambria" panose="02040503050406030204" pitchFamily="18" charset="0"/>
                    <a:ea typeface="Cambria" panose="02040503050406030204" pitchFamily="18" charset="0"/>
                  </a:rPr>
                  <a:t>             </a:t>
                </a:r>
                <a:r>
                  <a:rPr lang="en-US" sz="1400" b="1" dirty="0">
                    <a:latin typeface="Cambria" panose="02040503050406030204" pitchFamily="18" charset="0"/>
                    <a:ea typeface="Cambria" panose="02040503050406030204" pitchFamily="18" charset="0"/>
                  </a:rPr>
                  <a:t>Using Chain rule: </a:t>
                </a:r>
                <a14:m>
                  <m:oMath xmlns:m="http://schemas.openxmlformats.org/officeDocument/2006/math">
                    <m:f>
                      <m:fPr>
                        <m:ctrlPr>
                          <a:rPr lang="en-US" sz="1400" b="1" i="1" smtClean="0">
                            <a:latin typeface="Cambria Math" panose="02040503050406030204" pitchFamily="18" charset="0"/>
                            <a:ea typeface="Times New Roman" charset="0"/>
                            <a:cs typeface="Times New Roman" charset="0"/>
                          </a:rPr>
                        </m:ctrlPr>
                      </m:fPr>
                      <m:num>
                        <m:r>
                          <a:rPr lang="en-US" sz="1400" b="1" i="1">
                            <a:latin typeface="Cambria Math" charset="0"/>
                            <a:ea typeface="Times New Roman" charset="0"/>
                            <a:cs typeface="Times New Roman" charset="0"/>
                          </a:rPr>
                          <m:t>𝒅𝒚</m:t>
                        </m:r>
                      </m:num>
                      <m:den>
                        <m:r>
                          <a:rPr lang="en-US" sz="1400" b="1" i="1">
                            <a:latin typeface="Cambria Math" charset="0"/>
                            <a:ea typeface="Times New Roman" charset="0"/>
                            <a:cs typeface="Times New Roman" charset="0"/>
                          </a:rPr>
                          <m:t>𝒅𝒙</m:t>
                        </m:r>
                      </m:den>
                    </m:f>
                    <m:r>
                      <a:rPr lang="en-US" sz="1400" b="1" i="0">
                        <a:latin typeface="Cambria Math" charset="0"/>
                        <a:ea typeface="Times New Roman" charset="0"/>
                        <a:cs typeface="Times New Roman" charset="0"/>
                      </a:rPr>
                      <m:t>=   </m:t>
                    </m:r>
                    <m:f>
                      <m:fPr>
                        <m:ctrlPr>
                          <a:rPr lang="en-US" sz="1400" b="1" i="1">
                            <a:latin typeface="Cambria Math" panose="02040503050406030204" pitchFamily="18" charset="0"/>
                            <a:ea typeface="Times New Roman" charset="0"/>
                            <a:cs typeface="Times New Roman" charset="0"/>
                          </a:rPr>
                        </m:ctrlPr>
                      </m:fPr>
                      <m:num>
                        <m:r>
                          <a:rPr lang="en-US" sz="1400" b="1" i="1">
                            <a:latin typeface="Cambria Math" charset="0"/>
                            <a:ea typeface="Times New Roman" charset="0"/>
                            <a:cs typeface="Times New Roman" charset="0"/>
                          </a:rPr>
                          <m:t>𝒅𝒚</m:t>
                        </m:r>
                      </m:num>
                      <m:den>
                        <m:r>
                          <a:rPr lang="en-US" sz="1400" b="1" i="1">
                            <a:latin typeface="Cambria Math" charset="0"/>
                            <a:ea typeface="Times New Roman" charset="0"/>
                            <a:cs typeface="Times New Roman" charset="0"/>
                          </a:rPr>
                          <m:t>𝒅𝒖</m:t>
                        </m:r>
                      </m:den>
                    </m:f>
                    <m:r>
                      <a:rPr lang="en-US" sz="1400" b="1" i="0">
                        <a:latin typeface="Cambria Math" charset="0"/>
                        <a:ea typeface="Times New Roman" charset="0"/>
                        <a:cs typeface="Times New Roman" charset="0"/>
                      </a:rPr>
                      <m:t>∙</m:t>
                    </m:r>
                    <m:f>
                      <m:fPr>
                        <m:ctrlPr>
                          <a:rPr lang="en-US" sz="1400" b="1" i="1">
                            <a:latin typeface="Cambria Math" panose="02040503050406030204" pitchFamily="18" charset="0"/>
                            <a:ea typeface="Times New Roman" charset="0"/>
                            <a:cs typeface="Times New Roman" charset="0"/>
                          </a:rPr>
                        </m:ctrlPr>
                      </m:fPr>
                      <m:num>
                        <m:r>
                          <a:rPr lang="en-US" sz="1400" b="1" i="1">
                            <a:latin typeface="Cambria Math" charset="0"/>
                            <a:ea typeface="Times New Roman" charset="0"/>
                            <a:cs typeface="Times New Roman" charset="0"/>
                          </a:rPr>
                          <m:t>𝒅𝒖</m:t>
                        </m:r>
                      </m:num>
                      <m:den>
                        <m:r>
                          <a:rPr lang="en-US" sz="1400" b="1" i="1">
                            <a:latin typeface="Cambria Math" charset="0"/>
                            <a:ea typeface="Times New Roman" charset="0"/>
                            <a:cs typeface="Times New Roman" charset="0"/>
                          </a:rPr>
                          <m:t>𝒅𝒙</m:t>
                        </m:r>
                      </m:den>
                    </m:f>
                  </m:oMath>
                </a14:m>
                <a:r>
                  <a:rPr lang="en-US" sz="1400" b="1" dirty="0">
                    <a:latin typeface="Cambria" panose="02040503050406030204" pitchFamily="18" charset="0"/>
                    <a:ea typeface="Cambria" panose="02040503050406030204" pitchFamily="18" charset="0"/>
                  </a:rPr>
                  <a:t>          </a:t>
                </a:r>
                <a:r>
                  <a:rPr lang="en-US" sz="1400" b="1" dirty="0">
                    <a:solidFill>
                      <a:srgbClr val="9900FF"/>
                    </a:solidFill>
                    <a:latin typeface="Cambria" panose="02040503050406030204" pitchFamily="18" charset="0"/>
                    <a:ea typeface="Cambria" panose="02040503050406030204" pitchFamily="18" charset="0"/>
                    <a:sym typeface="Wingdings" panose="05000000000000000000" pitchFamily="2" charset="2"/>
                  </a:rPr>
                  <a:t></a:t>
                </a:r>
                <a:r>
                  <a:rPr lang="en-US" sz="1400" b="1" dirty="0">
                    <a:latin typeface="Cambria" panose="02040503050406030204" pitchFamily="18" charset="0"/>
                    <a:ea typeface="Cambria" panose="02040503050406030204" pitchFamily="18" charset="0"/>
                  </a:rPr>
                  <a:t>          </a:t>
                </a:r>
                <a:r>
                  <a:rPr lang="en-US" sz="1400" b="1" dirty="0">
                    <a:solidFill>
                      <a:srgbClr val="9900FF"/>
                    </a:solidFill>
                    <a:latin typeface="Cambria" panose="02040503050406030204" pitchFamily="18" charset="0"/>
                    <a:ea typeface="Cambria" panose="02040503050406030204" pitchFamily="18" charset="0"/>
                    <a:sym typeface="Wingdings" panose="05000000000000000000" pitchFamily="2" charset="2"/>
                  </a:rPr>
                  <a:t></a:t>
                </a:r>
                <a:r>
                  <a:rPr lang="en-US" sz="1400" b="1" dirty="0">
                    <a:latin typeface="Cambria" panose="02040503050406030204" pitchFamily="18" charset="0"/>
                    <a:ea typeface="Cambria" panose="02040503050406030204" pitchFamily="18" charset="0"/>
                  </a:rPr>
                  <a:t>                     </a:t>
                </a:r>
                <a:r>
                  <a:rPr lang="en-US" sz="1400" b="1" dirty="0">
                    <a:solidFill>
                      <a:srgbClr val="9900FF"/>
                    </a:solidFill>
                    <a:latin typeface="Cambria" panose="02040503050406030204" pitchFamily="18" charset="0"/>
                    <a:ea typeface="Cambria" panose="02040503050406030204" pitchFamily="18" charset="0"/>
                    <a:sym typeface="Wingdings" panose="05000000000000000000" pitchFamily="2" charset="2"/>
                  </a:rPr>
                  <a:t></a:t>
                </a:r>
                <a:r>
                  <a:rPr lang="en-US" sz="1400" b="1" dirty="0">
                    <a:latin typeface="Cambria" panose="02040503050406030204" pitchFamily="18" charset="0"/>
                    <a:ea typeface="Cambria" panose="02040503050406030204" pitchFamily="18" charset="0"/>
                    <a:sym typeface="Wingdings" panose="05000000000000000000" pitchFamily="2" charset="2"/>
                  </a:rPr>
                  <a:t> </a:t>
                </a:r>
                <a:endParaRPr lang="en-US" sz="1400" b="1" dirty="0">
                  <a:latin typeface="Cambria" panose="02040503050406030204" pitchFamily="18" charset="0"/>
                  <a:ea typeface="Cambria" panose="02040503050406030204" pitchFamily="18" charset="0"/>
                </a:endParaRPr>
              </a:p>
            </p:txBody>
          </p:sp>
        </mc:Choice>
        <mc:Fallback xmlns="">
          <p:sp>
            <p:nvSpPr>
              <p:cNvPr id="3" name="Content Placeholder 2">
                <a:extLst>
                  <a:ext uri="{FF2B5EF4-FFF2-40B4-BE49-F238E27FC236}">
                    <a16:creationId xmlns:a16="http://schemas.microsoft.com/office/drawing/2014/main" id="{5DC607EC-184F-3072-6254-947E6A2AD701}"/>
                  </a:ext>
                </a:extLst>
              </p:cNvPr>
              <p:cNvSpPr>
                <a:spLocks noGrp="1" noRot="1" noChangeAspect="1" noMove="1" noResize="1" noEditPoints="1" noAdjustHandles="1" noChangeArrowheads="1" noChangeShapeType="1" noTextEdit="1"/>
              </p:cNvSpPr>
              <p:nvPr>
                <p:ph idx="1"/>
              </p:nvPr>
            </p:nvSpPr>
            <p:spPr>
              <a:xfrm>
                <a:off x="1526519" y="495978"/>
                <a:ext cx="7534354" cy="4580169"/>
              </a:xfrm>
              <a:blipFill>
                <a:blip r:embed="rId2"/>
                <a:stretch>
                  <a:fillRect l="-162" t="-266"/>
                </a:stretch>
              </a:blipFill>
            </p:spPr>
            <p:txBody>
              <a:bodyPr/>
              <a:lstStyle/>
              <a:p>
                <a:r>
                  <a:rPr lang="en-CA">
                    <a:noFill/>
                  </a:rPr>
                  <a:t> </a:t>
                </a:r>
              </a:p>
            </p:txBody>
          </p:sp>
        </mc:Fallback>
      </mc:AlternateContent>
      <p:pic>
        <p:nvPicPr>
          <p:cNvPr id="5" name="Picture 2">
            <a:extLst>
              <a:ext uri="{FF2B5EF4-FFF2-40B4-BE49-F238E27FC236}">
                <a16:creationId xmlns:a16="http://schemas.microsoft.com/office/drawing/2014/main" id="{43A8E73F-E984-067F-FE9B-9ECCD85432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83582" y="4260272"/>
            <a:ext cx="1960418" cy="8832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7885277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5E800-2EF8-10C4-403E-B75F3EAC34A4}"/>
              </a:ext>
            </a:extLst>
          </p:cNvPr>
          <p:cNvSpPr>
            <a:spLocks noGrp="1"/>
          </p:cNvSpPr>
          <p:nvPr>
            <p:ph type="title"/>
          </p:nvPr>
        </p:nvSpPr>
        <p:spPr>
          <a:xfrm>
            <a:off x="1717040" y="103909"/>
            <a:ext cx="6969760" cy="311727"/>
          </a:xfrm>
        </p:spPr>
        <p:txBody>
          <a:bodyPr>
            <a:normAutofit fontScale="90000"/>
          </a:bodyPr>
          <a:lstStyle/>
          <a:p>
            <a:br>
              <a:rPr lang="en-US" altLang="zh-TW" i="1" u="sng" dirty="0">
                <a:solidFill>
                  <a:srgbClr val="9900FF"/>
                </a:solidFill>
              </a:rPr>
            </a:br>
            <a:r>
              <a:rPr lang="en-US" altLang="zh-TW" sz="2800" b="1" i="1" u="sng" dirty="0">
                <a:solidFill>
                  <a:srgbClr val="9900FF"/>
                </a:solidFill>
              </a:rPr>
              <a:t>DEEP LEARNING TIMELINE </a:t>
            </a:r>
            <a:r>
              <a:rPr lang="en-US" altLang="zh-TW" sz="900" b="1" i="1" u="sng" dirty="0">
                <a:solidFill>
                  <a:srgbClr val="9900FF"/>
                </a:solidFill>
              </a:rPr>
              <a:t>-1/4</a:t>
            </a:r>
            <a:r>
              <a:rPr lang="en-US" altLang="zh-TW" sz="2800" b="1" i="1" u="sng" dirty="0">
                <a:solidFill>
                  <a:srgbClr val="9900FF"/>
                </a:solidFill>
              </a:rPr>
              <a:t> </a:t>
            </a:r>
            <a:br>
              <a:rPr lang="zh-TW" altLang="en-US" sz="2800" b="1" i="1" u="sng" dirty="0">
                <a:solidFill>
                  <a:srgbClr val="9900FF"/>
                </a:solidFill>
              </a:rPr>
            </a:br>
            <a:endParaRPr lang="en-CA" dirty="0">
              <a:solidFill>
                <a:srgbClr val="9900FF"/>
              </a:solidFill>
            </a:endParaRPr>
          </a:p>
        </p:txBody>
      </p:sp>
      <p:sp>
        <p:nvSpPr>
          <p:cNvPr id="3" name="Content Placeholder 2">
            <a:extLst>
              <a:ext uri="{FF2B5EF4-FFF2-40B4-BE49-F238E27FC236}">
                <a16:creationId xmlns:a16="http://schemas.microsoft.com/office/drawing/2014/main" id="{63AF748E-C6F6-632D-AAA3-53FD3B20F3AA}"/>
              </a:ext>
            </a:extLst>
          </p:cNvPr>
          <p:cNvSpPr>
            <a:spLocks noGrp="1"/>
          </p:cNvSpPr>
          <p:nvPr>
            <p:ph idx="1"/>
          </p:nvPr>
        </p:nvSpPr>
        <p:spPr>
          <a:xfrm>
            <a:off x="1475508" y="415636"/>
            <a:ext cx="7668491" cy="4727865"/>
          </a:xfrm>
        </p:spPr>
        <p:txBody>
          <a:bodyPr>
            <a:noAutofit/>
          </a:bodyPr>
          <a:lstStyle/>
          <a:p>
            <a:pPr marR="0" lvl="0">
              <a:lnSpc>
                <a:spcPct val="107000"/>
              </a:lnSpc>
              <a:spcBef>
                <a:spcPts val="0"/>
              </a:spcBef>
              <a:spcAft>
                <a:spcPts val="800"/>
              </a:spcAft>
              <a:buFont typeface="Wingdings" panose="05000000000000000000" pitchFamily="2" charset="2"/>
              <a:buChar char="v"/>
              <a:tabLst>
                <a:tab pos="457200" algn="l"/>
              </a:tabLst>
            </a:pPr>
            <a:r>
              <a:rPr lang="en-CA" sz="1400" b="1" kern="100" dirty="0">
                <a:solidFill>
                  <a:srgbClr val="0000FF"/>
                </a:solidFill>
                <a:effectLst/>
                <a:latin typeface="+mj-lt"/>
                <a:ea typeface="Aptos" panose="020B0004020202020204" pitchFamily="34" charset="0"/>
                <a:cs typeface="Times New Roman" panose="02020603050405020304" pitchFamily="18" charset="0"/>
              </a:rPr>
              <a:t>1957 - Perceptron</a:t>
            </a:r>
            <a:r>
              <a:rPr lang="en-CA" sz="1400" kern="100" dirty="0">
                <a:solidFill>
                  <a:srgbClr val="0000FF"/>
                </a:solidFill>
                <a:effectLst/>
                <a:latin typeface="+mj-lt"/>
                <a:ea typeface="Aptos" panose="020B0004020202020204" pitchFamily="34" charset="0"/>
                <a:cs typeface="Times New Roman" panose="02020603050405020304" pitchFamily="18" charset="0"/>
              </a:rPr>
              <a:t>:</a:t>
            </a:r>
          </a:p>
          <a:p>
            <a:pPr marR="0" lvl="1">
              <a:lnSpc>
                <a:spcPct val="107000"/>
              </a:lnSpc>
              <a:spcBef>
                <a:spcPts val="0"/>
              </a:spcBef>
              <a:spcAft>
                <a:spcPts val="800"/>
              </a:spcAft>
              <a:buSzPts val="1000"/>
              <a:buFont typeface="Wingdings" panose="05000000000000000000" pitchFamily="2" charset="2"/>
              <a:buChar char="Ø"/>
              <a:tabLst>
                <a:tab pos="914400" algn="l"/>
              </a:tabLst>
            </a:pPr>
            <a:r>
              <a:rPr lang="en-CA" sz="1400" kern="100" dirty="0">
                <a:effectLst/>
                <a:latin typeface="+mj-lt"/>
                <a:ea typeface="Aptos" panose="020B0004020202020204" pitchFamily="34" charset="0"/>
                <a:cs typeface="Times New Roman" panose="02020603050405020304" pitchFamily="18" charset="0"/>
              </a:rPr>
              <a:t>The perceptron, developed by Frank Rosenblatt, is one of the earliest forms of neural networks. </a:t>
            </a:r>
          </a:p>
          <a:p>
            <a:pPr marR="0" lvl="1">
              <a:lnSpc>
                <a:spcPct val="107000"/>
              </a:lnSpc>
              <a:spcBef>
                <a:spcPts val="0"/>
              </a:spcBef>
              <a:spcAft>
                <a:spcPts val="800"/>
              </a:spcAft>
              <a:buSzPts val="1000"/>
              <a:buFont typeface="Wingdings" panose="05000000000000000000" pitchFamily="2" charset="2"/>
              <a:buChar char="Ø"/>
              <a:tabLst>
                <a:tab pos="914400" algn="l"/>
              </a:tabLst>
            </a:pPr>
            <a:r>
              <a:rPr lang="en-CA" sz="1400" kern="100" dirty="0">
                <a:solidFill>
                  <a:srgbClr val="4EA72E"/>
                </a:solidFill>
                <a:effectLst/>
                <a:latin typeface="+mj-lt"/>
                <a:ea typeface="Aptos" panose="020B0004020202020204" pitchFamily="34" charset="0"/>
                <a:cs typeface="Times New Roman" panose="02020603050405020304" pitchFamily="18" charset="0"/>
              </a:rPr>
              <a:t>It consists of a single layer of artificial neurons that can process input data and make simple decisions based on learned parameters.</a:t>
            </a:r>
            <a:endParaRPr lang="en-CA" sz="1400" kern="100" dirty="0">
              <a:effectLst/>
              <a:latin typeface="+mj-lt"/>
              <a:ea typeface="Aptos" panose="020B0004020202020204" pitchFamily="34" charset="0"/>
              <a:cs typeface="Times New Roman" panose="02020603050405020304" pitchFamily="18" charset="0"/>
            </a:endParaRPr>
          </a:p>
          <a:p>
            <a:pPr marR="0" lvl="0">
              <a:lnSpc>
                <a:spcPct val="107000"/>
              </a:lnSpc>
              <a:spcBef>
                <a:spcPts val="0"/>
              </a:spcBef>
              <a:spcAft>
                <a:spcPts val="800"/>
              </a:spcAft>
              <a:buFont typeface="Wingdings" panose="05000000000000000000" pitchFamily="2" charset="2"/>
              <a:buChar char="v"/>
              <a:tabLst>
                <a:tab pos="457200" algn="l"/>
              </a:tabLst>
            </a:pPr>
            <a:r>
              <a:rPr lang="en-CA" sz="1400" b="1" kern="100" dirty="0">
                <a:solidFill>
                  <a:srgbClr val="0000FF"/>
                </a:solidFill>
                <a:effectLst/>
                <a:latin typeface="+mj-lt"/>
                <a:ea typeface="Aptos" panose="020B0004020202020204" pitchFamily="34" charset="0"/>
                <a:cs typeface="Times New Roman" panose="02020603050405020304" pitchFamily="18" charset="0"/>
              </a:rPr>
              <a:t>1986 - Backpropagation</a:t>
            </a:r>
            <a:r>
              <a:rPr lang="en-CA" sz="1400" kern="100" dirty="0">
                <a:solidFill>
                  <a:srgbClr val="0000FF"/>
                </a:solidFill>
                <a:effectLst/>
                <a:latin typeface="+mj-lt"/>
                <a:ea typeface="Aptos" panose="020B0004020202020204" pitchFamily="34" charset="0"/>
                <a:cs typeface="Times New Roman" panose="02020603050405020304" pitchFamily="18" charset="0"/>
              </a:rPr>
              <a:t>:</a:t>
            </a:r>
          </a:p>
          <a:p>
            <a:pPr marR="0" lvl="1">
              <a:lnSpc>
                <a:spcPct val="107000"/>
              </a:lnSpc>
              <a:spcBef>
                <a:spcPts val="0"/>
              </a:spcBef>
              <a:spcAft>
                <a:spcPts val="800"/>
              </a:spcAft>
              <a:buSzPts val="1000"/>
              <a:buFont typeface="Wingdings" panose="05000000000000000000" pitchFamily="2" charset="2"/>
              <a:buChar char="Ø"/>
              <a:tabLst>
                <a:tab pos="914400" algn="l"/>
              </a:tabLst>
            </a:pPr>
            <a:r>
              <a:rPr lang="en-CA" sz="1400" kern="100" dirty="0">
                <a:effectLst/>
                <a:latin typeface="+mj-lt"/>
                <a:ea typeface="Aptos" panose="020B0004020202020204" pitchFamily="34" charset="0"/>
                <a:cs typeface="Times New Roman" panose="02020603050405020304" pitchFamily="18" charset="0"/>
              </a:rPr>
              <a:t>The backpropagation algorithm, allows neural networks to efficiently learn and adjust their internal parameters, enabling the training of deeper networks.</a:t>
            </a:r>
          </a:p>
          <a:p>
            <a:pPr marR="0" lvl="1">
              <a:lnSpc>
                <a:spcPct val="107000"/>
              </a:lnSpc>
              <a:spcBef>
                <a:spcPts val="0"/>
              </a:spcBef>
              <a:spcAft>
                <a:spcPts val="800"/>
              </a:spcAft>
              <a:buSzPts val="1000"/>
              <a:buFont typeface="Wingdings" panose="05000000000000000000" pitchFamily="2" charset="2"/>
              <a:buChar char="Ø"/>
              <a:tabLst>
                <a:tab pos="914400" algn="l"/>
              </a:tabLst>
            </a:pPr>
            <a:r>
              <a:rPr lang="en-CA" sz="1400" kern="100" dirty="0">
                <a:solidFill>
                  <a:srgbClr val="4EA72E"/>
                </a:solidFill>
                <a:effectLst/>
                <a:latin typeface="+mj-lt"/>
                <a:ea typeface="Aptos" panose="020B0004020202020204" pitchFamily="34" charset="0"/>
                <a:cs typeface="Times New Roman" panose="02020603050405020304" pitchFamily="18" charset="0"/>
              </a:rPr>
              <a:t>It calculates the gradient of the loss function with respect to the network's weights, allowing for the optimization of deeper networks through iterative updates</a:t>
            </a:r>
          </a:p>
          <a:p>
            <a:pPr marR="0" lvl="0">
              <a:lnSpc>
                <a:spcPct val="107000"/>
              </a:lnSpc>
              <a:spcBef>
                <a:spcPts val="0"/>
              </a:spcBef>
              <a:spcAft>
                <a:spcPts val="800"/>
              </a:spcAft>
              <a:buFont typeface="Wingdings" panose="05000000000000000000" pitchFamily="2" charset="2"/>
              <a:buChar char="v"/>
              <a:tabLst>
                <a:tab pos="457200" algn="l"/>
              </a:tabLst>
            </a:pPr>
            <a:r>
              <a:rPr lang="en-CA" sz="1400" b="1" kern="100" dirty="0">
                <a:solidFill>
                  <a:srgbClr val="0000FF"/>
                </a:solidFill>
                <a:latin typeface="+mj-lt"/>
                <a:ea typeface="Aptos" panose="020B0004020202020204" pitchFamily="34" charset="0"/>
                <a:cs typeface="Times New Roman" panose="02020603050405020304" pitchFamily="18" charset="0"/>
              </a:rPr>
              <a:t>L</a:t>
            </a:r>
            <a:r>
              <a:rPr lang="en-CA" sz="1400" b="1" kern="100" dirty="0">
                <a:solidFill>
                  <a:srgbClr val="0000FF"/>
                </a:solidFill>
                <a:effectLst/>
                <a:latin typeface="+mj-lt"/>
                <a:ea typeface="Aptos" panose="020B0004020202020204" pitchFamily="34" charset="0"/>
                <a:cs typeface="Times New Roman" panose="02020603050405020304" pitchFamily="18" charset="0"/>
              </a:rPr>
              <a:t>ate 1980s - early 1990s</a:t>
            </a:r>
            <a:r>
              <a:rPr lang="en-CA" sz="1400" kern="100" dirty="0">
                <a:solidFill>
                  <a:srgbClr val="0000FF"/>
                </a:solidFill>
                <a:effectLst/>
                <a:latin typeface="+mj-lt"/>
                <a:ea typeface="Aptos" panose="020B0004020202020204" pitchFamily="34" charset="0"/>
                <a:cs typeface="Times New Roman" panose="02020603050405020304" pitchFamily="18" charset="0"/>
              </a:rPr>
              <a:t>: </a:t>
            </a:r>
            <a:r>
              <a:rPr lang="en-CA" sz="1400" b="1" kern="100" dirty="0">
                <a:solidFill>
                  <a:srgbClr val="0000FF"/>
                </a:solidFill>
                <a:effectLst/>
                <a:latin typeface="+mj-lt"/>
                <a:ea typeface="Aptos" panose="020B0004020202020204" pitchFamily="34" charset="0"/>
                <a:cs typeface="Times New Roman" panose="02020603050405020304" pitchFamily="18" charset="0"/>
              </a:rPr>
              <a:t>Convolutional Neural Networks (CNNs)</a:t>
            </a:r>
            <a:endParaRPr lang="en-CA" sz="1400" kern="100" dirty="0">
              <a:solidFill>
                <a:srgbClr val="0000FF"/>
              </a:solidFill>
              <a:effectLst/>
              <a:latin typeface="+mj-lt"/>
              <a:ea typeface="Aptos" panose="020B0004020202020204" pitchFamily="34" charset="0"/>
              <a:cs typeface="Times New Roman" panose="02020603050405020304" pitchFamily="18" charset="0"/>
            </a:endParaRPr>
          </a:p>
          <a:p>
            <a:pPr marR="0" lvl="1">
              <a:lnSpc>
                <a:spcPct val="107000"/>
              </a:lnSpc>
              <a:spcBef>
                <a:spcPts val="0"/>
              </a:spcBef>
              <a:spcAft>
                <a:spcPts val="800"/>
              </a:spcAft>
              <a:buSzPts val="1000"/>
              <a:buFont typeface="Wingdings" panose="05000000000000000000" pitchFamily="2" charset="2"/>
              <a:buChar char="Ø"/>
              <a:tabLst>
                <a:tab pos="914400" algn="l"/>
              </a:tabLst>
            </a:pPr>
            <a:r>
              <a:rPr lang="en-US" sz="1400" kern="100" dirty="0">
                <a:solidFill>
                  <a:srgbClr val="4EA72E"/>
                </a:solidFill>
                <a:effectLst/>
                <a:highlight>
                  <a:srgbClr val="FFFFFF"/>
                </a:highlight>
                <a:latin typeface="+mj-lt"/>
                <a:ea typeface="Aptos" panose="020B0004020202020204" pitchFamily="34" charset="0"/>
                <a:cs typeface="Times New Roman" panose="02020603050405020304" pitchFamily="18" charset="0"/>
              </a:rPr>
              <a:t>CNNs are specialized neural networks designed for processing grid-like data, such as </a:t>
            </a:r>
            <a:r>
              <a:rPr lang="en-US" sz="1400" b="1" kern="100" dirty="0">
                <a:solidFill>
                  <a:srgbClr val="4EA72E"/>
                </a:solidFill>
                <a:effectLst/>
                <a:highlight>
                  <a:srgbClr val="FFFFFF"/>
                </a:highlight>
                <a:latin typeface="+mj-lt"/>
                <a:ea typeface="Aptos" panose="020B0004020202020204" pitchFamily="34" charset="0"/>
                <a:cs typeface="Times New Roman" panose="02020603050405020304" pitchFamily="18" charset="0"/>
              </a:rPr>
              <a:t>images</a:t>
            </a:r>
            <a:r>
              <a:rPr lang="en-US" sz="1400" kern="100" dirty="0">
                <a:solidFill>
                  <a:srgbClr val="4EA72E"/>
                </a:solidFill>
                <a:effectLst/>
                <a:highlight>
                  <a:srgbClr val="FFFFFF"/>
                </a:highlight>
                <a:latin typeface="+mj-lt"/>
                <a:ea typeface="Aptos" panose="020B0004020202020204" pitchFamily="34" charset="0"/>
                <a:cs typeface="Times New Roman" panose="02020603050405020304" pitchFamily="18" charset="0"/>
              </a:rPr>
              <a:t>. </a:t>
            </a:r>
          </a:p>
          <a:p>
            <a:pPr marR="0" lvl="1">
              <a:lnSpc>
                <a:spcPct val="107000"/>
              </a:lnSpc>
              <a:spcBef>
                <a:spcPts val="0"/>
              </a:spcBef>
              <a:spcAft>
                <a:spcPts val="800"/>
              </a:spcAft>
              <a:buSzPts val="1000"/>
              <a:buFont typeface="Wingdings" panose="05000000000000000000" pitchFamily="2" charset="2"/>
              <a:buChar char="Ø"/>
              <a:tabLst>
                <a:tab pos="914400" algn="l"/>
              </a:tabLst>
            </a:pPr>
            <a:r>
              <a:rPr lang="en-US" sz="1400" kern="100" dirty="0">
                <a:solidFill>
                  <a:srgbClr val="4EA72E"/>
                </a:solidFill>
                <a:effectLst/>
                <a:highlight>
                  <a:srgbClr val="FFFFFF"/>
                </a:highlight>
                <a:latin typeface="+mj-lt"/>
                <a:ea typeface="Aptos" panose="020B0004020202020204" pitchFamily="34" charset="0"/>
                <a:cs typeface="Times New Roman" panose="02020603050405020304" pitchFamily="18" charset="0"/>
              </a:rPr>
              <a:t>They use convolutional layers to automatically learn hierarchical patterns and features from input images, making them highly effective for tasks like image classification and object detection.</a:t>
            </a:r>
            <a:endParaRPr lang="en-CA" sz="1400" kern="100" dirty="0">
              <a:effectLst/>
              <a:latin typeface="+mj-lt"/>
              <a:ea typeface="Aptos" panose="020B0004020202020204" pitchFamily="34" charset="0"/>
              <a:cs typeface="Times New Roman" panose="02020603050405020304" pitchFamily="18" charset="0"/>
            </a:endParaRPr>
          </a:p>
          <a:p>
            <a:pPr marR="0" lvl="1">
              <a:lnSpc>
                <a:spcPct val="107000"/>
              </a:lnSpc>
              <a:spcBef>
                <a:spcPts val="0"/>
              </a:spcBef>
              <a:spcAft>
                <a:spcPts val="800"/>
              </a:spcAft>
              <a:buSzPts val="1000"/>
              <a:buFont typeface="Wingdings" panose="05000000000000000000" pitchFamily="2" charset="2"/>
              <a:buChar char="Ø"/>
              <a:tabLst>
                <a:tab pos="914400" algn="l"/>
              </a:tabLst>
            </a:pPr>
            <a:endParaRPr lang="en-CA" sz="1400" kern="100" dirty="0">
              <a:effectLst/>
              <a:latin typeface="+mj-lt"/>
              <a:ea typeface="Aptos" panose="020B0004020202020204" pitchFamily="34" charset="0"/>
              <a:cs typeface="Times New Roman" panose="02020603050405020304" pitchFamily="18" charset="0"/>
            </a:endParaRPr>
          </a:p>
          <a:p>
            <a:endParaRPr lang="en-CA" sz="1400" dirty="0">
              <a:latin typeface="+mj-lt"/>
            </a:endParaRPr>
          </a:p>
        </p:txBody>
      </p:sp>
    </p:spTree>
    <p:extLst>
      <p:ext uri="{BB962C8B-B14F-4D97-AF65-F5344CB8AC3E}">
        <p14:creationId xmlns:p14="http://schemas.microsoft.com/office/powerpoint/2010/main" val="1303160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9900FF"/>
                </a:solidFill>
              </a:rPr>
              <a:t>Example with 2 inputs</a:t>
            </a:r>
            <a:endParaRPr lang="en-GB" dirty="0">
              <a:solidFill>
                <a:srgbClr val="9900FF"/>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559494" y="1063229"/>
                <a:ext cx="7524050" cy="4080271"/>
              </a:xfrm>
            </p:spPr>
            <p:txBody>
              <a:bodyPr>
                <a:normAutofit/>
              </a:bodyPr>
              <a:lstStyle/>
              <a:p>
                <a:pPr>
                  <a:buFont typeface="Wingdings" panose="05000000000000000000" pitchFamily="2" charset="2"/>
                  <a:buChar char="q"/>
                </a:pPr>
                <a:r>
                  <a:rPr lang="en-US" dirty="0"/>
                  <a:t>1.</a:t>
                </a:r>
                <a:r>
                  <a:rPr lang="en-US" b="1" u="sng" dirty="0"/>
                  <a:t> Architecture</a:t>
                </a:r>
                <a:r>
                  <a:rPr lang="en-US" dirty="0"/>
                  <a:t>:                         </a:t>
                </a:r>
              </a:p>
              <a:p>
                <a:endParaRPr lang="en-US" dirty="0"/>
              </a:p>
              <a:p>
                <a:pPr marL="0" indent="0">
                  <a:buNone/>
                </a:pPr>
                <a:r>
                  <a:rPr lang="en-US" dirty="0"/>
                  <a:t>                                                   </a:t>
                </a:r>
              </a:p>
              <a:p>
                <a:pPr>
                  <a:buFont typeface="Wingdings" panose="05000000000000000000" pitchFamily="2" charset="2"/>
                  <a:buChar char="§"/>
                </a:pPr>
                <a:endParaRPr lang="en-US" dirty="0"/>
              </a:p>
              <a:p>
                <a:pPr>
                  <a:buFont typeface="Wingdings" panose="05000000000000000000" pitchFamily="2" charset="2"/>
                  <a:buChar char="§"/>
                </a:pPr>
                <a:r>
                  <a:rPr lang="en-US" dirty="0"/>
                  <a:t>         b</a:t>
                </a:r>
              </a:p>
              <a:p>
                <a:pPr>
                  <a:buFont typeface="Wingdings" panose="05000000000000000000" pitchFamily="2" charset="2"/>
                  <a:buChar char="Ø"/>
                </a:pPr>
                <a:r>
                  <a:rPr lang="en-US" b="1" u="sng" dirty="0"/>
                  <a:t>1. Input</a:t>
                </a:r>
                <a:r>
                  <a:rPr lang="en-US" dirty="0"/>
                  <a:t>: </a:t>
                </a:r>
                <a14:m>
                  <m:oMath xmlns:m="http://schemas.openxmlformats.org/officeDocument/2006/math">
                    <m:sSub>
                      <m:sSubPr>
                        <m:ctrlPr>
                          <a:rPr lang="en-US" b="0" i="1" smtClean="0">
                            <a:solidFill>
                              <a:srgbClr val="0000FF"/>
                            </a:solidFill>
                            <a:latin typeface="Cambria Math" panose="02040503050406030204" pitchFamily="18" charset="0"/>
                            <a:ea typeface="Cambria Math" panose="02040503050406030204" pitchFamily="18" charset="0"/>
                          </a:rPr>
                        </m:ctrlPr>
                      </m:sSubPr>
                      <m:e>
                        <m:r>
                          <a:rPr lang="en-US" b="0" i="1" smtClean="0">
                            <a:solidFill>
                              <a:srgbClr val="0000FF"/>
                            </a:solidFill>
                            <a:latin typeface="Cambria Math" panose="02040503050406030204" pitchFamily="18" charset="0"/>
                            <a:ea typeface="Cambria Math" panose="02040503050406030204" pitchFamily="18" charset="0"/>
                          </a:rPr>
                          <m:t>𝑥</m:t>
                        </m:r>
                      </m:e>
                      <m:sub>
                        <m:r>
                          <a:rPr lang="en-US" b="0" i="1" smtClean="0">
                            <a:solidFill>
                              <a:srgbClr val="0000FF"/>
                            </a:solidFill>
                            <a:latin typeface="Cambria Math" panose="02040503050406030204" pitchFamily="18" charset="0"/>
                            <a:ea typeface="Cambria Math" panose="02040503050406030204" pitchFamily="18" charset="0"/>
                          </a:rPr>
                          <m:t>1</m:t>
                        </m:r>
                      </m:sub>
                    </m:sSub>
                    <m:r>
                      <a:rPr lang="en-US" b="0" i="1" smtClean="0">
                        <a:solidFill>
                          <a:srgbClr val="0000FF"/>
                        </a:solidFill>
                        <a:latin typeface="Cambria Math" panose="02040503050406030204" pitchFamily="18" charset="0"/>
                        <a:ea typeface="Cambria Math" panose="02040503050406030204" pitchFamily="18" charset="0"/>
                      </a:rPr>
                      <m:t>,</m:t>
                    </m:r>
                    <m:sSub>
                      <m:sSubPr>
                        <m:ctrlPr>
                          <a:rPr lang="en-US" b="0" i="1" smtClean="0">
                            <a:solidFill>
                              <a:srgbClr val="0000FF"/>
                            </a:solidFill>
                            <a:latin typeface="Cambria Math" panose="02040503050406030204" pitchFamily="18" charset="0"/>
                            <a:ea typeface="Cambria Math" panose="02040503050406030204" pitchFamily="18" charset="0"/>
                          </a:rPr>
                        </m:ctrlPr>
                      </m:sSubPr>
                      <m:e>
                        <m:r>
                          <a:rPr lang="en-US" b="0" i="1" smtClean="0">
                            <a:solidFill>
                              <a:srgbClr val="0000FF"/>
                            </a:solidFill>
                            <a:latin typeface="Cambria Math" panose="02040503050406030204" pitchFamily="18" charset="0"/>
                            <a:ea typeface="Cambria Math" panose="02040503050406030204" pitchFamily="18" charset="0"/>
                          </a:rPr>
                          <m:t>𝑥</m:t>
                        </m:r>
                      </m:e>
                      <m:sub>
                        <m:r>
                          <a:rPr lang="en-US" b="0" i="1" smtClean="0">
                            <a:solidFill>
                              <a:srgbClr val="0000FF"/>
                            </a:solidFill>
                            <a:latin typeface="Cambria Math" panose="02040503050406030204" pitchFamily="18" charset="0"/>
                            <a:ea typeface="Cambria Math" panose="02040503050406030204" pitchFamily="18" charset="0"/>
                          </a:rPr>
                          <m:t>2</m:t>
                        </m:r>
                      </m:sub>
                    </m:sSub>
                  </m:oMath>
                </a14:m>
                <a:endParaRPr lang="en-US" dirty="0"/>
              </a:p>
              <a:p>
                <a:pPr>
                  <a:buFont typeface="Wingdings" panose="05000000000000000000" pitchFamily="2" charset="2"/>
                  <a:buChar char="Ø"/>
                </a:pPr>
                <a:r>
                  <a:rPr lang="en-US" b="1" u="sng" dirty="0"/>
                  <a:t>2. Model</a:t>
                </a:r>
                <a:r>
                  <a:rPr lang="en-US" dirty="0"/>
                  <a:t>: </a:t>
                </a:r>
                <a14:m>
                  <m:oMath xmlns:m="http://schemas.openxmlformats.org/officeDocument/2006/math">
                    <m:r>
                      <a:rPr lang="en-US" b="0" i="1" smtClean="0">
                        <a:solidFill>
                          <a:srgbClr val="0000FF"/>
                        </a:solidFill>
                        <a:latin typeface="Cambria Math" panose="02040503050406030204" pitchFamily="18" charset="0"/>
                        <a:ea typeface="Cambria Math" panose="02040503050406030204" pitchFamily="18" charset="0"/>
                      </a:rPr>
                      <m:t>𝑍</m:t>
                    </m:r>
                    <m:d>
                      <m:dPr>
                        <m:ctrlPr>
                          <a:rPr lang="en-US" b="0" i="1" smtClean="0">
                            <a:solidFill>
                              <a:srgbClr val="0000FF"/>
                            </a:solidFill>
                            <a:latin typeface="Cambria Math" panose="02040503050406030204" pitchFamily="18" charset="0"/>
                            <a:ea typeface="Cambria Math" panose="02040503050406030204" pitchFamily="18" charset="0"/>
                          </a:rPr>
                        </m:ctrlPr>
                      </m:dPr>
                      <m:e>
                        <m:sSub>
                          <m:sSubPr>
                            <m:ctrlPr>
                              <a:rPr lang="en-US" b="0" i="1" smtClean="0">
                                <a:solidFill>
                                  <a:srgbClr val="0000FF"/>
                                </a:solidFill>
                                <a:latin typeface="Cambria Math" panose="02040503050406030204" pitchFamily="18" charset="0"/>
                                <a:ea typeface="Cambria Math" panose="02040503050406030204" pitchFamily="18" charset="0"/>
                              </a:rPr>
                            </m:ctrlPr>
                          </m:sSubPr>
                          <m:e>
                            <m:r>
                              <a:rPr lang="en-US" b="0" i="1" smtClean="0">
                                <a:solidFill>
                                  <a:srgbClr val="0000FF"/>
                                </a:solidFill>
                                <a:latin typeface="Cambria Math" panose="02040503050406030204" pitchFamily="18" charset="0"/>
                                <a:ea typeface="Cambria Math" panose="02040503050406030204" pitchFamily="18" charset="0"/>
                              </a:rPr>
                              <m:t>𝑥</m:t>
                            </m:r>
                          </m:e>
                          <m:sub>
                            <m:r>
                              <a:rPr lang="en-US" b="0" i="1" smtClean="0">
                                <a:solidFill>
                                  <a:srgbClr val="0000FF"/>
                                </a:solidFill>
                                <a:latin typeface="Cambria Math" panose="02040503050406030204" pitchFamily="18" charset="0"/>
                                <a:ea typeface="Cambria Math" panose="02040503050406030204" pitchFamily="18" charset="0"/>
                              </a:rPr>
                              <m:t>1</m:t>
                            </m:r>
                          </m:sub>
                        </m:sSub>
                        <m:r>
                          <a:rPr lang="en-US" b="0" i="1" smtClean="0">
                            <a:solidFill>
                              <a:srgbClr val="0000FF"/>
                            </a:solidFill>
                            <a:latin typeface="Cambria Math" panose="02040503050406030204" pitchFamily="18" charset="0"/>
                            <a:ea typeface="Cambria Math" panose="02040503050406030204" pitchFamily="18" charset="0"/>
                          </a:rPr>
                          <m:t>,</m:t>
                        </m:r>
                        <m:sSub>
                          <m:sSubPr>
                            <m:ctrlPr>
                              <a:rPr lang="en-US" b="0" i="1" smtClean="0">
                                <a:solidFill>
                                  <a:srgbClr val="0000FF"/>
                                </a:solidFill>
                                <a:latin typeface="Cambria Math" panose="02040503050406030204" pitchFamily="18" charset="0"/>
                                <a:ea typeface="Cambria Math" panose="02040503050406030204" pitchFamily="18" charset="0"/>
                              </a:rPr>
                            </m:ctrlPr>
                          </m:sSubPr>
                          <m:e>
                            <m:r>
                              <a:rPr lang="en-US" b="0" i="1" smtClean="0">
                                <a:solidFill>
                                  <a:srgbClr val="0000FF"/>
                                </a:solidFill>
                                <a:latin typeface="Cambria Math" panose="02040503050406030204" pitchFamily="18" charset="0"/>
                                <a:ea typeface="Cambria Math" panose="02040503050406030204" pitchFamily="18" charset="0"/>
                              </a:rPr>
                              <m:t>𝑥</m:t>
                            </m:r>
                          </m:e>
                          <m:sub>
                            <m:r>
                              <a:rPr lang="en-US" b="0" i="1" smtClean="0">
                                <a:solidFill>
                                  <a:srgbClr val="0000FF"/>
                                </a:solidFill>
                                <a:latin typeface="Cambria Math" panose="02040503050406030204" pitchFamily="18" charset="0"/>
                                <a:ea typeface="Cambria Math" panose="02040503050406030204" pitchFamily="18" charset="0"/>
                              </a:rPr>
                              <m:t>2</m:t>
                            </m:r>
                          </m:sub>
                        </m:sSub>
                      </m:e>
                    </m:d>
                    <m:r>
                      <a:rPr lang="en-US" b="0" i="1" smtClean="0">
                        <a:solidFill>
                          <a:srgbClr val="0000FF"/>
                        </a:solidFill>
                        <a:latin typeface="Cambria Math" panose="02040503050406030204" pitchFamily="18" charset="0"/>
                        <a:ea typeface="Cambria Math" panose="02040503050406030204" pitchFamily="18" charset="0"/>
                      </a:rPr>
                      <m:t>=</m:t>
                    </m:r>
                    <m:sSub>
                      <m:sSubPr>
                        <m:ctrlPr>
                          <a:rPr lang="en-US" b="0" i="1" smtClean="0">
                            <a:solidFill>
                              <a:srgbClr val="0000FF"/>
                            </a:solidFill>
                            <a:latin typeface="Cambria Math" panose="02040503050406030204" pitchFamily="18" charset="0"/>
                            <a:ea typeface="Cambria Math" panose="02040503050406030204" pitchFamily="18" charset="0"/>
                          </a:rPr>
                        </m:ctrlPr>
                      </m:sSubPr>
                      <m:e>
                        <m:r>
                          <a:rPr lang="en-US" b="0" i="1" smtClean="0">
                            <a:solidFill>
                              <a:srgbClr val="0000FF"/>
                            </a:solidFill>
                            <a:latin typeface="Cambria Math" panose="02040503050406030204" pitchFamily="18" charset="0"/>
                            <a:ea typeface="Cambria Math" panose="02040503050406030204" pitchFamily="18" charset="0"/>
                          </a:rPr>
                          <m:t>𝜔</m:t>
                        </m:r>
                      </m:e>
                      <m:sub>
                        <m:r>
                          <a:rPr lang="en-US" b="0" i="1" smtClean="0">
                            <a:solidFill>
                              <a:srgbClr val="0000FF"/>
                            </a:solidFill>
                            <a:latin typeface="Cambria Math" panose="02040503050406030204" pitchFamily="18" charset="0"/>
                            <a:ea typeface="Cambria Math" panose="02040503050406030204" pitchFamily="18" charset="0"/>
                          </a:rPr>
                          <m:t>1</m:t>
                        </m:r>
                      </m:sub>
                    </m:sSub>
                    <m:sSub>
                      <m:sSubPr>
                        <m:ctrlPr>
                          <a:rPr lang="en-US" b="0" i="1" smtClean="0">
                            <a:solidFill>
                              <a:srgbClr val="0000FF"/>
                            </a:solidFill>
                            <a:latin typeface="Cambria Math" panose="02040503050406030204" pitchFamily="18" charset="0"/>
                            <a:ea typeface="Cambria Math" panose="02040503050406030204" pitchFamily="18" charset="0"/>
                          </a:rPr>
                        </m:ctrlPr>
                      </m:sSubPr>
                      <m:e>
                        <m:r>
                          <a:rPr lang="en-US" b="0" i="1" smtClean="0">
                            <a:solidFill>
                              <a:srgbClr val="0000FF"/>
                            </a:solidFill>
                            <a:latin typeface="Cambria Math" panose="02040503050406030204" pitchFamily="18" charset="0"/>
                            <a:ea typeface="Cambria Math" panose="02040503050406030204" pitchFamily="18" charset="0"/>
                          </a:rPr>
                          <m:t>𝑥</m:t>
                        </m:r>
                      </m:e>
                      <m:sub>
                        <m:r>
                          <a:rPr lang="en-US" b="0" i="1" smtClean="0">
                            <a:solidFill>
                              <a:srgbClr val="0000FF"/>
                            </a:solidFill>
                            <a:latin typeface="Cambria Math" panose="02040503050406030204" pitchFamily="18" charset="0"/>
                            <a:ea typeface="Cambria Math" panose="02040503050406030204" pitchFamily="18" charset="0"/>
                          </a:rPr>
                          <m:t>1</m:t>
                        </m:r>
                      </m:sub>
                    </m:sSub>
                    <m:r>
                      <a:rPr lang="en-US" b="0" i="1" smtClean="0">
                        <a:solidFill>
                          <a:srgbClr val="0000FF"/>
                        </a:solidFill>
                        <a:latin typeface="Cambria Math" panose="02040503050406030204" pitchFamily="18" charset="0"/>
                        <a:ea typeface="Cambria Math" panose="02040503050406030204" pitchFamily="18" charset="0"/>
                      </a:rPr>
                      <m:t>+</m:t>
                    </m:r>
                    <m:sSub>
                      <m:sSubPr>
                        <m:ctrlPr>
                          <a:rPr lang="en-US" b="0" i="1" smtClean="0">
                            <a:solidFill>
                              <a:srgbClr val="0000FF"/>
                            </a:solidFill>
                            <a:latin typeface="Cambria Math" panose="02040503050406030204" pitchFamily="18" charset="0"/>
                            <a:ea typeface="Cambria Math" panose="02040503050406030204" pitchFamily="18" charset="0"/>
                          </a:rPr>
                        </m:ctrlPr>
                      </m:sSubPr>
                      <m:e>
                        <m:r>
                          <a:rPr lang="en-US" b="0" i="1" smtClean="0">
                            <a:solidFill>
                              <a:srgbClr val="0000FF"/>
                            </a:solidFill>
                            <a:latin typeface="Cambria Math" panose="02040503050406030204" pitchFamily="18" charset="0"/>
                            <a:ea typeface="Cambria Math" panose="02040503050406030204" pitchFamily="18" charset="0"/>
                          </a:rPr>
                          <m:t>𝜔</m:t>
                        </m:r>
                      </m:e>
                      <m:sub>
                        <m:r>
                          <a:rPr lang="en-US" b="0" i="1" smtClean="0">
                            <a:solidFill>
                              <a:srgbClr val="0000FF"/>
                            </a:solidFill>
                            <a:latin typeface="Cambria Math" panose="02040503050406030204" pitchFamily="18" charset="0"/>
                            <a:ea typeface="Cambria Math" panose="02040503050406030204" pitchFamily="18" charset="0"/>
                          </a:rPr>
                          <m:t>2</m:t>
                        </m:r>
                      </m:sub>
                    </m:sSub>
                    <m:sSub>
                      <m:sSubPr>
                        <m:ctrlPr>
                          <a:rPr lang="en-US" b="0" i="1" smtClean="0">
                            <a:solidFill>
                              <a:srgbClr val="0000FF"/>
                            </a:solidFill>
                            <a:latin typeface="Cambria Math" panose="02040503050406030204" pitchFamily="18" charset="0"/>
                            <a:ea typeface="Cambria Math" panose="02040503050406030204" pitchFamily="18" charset="0"/>
                          </a:rPr>
                        </m:ctrlPr>
                      </m:sSubPr>
                      <m:e>
                        <m:r>
                          <a:rPr lang="en-US" b="0" i="1" smtClean="0">
                            <a:solidFill>
                              <a:srgbClr val="0000FF"/>
                            </a:solidFill>
                            <a:latin typeface="Cambria Math" panose="02040503050406030204" pitchFamily="18" charset="0"/>
                            <a:ea typeface="Cambria Math" panose="02040503050406030204" pitchFamily="18" charset="0"/>
                          </a:rPr>
                          <m:t>𝑥</m:t>
                        </m:r>
                      </m:e>
                      <m:sub>
                        <m:r>
                          <a:rPr lang="en-US" b="0" i="1" smtClean="0">
                            <a:solidFill>
                              <a:srgbClr val="0000FF"/>
                            </a:solidFill>
                            <a:latin typeface="Cambria Math" panose="02040503050406030204" pitchFamily="18" charset="0"/>
                            <a:ea typeface="Cambria Math" panose="02040503050406030204" pitchFamily="18" charset="0"/>
                          </a:rPr>
                          <m:t>2</m:t>
                        </m:r>
                      </m:sub>
                    </m:sSub>
                    <m:r>
                      <a:rPr lang="en-US" b="0" i="1" smtClean="0">
                        <a:solidFill>
                          <a:srgbClr val="0000FF"/>
                        </a:solidFill>
                        <a:latin typeface="Cambria Math" panose="02040503050406030204" pitchFamily="18" charset="0"/>
                        <a:ea typeface="Cambria Math" panose="02040503050406030204" pitchFamily="18" charset="0"/>
                      </a:rPr>
                      <m:t>+</m:t>
                    </m:r>
                    <m:r>
                      <a:rPr lang="en-US" b="0" i="1" smtClean="0">
                        <a:solidFill>
                          <a:srgbClr val="0000FF"/>
                        </a:solidFill>
                        <a:latin typeface="Cambria Math" panose="02040503050406030204" pitchFamily="18" charset="0"/>
                        <a:ea typeface="Cambria Math" panose="02040503050406030204" pitchFamily="18" charset="0"/>
                      </a:rPr>
                      <m:t>𝑏</m:t>
                    </m:r>
                  </m:oMath>
                </a14:m>
                <a:r>
                  <a:rPr lang="en-US" dirty="0">
                    <a:solidFill>
                      <a:srgbClr val="0000FF"/>
                    </a:solidFill>
                  </a:rPr>
                  <a:t>      </a:t>
                </a:r>
                <a:endParaRPr lang="en-US" dirty="0"/>
              </a:p>
              <a:p>
                <a:pPr>
                  <a:buFont typeface="Wingdings" panose="05000000000000000000" pitchFamily="2" charset="2"/>
                  <a:buChar char="Ø"/>
                </a:pPr>
                <a:r>
                  <a:rPr lang="en-US" b="1" u="sng" dirty="0"/>
                  <a:t>3. Activation function</a:t>
                </a:r>
                <a:r>
                  <a:rPr lang="en-US" b="0" dirty="0"/>
                  <a:t>: </a:t>
                </a:r>
                <a14:m>
                  <m:oMath xmlns:m="http://schemas.openxmlformats.org/officeDocument/2006/math">
                    <m:r>
                      <a:rPr lang="en-US" b="1" i="1" smtClean="0">
                        <a:solidFill>
                          <a:srgbClr val="0000FF"/>
                        </a:solidFill>
                        <a:latin typeface="Cambria Math" panose="02040503050406030204" pitchFamily="18" charset="0"/>
                      </a:rPr>
                      <m:t>𝒂</m:t>
                    </m:r>
                    <m:d>
                      <m:dPr>
                        <m:ctrlPr>
                          <a:rPr lang="en-US" b="1" i="1" smtClean="0">
                            <a:solidFill>
                              <a:srgbClr val="0000FF"/>
                            </a:solidFill>
                            <a:latin typeface="Cambria Math" panose="02040503050406030204" pitchFamily="18" charset="0"/>
                          </a:rPr>
                        </m:ctrlPr>
                      </m:dPr>
                      <m:e>
                        <m:r>
                          <a:rPr lang="en-US" b="1" i="1" smtClean="0">
                            <a:solidFill>
                              <a:srgbClr val="0000FF"/>
                            </a:solidFill>
                            <a:latin typeface="Cambria Math" panose="02040503050406030204" pitchFamily="18" charset="0"/>
                          </a:rPr>
                          <m:t>𝒁</m:t>
                        </m:r>
                      </m:e>
                    </m:d>
                    <m:r>
                      <a:rPr lang="en-US" b="1" i="1" smtClean="0">
                        <a:solidFill>
                          <a:srgbClr val="0000FF"/>
                        </a:solidFill>
                        <a:latin typeface="Cambria Math" panose="02040503050406030204" pitchFamily="18" charset="0"/>
                      </a:rPr>
                      <m:t>=</m:t>
                    </m:r>
                    <m:f>
                      <m:fPr>
                        <m:ctrlPr>
                          <a:rPr lang="en-US" b="1" i="1" smtClean="0">
                            <a:solidFill>
                              <a:srgbClr val="0000FF"/>
                            </a:solidFill>
                            <a:latin typeface="Cambria Math" panose="02040503050406030204" pitchFamily="18" charset="0"/>
                          </a:rPr>
                        </m:ctrlPr>
                      </m:fPr>
                      <m:num>
                        <m:r>
                          <a:rPr lang="en-US" b="1" i="1" smtClean="0">
                            <a:solidFill>
                              <a:srgbClr val="0000FF"/>
                            </a:solidFill>
                            <a:latin typeface="Cambria Math" panose="02040503050406030204" pitchFamily="18" charset="0"/>
                          </a:rPr>
                          <m:t>𝟏</m:t>
                        </m:r>
                      </m:num>
                      <m:den>
                        <m:r>
                          <a:rPr lang="en-US" b="1" i="1" smtClean="0">
                            <a:solidFill>
                              <a:srgbClr val="0000FF"/>
                            </a:solidFill>
                            <a:latin typeface="Cambria Math" panose="02040503050406030204" pitchFamily="18" charset="0"/>
                          </a:rPr>
                          <m:t>𝟏</m:t>
                        </m:r>
                        <m:r>
                          <a:rPr lang="en-US" b="1" i="1" smtClean="0">
                            <a:solidFill>
                              <a:srgbClr val="0000FF"/>
                            </a:solidFill>
                            <a:latin typeface="Cambria Math" panose="02040503050406030204" pitchFamily="18" charset="0"/>
                          </a:rPr>
                          <m:t>+</m:t>
                        </m:r>
                        <m:sSup>
                          <m:sSupPr>
                            <m:ctrlPr>
                              <a:rPr lang="en-US" b="1" i="1" smtClean="0">
                                <a:solidFill>
                                  <a:srgbClr val="0000FF"/>
                                </a:solidFill>
                                <a:latin typeface="Cambria Math" panose="02040503050406030204" pitchFamily="18" charset="0"/>
                              </a:rPr>
                            </m:ctrlPr>
                          </m:sSupPr>
                          <m:e>
                            <m:r>
                              <a:rPr lang="en-US" b="1" i="1" smtClean="0">
                                <a:solidFill>
                                  <a:srgbClr val="0000FF"/>
                                </a:solidFill>
                                <a:latin typeface="Cambria Math" panose="02040503050406030204" pitchFamily="18" charset="0"/>
                              </a:rPr>
                              <m:t>𝒆</m:t>
                            </m:r>
                          </m:e>
                          <m:sup>
                            <m:r>
                              <a:rPr lang="en-US" b="1" i="1" smtClean="0">
                                <a:solidFill>
                                  <a:srgbClr val="0000FF"/>
                                </a:solidFill>
                                <a:latin typeface="Cambria Math" panose="02040503050406030204" pitchFamily="18" charset="0"/>
                              </a:rPr>
                              <m:t>−</m:t>
                            </m:r>
                            <m:r>
                              <a:rPr lang="en-US" b="1" i="1" smtClean="0">
                                <a:solidFill>
                                  <a:srgbClr val="0000FF"/>
                                </a:solidFill>
                                <a:latin typeface="Cambria Math" panose="02040503050406030204" pitchFamily="18" charset="0"/>
                              </a:rPr>
                              <m:t>𝒛</m:t>
                            </m:r>
                          </m:sup>
                        </m:sSup>
                      </m:den>
                    </m:f>
                    <m:r>
                      <a:rPr lang="en-US" b="1" i="1" smtClean="0">
                        <a:solidFill>
                          <a:srgbClr val="0000FF"/>
                        </a:solidFill>
                        <a:latin typeface="Cambria Math" panose="02040503050406030204" pitchFamily="18" charset="0"/>
                      </a:rPr>
                      <m:t>    </m:t>
                    </m:r>
                  </m:oMath>
                </a14:m>
                <a:r>
                  <a:rPr lang="en-US" b="1" dirty="0">
                    <a:solidFill>
                      <a:srgbClr val="0000FF"/>
                    </a:solidFill>
                  </a:rPr>
                  <a:t>                                </a:t>
                </a:r>
                <a:endParaRPr lang="en-US" b="1" dirty="0"/>
              </a:p>
              <a:p>
                <a:pPr>
                  <a:buFont typeface="Wingdings" panose="05000000000000000000" pitchFamily="2" charset="2"/>
                  <a:buChar char="q"/>
                </a:pPr>
                <a:endParaRPr lang="en-US" dirty="0"/>
              </a:p>
              <a:p>
                <a:pPr>
                  <a:buFont typeface="Wingdings" panose="05000000000000000000" pitchFamily="2" charset="2"/>
                  <a:buChar char="q"/>
                </a:pPr>
                <a:r>
                  <a:rPr lang="en-US" dirty="0"/>
                  <a:t>To  adjust the weights</a:t>
                </a:r>
                <a:r>
                  <a:rPr lang="en-US" dirty="0">
                    <a:ea typeface="Cambria Math" panose="02040503050406030204" pitchFamily="18" charset="0"/>
                  </a:rPr>
                  <a:t> </a:t>
                </a:r>
                <a14:m>
                  <m:oMath xmlns:m="http://schemas.openxmlformats.org/officeDocument/2006/math">
                    <m:sSub>
                      <m:sSubPr>
                        <m:ctrlPr>
                          <a:rPr lang="en-US" b="1" i="1" smtClean="0">
                            <a:solidFill>
                              <a:srgbClr val="00B050"/>
                            </a:solidFill>
                            <a:latin typeface="Cambria Math" panose="02040503050406030204" pitchFamily="18" charset="0"/>
                            <a:ea typeface="Cambria Math" panose="02040503050406030204" pitchFamily="18" charset="0"/>
                          </a:rPr>
                        </m:ctrlPr>
                      </m:sSubPr>
                      <m:e>
                        <m:r>
                          <a:rPr lang="en-US" b="1" i="1">
                            <a:solidFill>
                              <a:srgbClr val="00B050"/>
                            </a:solidFill>
                            <a:latin typeface="Cambria Math" panose="02040503050406030204" pitchFamily="18" charset="0"/>
                            <a:ea typeface="Cambria Math" panose="02040503050406030204" pitchFamily="18" charset="0"/>
                          </a:rPr>
                          <m:t>𝝎</m:t>
                        </m:r>
                      </m:e>
                      <m:sub>
                        <m:r>
                          <a:rPr lang="en-US" b="1" i="1" smtClean="0">
                            <a:solidFill>
                              <a:srgbClr val="00B050"/>
                            </a:solidFill>
                            <a:latin typeface="Cambria Math" panose="02040503050406030204" pitchFamily="18" charset="0"/>
                            <a:ea typeface="Cambria Math" panose="02040503050406030204" pitchFamily="18" charset="0"/>
                          </a:rPr>
                          <m:t>𝒊</m:t>
                        </m:r>
                      </m:sub>
                    </m:sSub>
                  </m:oMath>
                </a14:m>
                <a:r>
                  <a:rPr lang="en-US" b="1" dirty="0">
                    <a:solidFill>
                      <a:srgbClr val="00B050"/>
                    </a:solidFill>
                  </a:rPr>
                  <a:t> </a:t>
                </a:r>
                <a:r>
                  <a:rPr lang="en-US" dirty="0"/>
                  <a:t>we need to define a loss function based on likelihood function</a:t>
                </a:r>
              </a:p>
              <a:p>
                <a:pPr>
                  <a:buFont typeface="Wingdings" panose="05000000000000000000" pitchFamily="2" charset="2"/>
                  <a:buChar char="Ø"/>
                </a:pPr>
                <a:endParaRPr lang="en-GB" b="1"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559494" y="1063229"/>
                <a:ext cx="7524050" cy="4080271"/>
              </a:xfrm>
              <a:blipFill>
                <a:blip r:embed="rId2"/>
                <a:stretch>
                  <a:fillRect l="-324" t="-448"/>
                </a:stretch>
              </a:blipFill>
            </p:spPr>
            <p:txBody>
              <a:bodyPr/>
              <a:lstStyle/>
              <a:p>
                <a:r>
                  <a:rPr lang="en-CA">
                    <a:noFill/>
                  </a:rPr>
                  <a:t> </a:t>
                </a:r>
              </a:p>
            </p:txBody>
          </p:sp>
        </mc:Fallback>
      </mc:AlternateContent>
      <mc:AlternateContent xmlns:mc="http://schemas.openxmlformats.org/markup-compatibility/2006" xmlns:a14="http://schemas.microsoft.com/office/drawing/2010/main">
        <mc:Choice Requires="a14">
          <p:sp>
            <p:nvSpPr>
              <p:cNvPr id="4" name="Oval 3"/>
              <p:cNvSpPr/>
              <p:nvPr/>
            </p:nvSpPr>
            <p:spPr>
              <a:xfrm>
                <a:off x="1962479" y="1539980"/>
                <a:ext cx="366982" cy="250736"/>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sz="1350" i="1">
                              <a:latin typeface="Cambria Math" panose="02040503050406030204" pitchFamily="18" charset="0"/>
                            </a:rPr>
                          </m:ctrlPr>
                        </m:sSubPr>
                        <m:e>
                          <m:r>
                            <a:rPr lang="en-US" sz="1350" i="1">
                              <a:latin typeface="Cambria Math" panose="02040503050406030204" pitchFamily="18" charset="0"/>
                            </a:rPr>
                            <m:t>𝑥</m:t>
                          </m:r>
                        </m:e>
                        <m:sub>
                          <m:r>
                            <a:rPr lang="en-US" sz="1350" i="1">
                              <a:latin typeface="Cambria Math" panose="02040503050406030204" pitchFamily="18" charset="0"/>
                            </a:rPr>
                            <m:t>1</m:t>
                          </m:r>
                        </m:sub>
                      </m:sSub>
                    </m:oMath>
                  </m:oMathPara>
                </a14:m>
                <a:endParaRPr lang="en-GB" sz="1350" dirty="0"/>
              </a:p>
            </p:txBody>
          </p:sp>
        </mc:Choice>
        <mc:Fallback xmlns="">
          <p:sp>
            <p:nvSpPr>
              <p:cNvPr id="4" name="Oval 3"/>
              <p:cNvSpPr>
                <a:spLocks noRot="1" noChangeAspect="1" noMove="1" noResize="1" noEditPoints="1" noAdjustHandles="1" noChangeArrowheads="1" noChangeShapeType="1" noTextEdit="1"/>
              </p:cNvSpPr>
              <p:nvPr/>
            </p:nvSpPr>
            <p:spPr>
              <a:xfrm>
                <a:off x="1962479" y="1539980"/>
                <a:ext cx="366982" cy="250736"/>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Oval 4"/>
              <p:cNvSpPr/>
              <p:nvPr/>
            </p:nvSpPr>
            <p:spPr>
              <a:xfrm>
                <a:off x="1944017" y="2131480"/>
                <a:ext cx="401683" cy="20196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GB" sz="1350" i="1">
                              <a:latin typeface="Cambria Math" panose="02040503050406030204" pitchFamily="18" charset="0"/>
                            </a:rPr>
                          </m:ctrlPr>
                        </m:sSubPr>
                        <m:e>
                          <m:r>
                            <a:rPr lang="en-US" sz="1350" i="1">
                              <a:latin typeface="Cambria Math" panose="02040503050406030204" pitchFamily="18" charset="0"/>
                            </a:rPr>
                            <m:t>𝑥</m:t>
                          </m:r>
                        </m:e>
                        <m:sub>
                          <m:r>
                            <a:rPr lang="en-US" sz="1350" i="1">
                              <a:latin typeface="Cambria Math" panose="02040503050406030204" pitchFamily="18" charset="0"/>
                            </a:rPr>
                            <m:t>2</m:t>
                          </m:r>
                        </m:sub>
                      </m:sSub>
                    </m:oMath>
                  </m:oMathPara>
                </a14:m>
                <a:endParaRPr lang="en-GB" sz="1350" dirty="0"/>
              </a:p>
            </p:txBody>
          </p:sp>
        </mc:Choice>
        <mc:Fallback xmlns="">
          <p:sp>
            <p:nvSpPr>
              <p:cNvPr id="5" name="Oval 4"/>
              <p:cNvSpPr>
                <a:spLocks noRot="1" noChangeAspect="1" noMove="1" noResize="1" noEditPoints="1" noAdjustHandles="1" noChangeArrowheads="1" noChangeShapeType="1" noTextEdit="1"/>
              </p:cNvSpPr>
              <p:nvPr/>
            </p:nvSpPr>
            <p:spPr>
              <a:xfrm>
                <a:off x="1944017" y="2131480"/>
                <a:ext cx="401683" cy="201960"/>
              </a:xfrm>
              <a:prstGeom prst="ellipse">
                <a:avLst/>
              </a:prstGeom>
              <a:blipFill>
                <a:blip r:embed="rId4"/>
                <a:stretch>
                  <a:fillRect b="-10811"/>
                </a:stretch>
              </a:blipFill>
            </p:spPr>
            <p:txBody>
              <a:bodyPr/>
              <a:lstStyle/>
              <a:p>
                <a:r>
                  <a:rPr lang="en-US">
                    <a:noFill/>
                  </a:rPr>
                  <a:t> </a:t>
                </a:r>
              </a:p>
            </p:txBody>
          </p:sp>
        </mc:Fallback>
      </mc:AlternateContent>
      <p:cxnSp>
        <p:nvCxnSpPr>
          <p:cNvPr id="7" name="Straight Connector 6"/>
          <p:cNvCxnSpPr>
            <a:cxnSpLocks/>
          </p:cNvCxnSpPr>
          <p:nvPr/>
        </p:nvCxnSpPr>
        <p:spPr>
          <a:xfrm>
            <a:off x="2364257" y="1687066"/>
            <a:ext cx="382261" cy="212635"/>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a:cxnSpLocks/>
          </p:cNvCxnSpPr>
          <p:nvPr/>
        </p:nvCxnSpPr>
        <p:spPr>
          <a:xfrm flipV="1">
            <a:off x="2283721" y="2067359"/>
            <a:ext cx="543335" cy="17285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Oval 9"/>
              <p:cNvSpPr/>
              <p:nvPr/>
            </p:nvSpPr>
            <p:spPr>
              <a:xfrm>
                <a:off x="2735280" y="1738116"/>
                <a:ext cx="896537" cy="38374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Z</a:t>
                </a:r>
                <a14:m>
                  <m:oMath xmlns:m="http://schemas.openxmlformats.org/officeDocument/2006/math">
                    <m:r>
                      <a:rPr lang="en-US" sz="1350" i="1">
                        <a:latin typeface="Cambria Math" panose="02040503050406030204" pitchFamily="18" charset="0"/>
                      </a:rPr>
                      <m:t>/</m:t>
                    </m:r>
                    <m:r>
                      <a:rPr lang="en-US" sz="1350" i="1">
                        <a:latin typeface="Cambria Math" panose="02040503050406030204" pitchFamily="18" charset="0"/>
                      </a:rPr>
                      <m:t>𝑎</m:t>
                    </m:r>
                  </m:oMath>
                </a14:m>
                <a:endParaRPr lang="en-GB" sz="1350" dirty="0"/>
              </a:p>
            </p:txBody>
          </p:sp>
        </mc:Choice>
        <mc:Fallback xmlns="">
          <p:sp>
            <p:nvSpPr>
              <p:cNvPr id="10" name="Oval 9"/>
              <p:cNvSpPr>
                <a:spLocks noRot="1" noChangeAspect="1" noMove="1" noResize="1" noEditPoints="1" noAdjustHandles="1" noChangeArrowheads="1" noChangeShapeType="1" noTextEdit="1"/>
              </p:cNvSpPr>
              <p:nvPr/>
            </p:nvSpPr>
            <p:spPr>
              <a:xfrm>
                <a:off x="2735280" y="1738116"/>
                <a:ext cx="896537" cy="383747"/>
              </a:xfrm>
              <a:prstGeom prst="ellipse">
                <a:avLst/>
              </a:prstGeom>
              <a:blipFill>
                <a:blip r:embed="rId5"/>
                <a:stretch>
                  <a:fillRect b="-1493"/>
                </a:stretch>
              </a:blipFill>
            </p:spPr>
            <p:txBody>
              <a:bodyPr/>
              <a:lstStyle/>
              <a:p>
                <a:r>
                  <a:rPr lang="en-US">
                    <a:noFill/>
                  </a:rPr>
                  <a:t> </a:t>
                </a:r>
              </a:p>
            </p:txBody>
          </p:sp>
        </mc:Fallback>
      </mc:AlternateContent>
      <p:cxnSp>
        <p:nvCxnSpPr>
          <p:cNvPr id="12" name="Straight Arrow Connector 11"/>
          <p:cNvCxnSpPr>
            <a:cxnSpLocks/>
          </p:cNvCxnSpPr>
          <p:nvPr/>
        </p:nvCxnSpPr>
        <p:spPr>
          <a:xfrm flipH="1">
            <a:off x="2524046" y="2111754"/>
            <a:ext cx="386699" cy="303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4098" name="Picture 2">
            <a:extLst>
              <a:ext uri="{FF2B5EF4-FFF2-40B4-BE49-F238E27FC236}">
                <a16:creationId xmlns:a16="http://schemas.microsoft.com/office/drawing/2014/main" id="{2B677C14-9582-43AA-6A33-49EF4537BBA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985163" y="2333440"/>
            <a:ext cx="1784088" cy="12497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2993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82436" y="736600"/>
            <a:ext cx="6690013" cy="615407"/>
          </a:xfrm>
        </p:spPr>
        <p:txBody>
          <a:bodyPr/>
          <a:lstStyle/>
          <a:p>
            <a:r>
              <a:rPr lang="en-US" dirty="0">
                <a:solidFill>
                  <a:srgbClr val="9900FF"/>
                </a:solidFill>
              </a:rPr>
              <a:t>Example with 2 inputs</a:t>
            </a:r>
            <a:endParaRPr lang="en-GB"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07126" y="1352008"/>
                <a:ext cx="7446819" cy="3656410"/>
              </a:xfrm>
            </p:spPr>
            <p:txBody>
              <a:bodyPr>
                <a:normAutofit lnSpcReduction="10000"/>
              </a:bodyPr>
              <a:lstStyle/>
              <a:p>
                <a:pPr>
                  <a:buFont typeface="Wingdings" panose="05000000000000000000" pitchFamily="2" charset="2"/>
                  <a:buChar char="Ø"/>
                </a:pPr>
                <a:r>
                  <a:rPr lang="en-US" b="1" dirty="0"/>
                  <a:t>4</a:t>
                </a:r>
                <a:r>
                  <a:rPr lang="en-US" b="1" u="sng" dirty="0"/>
                  <a:t>. Loss/cost (Likelihood) function </a:t>
                </a:r>
              </a:p>
              <a:p>
                <a:pPr>
                  <a:buFont typeface="Wingdings" panose="05000000000000000000" pitchFamily="2" charset="2"/>
                  <a:buChar char="Ø"/>
                </a:pPr>
                <a:r>
                  <a:rPr lang="en-US" dirty="0"/>
                  <a:t>based on Bernoulli distribution:</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𝑷</m:t>
                      </m:r>
                      <m:r>
                        <a:rPr lang="en-US" b="1" i="1" smtClean="0">
                          <a:latin typeface="Cambria Math" panose="02040503050406030204" pitchFamily="18" charset="0"/>
                        </a:rPr>
                        <m:t>(</m:t>
                      </m:r>
                      <m:r>
                        <a:rPr lang="en-US" b="1" i="1" smtClean="0">
                          <a:latin typeface="Cambria Math" panose="02040503050406030204" pitchFamily="18" charset="0"/>
                        </a:rPr>
                        <m:t>𝒀</m:t>
                      </m:r>
                      <m:r>
                        <a:rPr lang="en-US" b="1" i="1" smtClean="0">
                          <a:latin typeface="Cambria Math" panose="02040503050406030204" pitchFamily="18" charset="0"/>
                        </a:rPr>
                        <m:t>=</m:t>
                      </m:r>
                      <m:r>
                        <a:rPr lang="en-US" b="1" i="1" smtClean="0">
                          <a:latin typeface="Cambria Math" panose="02040503050406030204" pitchFamily="18" charset="0"/>
                        </a:rPr>
                        <m:t>𝒚</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𝒑</m:t>
                          </m:r>
                        </m:e>
                        <m:sup>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𝒊</m:t>
                              </m:r>
                            </m:sub>
                          </m:sSub>
                        </m:sup>
                      </m:sSup>
                      <m:sSup>
                        <m:sSupPr>
                          <m:ctrlPr>
                            <a:rPr lang="en-US" b="1" i="1" smtClean="0">
                              <a:latin typeface="Cambria Math" panose="02040503050406030204" pitchFamily="18" charset="0"/>
                            </a:rPr>
                          </m:ctrlPr>
                        </m:sSupPr>
                        <m:e>
                          <m:d>
                            <m:dPr>
                              <m:ctrlPr>
                                <a:rPr lang="en-US" b="1" i="1" smtClean="0">
                                  <a:latin typeface="Cambria Math" panose="02040503050406030204" pitchFamily="18" charset="0"/>
                                </a:rPr>
                              </m:ctrlPr>
                            </m:dPr>
                            <m:e>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𝒑</m:t>
                              </m:r>
                            </m:e>
                          </m:d>
                        </m:e>
                        <m:sup>
                          <m:r>
                            <a:rPr lang="en-US" b="1" i="1" smtClean="0">
                              <a:latin typeface="Cambria Math" panose="02040503050406030204" pitchFamily="18" charset="0"/>
                            </a:rPr>
                            <m:t>𝟏</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𝒊</m:t>
                              </m:r>
                            </m:sub>
                          </m:sSub>
                        </m:sup>
                      </m:sSup>
                    </m:oMath>
                  </m:oMathPara>
                </a14:m>
                <a:endParaRPr lang="en-US" dirty="0"/>
              </a:p>
              <a:p>
                <a:pPr marL="0" indent="0">
                  <a:buNone/>
                </a:pPr>
                <a:r>
                  <a:rPr lang="en-US" dirty="0"/>
                  <a:t>Y</a:t>
                </a:r>
              </a:p>
              <a:p>
                <a:pPr marL="0" indent="0">
                  <a:buNone/>
                </a:pP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𝑖</m:t>
                        </m:r>
                      </m:sub>
                    </m:sSub>
                    <m:r>
                      <a:rPr lang="en-US" b="0" i="1" smtClean="0">
                        <a:latin typeface="Cambria Math" panose="02040503050406030204" pitchFamily="18" charset="0"/>
                      </a:rPr>
                      <m:t>=1</m:t>
                    </m:r>
                    <m:r>
                      <a:rPr lang="en-US" b="0" i="0" smtClean="0">
                        <a:latin typeface="Cambria Math" panose="02040503050406030204" pitchFamily="18" charset="0"/>
                      </a:rPr>
                      <m:t>: </m:t>
                    </m:r>
                  </m:oMath>
                </a14:m>
                <a:r>
                  <a:rPr lang="en-US" dirty="0"/>
                  <a:t>success with probability </a:t>
                </a:r>
                <a14:m>
                  <m:oMath xmlns:m="http://schemas.openxmlformats.org/officeDocument/2006/math">
                    <m:r>
                      <a:rPr lang="en-US" b="0" i="1" smtClean="0">
                        <a:latin typeface="Cambria Math" panose="02040503050406030204" pitchFamily="18" charset="0"/>
                      </a:rPr>
                      <m:t>𝑝</m:t>
                    </m:r>
                    <m:r>
                      <a:rPr lang="en-US" b="0" i="1" smtClean="0">
                        <a:latin typeface="Cambria Math" panose="02040503050406030204" pitchFamily="18" charset="0"/>
                      </a:rPr>
                      <m:t>=1</m:t>
                    </m:r>
                  </m:oMath>
                </a14:m>
                <a:r>
                  <a:rPr lang="en-US" dirty="0"/>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𝑦</m:t>
                        </m:r>
                      </m:e>
                      <m:sub>
                        <m:r>
                          <a:rPr lang="en-US" i="1">
                            <a:latin typeface="Cambria Math" panose="02040503050406030204" pitchFamily="18" charset="0"/>
                          </a:rPr>
                          <m:t>𝑖</m:t>
                        </m:r>
                      </m:sub>
                    </m:sSub>
                    <m:r>
                      <a:rPr lang="en-US" i="1">
                        <a:latin typeface="Cambria Math" panose="02040503050406030204" pitchFamily="18" charset="0"/>
                      </a:rPr>
                      <m:t>=</m:t>
                    </m:r>
                    <m:r>
                      <a:rPr lang="en-US" b="0" i="1" smtClean="0">
                        <a:latin typeface="Cambria Math" panose="02040503050406030204" pitchFamily="18" charset="0"/>
                      </a:rPr>
                      <m:t>0:</m:t>
                    </m:r>
                  </m:oMath>
                </a14:m>
                <a:r>
                  <a:rPr lang="en-US" dirty="0"/>
                  <a:t> failure with probability </a:t>
                </a:r>
                <a14:m>
                  <m:oMath xmlns:m="http://schemas.openxmlformats.org/officeDocument/2006/math">
                    <m:r>
                      <a:rPr lang="en-US" i="1">
                        <a:latin typeface="Cambria Math" panose="02040503050406030204" pitchFamily="18" charset="0"/>
                      </a:rPr>
                      <m:t>𝑝</m:t>
                    </m:r>
                    <m:r>
                      <a:rPr lang="en-US" i="1">
                        <a:latin typeface="Cambria Math" panose="02040503050406030204" pitchFamily="18" charset="0"/>
                      </a:rPr>
                      <m:t>=0</m:t>
                    </m:r>
                  </m:oMath>
                </a14:m>
                <a:r>
                  <a:rPr lang="en-US" dirty="0"/>
                  <a:t> </a:t>
                </a:r>
              </a:p>
              <a:p>
                <a:pPr>
                  <a:buFont typeface="Wingdings" panose="05000000000000000000" pitchFamily="2" charset="2"/>
                  <a:buChar char="§"/>
                </a:pPr>
                <a:endParaRPr lang="en-US" dirty="0"/>
              </a:p>
              <a:p>
                <a:pPr>
                  <a:buFont typeface="Wingdings" panose="05000000000000000000" pitchFamily="2" charset="2"/>
                  <a:buChar char="§"/>
                </a:pPr>
                <a:r>
                  <a:rPr lang="en-US" dirty="0"/>
                  <a:t>The likelihood function: </a:t>
                </a:r>
              </a:p>
              <a:p>
                <a:pPr>
                  <a:buFont typeface="Wingdings" panose="05000000000000000000" pitchFamily="2" charset="2"/>
                  <a:buChar char="§"/>
                </a:pPr>
                <a14:m>
                  <m:oMath xmlns:m="http://schemas.openxmlformats.org/officeDocument/2006/math">
                    <m:r>
                      <a:rPr lang="en-US" b="1" i="1" smtClean="0">
                        <a:solidFill>
                          <a:srgbClr val="0000FF"/>
                        </a:solidFill>
                        <a:latin typeface="Cambria Math" panose="02040503050406030204" pitchFamily="18" charset="0"/>
                      </a:rPr>
                      <m:t>𝑳</m:t>
                    </m:r>
                    <m:r>
                      <a:rPr lang="en-US" b="1" i="1" smtClean="0">
                        <a:solidFill>
                          <a:srgbClr val="0000FF"/>
                        </a:solidFill>
                        <a:latin typeface="Cambria Math" panose="02040503050406030204" pitchFamily="18" charset="0"/>
                      </a:rPr>
                      <m:t>=</m:t>
                    </m:r>
                    <m:sSubSup>
                      <m:sSubSupPr>
                        <m:ctrlPr>
                          <a:rPr lang="en-US" b="1" i="1" smtClean="0">
                            <a:solidFill>
                              <a:srgbClr val="0000FF"/>
                            </a:solidFill>
                            <a:latin typeface="Cambria Math" panose="02040503050406030204" pitchFamily="18" charset="0"/>
                          </a:rPr>
                        </m:ctrlPr>
                      </m:sSubSupPr>
                      <m:e>
                        <m:r>
                          <a:rPr lang="en-US" b="1" i="1" smtClean="0">
                            <a:solidFill>
                              <a:srgbClr val="0000FF"/>
                            </a:solidFill>
                            <a:latin typeface="Cambria Math" panose="02040503050406030204" pitchFamily="18" charset="0"/>
                            <a:ea typeface="Cambria Math" panose="02040503050406030204" pitchFamily="18" charset="0"/>
                          </a:rPr>
                          <m:t>𝝅</m:t>
                        </m:r>
                      </m:e>
                      <m:sub>
                        <m:r>
                          <a:rPr lang="en-US" b="1" i="1" smtClean="0">
                            <a:solidFill>
                              <a:srgbClr val="0000FF"/>
                            </a:solidFill>
                            <a:latin typeface="Cambria Math" panose="02040503050406030204" pitchFamily="18" charset="0"/>
                          </a:rPr>
                          <m:t>𝒊</m:t>
                        </m:r>
                        <m:r>
                          <a:rPr lang="en-US" b="1" i="1" smtClean="0">
                            <a:solidFill>
                              <a:srgbClr val="0000FF"/>
                            </a:solidFill>
                            <a:latin typeface="Cambria Math" panose="02040503050406030204" pitchFamily="18" charset="0"/>
                          </a:rPr>
                          <m:t>=</m:t>
                        </m:r>
                        <m:r>
                          <a:rPr lang="en-US" b="1" i="1" smtClean="0">
                            <a:solidFill>
                              <a:srgbClr val="0000FF"/>
                            </a:solidFill>
                            <a:latin typeface="Cambria Math" panose="02040503050406030204" pitchFamily="18" charset="0"/>
                          </a:rPr>
                          <m:t>𝟏</m:t>
                        </m:r>
                      </m:sub>
                      <m:sup>
                        <m:r>
                          <a:rPr lang="en-US" b="1" i="1" smtClean="0">
                            <a:solidFill>
                              <a:srgbClr val="0000FF"/>
                            </a:solidFill>
                            <a:latin typeface="Cambria Math" panose="02040503050406030204" pitchFamily="18" charset="0"/>
                          </a:rPr>
                          <m:t>𝒎</m:t>
                        </m:r>
                      </m:sup>
                    </m:sSubSup>
                    <m:sSubSup>
                      <m:sSubSupPr>
                        <m:ctrlPr>
                          <a:rPr lang="en-US" b="1" i="1" smtClean="0">
                            <a:solidFill>
                              <a:srgbClr val="0000FF"/>
                            </a:solidFill>
                            <a:latin typeface="Cambria Math" panose="02040503050406030204" pitchFamily="18" charset="0"/>
                          </a:rPr>
                        </m:ctrlPr>
                      </m:sSubSupPr>
                      <m:e>
                        <m:r>
                          <a:rPr lang="en-US" b="1" i="1" smtClean="0">
                            <a:solidFill>
                              <a:srgbClr val="0000FF"/>
                            </a:solidFill>
                            <a:latin typeface="Cambria Math" panose="02040503050406030204" pitchFamily="18" charset="0"/>
                          </a:rPr>
                          <m:t>𝒂</m:t>
                        </m:r>
                      </m:e>
                      <m:sub>
                        <m:r>
                          <a:rPr lang="en-US" b="1" i="1" smtClean="0">
                            <a:solidFill>
                              <a:srgbClr val="0000FF"/>
                            </a:solidFill>
                            <a:latin typeface="Cambria Math" panose="02040503050406030204" pitchFamily="18" charset="0"/>
                          </a:rPr>
                          <m:t>𝒊</m:t>
                        </m:r>
                      </m:sub>
                      <m:sup>
                        <m:sSub>
                          <m:sSubPr>
                            <m:ctrlPr>
                              <a:rPr lang="en-US" b="1" i="1" smtClean="0">
                                <a:solidFill>
                                  <a:srgbClr val="0000FF"/>
                                </a:solidFill>
                                <a:latin typeface="Cambria Math" panose="02040503050406030204" pitchFamily="18" charset="0"/>
                              </a:rPr>
                            </m:ctrlPr>
                          </m:sSubPr>
                          <m:e>
                            <m:r>
                              <a:rPr lang="en-US" b="1" i="1" smtClean="0">
                                <a:solidFill>
                                  <a:srgbClr val="0000FF"/>
                                </a:solidFill>
                                <a:latin typeface="Cambria Math" panose="02040503050406030204" pitchFamily="18" charset="0"/>
                              </a:rPr>
                              <m:t>𝒚</m:t>
                            </m:r>
                          </m:e>
                          <m:sub>
                            <m:r>
                              <a:rPr lang="en-US" b="1" i="1" smtClean="0">
                                <a:solidFill>
                                  <a:srgbClr val="0000FF"/>
                                </a:solidFill>
                                <a:latin typeface="Cambria Math" panose="02040503050406030204" pitchFamily="18" charset="0"/>
                              </a:rPr>
                              <m:t>𝒊</m:t>
                            </m:r>
                          </m:sub>
                        </m:sSub>
                      </m:sup>
                    </m:sSubSup>
                    <m:r>
                      <a:rPr lang="en-US" b="1" i="1" smtClean="0">
                        <a:solidFill>
                          <a:srgbClr val="0000FF"/>
                        </a:solidFill>
                        <a:latin typeface="Cambria Math" panose="02040503050406030204" pitchFamily="18" charset="0"/>
                      </a:rPr>
                      <m:t>.(</m:t>
                    </m:r>
                    <m:r>
                      <a:rPr lang="en-US" b="1" i="1" smtClean="0">
                        <a:solidFill>
                          <a:srgbClr val="0000FF"/>
                        </a:solidFill>
                        <a:latin typeface="Cambria Math" panose="02040503050406030204" pitchFamily="18" charset="0"/>
                      </a:rPr>
                      <m:t>𝟏</m:t>
                    </m:r>
                    <m:r>
                      <a:rPr lang="en-US" b="1" i="1" smtClean="0">
                        <a:solidFill>
                          <a:srgbClr val="0000FF"/>
                        </a:solidFill>
                        <a:latin typeface="Cambria Math" panose="02040503050406030204" pitchFamily="18" charset="0"/>
                      </a:rPr>
                      <m:t>−</m:t>
                    </m:r>
                    <m:sSub>
                      <m:sSubPr>
                        <m:ctrlPr>
                          <a:rPr lang="en-US" b="1" i="1" smtClean="0">
                            <a:solidFill>
                              <a:srgbClr val="0000FF"/>
                            </a:solidFill>
                            <a:latin typeface="Cambria Math" panose="02040503050406030204" pitchFamily="18" charset="0"/>
                          </a:rPr>
                        </m:ctrlPr>
                      </m:sSubPr>
                      <m:e>
                        <m:r>
                          <a:rPr lang="en-US" b="1" i="1" smtClean="0">
                            <a:solidFill>
                              <a:srgbClr val="0000FF"/>
                            </a:solidFill>
                            <a:latin typeface="Cambria Math" panose="02040503050406030204" pitchFamily="18" charset="0"/>
                          </a:rPr>
                          <m:t>𝒂</m:t>
                        </m:r>
                      </m:e>
                      <m:sub>
                        <m:r>
                          <a:rPr lang="en-US" b="1" i="1" smtClean="0">
                            <a:solidFill>
                              <a:srgbClr val="0000FF"/>
                            </a:solidFill>
                            <a:latin typeface="Cambria Math" panose="02040503050406030204" pitchFamily="18" charset="0"/>
                          </a:rPr>
                          <m:t>𝒊</m:t>
                        </m:r>
                      </m:sub>
                    </m:sSub>
                    <m:sSup>
                      <m:sSupPr>
                        <m:ctrlPr>
                          <a:rPr lang="en-US" b="1" i="1" smtClean="0">
                            <a:solidFill>
                              <a:srgbClr val="0000FF"/>
                            </a:solidFill>
                            <a:latin typeface="Cambria Math" panose="02040503050406030204" pitchFamily="18" charset="0"/>
                          </a:rPr>
                        </m:ctrlPr>
                      </m:sSupPr>
                      <m:e>
                        <m:r>
                          <a:rPr lang="en-US" b="1" i="1" smtClean="0">
                            <a:solidFill>
                              <a:srgbClr val="0000FF"/>
                            </a:solidFill>
                            <a:latin typeface="Cambria Math" panose="02040503050406030204" pitchFamily="18" charset="0"/>
                          </a:rPr>
                          <m:t>)</m:t>
                        </m:r>
                      </m:e>
                      <m:sup>
                        <m:r>
                          <a:rPr lang="en-US" b="1" i="1" smtClean="0">
                            <a:solidFill>
                              <a:srgbClr val="0000FF"/>
                            </a:solidFill>
                            <a:latin typeface="Cambria Math" panose="02040503050406030204" pitchFamily="18" charset="0"/>
                          </a:rPr>
                          <m:t>𝟏</m:t>
                        </m:r>
                        <m:r>
                          <a:rPr lang="en-US" b="1" i="1" smtClean="0">
                            <a:solidFill>
                              <a:srgbClr val="0000FF"/>
                            </a:solidFill>
                            <a:latin typeface="Cambria Math" panose="02040503050406030204" pitchFamily="18" charset="0"/>
                          </a:rPr>
                          <m:t>−</m:t>
                        </m:r>
                        <m:sSub>
                          <m:sSubPr>
                            <m:ctrlPr>
                              <a:rPr lang="en-US" b="1" i="1" smtClean="0">
                                <a:solidFill>
                                  <a:srgbClr val="0000FF"/>
                                </a:solidFill>
                                <a:latin typeface="Cambria Math" panose="02040503050406030204" pitchFamily="18" charset="0"/>
                              </a:rPr>
                            </m:ctrlPr>
                          </m:sSubPr>
                          <m:e>
                            <m:r>
                              <a:rPr lang="en-US" b="1" i="1" smtClean="0">
                                <a:solidFill>
                                  <a:srgbClr val="0000FF"/>
                                </a:solidFill>
                                <a:latin typeface="Cambria Math" panose="02040503050406030204" pitchFamily="18" charset="0"/>
                              </a:rPr>
                              <m:t>𝒚</m:t>
                            </m:r>
                          </m:e>
                          <m:sub>
                            <m:r>
                              <a:rPr lang="en-US" b="1" i="1" smtClean="0">
                                <a:solidFill>
                                  <a:srgbClr val="0000FF"/>
                                </a:solidFill>
                                <a:latin typeface="Cambria Math" panose="02040503050406030204" pitchFamily="18" charset="0"/>
                              </a:rPr>
                              <m:t>𝒊</m:t>
                            </m:r>
                          </m:sub>
                        </m:sSub>
                      </m:sup>
                    </m:sSup>
                    <m:r>
                      <a:rPr lang="en-US" b="1" i="1" smtClean="0">
                        <a:solidFill>
                          <a:srgbClr val="0000FF"/>
                        </a:solidFill>
                        <a:latin typeface="Cambria Math" panose="02040503050406030204" pitchFamily="18" charset="0"/>
                      </a:rPr>
                      <m:t>    </m:t>
                    </m:r>
                  </m:oMath>
                </a14:m>
                <a:endParaRPr lang="en-GB" dirty="0"/>
              </a:p>
              <a:p>
                <a:pPr>
                  <a:buFont typeface="Wingdings" panose="05000000000000000000" pitchFamily="2" charset="2"/>
                  <a:buChar char="§"/>
                </a:pPr>
                <a:endParaRPr lang="en-US" dirty="0"/>
              </a:p>
              <a:p>
                <a:pPr>
                  <a:buFont typeface="Wingdings" panose="05000000000000000000" pitchFamily="2" charset="2"/>
                  <a:buChar char="§"/>
                </a:pPr>
                <a:r>
                  <a:rPr lang="en-US" dirty="0"/>
                  <a:t>The likelihood coincide to zero </a:t>
                </a:r>
                <a14:m>
                  <m:oMath xmlns:m="http://schemas.openxmlformats.org/officeDocument/2006/math">
                    <m:sSubSup>
                      <m:sSubSupPr>
                        <m:ctrlPr>
                          <a:rPr lang="en-US" i="1">
                            <a:latin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𝜋</m:t>
                        </m:r>
                      </m:e>
                      <m:sub>
                        <m:r>
                          <a:rPr lang="en-US" i="1">
                            <a:latin typeface="Cambria Math" panose="02040503050406030204" pitchFamily="18" charset="0"/>
                          </a:rPr>
                          <m:t>𝑖</m:t>
                        </m:r>
                        <m:r>
                          <a:rPr lang="en-US" i="1">
                            <a:latin typeface="Cambria Math" panose="02040503050406030204" pitchFamily="18" charset="0"/>
                          </a:rPr>
                          <m:t>=1</m:t>
                        </m:r>
                      </m:sub>
                      <m:sup>
                        <m:r>
                          <a:rPr lang="en-US" b="0" i="1" smtClean="0">
                            <a:latin typeface="Cambria Math" panose="02040503050406030204" pitchFamily="18" charset="0"/>
                          </a:rPr>
                          <m:t>𝑛</m:t>
                        </m:r>
                      </m:sup>
                    </m:sSubSup>
                    <m:sSup>
                      <m:sSupPr>
                        <m:ctrlPr>
                          <a:rPr lang="en-US" i="1" smtClean="0">
                            <a:latin typeface="Cambria Math" panose="02040503050406030204" pitchFamily="18" charset="0"/>
                          </a:rPr>
                        </m:ctrlPr>
                      </m:sSupPr>
                      <m:e>
                        <m:r>
                          <a:rPr lang="en-US" b="0" i="1" smtClean="0">
                            <a:latin typeface="Cambria Math" panose="02040503050406030204" pitchFamily="18" charset="0"/>
                          </a:rPr>
                          <m:t>0</m:t>
                        </m:r>
                      </m:e>
                      <m:sup>
                        <m:r>
                          <a:rPr lang="en-US" b="0" i="1" smtClean="0">
                            <a:latin typeface="Cambria Math" panose="02040503050406030204" pitchFamily="18" charset="0"/>
                          </a:rPr>
                          <m:t>𝑛</m:t>
                        </m:r>
                      </m:sup>
                    </m:sSup>
                    <m:r>
                      <a:rPr lang="en-US" i="1">
                        <a:latin typeface="Cambria Math" panose="02040503050406030204" pitchFamily="18" charset="0"/>
                      </a:rPr>
                      <m:t>.(1−</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m:t>
                        </m:r>
                      </m:e>
                      <m:sup>
                        <m:r>
                          <a:rPr lang="en-US" b="0" i="1" smtClean="0">
                            <a:latin typeface="Cambria Math" panose="02040503050406030204" pitchFamily="18" charset="0"/>
                          </a:rPr>
                          <m:t>0</m:t>
                        </m:r>
                      </m:sup>
                    </m:sSup>
                  </m:oMath>
                </a14:m>
                <a:r>
                  <a:rPr lang="en-GB" dirty="0"/>
                  <a:t> </a:t>
                </a:r>
              </a:p>
              <a:p>
                <a:pPr>
                  <a:buFont typeface="Wingdings" panose="05000000000000000000" pitchFamily="2" charset="2"/>
                  <a:buChar char="q"/>
                </a:pPr>
                <a:r>
                  <a:rPr lang="en-US" dirty="0"/>
                  <a:t> We use log likelihood: </a:t>
                </a:r>
                <a14:m>
                  <m:oMath xmlns:m="http://schemas.openxmlformats.org/officeDocument/2006/math">
                    <m:r>
                      <m:rPr>
                        <m:sty m:val="p"/>
                      </m:rPr>
                      <a:rPr lang="en-US" b="0" i="0" smtClean="0">
                        <a:solidFill>
                          <a:srgbClr val="0000FF"/>
                        </a:solidFill>
                        <a:latin typeface="Cambria Math" panose="02040503050406030204" pitchFamily="18" charset="0"/>
                      </a:rPr>
                      <m:t>log</m:t>
                    </m:r>
                    <m:r>
                      <a:rPr lang="en-US" b="0" i="1" smtClean="0">
                        <a:solidFill>
                          <a:srgbClr val="0000FF"/>
                        </a:solidFill>
                        <a:latin typeface="Cambria Math" panose="02040503050406030204" pitchFamily="18" charset="0"/>
                      </a:rPr>
                      <m:t>⁡(</m:t>
                    </m:r>
                    <m:r>
                      <a:rPr lang="en-US" i="1">
                        <a:solidFill>
                          <a:srgbClr val="0000FF"/>
                        </a:solidFill>
                        <a:latin typeface="Cambria Math" panose="02040503050406030204" pitchFamily="18" charset="0"/>
                      </a:rPr>
                      <m:t>𝐿</m:t>
                    </m:r>
                    <m:r>
                      <a:rPr lang="en-US" b="0" i="1" smtClean="0">
                        <a:solidFill>
                          <a:srgbClr val="0000FF"/>
                        </a:solidFill>
                        <a:latin typeface="Cambria Math" panose="02040503050406030204" pitchFamily="18" charset="0"/>
                      </a:rPr>
                      <m:t>)</m:t>
                    </m:r>
                    <m:r>
                      <a:rPr lang="en-US" i="1">
                        <a:solidFill>
                          <a:srgbClr val="0000FF"/>
                        </a:solidFill>
                        <a:latin typeface="Cambria Math" panose="02040503050406030204" pitchFamily="18" charset="0"/>
                      </a:rPr>
                      <m:t>=</m:t>
                    </m:r>
                    <m:r>
                      <m:rPr>
                        <m:sty m:val="p"/>
                      </m:rPr>
                      <a:rPr lang="en-US" b="0" i="0" smtClean="0">
                        <a:solidFill>
                          <a:srgbClr val="0000FF"/>
                        </a:solidFill>
                        <a:latin typeface="Cambria Math" panose="02040503050406030204" pitchFamily="18" charset="0"/>
                      </a:rPr>
                      <m:t>log</m:t>
                    </m:r>
                    <m:r>
                      <a:rPr lang="en-US" b="0" i="1" smtClean="0">
                        <a:solidFill>
                          <a:srgbClr val="0000FF"/>
                        </a:solidFill>
                        <a:latin typeface="Cambria Math" panose="02040503050406030204" pitchFamily="18" charset="0"/>
                      </a:rPr>
                      <m:t>⁡(</m:t>
                    </m:r>
                    <m:sSubSup>
                      <m:sSubSupPr>
                        <m:ctrlPr>
                          <a:rPr lang="en-US" i="1" smtClean="0">
                            <a:solidFill>
                              <a:srgbClr val="009A47"/>
                            </a:solidFill>
                            <a:latin typeface="Cambria Math" panose="02040503050406030204" pitchFamily="18" charset="0"/>
                          </a:rPr>
                        </m:ctrlPr>
                      </m:sSubSupPr>
                      <m:e>
                        <m:r>
                          <m:rPr>
                            <m:sty m:val="p"/>
                          </m:rPr>
                          <a:rPr lang="en-US" i="0">
                            <a:solidFill>
                              <a:srgbClr val="009A47"/>
                            </a:solidFill>
                            <a:latin typeface="Cambria Math" panose="02040503050406030204" pitchFamily="18" charset="0"/>
                            <a:ea typeface="Cambria Math" panose="02040503050406030204" pitchFamily="18" charset="0"/>
                          </a:rPr>
                          <m:t>π</m:t>
                        </m:r>
                      </m:e>
                      <m:sub>
                        <m:r>
                          <m:rPr>
                            <m:sty m:val="p"/>
                          </m:rPr>
                          <a:rPr lang="en-US" i="0">
                            <a:solidFill>
                              <a:srgbClr val="009A47"/>
                            </a:solidFill>
                            <a:latin typeface="Cambria Math" panose="02040503050406030204" pitchFamily="18" charset="0"/>
                          </a:rPr>
                          <m:t>i</m:t>
                        </m:r>
                        <m:r>
                          <a:rPr lang="en-US" i="0">
                            <a:solidFill>
                              <a:srgbClr val="009A47"/>
                            </a:solidFill>
                            <a:latin typeface="Cambria Math" panose="02040503050406030204" pitchFamily="18" charset="0"/>
                          </a:rPr>
                          <m:t>=1</m:t>
                        </m:r>
                      </m:sub>
                      <m:sup>
                        <m:r>
                          <m:rPr>
                            <m:sty m:val="p"/>
                          </m:rPr>
                          <a:rPr lang="en-US" i="0">
                            <a:solidFill>
                              <a:srgbClr val="009A47"/>
                            </a:solidFill>
                            <a:latin typeface="Cambria Math" panose="02040503050406030204" pitchFamily="18" charset="0"/>
                          </a:rPr>
                          <m:t>m</m:t>
                        </m:r>
                      </m:sup>
                    </m:sSubSup>
                    <m:sSubSup>
                      <m:sSubSupPr>
                        <m:ctrlPr>
                          <a:rPr lang="en-US" i="1">
                            <a:solidFill>
                              <a:srgbClr val="0000FF"/>
                            </a:solidFill>
                            <a:latin typeface="Cambria Math" panose="02040503050406030204" pitchFamily="18" charset="0"/>
                          </a:rPr>
                        </m:ctrlPr>
                      </m:sSubSupPr>
                      <m:e>
                        <m:r>
                          <a:rPr lang="en-US" i="1">
                            <a:solidFill>
                              <a:srgbClr val="0000FF"/>
                            </a:solidFill>
                            <a:latin typeface="Cambria Math" panose="02040503050406030204" pitchFamily="18" charset="0"/>
                          </a:rPr>
                          <m:t>𝑎</m:t>
                        </m:r>
                      </m:e>
                      <m:sub>
                        <m:r>
                          <a:rPr lang="en-US" i="1">
                            <a:solidFill>
                              <a:srgbClr val="0000FF"/>
                            </a:solidFill>
                            <a:latin typeface="Cambria Math" panose="02040503050406030204" pitchFamily="18" charset="0"/>
                          </a:rPr>
                          <m:t>𝑖</m:t>
                        </m:r>
                      </m:sub>
                      <m:sup>
                        <m:sSub>
                          <m:sSubPr>
                            <m:ctrlPr>
                              <a:rPr lang="en-US"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𝑦</m:t>
                            </m:r>
                          </m:e>
                          <m:sub>
                            <m:r>
                              <a:rPr lang="en-US" i="1">
                                <a:solidFill>
                                  <a:srgbClr val="0000FF"/>
                                </a:solidFill>
                                <a:latin typeface="Cambria Math" panose="02040503050406030204" pitchFamily="18" charset="0"/>
                              </a:rPr>
                              <m:t>𝑖</m:t>
                            </m:r>
                          </m:sub>
                        </m:sSub>
                      </m:sup>
                    </m:sSubSup>
                    <m:r>
                      <a:rPr lang="en-US" i="1" smtClean="0">
                        <a:solidFill>
                          <a:schemeClr val="tx1"/>
                        </a:solidFill>
                        <a:latin typeface="Cambria Math" panose="02040503050406030204" pitchFamily="18" charset="0"/>
                      </a:rPr>
                      <m:t>.</m:t>
                    </m:r>
                    <m:r>
                      <a:rPr lang="en-US" i="1">
                        <a:solidFill>
                          <a:srgbClr val="0000FF"/>
                        </a:solidFill>
                        <a:latin typeface="Cambria Math" panose="02040503050406030204" pitchFamily="18" charset="0"/>
                      </a:rPr>
                      <m:t>(1−</m:t>
                    </m:r>
                    <m:sSub>
                      <m:sSubPr>
                        <m:ctrlPr>
                          <a:rPr lang="en-US"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𝑎</m:t>
                        </m:r>
                      </m:e>
                      <m:sub>
                        <m:r>
                          <a:rPr lang="en-US" i="1">
                            <a:solidFill>
                              <a:srgbClr val="0000FF"/>
                            </a:solidFill>
                            <a:latin typeface="Cambria Math" panose="02040503050406030204" pitchFamily="18" charset="0"/>
                          </a:rPr>
                          <m:t>𝑖</m:t>
                        </m:r>
                      </m:sub>
                    </m:sSub>
                    <m:sSup>
                      <m:sSupPr>
                        <m:ctrlPr>
                          <a:rPr lang="en-US" i="1">
                            <a:solidFill>
                              <a:srgbClr val="0000FF"/>
                            </a:solidFill>
                            <a:latin typeface="Cambria Math" panose="02040503050406030204" pitchFamily="18" charset="0"/>
                          </a:rPr>
                        </m:ctrlPr>
                      </m:sSupPr>
                      <m:e>
                        <m:r>
                          <a:rPr lang="en-US" i="1">
                            <a:solidFill>
                              <a:srgbClr val="0000FF"/>
                            </a:solidFill>
                            <a:latin typeface="Cambria Math" panose="02040503050406030204" pitchFamily="18" charset="0"/>
                          </a:rPr>
                          <m:t>)</m:t>
                        </m:r>
                      </m:e>
                      <m:sup>
                        <m:r>
                          <a:rPr lang="en-US" i="1">
                            <a:solidFill>
                              <a:srgbClr val="0000FF"/>
                            </a:solidFill>
                            <a:latin typeface="Cambria Math" panose="02040503050406030204" pitchFamily="18" charset="0"/>
                          </a:rPr>
                          <m:t>1−</m:t>
                        </m:r>
                        <m:sSub>
                          <m:sSubPr>
                            <m:ctrlPr>
                              <a:rPr lang="en-US" i="1">
                                <a:solidFill>
                                  <a:srgbClr val="0000FF"/>
                                </a:solidFill>
                                <a:latin typeface="Cambria Math" panose="02040503050406030204" pitchFamily="18" charset="0"/>
                              </a:rPr>
                            </m:ctrlPr>
                          </m:sSubPr>
                          <m:e>
                            <m:r>
                              <a:rPr lang="en-US" i="1">
                                <a:solidFill>
                                  <a:srgbClr val="0000FF"/>
                                </a:solidFill>
                                <a:latin typeface="Cambria Math" panose="02040503050406030204" pitchFamily="18" charset="0"/>
                              </a:rPr>
                              <m:t>𝑦</m:t>
                            </m:r>
                          </m:e>
                          <m:sub>
                            <m:r>
                              <a:rPr lang="en-US" i="1">
                                <a:solidFill>
                                  <a:srgbClr val="0000FF"/>
                                </a:solidFill>
                                <a:latin typeface="Cambria Math" panose="02040503050406030204" pitchFamily="18" charset="0"/>
                              </a:rPr>
                              <m:t>𝑖</m:t>
                            </m:r>
                          </m:sub>
                        </m:sSub>
                      </m:sup>
                    </m:sSup>
                    <m:r>
                      <a:rPr lang="en-US" b="0" i="1" smtClean="0">
                        <a:solidFill>
                          <a:srgbClr val="0000FF"/>
                        </a:solidFill>
                        <a:latin typeface="Cambria Math" panose="02040503050406030204" pitchFamily="18" charset="0"/>
                      </a:rPr>
                      <m:t>)</m:t>
                    </m:r>
                  </m:oMath>
                </a14:m>
                <a:endParaRPr lang="en-US" b="0" dirty="0"/>
              </a:p>
              <a:p>
                <a:pPr>
                  <a:buFont typeface="Wingdings" panose="05000000000000000000" pitchFamily="2" charset="2"/>
                  <a:buChar char="§"/>
                </a:pPr>
                <a:r>
                  <a:rPr lang="en-US" i="1" dirty="0"/>
                  <a:t>Notes:                                    </a:t>
                </a:r>
                <a14:m>
                  <m:oMath xmlns:m="http://schemas.openxmlformats.org/officeDocument/2006/math">
                    <m:r>
                      <a:rPr lang="en-US" b="0" i="1" smtClean="0">
                        <a:latin typeface="Cambria Math" panose="02040503050406030204" pitchFamily="18" charset="0"/>
                      </a:rPr>
                      <m:t>𝑙𝑜𝑔𝑎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𝑙𝑜𝑔𝑎</m:t>
                    </m:r>
                    <m:r>
                      <a:rPr lang="en-US" b="0" i="1" smtClean="0">
                        <a:latin typeface="Cambria Math" panose="02040503050406030204" pitchFamily="18" charset="0"/>
                      </a:rPr>
                      <m:t>+</m:t>
                    </m:r>
                    <m:r>
                      <a:rPr lang="en-US" b="0" i="1" smtClean="0">
                        <a:latin typeface="Cambria Math" panose="02040503050406030204" pitchFamily="18" charset="0"/>
                      </a:rPr>
                      <m:t>𝑙𝑜𝑔𝑏</m:t>
                    </m:r>
                  </m:oMath>
                </a14:m>
                <a:endParaRPr lang="en-GB" i="1" dirty="0"/>
              </a:p>
              <a:p>
                <a:pPr marL="0" indent="0">
                  <a:buNone/>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𝑙𝑜𝑔</m:t>
                      </m:r>
                      <m:sSup>
                        <m:sSupPr>
                          <m:ctrlPr>
                            <a:rPr lang="en-US" i="1" smtClean="0">
                              <a:latin typeface="Cambria Math" panose="02040503050406030204" pitchFamily="18" charset="0"/>
                            </a:rPr>
                          </m:ctrlPr>
                        </m:sSupPr>
                        <m:e>
                          <m:r>
                            <a:rPr lang="en-US" b="0" i="1" smtClean="0">
                              <a:latin typeface="Cambria Math" panose="02040503050406030204" pitchFamily="18" charset="0"/>
                            </a:rPr>
                            <m:t>𝑎</m:t>
                          </m:r>
                        </m:e>
                        <m:sup>
                          <m:r>
                            <a:rPr lang="en-US" b="0" i="1" smtClean="0">
                              <a:latin typeface="Cambria Math" panose="02040503050406030204" pitchFamily="18" charset="0"/>
                            </a:rPr>
                            <m:t>𝑥</m:t>
                          </m:r>
                        </m:sup>
                      </m:sSup>
                      <m:r>
                        <a:rPr lang="en-US" b="0" i="1" smtClean="0">
                          <a:latin typeface="Cambria Math" panose="02040503050406030204" pitchFamily="18" charset="0"/>
                        </a:rPr>
                        <m:t>=</m:t>
                      </m:r>
                      <m:r>
                        <a:rPr lang="en-US" b="0" i="1" smtClean="0">
                          <a:latin typeface="Cambria Math" panose="02040503050406030204" pitchFamily="18" charset="0"/>
                        </a:rPr>
                        <m:t>𝑥𝑙𝑜𝑔𝑎</m:t>
                      </m:r>
                    </m:oMath>
                  </m:oMathPara>
                </a14:m>
                <a:endParaRPr lang="en-GB" i="1" dirty="0"/>
              </a:p>
              <a:p>
                <a:pPr>
                  <a:buFont typeface="Wingdings" panose="05000000000000000000" pitchFamily="2" charset="2"/>
                  <a:buChar char="Ø"/>
                </a:pPr>
                <a:endParaRPr lang="en-GB"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07126" y="1352008"/>
                <a:ext cx="7446819" cy="3656410"/>
              </a:xfrm>
              <a:blipFill>
                <a:blip r:embed="rId2"/>
                <a:stretch>
                  <a:fillRect l="-491" t="-1167"/>
                </a:stretch>
              </a:blipFill>
            </p:spPr>
            <p:txBody>
              <a:bodyPr/>
              <a:lstStyle/>
              <a:p>
                <a:r>
                  <a:rPr lang="en-CA">
                    <a:noFill/>
                  </a:rPr>
                  <a:t> </a:t>
                </a:r>
              </a:p>
            </p:txBody>
          </p:sp>
        </mc:Fallback>
      </mc:AlternateContent>
    </p:spTree>
    <p:extLst>
      <p:ext uri="{BB962C8B-B14F-4D97-AF65-F5344CB8AC3E}">
        <p14:creationId xmlns:p14="http://schemas.microsoft.com/office/powerpoint/2010/main" val="254610245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E406BD-68C3-886D-D9D3-10A834CF8214}"/>
              </a:ext>
            </a:extLst>
          </p:cNvPr>
          <p:cNvSpPr>
            <a:spLocks noGrp="1"/>
          </p:cNvSpPr>
          <p:nvPr>
            <p:ph type="title"/>
          </p:nvPr>
        </p:nvSpPr>
        <p:spPr>
          <a:xfrm>
            <a:off x="1717040" y="83127"/>
            <a:ext cx="6969760" cy="450273"/>
          </a:xfrm>
        </p:spPr>
        <p:txBody>
          <a:bodyPr>
            <a:normAutofit fontScale="90000"/>
          </a:bodyPr>
          <a:lstStyle/>
          <a:p>
            <a:r>
              <a:rPr lang="en-US" dirty="0">
                <a:solidFill>
                  <a:srgbClr val="9900FF"/>
                </a:solidFill>
              </a:rPr>
              <a:t>Example with 2 inputs: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3212E036-70DA-F606-1192-2EE18AEB7427}"/>
                  </a:ext>
                </a:extLst>
              </p:cNvPr>
              <p:cNvSpPr>
                <a:spLocks noGrp="1"/>
              </p:cNvSpPr>
              <p:nvPr>
                <p:ph idx="1"/>
              </p:nvPr>
            </p:nvSpPr>
            <p:spPr>
              <a:xfrm>
                <a:off x="1466063" y="623456"/>
                <a:ext cx="7677937" cy="4520044"/>
              </a:xfrm>
            </p:spPr>
            <p:txBody>
              <a:bodyPr>
                <a:normAutofit fontScale="92500" lnSpcReduction="20000"/>
              </a:bodyPr>
              <a:lstStyle/>
              <a:p>
                <a:pPr>
                  <a:buFont typeface="Wingdings" panose="05000000000000000000" pitchFamily="2" charset="2"/>
                  <a:buChar char="q"/>
                </a:pPr>
                <a:r>
                  <a:rPr lang="en-US" dirty="0"/>
                  <a:t> We obtain the </a:t>
                </a:r>
                <a:r>
                  <a:rPr lang="en-US" b="1" dirty="0"/>
                  <a:t>log</a:t>
                </a:r>
                <a:r>
                  <a:rPr lang="en-US" dirty="0"/>
                  <a:t> likelihood: </a:t>
                </a:r>
                <a:endParaRPr lang="en-US" b="0" dirty="0"/>
              </a:p>
              <a:p>
                <a:pPr marL="0" indent="0">
                  <a:buNone/>
                </a:pPr>
                <a14:m>
                  <m:oMathPara xmlns:m="http://schemas.openxmlformats.org/officeDocument/2006/math">
                    <m:oMathParaPr>
                      <m:jc m:val="centerGroup"/>
                    </m:oMathParaPr>
                    <m:oMath xmlns:m="http://schemas.openxmlformats.org/officeDocument/2006/math">
                      <m:func>
                        <m:funcPr>
                          <m:ctrlPr>
                            <a:rPr lang="en-US" b="0" i="1" smtClean="0">
                              <a:solidFill>
                                <a:srgbClr val="00CC99"/>
                              </a:solidFill>
                              <a:latin typeface="Cambria Math" panose="02040503050406030204" pitchFamily="18" charset="0"/>
                            </a:rPr>
                          </m:ctrlPr>
                        </m:funcPr>
                        <m:fName>
                          <m:r>
                            <m:rPr>
                              <m:sty m:val="p"/>
                            </m:rPr>
                            <a:rPr lang="en-US" b="0" i="0" smtClean="0">
                              <a:solidFill>
                                <a:srgbClr val="00CC99"/>
                              </a:solidFill>
                              <a:latin typeface="Cambria Math" panose="02040503050406030204" pitchFamily="18" charset="0"/>
                            </a:rPr>
                            <m:t>log</m:t>
                          </m:r>
                        </m:fName>
                        <m:e>
                          <m:d>
                            <m:dPr>
                              <m:ctrlPr>
                                <a:rPr lang="en-US" b="0" i="1" smtClean="0">
                                  <a:solidFill>
                                    <a:srgbClr val="00CC99"/>
                                  </a:solidFill>
                                  <a:latin typeface="Cambria Math" panose="02040503050406030204" pitchFamily="18" charset="0"/>
                                </a:rPr>
                              </m:ctrlPr>
                            </m:dPr>
                            <m:e>
                              <m:r>
                                <a:rPr lang="en-US" i="1">
                                  <a:solidFill>
                                    <a:srgbClr val="00CC99"/>
                                  </a:solidFill>
                                  <a:latin typeface="Cambria Math" panose="02040503050406030204" pitchFamily="18" charset="0"/>
                                </a:rPr>
                                <m:t>𝐿</m:t>
                              </m:r>
                              <m:r>
                                <a:rPr lang="en-US" b="0" i="1" smtClean="0">
                                  <a:solidFill>
                                    <a:srgbClr val="00CC99"/>
                                  </a:solidFill>
                                  <a:latin typeface="Cambria Math" panose="02040503050406030204" pitchFamily="18" charset="0"/>
                                </a:rPr>
                                <m:t>𝑖𝑘</m:t>
                              </m:r>
                            </m:e>
                          </m:d>
                        </m:e>
                      </m:func>
                      <m:r>
                        <a:rPr lang="en-US" i="1">
                          <a:solidFill>
                            <a:srgbClr val="00CC99"/>
                          </a:solidFill>
                          <a:latin typeface="Cambria Math" panose="02040503050406030204" pitchFamily="18" charset="0"/>
                        </a:rPr>
                        <m:t>=</m:t>
                      </m:r>
                      <m:r>
                        <a:rPr lang="en-US" i="1">
                          <a:solidFill>
                            <a:srgbClr val="00CC99"/>
                          </a:solidFill>
                          <a:latin typeface="Cambria Math" panose="02040503050406030204" pitchFamily="18" charset="0"/>
                        </a:rPr>
                        <m:t>𝐿</m:t>
                      </m:r>
                      <m:r>
                        <a:rPr lang="en-US" i="1">
                          <a:solidFill>
                            <a:srgbClr val="00CC99"/>
                          </a:solidFill>
                          <a:latin typeface="Cambria Math" panose="02040503050406030204" pitchFamily="18" charset="0"/>
                        </a:rPr>
                        <m:t>=</m:t>
                      </m:r>
                      <m:r>
                        <m:rPr>
                          <m:sty m:val="p"/>
                        </m:rPr>
                        <a:rPr lang="en-US" b="0" i="0" smtClean="0">
                          <a:solidFill>
                            <a:srgbClr val="00CC99"/>
                          </a:solidFill>
                          <a:latin typeface="Cambria Math" panose="02040503050406030204" pitchFamily="18" charset="0"/>
                        </a:rPr>
                        <m:t>log</m:t>
                      </m:r>
                      <m:r>
                        <a:rPr lang="en-US" b="0" i="1" smtClean="0">
                          <a:solidFill>
                            <a:schemeClr val="tx1"/>
                          </a:solidFill>
                          <a:latin typeface="Cambria Math" panose="02040503050406030204" pitchFamily="18" charset="0"/>
                        </a:rPr>
                        <m:t>⁡[</m:t>
                      </m:r>
                      <m:nary>
                        <m:naryPr>
                          <m:chr m:val="∏"/>
                          <m:ctrlPr>
                            <a:rPr lang="en-US" i="1">
                              <a:solidFill>
                                <a:srgbClr val="00CC99"/>
                              </a:solidFill>
                              <a:latin typeface="Cambria Math" panose="02040503050406030204" pitchFamily="18" charset="0"/>
                            </a:rPr>
                          </m:ctrlPr>
                        </m:naryPr>
                        <m:sub>
                          <m:r>
                            <m:rPr>
                              <m:brk m:alnAt="23"/>
                            </m:rPr>
                            <a:rPr lang="en-US" i="1">
                              <a:solidFill>
                                <a:srgbClr val="00CC99"/>
                              </a:solidFill>
                              <a:latin typeface="Cambria Math" panose="02040503050406030204" pitchFamily="18" charset="0"/>
                            </a:rPr>
                            <m:t>𝑖</m:t>
                          </m:r>
                          <m:r>
                            <a:rPr lang="en-US" i="1">
                              <a:solidFill>
                                <a:srgbClr val="00CC99"/>
                              </a:solidFill>
                              <a:latin typeface="Cambria Math" panose="02040503050406030204" pitchFamily="18" charset="0"/>
                            </a:rPr>
                            <m:t>=1</m:t>
                          </m:r>
                        </m:sub>
                        <m:sup>
                          <m:r>
                            <a:rPr lang="en-US" i="1">
                              <a:solidFill>
                                <a:srgbClr val="00CC99"/>
                              </a:solidFill>
                              <a:latin typeface="Cambria Math" panose="02040503050406030204" pitchFamily="18" charset="0"/>
                            </a:rPr>
                            <m:t>𝑚</m:t>
                          </m:r>
                        </m:sup>
                        <m:e>
                          <m:sSubSup>
                            <m:sSubSupPr>
                              <m:ctrlPr>
                                <a:rPr lang="en-US" i="1">
                                  <a:solidFill>
                                    <a:srgbClr val="00CC99"/>
                                  </a:solidFill>
                                  <a:latin typeface="Cambria Math" panose="02040503050406030204" pitchFamily="18" charset="0"/>
                                </a:rPr>
                              </m:ctrlPr>
                            </m:sSubSupPr>
                            <m:e>
                              <m:r>
                                <a:rPr lang="en-US" i="1">
                                  <a:solidFill>
                                    <a:srgbClr val="00CC99"/>
                                  </a:solidFill>
                                  <a:latin typeface="Cambria Math" panose="02040503050406030204" pitchFamily="18" charset="0"/>
                                </a:rPr>
                                <m:t>𝑎</m:t>
                              </m:r>
                            </m:e>
                            <m:sub>
                              <m:r>
                                <a:rPr lang="en-US" i="1">
                                  <a:solidFill>
                                    <a:srgbClr val="00CC99"/>
                                  </a:solidFill>
                                  <a:latin typeface="Cambria Math" panose="02040503050406030204" pitchFamily="18" charset="0"/>
                                </a:rPr>
                                <m:t>𝑖</m:t>
                              </m:r>
                            </m:sub>
                            <m:sup>
                              <m:sSub>
                                <m:sSubPr>
                                  <m:ctrlPr>
                                    <a:rPr lang="en-US" i="1">
                                      <a:solidFill>
                                        <a:srgbClr val="00CC99"/>
                                      </a:solidFill>
                                      <a:latin typeface="Cambria Math" panose="02040503050406030204" pitchFamily="18" charset="0"/>
                                    </a:rPr>
                                  </m:ctrlPr>
                                </m:sSubPr>
                                <m:e>
                                  <m:r>
                                    <a:rPr lang="en-US" i="1">
                                      <a:solidFill>
                                        <a:srgbClr val="00CC99"/>
                                      </a:solidFill>
                                      <a:latin typeface="Cambria Math" panose="02040503050406030204" pitchFamily="18" charset="0"/>
                                    </a:rPr>
                                    <m:t>𝑦</m:t>
                                  </m:r>
                                </m:e>
                                <m:sub>
                                  <m:r>
                                    <a:rPr lang="en-US" i="1">
                                      <a:solidFill>
                                        <a:srgbClr val="00CC99"/>
                                      </a:solidFill>
                                      <a:latin typeface="Cambria Math" panose="02040503050406030204" pitchFamily="18" charset="0"/>
                                    </a:rPr>
                                    <m:t>𝑖</m:t>
                                  </m:r>
                                </m:sub>
                              </m:sSub>
                            </m:sup>
                          </m:sSubSup>
                          <m:r>
                            <a:rPr lang="en-US" i="1">
                              <a:solidFill>
                                <a:srgbClr val="00CC99"/>
                              </a:solidFill>
                              <a:latin typeface="Cambria Math" panose="02040503050406030204" pitchFamily="18" charset="0"/>
                            </a:rPr>
                            <m:t>.(1−</m:t>
                          </m:r>
                          <m:sSub>
                            <m:sSubPr>
                              <m:ctrlPr>
                                <a:rPr lang="en-US" i="1">
                                  <a:solidFill>
                                    <a:srgbClr val="00CC99"/>
                                  </a:solidFill>
                                  <a:latin typeface="Cambria Math" panose="02040503050406030204" pitchFamily="18" charset="0"/>
                                </a:rPr>
                              </m:ctrlPr>
                            </m:sSubPr>
                            <m:e>
                              <m:r>
                                <a:rPr lang="en-US" i="1">
                                  <a:solidFill>
                                    <a:srgbClr val="00CC99"/>
                                  </a:solidFill>
                                  <a:latin typeface="Cambria Math" panose="02040503050406030204" pitchFamily="18" charset="0"/>
                                </a:rPr>
                                <m:t>𝑎</m:t>
                              </m:r>
                            </m:e>
                            <m:sub>
                              <m:r>
                                <a:rPr lang="en-US" i="1">
                                  <a:solidFill>
                                    <a:srgbClr val="00CC99"/>
                                  </a:solidFill>
                                  <a:latin typeface="Cambria Math" panose="02040503050406030204" pitchFamily="18" charset="0"/>
                                </a:rPr>
                                <m:t>𝑖</m:t>
                              </m:r>
                            </m:sub>
                          </m:sSub>
                          <m:sSup>
                            <m:sSupPr>
                              <m:ctrlPr>
                                <a:rPr lang="en-US" i="1">
                                  <a:solidFill>
                                    <a:srgbClr val="00CC99"/>
                                  </a:solidFill>
                                  <a:latin typeface="Cambria Math" panose="02040503050406030204" pitchFamily="18" charset="0"/>
                                </a:rPr>
                              </m:ctrlPr>
                            </m:sSupPr>
                            <m:e>
                              <m:r>
                                <a:rPr lang="en-US" i="1">
                                  <a:solidFill>
                                    <a:srgbClr val="00CC99"/>
                                  </a:solidFill>
                                  <a:latin typeface="Cambria Math" panose="02040503050406030204" pitchFamily="18" charset="0"/>
                                </a:rPr>
                                <m:t>)</m:t>
                              </m:r>
                            </m:e>
                            <m:sup>
                              <m:r>
                                <a:rPr lang="en-US" i="1">
                                  <a:solidFill>
                                    <a:srgbClr val="00CC99"/>
                                  </a:solidFill>
                                  <a:latin typeface="Cambria Math" panose="02040503050406030204" pitchFamily="18" charset="0"/>
                                </a:rPr>
                                <m:t>1−</m:t>
                              </m:r>
                              <m:sSub>
                                <m:sSubPr>
                                  <m:ctrlPr>
                                    <a:rPr lang="en-US" i="1">
                                      <a:solidFill>
                                        <a:srgbClr val="00CC99"/>
                                      </a:solidFill>
                                      <a:latin typeface="Cambria Math" panose="02040503050406030204" pitchFamily="18" charset="0"/>
                                    </a:rPr>
                                  </m:ctrlPr>
                                </m:sSubPr>
                                <m:e>
                                  <m:r>
                                    <a:rPr lang="en-US" i="1">
                                      <a:solidFill>
                                        <a:srgbClr val="00CC99"/>
                                      </a:solidFill>
                                      <a:latin typeface="Cambria Math" panose="02040503050406030204" pitchFamily="18" charset="0"/>
                                    </a:rPr>
                                    <m:t>𝑦</m:t>
                                  </m:r>
                                </m:e>
                                <m:sub>
                                  <m:r>
                                    <a:rPr lang="en-US" i="1">
                                      <a:solidFill>
                                        <a:srgbClr val="00CC99"/>
                                      </a:solidFill>
                                      <a:latin typeface="Cambria Math" panose="02040503050406030204" pitchFamily="18" charset="0"/>
                                    </a:rPr>
                                    <m:t>𝑖</m:t>
                                  </m:r>
                                </m:sub>
                              </m:sSub>
                            </m:sup>
                          </m:sSup>
                          <m:r>
                            <a:rPr lang="en-US" b="0" i="1" smtClean="0">
                              <a:solidFill>
                                <a:schemeClr val="tx1"/>
                              </a:solidFill>
                              <a:latin typeface="Cambria Math" panose="02040503050406030204" pitchFamily="18" charset="0"/>
                            </a:rPr>
                            <m:t>]</m:t>
                          </m:r>
                        </m:e>
                      </m:nary>
                    </m:oMath>
                  </m:oMathPara>
                </a14:m>
                <a:endParaRPr lang="en-US" b="0" dirty="0">
                  <a:solidFill>
                    <a:srgbClr val="00CC99"/>
                  </a:solidFill>
                </a:endParaRPr>
              </a:p>
              <a:p>
                <a:pPr>
                  <a:buFont typeface="Wingdings" panose="05000000000000000000" pitchFamily="2" charset="2"/>
                  <a:buChar char="§"/>
                </a:pPr>
                <a:r>
                  <a:rPr lang="en-US" dirty="0">
                    <a:solidFill>
                      <a:srgbClr val="FF0000"/>
                    </a:solidFill>
                  </a:rPr>
                  <a:t>Reminder:                                    </a:t>
                </a:r>
                <a14:m>
                  <m:oMath xmlns:m="http://schemas.openxmlformats.org/officeDocument/2006/math">
                    <m:r>
                      <m:rPr>
                        <m:sty m:val="p"/>
                      </m:rPr>
                      <a:rPr lang="en-US" b="0" i="0" smtClean="0">
                        <a:solidFill>
                          <a:srgbClr val="FF0000"/>
                        </a:solidFill>
                        <a:latin typeface="Cambria Math" panose="02040503050406030204" pitchFamily="18" charset="0"/>
                      </a:rPr>
                      <m:t>log</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𝑎</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𝑏</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𝑙𝑜𝑔𝑎</m:t>
                    </m:r>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𝑙𝑜𝑔𝑏</m:t>
                    </m:r>
                  </m:oMath>
                </a14:m>
                <a:endParaRPr lang="en-GB" dirty="0">
                  <a:solidFill>
                    <a:srgbClr val="FF0000"/>
                  </a:solidFill>
                </a:endParaRPr>
              </a:p>
              <a:p>
                <a:pPr marL="0" indent="0">
                  <a:buNone/>
                </a:pPr>
                <a14:m>
                  <m:oMathPara xmlns:m="http://schemas.openxmlformats.org/officeDocument/2006/math">
                    <m:oMathParaPr>
                      <m:jc m:val="centerGroup"/>
                    </m:oMathParaPr>
                    <m:oMath xmlns:m="http://schemas.openxmlformats.org/officeDocument/2006/math">
                      <m:r>
                        <a:rPr lang="en-US" i="1">
                          <a:solidFill>
                            <a:srgbClr val="FF0000"/>
                          </a:solidFill>
                          <a:latin typeface="Cambria Math" panose="02040503050406030204" pitchFamily="18" charset="0"/>
                        </a:rPr>
                        <m:t>𝑙𝑜𝑔</m:t>
                      </m:r>
                      <m:sSup>
                        <m:sSupPr>
                          <m:ctrlPr>
                            <a:rPr lang="en-US"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𝑎</m:t>
                          </m:r>
                        </m:e>
                        <m:sup>
                          <m:r>
                            <a:rPr lang="en-US" b="0" i="1" smtClean="0">
                              <a:solidFill>
                                <a:srgbClr val="FF0000"/>
                              </a:solidFill>
                              <a:latin typeface="Cambria Math" panose="02040503050406030204" pitchFamily="18" charset="0"/>
                            </a:rPr>
                            <m:t>𝑥</m:t>
                          </m:r>
                        </m:sup>
                      </m:sSup>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𝑥𝑙𝑜𝑔𝑎</m:t>
                      </m:r>
                    </m:oMath>
                  </m:oMathPara>
                </a14:m>
                <a:endParaRPr lang="en-GB" dirty="0">
                  <a:solidFill>
                    <a:srgbClr val="FF0000"/>
                  </a:solidFill>
                </a:endParaRPr>
              </a:p>
              <a:p>
                <a:pPr marL="0" indent="0">
                  <a:buNone/>
                </a:pPr>
                <a:endParaRPr lang="en-US" b="0" dirty="0">
                  <a:solidFill>
                    <a:srgbClr val="00CC99"/>
                  </a:solidFill>
                </a:endParaRPr>
              </a:p>
              <a:p>
                <a:pPr marL="0" indent="0">
                  <a:buNone/>
                </a:pPr>
                <a14:m>
                  <m:oMath xmlns:m="http://schemas.openxmlformats.org/officeDocument/2006/math">
                    <m:func>
                      <m:funcPr>
                        <m:ctrlPr>
                          <a:rPr lang="en-US" i="1" smtClean="0">
                            <a:solidFill>
                              <a:srgbClr val="00CC99"/>
                            </a:solidFill>
                            <a:latin typeface="Cambria Math" panose="02040503050406030204" pitchFamily="18" charset="0"/>
                          </a:rPr>
                        </m:ctrlPr>
                      </m:funcPr>
                      <m:fName>
                        <m:r>
                          <m:rPr>
                            <m:sty m:val="p"/>
                          </m:rPr>
                          <a:rPr lang="en-US">
                            <a:solidFill>
                              <a:srgbClr val="00CC99"/>
                            </a:solidFill>
                            <a:latin typeface="Cambria Math" panose="02040503050406030204" pitchFamily="18" charset="0"/>
                          </a:rPr>
                          <m:t>log</m:t>
                        </m:r>
                      </m:fName>
                      <m:e>
                        <m:d>
                          <m:dPr>
                            <m:ctrlPr>
                              <a:rPr lang="en-US" i="1">
                                <a:solidFill>
                                  <a:srgbClr val="00CC99"/>
                                </a:solidFill>
                                <a:latin typeface="Cambria Math" panose="02040503050406030204" pitchFamily="18" charset="0"/>
                              </a:rPr>
                            </m:ctrlPr>
                          </m:dPr>
                          <m:e>
                            <m:r>
                              <a:rPr lang="en-US" i="1">
                                <a:solidFill>
                                  <a:srgbClr val="00CC99"/>
                                </a:solidFill>
                                <a:latin typeface="Cambria Math" panose="02040503050406030204" pitchFamily="18" charset="0"/>
                              </a:rPr>
                              <m:t>𝐿</m:t>
                            </m:r>
                          </m:e>
                        </m:d>
                      </m:e>
                    </m:func>
                    <m:r>
                      <a:rPr lang="en-US" b="0" i="1" smtClean="0">
                        <a:solidFill>
                          <a:srgbClr val="00CC99"/>
                        </a:solidFill>
                        <a:latin typeface="Cambria Math" panose="02040503050406030204" pitchFamily="18" charset="0"/>
                      </a:rPr>
                      <m:t>=</m:t>
                    </m:r>
                    <m:r>
                      <a:rPr lang="en-US" b="0" i="1" smtClean="0">
                        <a:solidFill>
                          <a:srgbClr val="00CC99"/>
                        </a:solidFill>
                        <a:latin typeface="Cambria Math" panose="02040503050406030204" pitchFamily="18" charset="0"/>
                      </a:rPr>
                      <m:t>𝐿𝐿</m:t>
                    </m:r>
                    <m:r>
                      <a:rPr lang="en-US" b="0" i="1" smtClean="0">
                        <a:solidFill>
                          <a:srgbClr val="00CC99"/>
                        </a:solidFill>
                        <a:latin typeface="Cambria Math" panose="02040503050406030204" pitchFamily="18" charset="0"/>
                      </a:rPr>
                      <m:t>=</m:t>
                    </m:r>
                    <m:nary>
                      <m:naryPr>
                        <m:chr m:val="∑"/>
                        <m:ctrlPr>
                          <a:rPr lang="en-US" b="0" i="1" smtClean="0">
                            <a:solidFill>
                              <a:srgbClr val="00CC99"/>
                            </a:solidFill>
                            <a:latin typeface="Cambria Math" panose="02040503050406030204" pitchFamily="18" charset="0"/>
                          </a:rPr>
                        </m:ctrlPr>
                      </m:naryPr>
                      <m:sub>
                        <m:r>
                          <m:rPr>
                            <m:brk m:alnAt="23"/>
                          </m:rPr>
                          <a:rPr lang="en-US" b="0" i="1" smtClean="0">
                            <a:solidFill>
                              <a:srgbClr val="00CC99"/>
                            </a:solidFill>
                            <a:latin typeface="Cambria Math" panose="02040503050406030204" pitchFamily="18" charset="0"/>
                          </a:rPr>
                          <m:t>𝑖</m:t>
                        </m:r>
                        <m:r>
                          <a:rPr lang="en-US" b="0" i="1" smtClean="0">
                            <a:solidFill>
                              <a:srgbClr val="00CC99"/>
                            </a:solidFill>
                            <a:latin typeface="Cambria Math" panose="02040503050406030204" pitchFamily="18" charset="0"/>
                          </a:rPr>
                          <m:t>=1</m:t>
                        </m:r>
                      </m:sub>
                      <m:sup>
                        <m:r>
                          <a:rPr lang="en-US" b="0" i="1" smtClean="0">
                            <a:solidFill>
                              <a:srgbClr val="00CC99"/>
                            </a:solidFill>
                            <a:latin typeface="Cambria Math" panose="02040503050406030204" pitchFamily="18" charset="0"/>
                          </a:rPr>
                          <m:t>𝑚</m:t>
                        </m:r>
                      </m:sup>
                      <m:e>
                        <m:r>
                          <a:rPr lang="en-US" b="0" i="1" smtClean="0">
                            <a:solidFill>
                              <a:srgbClr val="00CC99"/>
                            </a:solidFill>
                            <a:latin typeface="Cambria Math" panose="02040503050406030204" pitchFamily="18" charset="0"/>
                          </a:rPr>
                          <m:t>𝑙𝑜𝑔</m:t>
                        </m:r>
                      </m:e>
                    </m:nary>
                    <m:r>
                      <a:rPr lang="en-US" b="0" i="1" smtClean="0">
                        <a:solidFill>
                          <a:schemeClr val="tx1"/>
                        </a:solidFill>
                        <a:latin typeface="Cambria Math" panose="02040503050406030204" pitchFamily="18" charset="0"/>
                      </a:rPr>
                      <m:t>(</m:t>
                    </m:r>
                    <m:sSubSup>
                      <m:sSubSupPr>
                        <m:ctrlPr>
                          <a:rPr lang="en-US" b="0" i="1" smtClean="0">
                            <a:solidFill>
                              <a:srgbClr val="00CC99"/>
                            </a:solidFill>
                            <a:latin typeface="Cambria Math" panose="02040503050406030204" pitchFamily="18" charset="0"/>
                          </a:rPr>
                        </m:ctrlPr>
                      </m:sSubSupPr>
                      <m:e>
                        <m:r>
                          <a:rPr lang="en-US" b="0" i="1" smtClean="0">
                            <a:solidFill>
                              <a:srgbClr val="00CC99"/>
                            </a:solidFill>
                            <a:latin typeface="Cambria Math" panose="02040503050406030204" pitchFamily="18" charset="0"/>
                          </a:rPr>
                          <m:t>𝑎</m:t>
                        </m:r>
                      </m:e>
                      <m:sub>
                        <m:r>
                          <a:rPr lang="en-US" b="0" i="1" smtClean="0">
                            <a:solidFill>
                              <a:srgbClr val="00CC99"/>
                            </a:solidFill>
                            <a:latin typeface="Cambria Math" panose="02040503050406030204" pitchFamily="18" charset="0"/>
                          </a:rPr>
                          <m:t>𝑖</m:t>
                        </m:r>
                      </m:sub>
                      <m:sup>
                        <m:sSub>
                          <m:sSubPr>
                            <m:ctrlPr>
                              <a:rPr lang="en-US" b="0" i="1" smtClean="0">
                                <a:solidFill>
                                  <a:srgbClr val="00CC99"/>
                                </a:solidFill>
                                <a:latin typeface="Cambria Math" panose="02040503050406030204" pitchFamily="18" charset="0"/>
                              </a:rPr>
                            </m:ctrlPr>
                          </m:sSubPr>
                          <m:e>
                            <m:r>
                              <a:rPr lang="en-US" b="0" i="1" smtClean="0">
                                <a:solidFill>
                                  <a:srgbClr val="00CC99"/>
                                </a:solidFill>
                                <a:latin typeface="Cambria Math" panose="02040503050406030204" pitchFamily="18" charset="0"/>
                              </a:rPr>
                              <m:t>𝑦</m:t>
                            </m:r>
                          </m:e>
                          <m:sub>
                            <m:r>
                              <a:rPr lang="en-US" b="0" i="1" smtClean="0">
                                <a:solidFill>
                                  <a:srgbClr val="00CC99"/>
                                </a:solidFill>
                                <a:latin typeface="Cambria Math" panose="02040503050406030204" pitchFamily="18" charset="0"/>
                              </a:rPr>
                              <m:t>𝑖</m:t>
                            </m:r>
                          </m:sub>
                        </m:sSub>
                      </m:sup>
                    </m:sSubSup>
                    <m:r>
                      <a:rPr lang="en-US" b="0" i="1" smtClean="0">
                        <a:solidFill>
                          <a:srgbClr val="00CC99"/>
                        </a:solidFill>
                        <a:latin typeface="Cambria Math" panose="02040503050406030204" pitchFamily="18" charset="0"/>
                      </a:rPr>
                      <m:t> </m:t>
                    </m:r>
                    <m:r>
                      <a:rPr lang="en-US" b="0" i="1" smtClean="0">
                        <a:solidFill>
                          <a:schemeClr val="tx1"/>
                        </a:solidFill>
                        <a:latin typeface="Cambria Math" panose="02040503050406030204" pitchFamily="18" charset="0"/>
                      </a:rPr>
                      <m:t>.</m:t>
                    </m:r>
                    <m:r>
                      <a:rPr lang="en-US" b="0" i="1" smtClean="0">
                        <a:solidFill>
                          <a:srgbClr val="00CC99"/>
                        </a:solidFill>
                        <a:latin typeface="Cambria Math" panose="02040503050406030204" pitchFamily="18" charset="0"/>
                      </a:rPr>
                      <m:t>(1−</m:t>
                    </m:r>
                    <m:sSub>
                      <m:sSubPr>
                        <m:ctrlPr>
                          <a:rPr lang="en-US" b="0" i="1" smtClean="0">
                            <a:solidFill>
                              <a:srgbClr val="00CC99"/>
                            </a:solidFill>
                            <a:latin typeface="Cambria Math" panose="02040503050406030204" pitchFamily="18" charset="0"/>
                          </a:rPr>
                        </m:ctrlPr>
                      </m:sSubPr>
                      <m:e>
                        <m:r>
                          <a:rPr lang="en-US" b="0" i="1" smtClean="0">
                            <a:solidFill>
                              <a:srgbClr val="00CC99"/>
                            </a:solidFill>
                            <a:latin typeface="Cambria Math" panose="02040503050406030204" pitchFamily="18" charset="0"/>
                          </a:rPr>
                          <m:t>𝑎</m:t>
                        </m:r>
                      </m:e>
                      <m:sub>
                        <m:r>
                          <a:rPr lang="en-US" b="0" i="1" smtClean="0">
                            <a:solidFill>
                              <a:srgbClr val="00CC99"/>
                            </a:solidFill>
                            <a:latin typeface="Cambria Math" panose="02040503050406030204" pitchFamily="18" charset="0"/>
                          </a:rPr>
                          <m:t>𝑖</m:t>
                        </m:r>
                      </m:sub>
                    </m:sSub>
                    <m:sSup>
                      <m:sSupPr>
                        <m:ctrlPr>
                          <a:rPr lang="en-US" b="0" i="1" smtClean="0">
                            <a:solidFill>
                              <a:srgbClr val="00CC99"/>
                            </a:solidFill>
                            <a:latin typeface="Cambria Math" panose="02040503050406030204" pitchFamily="18" charset="0"/>
                          </a:rPr>
                        </m:ctrlPr>
                      </m:sSupPr>
                      <m:e>
                        <m:r>
                          <a:rPr lang="en-US" b="0" i="1" smtClean="0">
                            <a:solidFill>
                              <a:srgbClr val="00CC99"/>
                            </a:solidFill>
                            <a:latin typeface="Cambria Math" panose="02040503050406030204" pitchFamily="18" charset="0"/>
                          </a:rPr>
                          <m:t>)</m:t>
                        </m:r>
                      </m:e>
                      <m:sup>
                        <m:r>
                          <a:rPr lang="en-US" b="0" i="1" smtClean="0">
                            <a:solidFill>
                              <a:srgbClr val="00CC99"/>
                            </a:solidFill>
                            <a:latin typeface="Cambria Math" panose="02040503050406030204" pitchFamily="18" charset="0"/>
                          </a:rPr>
                          <m:t>1−</m:t>
                        </m:r>
                        <m:sSub>
                          <m:sSubPr>
                            <m:ctrlPr>
                              <a:rPr lang="en-US" b="0" i="1" smtClean="0">
                                <a:solidFill>
                                  <a:srgbClr val="00CC99"/>
                                </a:solidFill>
                                <a:latin typeface="Cambria Math" panose="02040503050406030204" pitchFamily="18" charset="0"/>
                              </a:rPr>
                            </m:ctrlPr>
                          </m:sSubPr>
                          <m:e>
                            <m:r>
                              <a:rPr lang="en-US" b="0" i="1" smtClean="0">
                                <a:solidFill>
                                  <a:srgbClr val="00CC99"/>
                                </a:solidFill>
                                <a:latin typeface="Cambria Math" panose="02040503050406030204" pitchFamily="18" charset="0"/>
                              </a:rPr>
                              <m:t>𝑦</m:t>
                            </m:r>
                          </m:e>
                          <m:sub>
                            <m:r>
                              <a:rPr lang="en-US" b="0" i="1" smtClean="0">
                                <a:solidFill>
                                  <a:srgbClr val="00CC99"/>
                                </a:solidFill>
                                <a:latin typeface="Cambria Math" panose="02040503050406030204" pitchFamily="18" charset="0"/>
                              </a:rPr>
                              <m:t>𝑖</m:t>
                            </m:r>
                          </m:sub>
                        </m:sSub>
                      </m:sup>
                    </m:sSup>
                  </m:oMath>
                </a14:m>
                <a:r>
                  <a:rPr lang="en-US" dirty="0"/>
                  <a:t>)</a:t>
                </a:r>
              </a:p>
              <a:p>
                <a:pPr marL="0" indent="0">
                  <a:buNone/>
                </a:pPr>
                <a14:m>
                  <m:oMath xmlns:m="http://schemas.openxmlformats.org/officeDocument/2006/math">
                    <m:func>
                      <m:funcPr>
                        <m:ctrlPr>
                          <a:rPr lang="en-US" i="1">
                            <a:solidFill>
                              <a:srgbClr val="00CC99"/>
                            </a:solidFill>
                            <a:latin typeface="Cambria Math" panose="02040503050406030204" pitchFamily="18" charset="0"/>
                          </a:rPr>
                        </m:ctrlPr>
                      </m:funcPr>
                      <m:fName>
                        <m:r>
                          <m:rPr>
                            <m:sty m:val="p"/>
                          </m:rPr>
                          <a:rPr lang="en-US">
                            <a:solidFill>
                              <a:srgbClr val="00CC99"/>
                            </a:solidFill>
                            <a:latin typeface="Cambria Math" panose="02040503050406030204" pitchFamily="18" charset="0"/>
                          </a:rPr>
                          <m:t>log</m:t>
                        </m:r>
                      </m:fName>
                      <m:e>
                        <m:d>
                          <m:dPr>
                            <m:ctrlPr>
                              <a:rPr lang="en-US" i="1">
                                <a:solidFill>
                                  <a:srgbClr val="00CC99"/>
                                </a:solidFill>
                                <a:latin typeface="Cambria Math" panose="02040503050406030204" pitchFamily="18" charset="0"/>
                              </a:rPr>
                            </m:ctrlPr>
                          </m:dPr>
                          <m:e>
                            <m:r>
                              <a:rPr lang="en-US" i="1">
                                <a:solidFill>
                                  <a:srgbClr val="00CC99"/>
                                </a:solidFill>
                                <a:latin typeface="Cambria Math" panose="02040503050406030204" pitchFamily="18" charset="0"/>
                              </a:rPr>
                              <m:t>𝐿</m:t>
                            </m:r>
                          </m:e>
                        </m:d>
                      </m:e>
                    </m:func>
                    <m:r>
                      <a:rPr lang="en-US" i="1">
                        <a:solidFill>
                          <a:srgbClr val="00CC99"/>
                        </a:solidFill>
                        <a:latin typeface="Cambria Math" panose="02040503050406030204" pitchFamily="18" charset="0"/>
                      </a:rPr>
                      <m:t>=</m:t>
                    </m:r>
                    <m:r>
                      <a:rPr lang="en-US" i="1">
                        <a:solidFill>
                          <a:srgbClr val="00CC99"/>
                        </a:solidFill>
                        <a:latin typeface="Cambria Math" panose="02040503050406030204" pitchFamily="18" charset="0"/>
                      </a:rPr>
                      <m:t>𝐿𝐿</m:t>
                    </m:r>
                    <m:r>
                      <a:rPr lang="en-US" b="0" i="1" smtClean="0">
                        <a:solidFill>
                          <a:srgbClr val="00CC99"/>
                        </a:solidFill>
                        <a:latin typeface="Cambria Math" panose="02040503050406030204" pitchFamily="18" charset="0"/>
                      </a:rPr>
                      <m:t>=</m:t>
                    </m:r>
                    <m:nary>
                      <m:naryPr>
                        <m:chr m:val="∑"/>
                        <m:ctrlPr>
                          <a:rPr lang="en-US" i="1" smtClean="0">
                            <a:solidFill>
                              <a:srgbClr val="00CC99"/>
                            </a:solidFill>
                            <a:latin typeface="Cambria Math" panose="02040503050406030204" pitchFamily="18" charset="0"/>
                          </a:rPr>
                        </m:ctrlPr>
                      </m:naryPr>
                      <m:sub>
                        <m:r>
                          <m:rPr>
                            <m:brk m:alnAt="23"/>
                          </m:rPr>
                          <a:rPr lang="en-US" i="1">
                            <a:solidFill>
                              <a:srgbClr val="00CC99"/>
                            </a:solidFill>
                            <a:latin typeface="Cambria Math" panose="02040503050406030204" pitchFamily="18" charset="0"/>
                          </a:rPr>
                          <m:t>𝑖</m:t>
                        </m:r>
                        <m:r>
                          <a:rPr lang="en-US" i="1">
                            <a:solidFill>
                              <a:srgbClr val="00CC99"/>
                            </a:solidFill>
                            <a:latin typeface="Cambria Math" panose="02040503050406030204" pitchFamily="18" charset="0"/>
                          </a:rPr>
                          <m:t>=1</m:t>
                        </m:r>
                      </m:sub>
                      <m:sup>
                        <m:r>
                          <a:rPr lang="en-US" b="0" i="1" smtClean="0">
                            <a:solidFill>
                              <a:srgbClr val="00CC99"/>
                            </a:solidFill>
                            <a:latin typeface="Cambria Math" panose="02040503050406030204" pitchFamily="18" charset="0"/>
                          </a:rPr>
                          <m:t>𝑚</m:t>
                        </m:r>
                      </m:sup>
                      <m:e>
                        <m:sSub>
                          <m:sSubPr>
                            <m:ctrlPr>
                              <a:rPr lang="en-US" i="1">
                                <a:solidFill>
                                  <a:srgbClr val="00CC99"/>
                                </a:solidFill>
                                <a:latin typeface="Cambria Math" panose="02040503050406030204" pitchFamily="18" charset="0"/>
                              </a:rPr>
                            </m:ctrlPr>
                          </m:sSubPr>
                          <m:e>
                            <m:r>
                              <a:rPr lang="en-US" b="0" i="1" smtClean="0">
                                <a:solidFill>
                                  <a:schemeClr val="tx1"/>
                                </a:solidFill>
                                <a:latin typeface="Cambria Math" panose="02040503050406030204" pitchFamily="18" charset="0"/>
                              </a:rPr>
                              <m:t>[</m:t>
                            </m:r>
                            <m:r>
                              <a:rPr lang="en-US" i="1">
                                <a:solidFill>
                                  <a:srgbClr val="00CC99"/>
                                </a:solidFill>
                                <a:latin typeface="Cambria Math" panose="02040503050406030204" pitchFamily="18" charset="0"/>
                              </a:rPr>
                              <m:t>𝑦</m:t>
                            </m:r>
                          </m:e>
                          <m:sub>
                            <m:r>
                              <a:rPr lang="en-US" i="1">
                                <a:solidFill>
                                  <a:srgbClr val="00CC99"/>
                                </a:solidFill>
                                <a:latin typeface="Cambria Math" panose="02040503050406030204" pitchFamily="18" charset="0"/>
                              </a:rPr>
                              <m:t>𝑖</m:t>
                            </m:r>
                          </m:sub>
                        </m:sSub>
                        <m:r>
                          <a:rPr lang="en-US" i="1">
                            <a:solidFill>
                              <a:srgbClr val="00CC99"/>
                            </a:solidFill>
                            <a:latin typeface="Cambria Math" panose="02040503050406030204" pitchFamily="18" charset="0"/>
                          </a:rPr>
                          <m:t>𝑙𝑜𝑔</m:t>
                        </m:r>
                      </m:e>
                    </m:nary>
                    <m:d>
                      <m:dPr>
                        <m:ctrlPr>
                          <a:rPr lang="en-US" b="0" i="1" smtClean="0">
                            <a:solidFill>
                              <a:srgbClr val="00CC99"/>
                            </a:solidFill>
                            <a:latin typeface="Cambria Math" panose="02040503050406030204" pitchFamily="18" charset="0"/>
                          </a:rPr>
                        </m:ctrlPr>
                      </m:dPr>
                      <m:e>
                        <m:sSub>
                          <m:sSubPr>
                            <m:ctrlPr>
                              <a:rPr lang="en-US" b="0" i="1" smtClean="0">
                                <a:solidFill>
                                  <a:srgbClr val="00CC99"/>
                                </a:solidFill>
                                <a:latin typeface="Cambria Math" panose="02040503050406030204" pitchFamily="18" charset="0"/>
                              </a:rPr>
                            </m:ctrlPr>
                          </m:sSubPr>
                          <m:e>
                            <m:r>
                              <a:rPr lang="en-US" b="0" i="1" smtClean="0">
                                <a:solidFill>
                                  <a:srgbClr val="00CC99"/>
                                </a:solidFill>
                                <a:latin typeface="Cambria Math" panose="02040503050406030204" pitchFamily="18" charset="0"/>
                              </a:rPr>
                              <m:t>𝑎</m:t>
                            </m:r>
                          </m:e>
                          <m:sub>
                            <m:r>
                              <a:rPr lang="en-US" b="0" i="1" smtClean="0">
                                <a:solidFill>
                                  <a:srgbClr val="00CC99"/>
                                </a:solidFill>
                                <a:latin typeface="Cambria Math" panose="02040503050406030204" pitchFamily="18" charset="0"/>
                              </a:rPr>
                              <m:t>𝑖</m:t>
                            </m:r>
                          </m:sub>
                        </m:sSub>
                      </m:e>
                    </m:d>
                    <m:r>
                      <a:rPr lang="en-US" b="0" i="1" smtClean="0">
                        <a:solidFill>
                          <a:schemeClr val="tx1"/>
                        </a:solidFill>
                        <a:latin typeface="Cambria Math" panose="02040503050406030204" pitchFamily="18" charset="0"/>
                      </a:rPr>
                      <m:t>+</m:t>
                    </m:r>
                    <m:d>
                      <m:dPr>
                        <m:ctrlPr>
                          <a:rPr lang="en-US" b="0" i="1" smtClean="0">
                            <a:solidFill>
                              <a:srgbClr val="00CC99"/>
                            </a:solidFill>
                            <a:latin typeface="Cambria Math" panose="02040503050406030204" pitchFamily="18" charset="0"/>
                          </a:rPr>
                        </m:ctrlPr>
                      </m:dPr>
                      <m:e>
                        <m:r>
                          <a:rPr lang="en-US" b="0" i="1" smtClean="0">
                            <a:solidFill>
                              <a:srgbClr val="00CC99"/>
                            </a:solidFill>
                            <a:latin typeface="Cambria Math" panose="02040503050406030204" pitchFamily="18" charset="0"/>
                          </a:rPr>
                          <m:t>1−</m:t>
                        </m:r>
                        <m:sSub>
                          <m:sSubPr>
                            <m:ctrlPr>
                              <a:rPr lang="en-US" b="0" i="1" smtClean="0">
                                <a:solidFill>
                                  <a:srgbClr val="00CC99"/>
                                </a:solidFill>
                                <a:latin typeface="Cambria Math" panose="02040503050406030204" pitchFamily="18" charset="0"/>
                              </a:rPr>
                            </m:ctrlPr>
                          </m:sSubPr>
                          <m:e>
                            <m:r>
                              <a:rPr lang="en-US" b="0" i="1" smtClean="0">
                                <a:solidFill>
                                  <a:srgbClr val="00CC99"/>
                                </a:solidFill>
                                <a:latin typeface="Cambria Math" panose="02040503050406030204" pitchFamily="18" charset="0"/>
                              </a:rPr>
                              <m:t>𝑦</m:t>
                            </m:r>
                          </m:e>
                          <m:sub>
                            <m:r>
                              <a:rPr lang="en-US" b="0" i="1" smtClean="0">
                                <a:solidFill>
                                  <a:srgbClr val="00CC99"/>
                                </a:solidFill>
                                <a:latin typeface="Cambria Math" panose="02040503050406030204" pitchFamily="18" charset="0"/>
                              </a:rPr>
                              <m:t>𝑖</m:t>
                            </m:r>
                          </m:sub>
                        </m:sSub>
                      </m:e>
                    </m:d>
                    <m:r>
                      <m:rPr>
                        <m:sty m:val="p"/>
                      </m:rPr>
                      <a:rPr lang="en-US" b="0" i="0" smtClean="0">
                        <a:solidFill>
                          <a:srgbClr val="00CC99"/>
                        </a:solidFill>
                        <a:latin typeface="Cambria Math" panose="02040503050406030204" pitchFamily="18" charset="0"/>
                      </a:rPr>
                      <m:t>log</m:t>
                    </m:r>
                    <m:r>
                      <a:rPr lang="en-US" b="0" i="1" smtClean="0">
                        <a:solidFill>
                          <a:srgbClr val="00CC99"/>
                        </a:solidFill>
                        <a:latin typeface="Cambria Math" panose="02040503050406030204" pitchFamily="18" charset="0"/>
                      </a:rPr>
                      <m:t>⁡(1−</m:t>
                    </m:r>
                    <m:sSub>
                      <m:sSubPr>
                        <m:ctrlPr>
                          <a:rPr lang="en-US" b="0" i="1" smtClean="0">
                            <a:solidFill>
                              <a:srgbClr val="00CC99"/>
                            </a:solidFill>
                            <a:latin typeface="Cambria Math" panose="02040503050406030204" pitchFamily="18" charset="0"/>
                          </a:rPr>
                        </m:ctrlPr>
                      </m:sSubPr>
                      <m:e>
                        <m:r>
                          <a:rPr lang="en-US" b="0" i="1" smtClean="0">
                            <a:solidFill>
                              <a:srgbClr val="00CC99"/>
                            </a:solidFill>
                            <a:latin typeface="Cambria Math" panose="02040503050406030204" pitchFamily="18" charset="0"/>
                          </a:rPr>
                          <m:t>𝑎</m:t>
                        </m:r>
                      </m:e>
                      <m:sub>
                        <m:r>
                          <a:rPr lang="en-US" b="0" i="1" smtClean="0">
                            <a:solidFill>
                              <a:srgbClr val="00CC99"/>
                            </a:solidFill>
                            <a:latin typeface="Cambria Math" panose="02040503050406030204" pitchFamily="18" charset="0"/>
                          </a:rPr>
                          <m:t>𝑖</m:t>
                        </m:r>
                      </m:sub>
                    </m:sSub>
                    <m:r>
                      <a:rPr lang="en-US" b="0" i="1" smtClean="0">
                        <a:solidFill>
                          <a:srgbClr val="00CC99"/>
                        </a:solidFill>
                        <a:latin typeface="Cambria Math" panose="02040503050406030204" pitchFamily="18" charset="0"/>
                      </a:rPr>
                      <m:t>)</m:t>
                    </m:r>
                  </m:oMath>
                </a14:m>
                <a:r>
                  <a:rPr lang="en-US" dirty="0"/>
                  <a:t>]</a:t>
                </a:r>
              </a:p>
              <a:p>
                <a:pPr>
                  <a:buFont typeface="Wingdings" panose="05000000000000000000" pitchFamily="2" charset="2"/>
                  <a:buChar char="§"/>
                </a:pPr>
                <a:endParaRPr lang="en-US" dirty="0"/>
              </a:p>
              <a:p>
                <a:pPr>
                  <a:buFont typeface="Wingdings" panose="05000000000000000000" pitchFamily="2" charset="2"/>
                  <a:buChar char="Ø"/>
                </a:pPr>
                <a:r>
                  <a:rPr lang="en-US" dirty="0"/>
                  <a:t>The aim is to maximize the log likelihood function which is equivalent to minimizing the negative log likelihood function:</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𝑴𝒂𝒙𝒇</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1" i="1" smtClean="0">
                          <a:latin typeface="Cambria Math" panose="02040503050406030204" pitchFamily="18" charset="0"/>
                        </a:rPr>
                        <m:t>=</m:t>
                      </m:r>
                      <m:r>
                        <a:rPr lang="en-US" b="1" i="1" smtClean="0">
                          <a:latin typeface="Cambria Math" panose="02040503050406030204" pitchFamily="18" charset="0"/>
                        </a:rPr>
                        <m:t>𝑴𝒊𝒏</m:t>
                      </m:r>
                      <m:r>
                        <a:rPr lang="en-US" b="1" i="1" smtClean="0">
                          <a:latin typeface="Cambria Math" panose="02040503050406030204" pitchFamily="18" charset="0"/>
                        </a:rPr>
                        <m:t> [−</m:t>
                      </m:r>
                      <m:r>
                        <a:rPr lang="en-US" b="1" i="1" smtClean="0">
                          <a:latin typeface="Cambria Math" panose="02040503050406030204" pitchFamily="18" charset="0"/>
                        </a:rPr>
                        <m:t>𝒇</m:t>
                      </m:r>
                      <m:d>
                        <m:dPr>
                          <m:ctrlPr>
                            <a:rPr lang="en-US" b="1" i="1" smtClean="0">
                              <a:latin typeface="Cambria Math" panose="02040503050406030204" pitchFamily="18" charset="0"/>
                            </a:rPr>
                          </m:ctrlPr>
                        </m:dPr>
                        <m:e>
                          <m:r>
                            <a:rPr lang="en-US" b="1" i="1" smtClean="0">
                              <a:latin typeface="Cambria Math" panose="02040503050406030204" pitchFamily="18" charset="0"/>
                            </a:rPr>
                            <m:t>𝒙</m:t>
                          </m:r>
                        </m:e>
                      </m:d>
                      <m:r>
                        <a:rPr lang="en-US" b="1" i="1" smtClean="0">
                          <a:latin typeface="Cambria Math" panose="02040503050406030204" pitchFamily="18" charset="0"/>
                        </a:rPr>
                        <m:t>]</m:t>
                      </m:r>
                    </m:oMath>
                  </m:oMathPara>
                </a14:m>
                <a:endParaRPr lang="en-US" b="1" dirty="0"/>
              </a:p>
              <a:p>
                <a:pPr>
                  <a:buFont typeface="Wingdings" panose="05000000000000000000" pitchFamily="2" charset="2"/>
                  <a:buChar char="q"/>
                </a:pPr>
                <a:r>
                  <a:rPr lang="en-US" b="1" u="sng" dirty="0">
                    <a:solidFill>
                      <a:srgbClr val="00B050"/>
                    </a:solidFill>
                  </a:rPr>
                  <a:t>The Loss/Cost function to be minimized is obtained</a:t>
                </a:r>
                <a:r>
                  <a:rPr lang="en-US" dirty="0"/>
                  <a:t>:</a:t>
                </a:r>
              </a:p>
              <a:p>
                <a:pPr>
                  <a:buFont typeface="Wingdings" panose="05000000000000000000" pitchFamily="2" charset="2"/>
                  <a:buChar char="q"/>
                </a:pPr>
                <a:r>
                  <a:rPr lang="en-US" i="1" dirty="0"/>
                  <a:t>Since we want to minimizer </a:t>
                </a:r>
                <a14:m>
                  <m:oMath xmlns:m="http://schemas.openxmlformats.org/officeDocument/2006/math">
                    <m:f>
                      <m:fPr>
                        <m:ctrlPr>
                          <a:rPr lang="en-US"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oMath>
                </a14:m>
                <a:r>
                  <a:rPr lang="en-US" b="0" i="1" dirty="0"/>
                  <a:t>f = this is like we normalize the objective function</a:t>
                </a:r>
              </a:p>
              <a:p>
                <a:pPr>
                  <a:buFont typeface="Wingdings" panose="05000000000000000000" pitchFamily="2" charset="2"/>
                  <a:buChar char="q"/>
                </a:pPr>
                <a:endParaRPr lang="en-US" dirty="0"/>
              </a:p>
              <a:p>
                <a:pPr marL="0" indent="0">
                  <a:buNone/>
                </a:pPr>
                <a14:m>
                  <m:oMathPara xmlns:m="http://schemas.openxmlformats.org/officeDocument/2006/math">
                    <m:oMathParaPr>
                      <m:jc m:val="centerGroup"/>
                    </m:oMathParaPr>
                    <m:oMath xmlns:m="http://schemas.openxmlformats.org/officeDocument/2006/math">
                      <m:r>
                        <a:rPr lang="en-US" b="1" i="1" smtClean="0">
                          <a:solidFill>
                            <a:srgbClr val="0000FF"/>
                          </a:solidFill>
                          <a:latin typeface="Cambria Math" panose="02040503050406030204" pitchFamily="18" charset="0"/>
                          <a:ea typeface="Cambria Math" panose="02040503050406030204" pitchFamily="18" charset="0"/>
                        </a:rPr>
                        <m:t>𝓛</m:t>
                      </m:r>
                      <m:r>
                        <a:rPr lang="en-US" b="1" i="1" smtClean="0">
                          <a:solidFill>
                            <a:srgbClr val="0000FF"/>
                          </a:solidFill>
                          <a:latin typeface="Cambria Math" panose="02040503050406030204" pitchFamily="18" charset="0"/>
                          <a:ea typeface="Cambria Math" panose="02040503050406030204" pitchFamily="18" charset="0"/>
                        </a:rPr>
                        <m:t>=</m:t>
                      </m:r>
                      <m:r>
                        <a:rPr lang="en-US" b="1" i="1" smtClean="0">
                          <a:solidFill>
                            <a:srgbClr val="0000FF"/>
                          </a:solidFill>
                          <a:latin typeface="Cambria Math" panose="02040503050406030204" pitchFamily="18" charset="0"/>
                          <a:ea typeface="Cambria Math" panose="02040503050406030204" pitchFamily="18" charset="0"/>
                        </a:rPr>
                        <m:t>𝑳𝑳</m:t>
                      </m:r>
                      <m:r>
                        <a:rPr lang="en-US" b="1" i="1" smtClean="0">
                          <a:solidFill>
                            <a:srgbClr val="0000FF"/>
                          </a:solidFill>
                          <a:latin typeface="Cambria Math" panose="02040503050406030204" pitchFamily="18" charset="0"/>
                          <a:ea typeface="Cambria Math" panose="02040503050406030204" pitchFamily="18" charset="0"/>
                        </a:rPr>
                        <m:t>≈−</m:t>
                      </m:r>
                      <m:f>
                        <m:fPr>
                          <m:ctrlPr>
                            <a:rPr lang="en-US" b="1" i="1" smtClean="0">
                              <a:solidFill>
                                <a:srgbClr val="0000FF"/>
                              </a:solidFill>
                              <a:latin typeface="Cambria Math" panose="02040503050406030204" pitchFamily="18" charset="0"/>
                              <a:ea typeface="Cambria Math" panose="02040503050406030204" pitchFamily="18" charset="0"/>
                            </a:rPr>
                          </m:ctrlPr>
                        </m:fPr>
                        <m:num>
                          <m:r>
                            <a:rPr lang="en-US" b="1" i="1" smtClean="0">
                              <a:solidFill>
                                <a:srgbClr val="0000FF"/>
                              </a:solidFill>
                              <a:latin typeface="Cambria Math" panose="02040503050406030204" pitchFamily="18" charset="0"/>
                              <a:ea typeface="Cambria Math" panose="02040503050406030204" pitchFamily="18" charset="0"/>
                            </a:rPr>
                            <m:t>𝟏</m:t>
                          </m:r>
                        </m:num>
                        <m:den>
                          <m:r>
                            <a:rPr lang="en-US" b="1" i="1" smtClean="0">
                              <a:solidFill>
                                <a:srgbClr val="0000FF"/>
                              </a:solidFill>
                              <a:latin typeface="Cambria Math" panose="02040503050406030204" pitchFamily="18" charset="0"/>
                              <a:ea typeface="Cambria Math" panose="02040503050406030204" pitchFamily="18" charset="0"/>
                            </a:rPr>
                            <m:t>𝒎</m:t>
                          </m:r>
                        </m:den>
                      </m:f>
                      <m:nary>
                        <m:naryPr>
                          <m:chr m:val="∑"/>
                          <m:ctrlPr>
                            <a:rPr lang="en-US" b="1" i="1">
                              <a:solidFill>
                                <a:srgbClr val="0000FF"/>
                              </a:solidFill>
                              <a:latin typeface="Cambria Math" panose="02040503050406030204" pitchFamily="18" charset="0"/>
                            </a:rPr>
                          </m:ctrlPr>
                        </m:naryPr>
                        <m:sub>
                          <m:r>
                            <m:rPr>
                              <m:brk m:alnAt="23"/>
                            </m:rPr>
                            <a:rPr lang="en-US" b="1" i="1">
                              <a:solidFill>
                                <a:srgbClr val="0000FF"/>
                              </a:solidFill>
                              <a:latin typeface="Cambria Math" panose="02040503050406030204" pitchFamily="18" charset="0"/>
                            </a:rPr>
                            <m:t>𝒊</m:t>
                          </m:r>
                          <m:r>
                            <a:rPr lang="en-US" b="1" i="1">
                              <a:solidFill>
                                <a:srgbClr val="0000FF"/>
                              </a:solidFill>
                              <a:latin typeface="Cambria Math" panose="02040503050406030204" pitchFamily="18" charset="0"/>
                            </a:rPr>
                            <m:t>=</m:t>
                          </m:r>
                          <m:r>
                            <a:rPr lang="en-US" b="1" i="1">
                              <a:solidFill>
                                <a:srgbClr val="0000FF"/>
                              </a:solidFill>
                              <a:latin typeface="Cambria Math" panose="02040503050406030204" pitchFamily="18" charset="0"/>
                            </a:rPr>
                            <m:t>𝟏</m:t>
                          </m:r>
                        </m:sub>
                        <m:sup>
                          <m:r>
                            <a:rPr lang="en-US" b="1" i="1" smtClean="0">
                              <a:solidFill>
                                <a:srgbClr val="0000FF"/>
                              </a:solidFill>
                              <a:latin typeface="Cambria Math" panose="02040503050406030204" pitchFamily="18" charset="0"/>
                            </a:rPr>
                            <m:t>𝒎</m:t>
                          </m:r>
                        </m:sup>
                        <m:e>
                          <m:sSub>
                            <m:sSubPr>
                              <m:ctrlPr>
                                <a:rPr lang="en-US" b="1" i="1">
                                  <a:solidFill>
                                    <a:srgbClr val="0000FF"/>
                                  </a:solidFill>
                                  <a:latin typeface="Cambria Math" panose="02040503050406030204" pitchFamily="18" charset="0"/>
                                </a:rPr>
                              </m:ctrlPr>
                            </m:sSubPr>
                            <m:e>
                              <m:r>
                                <a:rPr lang="en-US" b="1" i="1" smtClean="0">
                                  <a:solidFill>
                                    <a:srgbClr val="0000FF"/>
                                  </a:solidFill>
                                  <a:latin typeface="Cambria Math" panose="02040503050406030204" pitchFamily="18" charset="0"/>
                                </a:rPr>
                                <m:t>[</m:t>
                              </m:r>
                              <m:r>
                                <a:rPr lang="en-US" b="1" i="1">
                                  <a:solidFill>
                                    <a:srgbClr val="0000FF"/>
                                  </a:solidFill>
                                  <a:latin typeface="Cambria Math" panose="02040503050406030204" pitchFamily="18" charset="0"/>
                                </a:rPr>
                                <m:t>𝒚</m:t>
                              </m:r>
                            </m:e>
                            <m:sub>
                              <m:r>
                                <a:rPr lang="en-US" b="1" i="1">
                                  <a:solidFill>
                                    <a:srgbClr val="0000FF"/>
                                  </a:solidFill>
                                  <a:latin typeface="Cambria Math" panose="02040503050406030204" pitchFamily="18" charset="0"/>
                                </a:rPr>
                                <m:t>𝒊</m:t>
                              </m:r>
                            </m:sub>
                          </m:sSub>
                          <m:r>
                            <a:rPr lang="en-US" b="1" i="1">
                              <a:solidFill>
                                <a:srgbClr val="0000FF"/>
                              </a:solidFill>
                              <a:latin typeface="Cambria Math" panose="02040503050406030204" pitchFamily="18" charset="0"/>
                            </a:rPr>
                            <m:t>𝒍𝒐𝒈</m:t>
                          </m:r>
                        </m:e>
                      </m:nary>
                      <m:d>
                        <m:dPr>
                          <m:ctrlPr>
                            <a:rPr lang="en-US" b="1" i="1">
                              <a:solidFill>
                                <a:srgbClr val="0000FF"/>
                              </a:solidFill>
                              <a:latin typeface="Cambria Math" panose="02040503050406030204" pitchFamily="18" charset="0"/>
                            </a:rPr>
                          </m:ctrlPr>
                        </m:dPr>
                        <m:e>
                          <m:sSub>
                            <m:sSubPr>
                              <m:ctrlPr>
                                <a:rPr lang="en-US" b="1" i="1">
                                  <a:solidFill>
                                    <a:srgbClr val="0000FF"/>
                                  </a:solidFill>
                                  <a:latin typeface="Cambria Math" panose="02040503050406030204" pitchFamily="18" charset="0"/>
                                </a:rPr>
                              </m:ctrlPr>
                            </m:sSubPr>
                            <m:e>
                              <m:r>
                                <a:rPr lang="en-US" b="1" i="1">
                                  <a:solidFill>
                                    <a:srgbClr val="0000FF"/>
                                  </a:solidFill>
                                  <a:latin typeface="Cambria Math" panose="02040503050406030204" pitchFamily="18" charset="0"/>
                                </a:rPr>
                                <m:t>𝒂</m:t>
                              </m:r>
                            </m:e>
                            <m:sub>
                              <m:r>
                                <a:rPr lang="en-US" b="1" i="1">
                                  <a:solidFill>
                                    <a:srgbClr val="0000FF"/>
                                  </a:solidFill>
                                  <a:latin typeface="Cambria Math" panose="02040503050406030204" pitchFamily="18" charset="0"/>
                                </a:rPr>
                                <m:t>𝒊</m:t>
                              </m:r>
                            </m:sub>
                          </m:sSub>
                        </m:e>
                      </m:d>
                      <m:r>
                        <a:rPr lang="en-US" b="1" i="1">
                          <a:solidFill>
                            <a:srgbClr val="0000FF"/>
                          </a:solidFill>
                          <a:latin typeface="Cambria Math" panose="02040503050406030204" pitchFamily="18" charset="0"/>
                        </a:rPr>
                        <m:t>+</m:t>
                      </m:r>
                      <m:d>
                        <m:dPr>
                          <m:ctrlPr>
                            <a:rPr lang="en-US" b="1" i="1">
                              <a:solidFill>
                                <a:srgbClr val="0000FF"/>
                              </a:solidFill>
                              <a:latin typeface="Cambria Math" panose="02040503050406030204" pitchFamily="18" charset="0"/>
                            </a:rPr>
                          </m:ctrlPr>
                        </m:dPr>
                        <m:e>
                          <m:r>
                            <a:rPr lang="en-US" b="1" i="1">
                              <a:solidFill>
                                <a:srgbClr val="0000FF"/>
                              </a:solidFill>
                              <a:latin typeface="Cambria Math" panose="02040503050406030204" pitchFamily="18" charset="0"/>
                            </a:rPr>
                            <m:t>𝟏</m:t>
                          </m:r>
                          <m:r>
                            <a:rPr lang="en-US" b="1" i="1">
                              <a:solidFill>
                                <a:srgbClr val="0000FF"/>
                              </a:solidFill>
                              <a:latin typeface="Cambria Math" panose="02040503050406030204" pitchFamily="18" charset="0"/>
                            </a:rPr>
                            <m:t>−</m:t>
                          </m:r>
                          <m:sSub>
                            <m:sSubPr>
                              <m:ctrlPr>
                                <a:rPr lang="en-US" b="1" i="1">
                                  <a:solidFill>
                                    <a:srgbClr val="0000FF"/>
                                  </a:solidFill>
                                  <a:latin typeface="Cambria Math" panose="02040503050406030204" pitchFamily="18" charset="0"/>
                                </a:rPr>
                              </m:ctrlPr>
                            </m:sSubPr>
                            <m:e>
                              <m:r>
                                <a:rPr lang="en-US" b="1" i="1">
                                  <a:solidFill>
                                    <a:srgbClr val="0000FF"/>
                                  </a:solidFill>
                                  <a:latin typeface="Cambria Math" panose="02040503050406030204" pitchFamily="18" charset="0"/>
                                </a:rPr>
                                <m:t>𝒚</m:t>
                              </m:r>
                            </m:e>
                            <m:sub>
                              <m:r>
                                <a:rPr lang="en-US" b="1" i="1">
                                  <a:solidFill>
                                    <a:srgbClr val="0000FF"/>
                                  </a:solidFill>
                                  <a:latin typeface="Cambria Math" panose="02040503050406030204" pitchFamily="18" charset="0"/>
                                </a:rPr>
                                <m:t>𝒊</m:t>
                              </m:r>
                            </m:sub>
                          </m:sSub>
                        </m:e>
                      </m:d>
                      <m:r>
                        <a:rPr lang="en-US" b="1" i="1">
                          <a:solidFill>
                            <a:srgbClr val="0000FF"/>
                          </a:solidFill>
                          <a:latin typeface="Cambria Math" panose="02040503050406030204" pitchFamily="18" charset="0"/>
                        </a:rPr>
                        <m:t>𝒍𝒐𝒈</m:t>
                      </m:r>
                      <m:r>
                        <a:rPr lang="en-US" b="1" i="1">
                          <a:solidFill>
                            <a:srgbClr val="0000FF"/>
                          </a:solidFill>
                          <a:latin typeface="Cambria Math" panose="02040503050406030204" pitchFamily="18" charset="0"/>
                        </a:rPr>
                        <m:t>⁡(</m:t>
                      </m:r>
                      <m:r>
                        <a:rPr lang="en-US" b="1" i="1">
                          <a:solidFill>
                            <a:srgbClr val="0000FF"/>
                          </a:solidFill>
                          <a:latin typeface="Cambria Math" panose="02040503050406030204" pitchFamily="18" charset="0"/>
                        </a:rPr>
                        <m:t>𝟏</m:t>
                      </m:r>
                      <m:r>
                        <a:rPr lang="en-US" b="1" i="1">
                          <a:solidFill>
                            <a:srgbClr val="0000FF"/>
                          </a:solidFill>
                          <a:latin typeface="Cambria Math" panose="02040503050406030204" pitchFamily="18" charset="0"/>
                        </a:rPr>
                        <m:t>−</m:t>
                      </m:r>
                      <m:sSub>
                        <m:sSubPr>
                          <m:ctrlPr>
                            <a:rPr lang="en-US" b="1" i="1">
                              <a:solidFill>
                                <a:srgbClr val="0000FF"/>
                              </a:solidFill>
                              <a:latin typeface="Cambria Math" panose="02040503050406030204" pitchFamily="18" charset="0"/>
                            </a:rPr>
                          </m:ctrlPr>
                        </m:sSubPr>
                        <m:e>
                          <m:r>
                            <a:rPr lang="en-US" b="1" i="1">
                              <a:solidFill>
                                <a:srgbClr val="0000FF"/>
                              </a:solidFill>
                              <a:latin typeface="Cambria Math" panose="02040503050406030204" pitchFamily="18" charset="0"/>
                            </a:rPr>
                            <m:t>𝒂</m:t>
                          </m:r>
                        </m:e>
                        <m:sub>
                          <m:r>
                            <a:rPr lang="en-US" b="1" i="1">
                              <a:solidFill>
                                <a:srgbClr val="0000FF"/>
                              </a:solidFill>
                              <a:latin typeface="Cambria Math" panose="02040503050406030204" pitchFamily="18" charset="0"/>
                            </a:rPr>
                            <m:t>𝒊</m:t>
                          </m:r>
                        </m:sub>
                      </m:sSub>
                      <m:r>
                        <a:rPr lang="en-US" b="1" i="1">
                          <a:solidFill>
                            <a:srgbClr val="0000FF"/>
                          </a:solidFill>
                          <a:latin typeface="Cambria Math" panose="02040503050406030204" pitchFamily="18" charset="0"/>
                        </a:rPr>
                        <m:t>)</m:t>
                      </m:r>
                      <m:r>
                        <a:rPr lang="en-US" b="1" i="1" smtClean="0">
                          <a:solidFill>
                            <a:srgbClr val="0000FF"/>
                          </a:solidFill>
                          <a:latin typeface="Cambria Math" panose="02040503050406030204" pitchFamily="18" charset="0"/>
                        </a:rPr>
                        <m:t>]</m:t>
                      </m:r>
                    </m:oMath>
                  </m:oMathPara>
                </a14:m>
                <a:endParaRPr lang="en-US" b="1" dirty="0">
                  <a:solidFill>
                    <a:srgbClr val="0000FF"/>
                  </a:solidFill>
                </a:endParaRPr>
              </a:p>
              <a:p>
                <a:pPr marL="0" indent="0">
                  <a:buNone/>
                </a:pPr>
                <a:endParaRPr lang="en-US" dirty="0"/>
              </a:p>
              <a:p>
                <a:endParaRPr lang="en-US" dirty="0"/>
              </a:p>
            </p:txBody>
          </p:sp>
        </mc:Choice>
        <mc:Fallback xmlns="">
          <p:sp>
            <p:nvSpPr>
              <p:cNvPr id="3" name="Content Placeholder 2">
                <a:extLst>
                  <a:ext uri="{FF2B5EF4-FFF2-40B4-BE49-F238E27FC236}">
                    <a16:creationId xmlns:a16="http://schemas.microsoft.com/office/drawing/2014/main" id="{3212E036-70DA-F606-1192-2EE18AEB7427}"/>
                  </a:ext>
                </a:extLst>
              </p:cNvPr>
              <p:cNvSpPr>
                <a:spLocks noGrp="1" noRot="1" noChangeAspect="1" noMove="1" noResize="1" noEditPoints="1" noAdjustHandles="1" noChangeArrowheads="1" noChangeShapeType="1" noTextEdit="1"/>
              </p:cNvSpPr>
              <p:nvPr>
                <p:ph idx="1"/>
              </p:nvPr>
            </p:nvSpPr>
            <p:spPr>
              <a:xfrm>
                <a:off x="1466063" y="623456"/>
                <a:ext cx="7677937" cy="4520044"/>
              </a:xfrm>
              <a:blipFill>
                <a:blip r:embed="rId2"/>
                <a:stretch>
                  <a:fillRect l="-238" t="-1213"/>
                </a:stretch>
              </a:blipFill>
            </p:spPr>
            <p:txBody>
              <a:bodyPr/>
              <a:lstStyle/>
              <a:p>
                <a:r>
                  <a:rPr lang="en-CA">
                    <a:noFill/>
                  </a:rPr>
                  <a:t> </a:t>
                </a:r>
              </a:p>
            </p:txBody>
          </p:sp>
        </mc:Fallback>
      </mc:AlternateContent>
    </p:spTree>
    <p:extLst>
      <p:ext uri="{BB962C8B-B14F-4D97-AF65-F5344CB8AC3E}">
        <p14:creationId xmlns:p14="http://schemas.microsoft.com/office/powerpoint/2010/main" val="27667048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1" name="Content Placeholder 1">
                <a:extLst>
                  <a:ext uri="{FF2B5EF4-FFF2-40B4-BE49-F238E27FC236}">
                    <a16:creationId xmlns:a16="http://schemas.microsoft.com/office/drawing/2014/main" id="{BC711621-0066-67D2-9ED0-D8FEC853379A}"/>
                  </a:ext>
                </a:extLst>
              </p:cNvPr>
              <p:cNvSpPr>
                <a:spLocks noGrp="1"/>
              </p:cNvSpPr>
              <p:nvPr>
                <p:ph sz="half" idx="10"/>
              </p:nvPr>
            </p:nvSpPr>
            <p:spPr>
              <a:xfrm>
                <a:off x="52899" y="1151335"/>
                <a:ext cx="4435973" cy="3380023"/>
              </a:xfrm>
            </p:spPr>
            <p:txBody>
              <a:bodyPr>
                <a:normAutofit fontScale="92500" lnSpcReduction="10000"/>
              </a:bodyPr>
              <a:lstStyle/>
              <a:p>
                <a:pPr marL="0" indent="0">
                  <a:buNone/>
                </a:pPr>
                <a:r>
                  <a:rPr lang="en-US" dirty="0"/>
                  <a:t>To minimize </a:t>
                </a:r>
                <a14:m>
                  <m:oMath xmlns:m="http://schemas.openxmlformats.org/officeDocument/2006/math">
                    <m:r>
                      <a:rPr lang="en-US" b="1" i="1" smtClean="0">
                        <a:solidFill>
                          <a:srgbClr val="00B050"/>
                        </a:solidFill>
                        <a:latin typeface="Cambria Math" panose="02040503050406030204" pitchFamily="18" charset="0"/>
                        <a:ea typeface="Cambria Math" panose="02040503050406030204" pitchFamily="18" charset="0"/>
                      </a:rPr>
                      <m:t>𝓛</m:t>
                    </m:r>
                    <m:r>
                      <a:rPr lang="en-US" b="1" i="1" smtClean="0">
                        <a:solidFill>
                          <a:srgbClr val="00B050"/>
                        </a:solidFill>
                        <a:latin typeface="Cambria Math" panose="02040503050406030204" pitchFamily="18" charset="0"/>
                        <a:ea typeface="Cambria Math" panose="02040503050406030204" pitchFamily="18" charset="0"/>
                      </a:rPr>
                      <m:t>=</m:t>
                    </m:r>
                    <m:r>
                      <a:rPr lang="en-US" b="1" i="1" smtClean="0">
                        <a:solidFill>
                          <a:srgbClr val="00B050"/>
                        </a:solidFill>
                        <a:latin typeface="Cambria Math" panose="02040503050406030204" pitchFamily="18" charset="0"/>
                        <a:ea typeface="Cambria Math" panose="02040503050406030204" pitchFamily="18" charset="0"/>
                      </a:rPr>
                      <m:t>𝑳𝑳</m:t>
                    </m:r>
                  </m:oMath>
                </a14:m>
                <a:r>
                  <a:rPr lang="en-US" b="1" dirty="0">
                    <a:solidFill>
                      <a:srgbClr val="00B050"/>
                    </a:solidFill>
                  </a:rPr>
                  <a:t> </a:t>
                </a:r>
                <a:r>
                  <a:rPr lang="en-US" dirty="0"/>
                  <a:t>we need the gradients of the lost/cost function:</a:t>
                </a:r>
              </a:p>
              <a:p>
                <a:pPr>
                  <a:buFont typeface="Wingdings" panose="05000000000000000000" pitchFamily="2" charset="2"/>
                  <a:buChar char="Ø"/>
                </a:pPr>
                <a:r>
                  <a:rPr lang="en-US" dirty="0"/>
                  <a:t>If </a:t>
                </a:r>
                <a14:m>
                  <m:oMath xmlns:m="http://schemas.openxmlformats.org/officeDocument/2006/math">
                    <m:f>
                      <m:fPr>
                        <m:ctrlPr>
                          <a:rPr lang="en-US" b="1" i="1" smtClean="0">
                            <a:latin typeface="Cambria Math" panose="02040503050406030204" pitchFamily="18" charset="0"/>
                          </a:rPr>
                        </m:ctrlPr>
                      </m:fPr>
                      <m:num>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𝓛</m:t>
                        </m:r>
                      </m:num>
                      <m:den>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𝒘</m:t>
                        </m:r>
                      </m:den>
                    </m:f>
                    <m:r>
                      <a:rPr lang="en-US" b="1" i="1" smtClean="0">
                        <a:latin typeface="Cambria Math" panose="02040503050406030204" pitchFamily="18" charset="0"/>
                        <a:ea typeface="Cambria Math" panose="02040503050406030204" pitchFamily="18" charset="0"/>
                      </a:rPr>
                      <m:t>&lt;</m:t>
                    </m:r>
                    <m:r>
                      <a:rPr lang="en-US" b="1" i="1" smtClean="0">
                        <a:latin typeface="Cambria Math" panose="02040503050406030204" pitchFamily="18" charset="0"/>
                        <a:ea typeface="Cambria Math" panose="02040503050406030204" pitchFamily="18" charset="0"/>
                      </a:rPr>
                      <m:t>𝟎</m:t>
                    </m:r>
                    <m:r>
                      <a:rPr lang="en-US" b="1"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ℒ</m:t>
                    </m:r>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𝑤𝑒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𝑛𝑒𝑒𝑑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𝑡𝑜</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𝑖𝑛𝑐𝑟𝑒𝑎𝑠𝑒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𝑡𝑜</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𝑟𝑒𝑑𝑢𝑐𝑒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𝑒𝑟𝑟𝑜𝑟</m:t>
                    </m:r>
                    <m:r>
                      <a:rPr lang="en-US" b="0" i="1" smtClean="0">
                        <a:latin typeface="Cambria Math" panose="02040503050406030204" pitchFamily="18" charset="0"/>
                        <a:ea typeface="Cambria Math" panose="02040503050406030204" pitchFamily="18" charset="0"/>
                      </a:rPr>
                      <m:t> </m:t>
                    </m:r>
                    <m:r>
                      <a:rPr lang="en-US" b="0" i="0" smtClean="0">
                        <a:latin typeface="Cambria Math" panose="02040503050406030204" pitchFamily="18" charset="0"/>
                        <a:ea typeface="Cambria Math" panose="02040503050406030204" pitchFamily="18" charset="0"/>
                      </a:rPr>
                      <m:t>(</m:t>
                    </m:r>
                  </m:oMath>
                </a14:m>
                <a:r>
                  <a:rPr lang="en-US" dirty="0"/>
                  <a:t>y-yhat</a:t>
                </a:r>
                <a14:m>
                  <m:oMath xmlns:m="http://schemas.openxmlformats.org/officeDocument/2006/math">
                    <m:r>
                      <a:rPr lang="en-US" b="0" i="0" smtClean="0">
                        <a:latin typeface="Cambria Math" panose="02040503050406030204" pitchFamily="18" charset="0"/>
                        <a:ea typeface="Cambria Math" panose="02040503050406030204" pitchFamily="18" charset="0"/>
                      </a:rPr>
                      <m:t>)</m:t>
                    </m:r>
                  </m:oMath>
                </a14:m>
                <a:endParaRPr lang="en-US" dirty="0"/>
              </a:p>
              <a:p>
                <a:pPr>
                  <a:buFont typeface="Wingdings" panose="05000000000000000000" pitchFamily="2" charset="2"/>
                  <a:buChar char="Ø"/>
                </a:pPr>
                <a:endParaRPr lang="en-US" dirty="0"/>
              </a:p>
              <a:p>
                <a:pPr>
                  <a:buFont typeface="Wingdings" panose="05000000000000000000" pitchFamily="2" charset="2"/>
                  <a:buChar char="Ø"/>
                </a:pPr>
                <a:endParaRPr lang="en-US" dirty="0"/>
              </a:p>
              <a:p>
                <a:pPr marL="0" indent="0">
                  <a:buNone/>
                </a:pPr>
                <a:endParaRPr lang="en-US" dirty="0"/>
              </a:p>
              <a:p>
                <a:pPr>
                  <a:buFont typeface="Wingdings" panose="05000000000000000000" pitchFamily="2" charset="2"/>
                  <a:buChar char="Ø"/>
                </a:pPr>
                <a:r>
                  <a:rPr lang="en-US" dirty="0"/>
                  <a:t>If </a:t>
                </a:r>
                <a14:m>
                  <m:oMath xmlns:m="http://schemas.openxmlformats.org/officeDocument/2006/math">
                    <m:f>
                      <m:fPr>
                        <m:ctrlPr>
                          <a:rPr lang="en-US" b="1" i="1" smtClean="0">
                            <a:latin typeface="Cambria Math" panose="02040503050406030204" pitchFamily="18" charset="0"/>
                          </a:rPr>
                        </m:ctrlPr>
                      </m:fPr>
                      <m:num>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𝓛</m:t>
                        </m:r>
                      </m:num>
                      <m:den>
                        <m:r>
                          <a:rPr lang="en-US"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𝒘</m:t>
                        </m:r>
                      </m:den>
                    </m:f>
                    <m:r>
                      <a:rPr lang="en-US" b="1" i="1" smtClean="0">
                        <a:latin typeface="Cambria Math" panose="02040503050406030204" pitchFamily="18" charset="0"/>
                        <a:ea typeface="Cambria Math" panose="02040503050406030204" pitchFamily="18" charset="0"/>
                      </a:rPr>
                      <m:t>&gt;</m:t>
                    </m:r>
                    <m:r>
                      <a:rPr lang="en-US" b="1" i="1" smtClean="0">
                        <a:latin typeface="Cambria Math" panose="02040503050406030204" pitchFamily="18" charset="0"/>
                        <a:ea typeface="Cambria Math" panose="02040503050406030204" pitchFamily="18" charset="0"/>
                      </a:rPr>
                      <m:t>𝟎</m:t>
                    </m:r>
                    <m:r>
                      <a:rPr lang="en-US" b="1"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ℒ</m:t>
                    </m:r>
                    <m:r>
                      <a:rPr lang="en-US" i="1">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𝑤𝑒</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𝑛𝑒𝑒𝑑</m:t>
                    </m:r>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𝑡𝑜</m:t>
                    </m:r>
                    <m:r>
                      <a:rPr lang="en-US" b="0" i="1" smtClean="0">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𝑟𝑒𝑑𝑢𝑐𝑒</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𝑤</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𝑡𝑜</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𝑟𝑒𝑑𝑢𝑐𝑒</m:t>
                    </m:r>
                    <m:r>
                      <a:rPr lang="en-US" i="1">
                        <a:latin typeface="Cambria Math" panose="02040503050406030204" pitchFamily="18" charset="0"/>
                        <a:ea typeface="Cambria Math" panose="02040503050406030204" pitchFamily="18" charset="0"/>
                      </a:rPr>
                      <m:t> </m:t>
                    </m:r>
                    <m:r>
                      <a:rPr lang="en-US" i="1">
                        <a:latin typeface="Cambria Math" panose="02040503050406030204" pitchFamily="18" charset="0"/>
                        <a:ea typeface="Cambria Math" panose="02040503050406030204" pitchFamily="18" charset="0"/>
                      </a:rPr>
                      <m:t>𝑒𝑟𝑟𝑜𝑟</m:t>
                    </m:r>
                    <m:r>
                      <a:rPr lang="en-US" b="0" i="1" smtClean="0">
                        <a:latin typeface="Cambria Math" panose="02040503050406030204" pitchFamily="18" charset="0"/>
                        <a:ea typeface="Cambria Math" panose="02040503050406030204" pitchFamily="18" charset="0"/>
                      </a:rPr>
                      <m:t> </m:t>
                    </m:r>
                    <m:r>
                      <a:rPr lang="en-US" b="0" i="0" smtClean="0">
                        <a:latin typeface="Cambria Math" panose="02040503050406030204" pitchFamily="18" charset="0"/>
                        <a:ea typeface="Cambria Math" panose="02040503050406030204" pitchFamily="18" charset="0"/>
                      </a:rPr>
                      <m:t>(</m:t>
                    </m:r>
                  </m:oMath>
                </a14:m>
                <a:r>
                  <a:rPr lang="en-US" dirty="0"/>
                  <a:t>y-yhat)</a:t>
                </a:r>
              </a:p>
              <a:p>
                <a:pPr>
                  <a:buFont typeface="Wingdings" panose="05000000000000000000" pitchFamily="2" charset="2"/>
                  <a:buChar char="Ø"/>
                </a:pPr>
                <a:endParaRPr lang="en-US" dirty="0"/>
              </a:p>
              <a:p>
                <a:pPr marL="0" indent="0">
                  <a:buNone/>
                </a:pPr>
                <a:endParaRPr lang="en-US" dirty="0"/>
              </a:p>
              <a:p>
                <a:pPr marL="0" indent="0">
                  <a:buNone/>
                </a:pPr>
                <a:r>
                  <a:rPr lang="en-US" dirty="0"/>
                  <a:t>                     </a:t>
                </a:r>
              </a:p>
            </p:txBody>
          </p:sp>
        </mc:Choice>
        <mc:Fallback xmlns="">
          <p:sp>
            <p:nvSpPr>
              <p:cNvPr id="71" name="Content Placeholder 1">
                <a:extLst>
                  <a:ext uri="{FF2B5EF4-FFF2-40B4-BE49-F238E27FC236}">
                    <a16:creationId xmlns:a16="http://schemas.microsoft.com/office/drawing/2014/main" id="{BC711621-0066-67D2-9ED0-D8FEC853379A}"/>
                  </a:ext>
                </a:extLst>
              </p:cNvPr>
              <p:cNvSpPr>
                <a:spLocks noGrp="1" noRot="1" noChangeAspect="1" noMove="1" noResize="1" noEditPoints="1" noAdjustHandles="1" noChangeArrowheads="1" noChangeShapeType="1" noTextEdit="1"/>
              </p:cNvSpPr>
              <p:nvPr>
                <p:ph sz="half" idx="10"/>
              </p:nvPr>
            </p:nvSpPr>
            <p:spPr>
              <a:xfrm>
                <a:off x="52899" y="1151335"/>
                <a:ext cx="4435973" cy="3380023"/>
              </a:xfrm>
              <a:blipFill>
                <a:blip r:embed="rId2"/>
                <a:stretch>
                  <a:fillRect l="-550" t="-903"/>
                </a:stretch>
              </a:blipFill>
            </p:spPr>
            <p:txBody>
              <a:bodyPr/>
              <a:lstStyle/>
              <a:p>
                <a:r>
                  <a:rPr lang="en-US">
                    <a:noFill/>
                  </a:rPr>
                  <a:t> </a:t>
                </a:r>
              </a:p>
            </p:txBody>
          </p:sp>
        </mc:Fallback>
      </mc:AlternateContent>
      <p:pic>
        <p:nvPicPr>
          <p:cNvPr id="5122" name="Picture 2" descr="Gradient Descent Explained Simply with Examples - Data Analytics">
            <a:extLst>
              <a:ext uri="{FF2B5EF4-FFF2-40B4-BE49-F238E27FC236}">
                <a16:creationId xmlns:a16="http://schemas.microsoft.com/office/drawing/2014/main" id="{9444140E-0C5E-9313-C347-0D37CF80B39A}"/>
              </a:ext>
            </a:extLst>
          </p:cNvPr>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tretch>
            <a:fillRect/>
          </a:stretch>
        </p:blipFill>
        <p:spPr bwMode="auto">
          <a:xfrm>
            <a:off x="5191760" y="1678345"/>
            <a:ext cx="3383280" cy="2326005"/>
          </a:xfrm>
          <a:prstGeom prst="rect">
            <a:avLst/>
          </a:prstGeom>
          <a:solidFill>
            <a:srgbClr val="FFFFFF"/>
          </a:solidFill>
        </p:spPr>
      </p:pic>
      <p:sp>
        <p:nvSpPr>
          <p:cNvPr id="73" name="Text Placeholder 3">
            <a:extLst>
              <a:ext uri="{FF2B5EF4-FFF2-40B4-BE49-F238E27FC236}">
                <a16:creationId xmlns:a16="http://schemas.microsoft.com/office/drawing/2014/main" id="{321C9CEE-A9B8-D7CF-69FB-1EEE549A7F23}"/>
              </a:ext>
            </a:extLst>
          </p:cNvPr>
          <p:cNvSpPr>
            <a:spLocks noGrp="1"/>
          </p:cNvSpPr>
          <p:nvPr>
            <p:ph type="body" sz="quarter" idx="3"/>
          </p:nvPr>
        </p:nvSpPr>
        <p:spPr>
          <a:xfrm>
            <a:off x="5191761" y="528321"/>
            <a:ext cx="3383280" cy="623016"/>
          </a:xfrm>
        </p:spPr>
        <p:txBody>
          <a:bodyPr/>
          <a:lstStyle/>
          <a:p>
            <a:r>
              <a:rPr lang="en-US" dirty="0">
                <a:solidFill>
                  <a:srgbClr val="9900FF"/>
                </a:solidFill>
              </a:rPr>
              <a:t>Gradient Descent </a:t>
            </a:r>
            <a:r>
              <a:rPr lang="en-US" sz="800" dirty="0">
                <a:solidFill>
                  <a:srgbClr val="9900FF"/>
                </a:solidFill>
              </a:rPr>
              <a:t>-1/5</a:t>
            </a:r>
          </a:p>
        </p:txBody>
      </p:sp>
      <p:sp>
        <p:nvSpPr>
          <p:cNvPr id="2" name="Title 1">
            <a:extLst>
              <a:ext uri="{FF2B5EF4-FFF2-40B4-BE49-F238E27FC236}">
                <a16:creationId xmlns:a16="http://schemas.microsoft.com/office/drawing/2014/main" id="{F53A4EC3-830C-60BA-B639-8C3581EDCE30}"/>
              </a:ext>
            </a:extLst>
          </p:cNvPr>
          <p:cNvSpPr>
            <a:spLocks noGrp="1"/>
          </p:cNvSpPr>
          <p:nvPr>
            <p:ph type="body" sz="quarter" idx="13"/>
          </p:nvPr>
        </p:nvSpPr>
        <p:spPr>
          <a:xfrm>
            <a:off x="355600" y="528321"/>
            <a:ext cx="3769360" cy="623016"/>
          </a:xfrm>
        </p:spPr>
        <p:txBody>
          <a:bodyPr anchor="b">
            <a:normAutofit/>
          </a:bodyPr>
          <a:lstStyle/>
          <a:p>
            <a:pPr>
              <a:lnSpc>
                <a:spcPct val="90000"/>
              </a:lnSpc>
            </a:pPr>
            <a:r>
              <a:rPr lang="en-US" dirty="0">
                <a:solidFill>
                  <a:srgbClr val="9900FF"/>
                </a:solidFill>
              </a:rPr>
              <a:t>Example with 2 inputs:  GRADIENT DESCENT </a:t>
            </a:r>
            <a:r>
              <a:rPr lang="en-US" dirty="0" err="1">
                <a:solidFill>
                  <a:srgbClr val="9900FF"/>
                </a:solidFill>
              </a:rPr>
              <a:t>optimiser</a:t>
            </a:r>
            <a:endParaRPr lang="en-US" dirty="0">
              <a:solidFill>
                <a:srgbClr val="9900FF"/>
              </a:solidFill>
            </a:endParaRPr>
          </a:p>
        </p:txBody>
      </p:sp>
    </p:spTree>
    <p:extLst>
      <p:ext uri="{BB962C8B-B14F-4D97-AF65-F5344CB8AC3E}">
        <p14:creationId xmlns:p14="http://schemas.microsoft.com/office/powerpoint/2010/main" val="3448161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13E374-01D3-C97C-8C27-417319226A27}"/>
              </a:ext>
            </a:extLst>
          </p:cNvPr>
          <p:cNvSpPr>
            <a:spLocks noGrp="1"/>
          </p:cNvSpPr>
          <p:nvPr>
            <p:ph type="title"/>
          </p:nvPr>
        </p:nvSpPr>
        <p:spPr/>
        <p:txBody>
          <a:bodyPr>
            <a:normAutofit/>
          </a:bodyPr>
          <a:lstStyle/>
          <a:p>
            <a:r>
              <a:rPr lang="en-US" dirty="0">
                <a:solidFill>
                  <a:srgbClr val="9900FF"/>
                </a:solidFill>
              </a:rPr>
              <a:t>Example with 2 inputs </a:t>
            </a:r>
            <a:r>
              <a:rPr lang="en-US" dirty="0">
                <a:solidFill>
                  <a:schemeClr val="accent6">
                    <a:lumMod val="75000"/>
                  </a:schemeClr>
                </a:solidFill>
              </a:rPr>
              <a:t>- </a:t>
            </a:r>
            <a:r>
              <a:rPr lang="en-US" sz="2200" dirty="0">
                <a:solidFill>
                  <a:srgbClr val="00B050"/>
                </a:solidFill>
              </a:rPr>
              <a:t>Gradient Descent </a:t>
            </a:r>
            <a:r>
              <a:rPr lang="en-US" sz="800" dirty="0">
                <a:solidFill>
                  <a:srgbClr val="00B050"/>
                </a:solidFill>
              </a:rPr>
              <a:t>-2/5</a:t>
            </a:r>
            <a:endParaRPr lang="en-US" sz="8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F4597F3-D78D-A709-38EC-829693D4449F}"/>
                  </a:ext>
                </a:extLst>
              </p:cNvPr>
              <p:cNvSpPr>
                <a:spLocks noGrp="1"/>
              </p:cNvSpPr>
              <p:nvPr>
                <p:ph idx="1"/>
              </p:nvPr>
            </p:nvSpPr>
            <p:spPr>
              <a:xfrm>
                <a:off x="1496291" y="921958"/>
                <a:ext cx="7549468" cy="4095906"/>
              </a:xfrm>
            </p:spPr>
            <p:txBody>
              <a:bodyPr>
                <a:normAutofit/>
              </a:bodyPr>
              <a:lstStyle/>
              <a:p>
                <a:pPr>
                  <a:buFont typeface="Wingdings" panose="05000000000000000000" pitchFamily="2" charset="2"/>
                  <a:buChar char="q"/>
                </a:pPr>
                <a:r>
                  <a:rPr lang="en-US" dirty="0"/>
                  <a:t>The gradient descent method is used to update the weights in the back-propagation process:</a:t>
                </a:r>
              </a:p>
              <a:p>
                <a:pPr>
                  <a:buFont typeface="Wingdings" panose="05000000000000000000" pitchFamily="2" charset="2"/>
                  <a:buChar char="§"/>
                </a:pPr>
                <a14:m>
                  <m:oMath xmlns:m="http://schemas.openxmlformats.org/officeDocument/2006/math">
                    <m:r>
                      <a:rPr lang="en-US" sz="2000" b="1" i="1" smtClean="0">
                        <a:latin typeface="Cambria Math" panose="02040503050406030204" pitchFamily="18" charset="0"/>
                        <a:ea typeface="Cambria Math" panose="02040503050406030204" pitchFamily="18" charset="0"/>
                      </a:rPr>
                      <m:t>𝝎</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𝝎</m:t>
                    </m:r>
                    <m:r>
                      <a:rPr lang="en-US" sz="2000" b="1" i="1" smtClean="0">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𝜶</m:t>
                    </m:r>
                    <m:f>
                      <m:fPr>
                        <m:ctrlPr>
                          <a:rPr lang="en-US" sz="2000" b="1" i="1" smtClean="0">
                            <a:solidFill>
                              <a:srgbClr val="0000FF"/>
                            </a:solidFill>
                            <a:latin typeface="Cambria Math" panose="02040503050406030204" pitchFamily="18" charset="0"/>
                            <a:ea typeface="Cambria Math" panose="02040503050406030204" pitchFamily="18" charset="0"/>
                          </a:rPr>
                        </m:ctrlPr>
                      </m:fPr>
                      <m:num>
                        <m:r>
                          <a:rPr lang="en-US" sz="2000" b="1" i="1" smtClean="0">
                            <a:solidFill>
                              <a:srgbClr val="0000FF"/>
                            </a:solidFill>
                            <a:latin typeface="Cambria Math" panose="02040503050406030204" pitchFamily="18" charset="0"/>
                            <a:ea typeface="Cambria Math" panose="02040503050406030204" pitchFamily="18" charset="0"/>
                          </a:rPr>
                          <m:t>𝝏</m:t>
                        </m:r>
                        <m:r>
                          <a:rPr lang="en-US" sz="2000" b="1" i="1" smtClean="0">
                            <a:solidFill>
                              <a:srgbClr val="0000FF"/>
                            </a:solidFill>
                            <a:latin typeface="Cambria Math" panose="02040503050406030204" pitchFamily="18" charset="0"/>
                            <a:ea typeface="Cambria Math" panose="02040503050406030204" pitchFamily="18" charset="0"/>
                          </a:rPr>
                          <m:t>𝓛</m:t>
                        </m:r>
                      </m:num>
                      <m:den>
                        <m:r>
                          <a:rPr lang="en-US" sz="2000" b="1" i="1" smtClean="0">
                            <a:solidFill>
                              <a:srgbClr val="0000FF"/>
                            </a:solidFill>
                            <a:latin typeface="Cambria Math" panose="02040503050406030204" pitchFamily="18" charset="0"/>
                            <a:ea typeface="Cambria Math" panose="02040503050406030204" pitchFamily="18" charset="0"/>
                          </a:rPr>
                          <m:t>𝝏𝝎</m:t>
                        </m:r>
                      </m:den>
                    </m:f>
                  </m:oMath>
                </a14:m>
                <a:endParaRPr lang="en-US" sz="2000" b="1" dirty="0"/>
              </a:p>
              <a:p>
                <a:pPr>
                  <a:buFont typeface="Wingdings" panose="05000000000000000000" pitchFamily="2" charset="2"/>
                  <a:buChar char="§"/>
                </a:pPr>
                <a14:m>
                  <m:oMath xmlns:m="http://schemas.openxmlformats.org/officeDocument/2006/math">
                    <m:r>
                      <a:rPr lang="en-US" sz="2000" b="1" i="1" smtClean="0">
                        <a:latin typeface="Cambria Math" panose="02040503050406030204" pitchFamily="18" charset="0"/>
                        <a:ea typeface="Cambria Math" panose="02040503050406030204" pitchFamily="18" charset="0"/>
                      </a:rPr>
                      <m:t>𝒃</m:t>
                    </m:r>
                    <m:r>
                      <a:rPr lang="en-US" sz="2000" b="1" i="1">
                        <a:latin typeface="Cambria Math" panose="02040503050406030204" pitchFamily="18" charset="0"/>
                        <a:ea typeface="Cambria Math" panose="02040503050406030204" pitchFamily="18" charset="0"/>
                      </a:rPr>
                      <m:t>=</m:t>
                    </m:r>
                    <m:r>
                      <a:rPr lang="en-US" sz="2000" b="1" i="1" smtClean="0">
                        <a:latin typeface="Cambria Math" panose="02040503050406030204" pitchFamily="18" charset="0"/>
                        <a:ea typeface="Cambria Math" panose="02040503050406030204" pitchFamily="18" charset="0"/>
                      </a:rPr>
                      <m:t>𝒃</m:t>
                    </m:r>
                    <m:r>
                      <a:rPr lang="en-US" sz="2000" b="1" i="1">
                        <a:latin typeface="Cambria Math" panose="02040503050406030204" pitchFamily="18" charset="0"/>
                        <a:ea typeface="Cambria Math" panose="02040503050406030204" pitchFamily="18" charset="0"/>
                      </a:rPr>
                      <m:t>−</m:t>
                    </m:r>
                    <m:r>
                      <a:rPr lang="en-US" sz="2000" b="1" i="1">
                        <a:latin typeface="Cambria Math" panose="02040503050406030204" pitchFamily="18" charset="0"/>
                        <a:ea typeface="Cambria Math" panose="02040503050406030204" pitchFamily="18" charset="0"/>
                      </a:rPr>
                      <m:t>𝜶</m:t>
                    </m:r>
                    <m:f>
                      <m:fPr>
                        <m:ctrlPr>
                          <a:rPr lang="en-US" sz="2000" b="1" i="1" smtClean="0">
                            <a:solidFill>
                              <a:srgbClr val="0000FF"/>
                            </a:solidFill>
                            <a:latin typeface="Cambria Math" panose="02040503050406030204" pitchFamily="18" charset="0"/>
                            <a:ea typeface="Cambria Math" panose="02040503050406030204" pitchFamily="18" charset="0"/>
                          </a:rPr>
                        </m:ctrlPr>
                      </m:fPr>
                      <m:num>
                        <m:r>
                          <a:rPr lang="en-US" sz="2000" b="1" i="1">
                            <a:solidFill>
                              <a:srgbClr val="0000FF"/>
                            </a:solidFill>
                            <a:latin typeface="Cambria Math" panose="02040503050406030204" pitchFamily="18" charset="0"/>
                            <a:ea typeface="Cambria Math" panose="02040503050406030204" pitchFamily="18" charset="0"/>
                          </a:rPr>
                          <m:t>𝝏</m:t>
                        </m:r>
                        <m:r>
                          <a:rPr lang="en-US" sz="2000" b="1" i="1" smtClean="0">
                            <a:solidFill>
                              <a:srgbClr val="0000FF"/>
                            </a:solidFill>
                            <a:latin typeface="Cambria Math" panose="02040503050406030204" pitchFamily="18" charset="0"/>
                            <a:ea typeface="Cambria Math" panose="02040503050406030204" pitchFamily="18" charset="0"/>
                          </a:rPr>
                          <m:t>𝓛</m:t>
                        </m:r>
                      </m:num>
                      <m:den>
                        <m:r>
                          <a:rPr lang="en-US" sz="2000" b="1" i="1">
                            <a:solidFill>
                              <a:srgbClr val="0000FF"/>
                            </a:solidFill>
                            <a:latin typeface="Cambria Math" panose="02040503050406030204" pitchFamily="18" charset="0"/>
                            <a:ea typeface="Cambria Math" panose="02040503050406030204" pitchFamily="18" charset="0"/>
                          </a:rPr>
                          <m:t>𝝏</m:t>
                        </m:r>
                        <m:r>
                          <a:rPr lang="en-US" sz="2000" b="1" i="1" smtClean="0">
                            <a:solidFill>
                              <a:srgbClr val="0000FF"/>
                            </a:solidFill>
                            <a:latin typeface="Cambria Math" panose="02040503050406030204" pitchFamily="18" charset="0"/>
                            <a:ea typeface="Cambria Math" panose="02040503050406030204" pitchFamily="18" charset="0"/>
                          </a:rPr>
                          <m:t>𝒃</m:t>
                        </m:r>
                      </m:den>
                    </m:f>
                  </m:oMath>
                </a14:m>
                <a:endParaRPr lang="en-US" sz="2000" b="1" dirty="0"/>
              </a:p>
              <a:p>
                <a:pPr>
                  <a:buFont typeface="Wingdings" panose="05000000000000000000" pitchFamily="2" charset="2"/>
                  <a:buChar char="q"/>
                </a:pPr>
                <a:r>
                  <a:rPr lang="en-US" dirty="0"/>
                  <a:t>To compute </a:t>
                </a:r>
                <a:r>
                  <a:rPr lang="en-US" i="1" dirty="0"/>
                  <a:t>the gradients</a:t>
                </a:r>
                <a:r>
                  <a:rPr lang="en-US" dirty="0"/>
                  <a:t>  </a:t>
                </a:r>
                <a14:m>
                  <m:oMath xmlns:m="http://schemas.openxmlformats.org/officeDocument/2006/math">
                    <m:f>
                      <m:fPr>
                        <m:ctrlPr>
                          <a:rPr lang="en-US" b="1" i="1" smtClean="0">
                            <a:solidFill>
                              <a:srgbClr val="00B050"/>
                            </a:solidFill>
                            <a:latin typeface="Cambria Math" panose="02040503050406030204" pitchFamily="18" charset="0"/>
                            <a:ea typeface="Cambria Math" panose="02040503050406030204" pitchFamily="18" charset="0"/>
                          </a:rPr>
                        </m:ctrlPr>
                      </m:fPr>
                      <m:num>
                        <m:r>
                          <a:rPr lang="en-US" b="1" i="1">
                            <a:solidFill>
                              <a:srgbClr val="00B050"/>
                            </a:solidFill>
                            <a:latin typeface="Cambria Math" panose="02040503050406030204" pitchFamily="18" charset="0"/>
                            <a:ea typeface="Cambria Math" panose="02040503050406030204" pitchFamily="18" charset="0"/>
                          </a:rPr>
                          <m:t>𝝏</m:t>
                        </m:r>
                        <m:r>
                          <a:rPr lang="en-US" b="1" i="1" smtClean="0">
                            <a:solidFill>
                              <a:srgbClr val="00B050"/>
                            </a:solidFill>
                            <a:latin typeface="Cambria Math" panose="02040503050406030204" pitchFamily="18" charset="0"/>
                            <a:ea typeface="Cambria Math" panose="02040503050406030204" pitchFamily="18" charset="0"/>
                          </a:rPr>
                          <m:t>𝓛</m:t>
                        </m:r>
                      </m:num>
                      <m:den>
                        <m:r>
                          <a:rPr lang="en-US" b="1" i="1">
                            <a:solidFill>
                              <a:srgbClr val="00B050"/>
                            </a:solidFill>
                            <a:latin typeface="Cambria Math" panose="02040503050406030204" pitchFamily="18" charset="0"/>
                            <a:ea typeface="Cambria Math" panose="02040503050406030204" pitchFamily="18" charset="0"/>
                          </a:rPr>
                          <m:t>𝝏𝝎</m:t>
                        </m:r>
                      </m:den>
                    </m:f>
                  </m:oMath>
                </a14:m>
                <a:r>
                  <a:rPr lang="en-GB" dirty="0"/>
                  <a:t> we use the chain rule:</a:t>
                </a:r>
              </a:p>
              <a:p>
                <a:pPr>
                  <a:buFont typeface="Wingdings" panose="05000000000000000000" pitchFamily="2" charset="2"/>
                  <a:buChar char="v"/>
                </a:pPr>
                <a14:m>
                  <m:oMath xmlns:m="http://schemas.openxmlformats.org/officeDocument/2006/math">
                    <m:f>
                      <m:fPr>
                        <m:ctrlPr>
                          <a:rPr lang="en-GB" sz="2400" b="1" i="1" smtClean="0">
                            <a:solidFill>
                              <a:srgbClr val="0000FF"/>
                            </a:solidFill>
                            <a:latin typeface="Cambria Math" panose="02040503050406030204" pitchFamily="18" charset="0"/>
                          </a:rPr>
                        </m:ctrlPr>
                      </m:fPr>
                      <m:num>
                        <m:r>
                          <a:rPr lang="en-GB" sz="2400" b="1" i="1" smtClean="0">
                            <a:solidFill>
                              <a:srgbClr val="0000FF"/>
                            </a:solidFill>
                            <a:latin typeface="Cambria Math" panose="02040503050406030204" pitchFamily="18" charset="0"/>
                            <a:ea typeface="Cambria Math" panose="02040503050406030204" pitchFamily="18" charset="0"/>
                          </a:rPr>
                          <m:t>𝝏</m:t>
                        </m:r>
                        <m:r>
                          <a:rPr lang="en-GB" sz="2400" b="1" i="1" smtClean="0">
                            <a:solidFill>
                              <a:srgbClr val="0000FF"/>
                            </a:solidFill>
                            <a:latin typeface="Cambria Math" panose="02040503050406030204" pitchFamily="18" charset="0"/>
                            <a:ea typeface="Cambria Math" panose="02040503050406030204" pitchFamily="18" charset="0"/>
                          </a:rPr>
                          <m:t>𝓛</m:t>
                        </m:r>
                      </m:num>
                      <m:den>
                        <m:r>
                          <a:rPr lang="en-GB" sz="2400" b="1" i="1" smtClean="0">
                            <a:solidFill>
                              <a:srgbClr val="0000FF"/>
                            </a:solidFill>
                            <a:latin typeface="Cambria Math" panose="02040503050406030204" pitchFamily="18" charset="0"/>
                            <a:ea typeface="Cambria Math" panose="02040503050406030204" pitchFamily="18" charset="0"/>
                          </a:rPr>
                          <m:t>𝝏</m:t>
                        </m:r>
                        <m:sSub>
                          <m:sSubPr>
                            <m:ctrlPr>
                              <a:rPr lang="en-GB" sz="2400" b="1" i="1" smtClean="0">
                                <a:solidFill>
                                  <a:srgbClr val="0000FF"/>
                                </a:solidFill>
                                <a:latin typeface="Cambria Math" panose="02040503050406030204" pitchFamily="18" charset="0"/>
                                <a:ea typeface="Cambria Math" panose="02040503050406030204" pitchFamily="18" charset="0"/>
                              </a:rPr>
                            </m:ctrlPr>
                          </m:sSubPr>
                          <m:e>
                            <m:r>
                              <a:rPr lang="en-GB" sz="2400" b="1" i="1" smtClean="0">
                                <a:solidFill>
                                  <a:srgbClr val="0000FF"/>
                                </a:solidFill>
                                <a:latin typeface="Cambria Math" panose="02040503050406030204" pitchFamily="18" charset="0"/>
                                <a:ea typeface="Cambria Math" panose="02040503050406030204" pitchFamily="18" charset="0"/>
                              </a:rPr>
                              <m:t>𝝎</m:t>
                            </m:r>
                          </m:e>
                          <m:sub>
                            <m:r>
                              <a:rPr lang="en-US" sz="2400" b="1" i="1" smtClean="0">
                                <a:solidFill>
                                  <a:srgbClr val="0000FF"/>
                                </a:solidFill>
                                <a:latin typeface="Cambria Math" panose="02040503050406030204" pitchFamily="18" charset="0"/>
                                <a:ea typeface="Cambria Math" panose="02040503050406030204" pitchFamily="18" charset="0"/>
                              </a:rPr>
                              <m:t>𝟏</m:t>
                            </m:r>
                          </m:sub>
                        </m:sSub>
                      </m:den>
                    </m:f>
                    <m:r>
                      <a:rPr lang="en-US" sz="2400" b="1" i="1" smtClean="0">
                        <a:latin typeface="Cambria Math" panose="02040503050406030204" pitchFamily="18" charset="0"/>
                      </a:rPr>
                      <m:t>=</m:t>
                    </m:r>
                    <m:f>
                      <m:fPr>
                        <m:ctrlPr>
                          <a:rPr lang="en-US" sz="2400" b="1" i="1" smtClean="0">
                            <a:latin typeface="Cambria Math" panose="02040503050406030204" pitchFamily="18" charset="0"/>
                          </a:rPr>
                        </m:ctrlPr>
                      </m:fPr>
                      <m:num>
                        <m:r>
                          <a:rPr lang="en-GB" sz="2400" b="1" i="1">
                            <a:latin typeface="Cambria Math" panose="02040503050406030204" pitchFamily="18" charset="0"/>
                            <a:ea typeface="Cambria Math" panose="02040503050406030204" pitchFamily="18" charset="0"/>
                          </a:rPr>
                          <m:t>𝝏</m:t>
                        </m:r>
                        <m:r>
                          <a:rPr lang="en-GB" sz="2400" b="1" i="1" smtClean="0">
                            <a:latin typeface="Cambria Math" panose="02040503050406030204" pitchFamily="18" charset="0"/>
                            <a:ea typeface="Cambria Math" panose="02040503050406030204" pitchFamily="18" charset="0"/>
                          </a:rPr>
                          <m:t>𝓛</m:t>
                        </m:r>
                      </m:num>
                      <m:den>
                        <m:r>
                          <a:rPr lang="en-GB" sz="2400" b="1" i="1">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𝒂</m:t>
                        </m:r>
                      </m:den>
                    </m:f>
                    <m:r>
                      <a:rPr lang="en-US" sz="2400" b="1" i="1" smtClean="0">
                        <a:latin typeface="Cambria Math" panose="02040503050406030204" pitchFamily="18" charset="0"/>
                      </a:rPr>
                      <m:t>.</m:t>
                    </m:r>
                    <m:f>
                      <m:fPr>
                        <m:ctrlPr>
                          <a:rPr lang="en-US" sz="2400" b="1" i="1" smtClean="0">
                            <a:latin typeface="Cambria Math" panose="02040503050406030204" pitchFamily="18" charset="0"/>
                          </a:rPr>
                        </m:ctrlPr>
                      </m:fPr>
                      <m:num>
                        <m:r>
                          <a:rPr lang="en-GB" sz="2400" b="1" i="1">
                            <a:latin typeface="Cambria Math" panose="02040503050406030204" pitchFamily="18" charset="0"/>
                            <a:ea typeface="Cambria Math" panose="02040503050406030204" pitchFamily="18" charset="0"/>
                          </a:rPr>
                          <m:t>𝝏</m:t>
                        </m:r>
                        <m:r>
                          <a:rPr lang="en-US" sz="2400" b="1" i="1" smtClean="0">
                            <a:latin typeface="Cambria Math" panose="02040503050406030204" pitchFamily="18" charset="0"/>
                            <a:ea typeface="Cambria Math" panose="02040503050406030204" pitchFamily="18" charset="0"/>
                          </a:rPr>
                          <m:t>𝒂</m:t>
                        </m:r>
                        <m:r>
                          <a:rPr lang="en-US" sz="2400" b="1" i="1" smtClean="0">
                            <a:latin typeface="Cambria Math" panose="02040503050406030204" pitchFamily="18" charset="0"/>
                            <a:ea typeface="Cambria Math" panose="02040503050406030204" pitchFamily="18" charset="0"/>
                          </a:rPr>
                          <m:t> </m:t>
                        </m:r>
                      </m:num>
                      <m:den>
                        <m:r>
                          <a:rPr lang="en-GB" sz="2400" b="1" i="1" smtClean="0">
                            <a:solidFill>
                              <a:srgbClr val="00B050"/>
                            </a:solidFill>
                            <a:latin typeface="Cambria Math" panose="02040503050406030204" pitchFamily="18" charset="0"/>
                            <a:ea typeface="Cambria Math" panose="02040503050406030204" pitchFamily="18" charset="0"/>
                          </a:rPr>
                          <m:t>𝝏</m:t>
                        </m:r>
                        <m:r>
                          <a:rPr lang="en-US" sz="2400" b="1" i="1" smtClean="0">
                            <a:solidFill>
                              <a:srgbClr val="00B050"/>
                            </a:solidFill>
                            <a:latin typeface="Cambria Math" panose="02040503050406030204" pitchFamily="18" charset="0"/>
                            <a:ea typeface="Cambria Math" panose="02040503050406030204" pitchFamily="18" charset="0"/>
                          </a:rPr>
                          <m:t>𝒛</m:t>
                        </m:r>
                      </m:den>
                    </m:f>
                    <m:r>
                      <a:rPr lang="en-US" sz="2400" b="1" i="1" smtClean="0">
                        <a:latin typeface="Cambria Math" panose="02040503050406030204" pitchFamily="18" charset="0"/>
                      </a:rPr>
                      <m:t>.</m:t>
                    </m:r>
                    <m:f>
                      <m:fPr>
                        <m:ctrlPr>
                          <a:rPr lang="en-GB" sz="2400" b="1" i="1">
                            <a:latin typeface="Cambria Math" panose="02040503050406030204" pitchFamily="18" charset="0"/>
                          </a:rPr>
                        </m:ctrlPr>
                      </m:fPr>
                      <m:num>
                        <m:r>
                          <a:rPr lang="en-GB" sz="2400" b="1" i="1" smtClean="0">
                            <a:solidFill>
                              <a:srgbClr val="00B050"/>
                            </a:solidFill>
                            <a:latin typeface="Cambria Math" panose="02040503050406030204" pitchFamily="18" charset="0"/>
                            <a:ea typeface="Cambria Math" panose="02040503050406030204" pitchFamily="18" charset="0"/>
                          </a:rPr>
                          <m:t>𝝏</m:t>
                        </m:r>
                        <m:r>
                          <a:rPr lang="en-US" sz="2400" b="1" i="1" smtClean="0">
                            <a:solidFill>
                              <a:srgbClr val="00B050"/>
                            </a:solidFill>
                            <a:latin typeface="Cambria Math" panose="02040503050406030204" pitchFamily="18" charset="0"/>
                            <a:ea typeface="Cambria Math" panose="02040503050406030204" pitchFamily="18" charset="0"/>
                          </a:rPr>
                          <m:t>𝒛</m:t>
                        </m:r>
                      </m:num>
                      <m:den>
                        <m:r>
                          <a:rPr lang="en-GB" sz="2400" b="1" i="1">
                            <a:latin typeface="Cambria Math" panose="02040503050406030204" pitchFamily="18" charset="0"/>
                            <a:ea typeface="Cambria Math" panose="02040503050406030204" pitchFamily="18" charset="0"/>
                          </a:rPr>
                          <m:t>𝝏</m:t>
                        </m:r>
                        <m:sSub>
                          <m:sSubPr>
                            <m:ctrlPr>
                              <a:rPr lang="en-GB" sz="2400" b="1" i="1">
                                <a:latin typeface="Cambria Math" panose="02040503050406030204" pitchFamily="18" charset="0"/>
                                <a:ea typeface="Cambria Math" panose="02040503050406030204" pitchFamily="18" charset="0"/>
                              </a:rPr>
                            </m:ctrlPr>
                          </m:sSubPr>
                          <m:e>
                            <m:r>
                              <a:rPr lang="en-GB" sz="2400" b="1" i="1">
                                <a:latin typeface="Cambria Math" panose="02040503050406030204" pitchFamily="18" charset="0"/>
                                <a:ea typeface="Cambria Math" panose="02040503050406030204" pitchFamily="18" charset="0"/>
                              </a:rPr>
                              <m:t>𝝎</m:t>
                            </m:r>
                          </m:e>
                          <m:sub>
                            <m:r>
                              <a:rPr lang="en-US" sz="2400" b="1" i="1">
                                <a:latin typeface="Cambria Math" panose="02040503050406030204" pitchFamily="18" charset="0"/>
                                <a:ea typeface="Cambria Math" panose="02040503050406030204" pitchFamily="18" charset="0"/>
                              </a:rPr>
                              <m:t>𝟏</m:t>
                            </m:r>
                          </m:sub>
                        </m:sSub>
                      </m:den>
                    </m:f>
                  </m:oMath>
                </a14:m>
                <a:r>
                  <a:rPr lang="en-GB" sz="2400" b="1" dirty="0"/>
                  <a:t> </a:t>
                </a:r>
                <a:r>
                  <a:rPr lang="en-GB" sz="2400" b="1" dirty="0">
                    <a:sym typeface="Wingdings" panose="05000000000000000000" pitchFamily="2" charset="2"/>
                  </a:rPr>
                  <a:t></a:t>
                </a:r>
                <a:r>
                  <a:rPr lang="en-GB" sz="2400" b="1" dirty="0">
                    <a:solidFill>
                      <a:srgbClr val="0000FF"/>
                    </a:solidFill>
                  </a:rPr>
                  <a:t>(*1).(*2).(*3)</a:t>
                </a:r>
              </a:p>
              <a:p>
                <a:pPr>
                  <a:buFont typeface="Wingdings" panose="05000000000000000000" pitchFamily="2" charset="2"/>
                  <a:buChar char="§"/>
                </a:pPr>
                <a:r>
                  <a:rPr lang="en-US" dirty="0">
                    <a:solidFill>
                      <a:srgbClr val="0000FF"/>
                    </a:solidFill>
                  </a:rPr>
                  <a:t>(*1) </a:t>
                </a:r>
                <a:r>
                  <a:rPr lang="en-US" dirty="0"/>
                  <a:t>: </a:t>
                </a:r>
                <a14:m>
                  <m:oMath xmlns:m="http://schemas.openxmlformats.org/officeDocument/2006/math">
                    <m:f>
                      <m:fPr>
                        <m:ctrlPr>
                          <a:rPr lang="en-GB" b="1" i="1" smtClean="0">
                            <a:solidFill>
                              <a:srgbClr val="0000FF"/>
                            </a:solidFill>
                            <a:latin typeface="Cambria Math" panose="02040503050406030204" pitchFamily="18" charset="0"/>
                          </a:rPr>
                        </m:ctrlPr>
                      </m:fPr>
                      <m:num>
                        <m:r>
                          <a:rPr lang="en-GB" b="1" i="1">
                            <a:solidFill>
                              <a:srgbClr val="0000FF"/>
                            </a:solidFill>
                            <a:latin typeface="Cambria Math" panose="02040503050406030204" pitchFamily="18" charset="0"/>
                            <a:ea typeface="Cambria Math" panose="02040503050406030204" pitchFamily="18" charset="0"/>
                          </a:rPr>
                          <m:t>𝝏</m:t>
                        </m:r>
                        <m:r>
                          <a:rPr lang="en-GB" b="1" i="1" smtClean="0">
                            <a:solidFill>
                              <a:srgbClr val="0000FF"/>
                            </a:solidFill>
                            <a:latin typeface="Cambria Math" panose="02040503050406030204" pitchFamily="18" charset="0"/>
                            <a:ea typeface="Cambria Math" panose="02040503050406030204" pitchFamily="18" charset="0"/>
                          </a:rPr>
                          <m:t>𝓛</m:t>
                        </m:r>
                      </m:num>
                      <m:den>
                        <m:r>
                          <a:rPr lang="en-GB" b="1" i="1">
                            <a:solidFill>
                              <a:srgbClr val="0000FF"/>
                            </a:solidFill>
                            <a:latin typeface="Cambria Math" panose="02040503050406030204" pitchFamily="18" charset="0"/>
                            <a:ea typeface="Cambria Math" panose="02040503050406030204" pitchFamily="18" charset="0"/>
                          </a:rPr>
                          <m:t>𝝏</m:t>
                        </m:r>
                        <m:sSub>
                          <m:sSubPr>
                            <m:ctrlPr>
                              <a:rPr lang="en-GB" b="1" i="1">
                                <a:solidFill>
                                  <a:srgbClr val="0000FF"/>
                                </a:solidFill>
                                <a:latin typeface="Cambria Math" panose="02040503050406030204" pitchFamily="18" charset="0"/>
                                <a:ea typeface="Cambria Math" panose="02040503050406030204" pitchFamily="18" charset="0"/>
                              </a:rPr>
                            </m:ctrlPr>
                          </m:sSubPr>
                          <m:e>
                            <m:r>
                              <a:rPr lang="en-US" b="1" i="1" smtClean="0">
                                <a:solidFill>
                                  <a:srgbClr val="0000FF"/>
                                </a:solidFill>
                                <a:latin typeface="Cambria Math" panose="02040503050406030204" pitchFamily="18" charset="0"/>
                                <a:ea typeface="Cambria Math" panose="02040503050406030204" pitchFamily="18" charset="0"/>
                              </a:rPr>
                              <m:t>𝒂</m:t>
                            </m:r>
                          </m:e>
                          <m:sub>
                            <m:r>
                              <a:rPr lang="en-US" b="1" i="1" smtClean="0">
                                <a:solidFill>
                                  <a:srgbClr val="0000FF"/>
                                </a:solidFill>
                                <a:latin typeface="Cambria Math" panose="02040503050406030204" pitchFamily="18" charset="0"/>
                                <a:ea typeface="Cambria Math" panose="02040503050406030204" pitchFamily="18" charset="0"/>
                              </a:rPr>
                              <m:t>𝒊</m:t>
                            </m:r>
                          </m:sub>
                        </m:sSub>
                      </m:den>
                    </m:f>
                    <m:r>
                      <a:rPr lang="en-US" b="0" i="1" smtClean="0">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m:t>
                    </m:r>
                    <m:f>
                      <m:fPr>
                        <m:ctrlPr>
                          <a:rPr lang="en-US" b="1" i="1" smtClean="0">
                            <a:solidFill>
                              <a:srgbClr val="0000FF"/>
                            </a:solidFill>
                            <a:latin typeface="Cambria Math" panose="02040503050406030204" pitchFamily="18" charset="0"/>
                            <a:ea typeface="Cambria Math" panose="02040503050406030204" pitchFamily="18" charset="0"/>
                          </a:rPr>
                        </m:ctrlPr>
                      </m:fPr>
                      <m:num>
                        <m:r>
                          <a:rPr lang="en-US" b="1" i="1" smtClean="0">
                            <a:solidFill>
                              <a:srgbClr val="0000FF"/>
                            </a:solidFill>
                            <a:latin typeface="Cambria Math" panose="02040503050406030204" pitchFamily="18" charset="0"/>
                            <a:ea typeface="Cambria Math" panose="02040503050406030204" pitchFamily="18" charset="0"/>
                          </a:rPr>
                          <m:t>𝝏</m:t>
                        </m:r>
                      </m:num>
                      <m:den>
                        <m:r>
                          <a:rPr lang="en-GB" b="1" i="1">
                            <a:latin typeface="Cambria Math" panose="02040503050406030204" pitchFamily="18" charset="0"/>
                            <a:ea typeface="Cambria Math" panose="02040503050406030204" pitchFamily="18" charset="0"/>
                          </a:rPr>
                          <m:t>𝝏</m:t>
                        </m:r>
                        <m:sSub>
                          <m:sSubPr>
                            <m:ctrlPr>
                              <a:rPr lang="en-GB" b="1" i="1">
                                <a:latin typeface="Cambria Math" panose="02040503050406030204" pitchFamily="18" charset="0"/>
                                <a:ea typeface="Cambria Math" panose="02040503050406030204" pitchFamily="18" charset="0"/>
                              </a:rPr>
                            </m:ctrlPr>
                          </m:sSubPr>
                          <m:e>
                            <m:r>
                              <a:rPr lang="en-US" b="1" i="1">
                                <a:latin typeface="Cambria Math" panose="02040503050406030204" pitchFamily="18" charset="0"/>
                                <a:ea typeface="Cambria Math" panose="02040503050406030204" pitchFamily="18" charset="0"/>
                              </a:rPr>
                              <m:t>𝒂</m:t>
                            </m:r>
                          </m:e>
                          <m:sub>
                            <m:r>
                              <a:rPr lang="en-US" b="1" i="1">
                                <a:latin typeface="Cambria Math" panose="02040503050406030204" pitchFamily="18" charset="0"/>
                                <a:ea typeface="Cambria Math" panose="02040503050406030204" pitchFamily="18" charset="0"/>
                              </a:rPr>
                              <m:t>𝒊</m:t>
                            </m:r>
                          </m:sub>
                        </m:sSub>
                      </m:den>
                    </m:f>
                    <m:r>
                      <a:rPr lang="en-US" b="1" i="1" smtClean="0">
                        <a:solidFill>
                          <a:srgbClr val="0000FF"/>
                        </a:solidFill>
                        <a:latin typeface="Cambria Math" panose="02040503050406030204" pitchFamily="18" charset="0"/>
                        <a:ea typeface="Cambria Math" panose="02040503050406030204" pitchFamily="18" charset="0"/>
                      </a:rPr>
                      <m:t>{</m:t>
                    </m:r>
                    <m:f>
                      <m:fPr>
                        <m:ctrlPr>
                          <a:rPr lang="en-US" b="1" i="1">
                            <a:solidFill>
                              <a:srgbClr val="0000FF"/>
                            </a:solidFill>
                            <a:latin typeface="Cambria Math" panose="02040503050406030204" pitchFamily="18" charset="0"/>
                            <a:ea typeface="Cambria Math" panose="02040503050406030204" pitchFamily="18" charset="0"/>
                          </a:rPr>
                        </m:ctrlPr>
                      </m:fPr>
                      <m:num>
                        <m:r>
                          <a:rPr lang="en-US" b="1" i="1">
                            <a:solidFill>
                              <a:srgbClr val="0000FF"/>
                            </a:solidFill>
                            <a:latin typeface="Cambria Math" panose="02040503050406030204" pitchFamily="18" charset="0"/>
                            <a:ea typeface="Cambria Math" panose="02040503050406030204" pitchFamily="18" charset="0"/>
                          </a:rPr>
                          <m:t>𝟏</m:t>
                        </m:r>
                      </m:num>
                      <m:den>
                        <m:r>
                          <a:rPr lang="en-US" b="1" i="1">
                            <a:solidFill>
                              <a:srgbClr val="0000FF"/>
                            </a:solidFill>
                            <a:latin typeface="Cambria Math" panose="02040503050406030204" pitchFamily="18" charset="0"/>
                            <a:ea typeface="Cambria Math" panose="02040503050406030204" pitchFamily="18" charset="0"/>
                          </a:rPr>
                          <m:t>𝒎</m:t>
                        </m:r>
                      </m:den>
                    </m:f>
                    <m:nary>
                      <m:naryPr>
                        <m:chr m:val="∑"/>
                        <m:ctrlPr>
                          <a:rPr lang="en-US" b="1" i="1">
                            <a:solidFill>
                              <a:srgbClr val="0000FF"/>
                            </a:solidFill>
                            <a:latin typeface="Cambria Math" panose="02040503050406030204" pitchFamily="18" charset="0"/>
                          </a:rPr>
                        </m:ctrlPr>
                      </m:naryPr>
                      <m:sub>
                        <m:r>
                          <m:rPr>
                            <m:brk m:alnAt="23"/>
                          </m:rPr>
                          <a:rPr lang="en-US" b="1" i="1">
                            <a:solidFill>
                              <a:srgbClr val="0000FF"/>
                            </a:solidFill>
                            <a:latin typeface="Cambria Math" panose="02040503050406030204" pitchFamily="18" charset="0"/>
                          </a:rPr>
                          <m:t>𝒊</m:t>
                        </m:r>
                        <m:r>
                          <a:rPr lang="en-US" b="1" i="1">
                            <a:solidFill>
                              <a:srgbClr val="0000FF"/>
                            </a:solidFill>
                            <a:latin typeface="Cambria Math" panose="02040503050406030204" pitchFamily="18" charset="0"/>
                          </a:rPr>
                          <m:t>=</m:t>
                        </m:r>
                        <m:r>
                          <a:rPr lang="en-US" b="1" i="1">
                            <a:solidFill>
                              <a:srgbClr val="0000FF"/>
                            </a:solidFill>
                            <a:latin typeface="Cambria Math" panose="02040503050406030204" pitchFamily="18" charset="0"/>
                          </a:rPr>
                          <m:t>𝟏</m:t>
                        </m:r>
                      </m:sub>
                      <m:sup>
                        <m:r>
                          <a:rPr lang="en-US" b="1" i="1">
                            <a:solidFill>
                              <a:srgbClr val="0000FF"/>
                            </a:solidFill>
                            <a:latin typeface="Cambria Math" panose="02040503050406030204" pitchFamily="18" charset="0"/>
                          </a:rPr>
                          <m:t>𝒏</m:t>
                        </m:r>
                      </m:sup>
                      <m:e>
                        <m:sSub>
                          <m:sSubPr>
                            <m:ctrlPr>
                              <a:rPr lang="en-US" b="1" i="1">
                                <a:solidFill>
                                  <a:srgbClr val="0000FF"/>
                                </a:solidFill>
                                <a:latin typeface="Cambria Math" panose="02040503050406030204" pitchFamily="18" charset="0"/>
                              </a:rPr>
                            </m:ctrlPr>
                          </m:sSubPr>
                          <m:e>
                            <m:r>
                              <a:rPr lang="en-US" b="1" i="1">
                                <a:solidFill>
                                  <a:srgbClr val="0000FF"/>
                                </a:solidFill>
                                <a:latin typeface="Cambria Math" panose="02040503050406030204" pitchFamily="18" charset="0"/>
                              </a:rPr>
                              <m:t>[</m:t>
                            </m:r>
                            <m:r>
                              <a:rPr lang="en-US" b="1" i="1">
                                <a:solidFill>
                                  <a:srgbClr val="0000FF"/>
                                </a:solidFill>
                                <a:latin typeface="Cambria Math" panose="02040503050406030204" pitchFamily="18" charset="0"/>
                              </a:rPr>
                              <m:t>𝒚</m:t>
                            </m:r>
                          </m:e>
                          <m:sub>
                            <m:r>
                              <a:rPr lang="en-US" b="1" i="1">
                                <a:solidFill>
                                  <a:srgbClr val="0000FF"/>
                                </a:solidFill>
                                <a:latin typeface="Cambria Math" panose="02040503050406030204" pitchFamily="18" charset="0"/>
                              </a:rPr>
                              <m:t>𝒊</m:t>
                            </m:r>
                          </m:sub>
                        </m:sSub>
                        <m:r>
                          <a:rPr lang="en-US" b="1" i="1">
                            <a:solidFill>
                              <a:srgbClr val="0000FF"/>
                            </a:solidFill>
                            <a:latin typeface="Cambria Math" panose="02040503050406030204" pitchFamily="18" charset="0"/>
                          </a:rPr>
                          <m:t>𝒍𝒐𝒈</m:t>
                        </m:r>
                      </m:e>
                    </m:nary>
                    <m:d>
                      <m:dPr>
                        <m:ctrlPr>
                          <a:rPr lang="en-US" b="1" i="1">
                            <a:solidFill>
                              <a:srgbClr val="0000FF"/>
                            </a:solidFill>
                            <a:latin typeface="Cambria Math" panose="02040503050406030204" pitchFamily="18" charset="0"/>
                          </a:rPr>
                        </m:ctrlPr>
                      </m:dPr>
                      <m:e>
                        <m:sSub>
                          <m:sSubPr>
                            <m:ctrlPr>
                              <a:rPr lang="en-US" b="1" i="1">
                                <a:solidFill>
                                  <a:srgbClr val="0000FF"/>
                                </a:solidFill>
                                <a:latin typeface="Cambria Math" panose="02040503050406030204" pitchFamily="18" charset="0"/>
                              </a:rPr>
                            </m:ctrlPr>
                          </m:sSubPr>
                          <m:e>
                            <m:r>
                              <a:rPr lang="en-US" b="1" i="1">
                                <a:solidFill>
                                  <a:srgbClr val="0000FF"/>
                                </a:solidFill>
                                <a:latin typeface="Cambria Math" panose="02040503050406030204" pitchFamily="18" charset="0"/>
                              </a:rPr>
                              <m:t>𝒂</m:t>
                            </m:r>
                          </m:e>
                          <m:sub>
                            <m:r>
                              <a:rPr lang="en-US" b="1" i="1">
                                <a:solidFill>
                                  <a:srgbClr val="0000FF"/>
                                </a:solidFill>
                                <a:latin typeface="Cambria Math" panose="02040503050406030204" pitchFamily="18" charset="0"/>
                              </a:rPr>
                              <m:t>𝒊</m:t>
                            </m:r>
                          </m:sub>
                        </m:sSub>
                      </m:e>
                    </m:d>
                    <m:r>
                      <a:rPr lang="en-US" b="1" i="1">
                        <a:solidFill>
                          <a:srgbClr val="0000FF"/>
                        </a:solidFill>
                        <a:latin typeface="Cambria Math" panose="02040503050406030204" pitchFamily="18" charset="0"/>
                      </a:rPr>
                      <m:t>+</m:t>
                    </m:r>
                    <m:d>
                      <m:dPr>
                        <m:ctrlPr>
                          <a:rPr lang="en-US" b="1" i="1">
                            <a:solidFill>
                              <a:srgbClr val="0000FF"/>
                            </a:solidFill>
                            <a:latin typeface="Cambria Math" panose="02040503050406030204" pitchFamily="18" charset="0"/>
                          </a:rPr>
                        </m:ctrlPr>
                      </m:dPr>
                      <m:e>
                        <m:r>
                          <a:rPr lang="en-US" b="1" i="1">
                            <a:solidFill>
                              <a:srgbClr val="0000FF"/>
                            </a:solidFill>
                            <a:latin typeface="Cambria Math" panose="02040503050406030204" pitchFamily="18" charset="0"/>
                          </a:rPr>
                          <m:t>𝟏</m:t>
                        </m:r>
                        <m:r>
                          <a:rPr lang="en-US" b="1" i="1">
                            <a:solidFill>
                              <a:srgbClr val="0000FF"/>
                            </a:solidFill>
                            <a:latin typeface="Cambria Math" panose="02040503050406030204" pitchFamily="18" charset="0"/>
                          </a:rPr>
                          <m:t>−</m:t>
                        </m:r>
                        <m:sSub>
                          <m:sSubPr>
                            <m:ctrlPr>
                              <a:rPr lang="en-US" b="1" i="1">
                                <a:solidFill>
                                  <a:srgbClr val="0000FF"/>
                                </a:solidFill>
                                <a:latin typeface="Cambria Math" panose="02040503050406030204" pitchFamily="18" charset="0"/>
                              </a:rPr>
                            </m:ctrlPr>
                          </m:sSubPr>
                          <m:e>
                            <m:r>
                              <a:rPr lang="en-US" b="1" i="1">
                                <a:solidFill>
                                  <a:srgbClr val="0000FF"/>
                                </a:solidFill>
                                <a:latin typeface="Cambria Math" panose="02040503050406030204" pitchFamily="18" charset="0"/>
                              </a:rPr>
                              <m:t>𝒚</m:t>
                            </m:r>
                          </m:e>
                          <m:sub>
                            <m:r>
                              <a:rPr lang="en-US" b="1" i="1">
                                <a:solidFill>
                                  <a:srgbClr val="0000FF"/>
                                </a:solidFill>
                                <a:latin typeface="Cambria Math" panose="02040503050406030204" pitchFamily="18" charset="0"/>
                              </a:rPr>
                              <m:t>𝒊</m:t>
                            </m:r>
                          </m:sub>
                        </m:sSub>
                      </m:e>
                    </m:d>
                    <m:r>
                      <a:rPr lang="en-US" b="1" i="1">
                        <a:solidFill>
                          <a:srgbClr val="0000FF"/>
                        </a:solidFill>
                        <a:latin typeface="Cambria Math" panose="02040503050406030204" pitchFamily="18" charset="0"/>
                      </a:rPr>
                      <m:t>𝒍𝒐𝒈</m:t>
                    </m:r>
                    <m:r>
                      <a:rPr lang="en-US" b="1" i="1">
                        <a:solidFill>
                          <a:srgbClr val="0000FF"/>
                        </a:solidFill>
                        <a:latin typeface="Cambria Math" panose="02040503050406030204" pitchFamily="18" charset="0"/>
                      </a:rPr>
                      <m:t>⁡(</m:t>
                    </m:r>
                    <m:r>
                      <a:rPr lang="en-US" b="1" i="1">
                        <a:solidFill>
                          <a:srgbClr val="0000FF"/>
                        </a:solidFill>
                        <a:latin typeface="Cambria Math" panose="02040503050406030204" pitchFamily="18" charset="0"/>
                      </a:rPr>
                      <m:t>𝟏</m:t>
                    </m:r>
                    <m:r>
                      <a:rPr lang="en-US" b="1" i="1">
                        <a:solidFill>
                          <a:srgbClr val="0000FF"/>
                        </a:solidFill>
                        <a:latin typeface="Cambria Math" panose="02040503050406030204" pitchFamily="18" charset="0"/>
                      </a:rPr>
                      <m:t>−</m:t>
                    </m:r>
                    <m:sSub>
                      <m:sSubPr>
                        <m:ctrlPr>
                          <a:rPr lang="en-US" b="1" i="1">
                            <a:solidFill>
                              <a:srgbClr val="0000FF"/>
                            </a:solidFill>
                            <a:latin typeface="Cambria Math" panose="02040503050406030204" pitchFamily="18" charset="0"/>
                          </a:rPr>
                        </m:ctrlPr>
                      </m:sSubPr>
                      <m:e>
                        <m:r>
                          <a:rPr lang="en-US" b="1" i="1">
                            <a:solidFill>
                              <a:srgbClr val="0000FF"/>
                            </a:solidFill>
                            <a:latin typeface="Cambria Math" panose="02040503050406030204" pitchFamily="18" charset="0"/>
                          </a:rPr>
                          <m:t>𝒂</m:t>
                        </m:r>
                      </m:e>
                      <m:sub>
                        <m:r>
                          <a:rPr lang="en-US" b="1" i="1">
                            <a:solidFill>
                              <a:srgbClr val="0000FF"/>
                            </a:solidFill>
                            <a:latin typeface="Cambria Math" panose="02040503050406030204" pitchFamily="18" charset="0"/>
                          </a:rPr>
                          <m:t>𝒊</m:t>
                        </m:r>
                      </m:sub>
                    </m:sSub>
                    <m:r>
                      <a:rPr lang="en-US" b="1" i="1">
                        <a:solidFill>
                          <a:srgbClr val="0000FF"/>
                        </a:solidFill>
                        <a:latin typeface="Cambria Math" panose="02040503050406030204" pitchFamily="18" charset="0"/>
                      </a:rPr>
                      <m:t>)]</m:t>
                    </m:r>
                    <m:r>
                      <a:rPr lang="en-US" b="1" i="1" smtClean="0">
                        <a:solidFill>
                          <a:srgbClr val="0000FF"/>
                        </a:solidFill>
                        <a:latin typeface="Cambria Math" panose="02040503050406030204" pitchFamily="18" charset="0"/>
                      </a:rPr>
                      <m:t>}</m:t>
                    </m:r>
                  </m:oMath>
                </a14:m>
                <a:endParaRPr lang="en-US" b="1" dirty="0">
                  <a:solidFill>
                    <a:srgbClr val="0000FF"/>
                  </a:solidFill>
                </a:endParaRPr>
              </a:p>
              <a:p>
                <a:pPr>
                  <a:buFont typeface="Wingdings" panose="05000000000000000000" pitchFamily="2" charset="2"/>
                  <a:buChar char="§"/>
                </a:pPr>
                <a:endParaRPr lang="en-US" b="0" dirty="0">
                  <a:ea typeface="Cambria Math" panose="02040503050406030204" pitchFamily="18" charset="0"/>
                </a:endParaRPr>
              </a:p>
              <a:p>
                <a:pPr>
                  <a:buFont typeface="Wingdings" panose="05000000000000000000" pitchFamily="2" charset="2"/>
                  <a:buChar char="Ø"/>
                </a:pPr>
                <a14:m>
                  <m:oMath xmlns:m="http://schemas.openxmlformats.org/officeDocument/2006/math">
                    <m:f>
                      <m:fPr>
                        <m:ctrlPr>
                          <a:rPr lang="en-GB" b="1" i="1" smtClean="0">
                            <a:solidFill>
                              <a:srgbClr val="0000FF"/>
                            </a:solidFill>
                            <a:latin typeface="Cambria Math" panose="02040503050406030204" pitchFamily="18" charset="0"/>
                          </a:rPr>
                        </m:ctrlPr>
                      </m:fPr>
                      <m:num>
                        <m:r>
                          <a:rPr lang="en-GB" b="1" i="1">
                            <a:solidFill>
                              <a:srgbClr val="0000FF"/>
                            </a:solidFill>
                            <a:latin typeface="Cambria Math" panose="02040503050406030204" pitchFamily="18" charset="0"/>
                            <a:ea typeface="Cambria Math" panose="02040503050406030204" pitchFamily="18" charset="0"/>
                          </a:rPr>
                          <m:t>𝝏</m:t>
                        </m:r>
                        <m:r>
                          <a:rPr lang="en-GB" b="1" i="1">
                            <a:solidFill>
                              <a:srgbClr val="0000FF"/>
                            </a:solidFill>
                            <a:latin typeface="Cambria Math" panose="02040503050406030204" pitchFamily="18" charset="0"/>
                            <a:ea typeface="Cambria Math" panose="02040503050406030204" pitchFamily="18" charset="0"/>
                          </a:rPr>
                          <m:t>𝓛</m:t>
                        </m:r>
                      </m:num>
                      <m:den>
                        <m:r>
                          <a:rPr lang="en-GB" b="1" i="1">
                            <a:solidFill>
                              <a:srgbClr val="0000FF"/>
                            </a:solidFill>
                            <a:latin typeface="Cambria Math" panose="02040503050406030204" pitchFamily="18" charset="0"/>
                            <a:ea typeface="Cambria Math" panose="02040503050406030204" pitchFamily="18" charset="0"/>
                          </a:rPr>
                          <m:t>𝝏</m:t>
                        </m:r>
                        <m:sSub>
                          <m:sSubPr>
                            <m:ctrlPr>
                              <a:rPr lang="en-GB" b="1" i="1">
                                <a:solidFill>
                                  <a:srgbClr val="0000FF"/>
                                </a:solidFill>
                                <a:latin typeface="Cambria Math" panose="02040503050406030204" pitchFamily="18" charset="0"/>
                                <a:ea typeface="Cambria Math" panose="02040503050406030204" pitchFamily="18" charset="0"/>
                              </a:rPr>
                            </m:ctrlPr>
                          </m:sSubPr>
                          <m:e>
                            <m:r>
                              <a:rPr lang="en-US" b="1" i="1">
                                <a:solidFill>
                                  <a:srgbClr val="0000FF"/>
                                </a:solidFill>
                                <a:latin typeface="Cambria Math" panose="02040503050406030204" pitchFamily="18" charset="0"/>
                                <a:ea typeface="Cambria Math" panose="02040503050406030204" pitchFamily="18" charset="0"/>
                              </a:rPr>
                              <m:t>𝒂</m:t>
                            </m:r>
                          </m:e>
                          <m:sub>
                            <m:r>
                              <a:rPr lang="en-US" b="1" i="1">
                                <a:solidFill>
                                  <a:srgbClr val="0000FF"/>
                                </a:solidFill>
                                <a:latin typeface="Cambria Math" panose="02040503050406030204" pitchFamily="18" charset="0"/>
                                <a:ea typeface="Cambria Math" panose="02040503050406030204" pitchFamily="18" charset="0"/>
                              </a:rPr>
                              <m:t>𝒊</m:t>
                            </m:r>
                          </m:sub>
                        </m:sSub>
                      </m:den>
                    </m:f>
                    <m:r>
                      <a:rPr lang="en-US" b="0" i="1" smtClean="0">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m:t>
                    </m:r>
                    <m:f>
                      <m:fPr>
                        <m:ctrlPr>
                          <a:rPr lang="en-US" b="1" i="1">
                            <a:latin typeface="Cambria Math" panose="02040503050406030204" pitchFamily="18" charset="0"/>
                            <a:ea typeface="Cambria Math" panose="02040503050406030204" pitchFamily="18" charset="0"/>
                          </a:rPr>
                        </m:ctrlPr>
                      </m:fPr>
                      <m:num>
                        <m:r>
                          <a:rPr lang="en-US" b="1" i="1">
                            <a:latin typeface="Cambria Math" panose="02040503050406030204" pitchFamily="18" charset="0"/>
                            <a:ea typeface="Cambria Math" panose="02040503050406030204" pitchFamily="18" charset="0"/>
                          </a:rPr>
                          <m:t>𝟏</m:t>
                        </m:r>
                      </m:num>
                      <m:den>
                        <m:r>
                          <a:rPr lang="en-US" b="1" i="1">
                            <a:latin typeface="Cambria Math" panose="02040503050406030204" pitchFamily="18" charset="0"/>
                            <a:ea typeface="Cambria Math" panose="02040503050406030204" pitchFamily="18" charset="0"/>
                          </a:rPr>
                          <m:t>𝒎</m:t>
                        </m:r>
                      </m:den>
                    </m:f>
                    <m:nary>
                      <m:naryPr>
                        <m:chr m:val="∑"/>
                        <m:ctrlPr>
                          <a:rPr lang="en-US" b="1" i="1">
                            <a:latin typeface="Cambria Math" panose="02040503050406030204" pitchFamily="18" charset="0"/>
                          </a:rPr>
                        </m:ctrlPr>
                      </m:naryPr>
                      <m:sub>
                        <m:r>
                          <m:rPr>
                            <m:brk m:alnAt="23"/>
                          </m:rPr>
                          <a:rPr lang="en-US" b="1" i="1">
                            <a:latin typeface="Cambria Math" panose="02040503050406030204" pitchFamily="18" charset="0"/>
                          </a:rPr>
                          <m:t>𝒊</m:t>
                        </m:r>
                        <m:r>
                          <a:rPr lang="en-US" b="1" i="1">
                            <a:latin typeface="Cambria Math" panose="02040503050406030204" pitchFamily="18" charset="0"/>
                          </a:rPr>
                          <m:t>=</m:t>
                        </m:r>
                        <m:r>
                          <a:rPr lang="en-US" b="1" i="1">
                            <a:latin typeface="Cambria Math" panose="02040503050406030204" pitchFamily="18" charset="0"/>
                          </a:rPr>
                          <m:t>𝟏</m:t>
                        </m:r>
                      </m:sub>
                      <m:sup>
                        <m:r>
                          <a:rPr lang="en-US" b="1" i="1">
                            <a:latin typeface="Cambria Math" panose="02040503050406030204" pitchFamily="18" charset="0"/>
                          </a:rPr>
                          <m:t>𝒏</m:t>
                        </m:r>
                      </m:sup>
                      <m:e>
                        <m:r>
                          <a:rPr lang="en-US" b="1" i="1" smtClean="0">
                            <a:latin typeface="Cambria Math" panose="02040503050406030204" pitchFamily="18" charset="0"/>
                          </a:rPr>
                          <m:t>[</m:t>
                        </m:r>
                        <m:f>
                          <m:fPr>
                            <m:ctrlPr>
                              <a:rPr lang="en-US" b="1" i="1" smtClean="0">
                                <a:latin typeface="Cambria Math" panose="02040503050406030204" pitchFamily="18" charset="0"/>
                              </a:rPr>
                            </m:ctrlPr>
                          </m:fPr>
                          <m:num>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𝒊</m:t>
                                </m:r>
                              </m:sub>
                            </m:sSub>
                          </m:num>
                          <m:den>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𝒊</m:t>
                                </m:r>
                              </m:sub>
                            </m:sSub>
                          </m:den>
                        </m:f>
                        <m:r>
                          <a:rPr lang="en-US" b="1"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𝟏</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𝒚</m:t>
                                </m:r>
                              </m:e>
                              <m:sub>
                                <m:r>
                                  <a:rPr lang="en-US" b="1" i="1" smtClean="0">
                                    <a:latin typeface="Cambria Math" panose="02040503050406030204" pitchFamily="18" charset="0"/>
                                  </a:rPr>
                                  <m:t>𝒊</m:t>
                                </m:r>
                              </m:sub>
                            </m:sSub>
                          </m:num>
                          <m:den>
                            <m:r>
                              <a:rPr lang="en-US" b="1" i="1" smtClean="0">
                                <a:latin typeface="Cambria Math" panose="02040503050406030204" pitchFamily="18" charset="0"/>
                              </a:rPr>
                              <m:t>𝟏</m:t>
                            </m:r>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𝒊</m:t>
                                </m:r>
                              </m:sub>
                            </m:sSub>
                          </m:den>
                        </m:f>
                        <m:r>
                          <a:rPr lang="en-US" b="1" i="1" smtClean="0">
                            <a:latin typeface="Cambria Math" panose="02040503050406030204" pitchFamily="18" charset="0"/>
                          </a:rPr>
                          <m:t>]</m:t>
                        </m:r>
                      </m:e>
                    </m:nary>
                  </m:oMath>
                </a14:m>
                <a:r>
                  <a:rPr lang="en-US" b="1" dirty="0"/>
                  <a:t> </a:t>
                </a:r>
                <a:r>
                  <a:rPr lang="en-US" dirty="0"/>
                  <a:t>  </a:t>
                </a:r>
                <a:r>
                  <a:rPr lang="en-US" b="1" dirty="0">
                    <a:solidFill>
                      <a:srgbClr val="0000FF"/>
                    </a:solidFill>
                  </a:rPr>
                  <a:t>(*1)</a:t>
                </a:r>
              </a:p>
            </p:txBody>
          </p:sp>
        </mc:Choice>
        <mc:Fallback xmlns="">
          <p:sp>
            <p:nvSpPr>
              <p:cNvPr id="3" name="Content Placeholder 2">
                <a:extLst>
                  <a:ext uri="{FF2B5EF4-FFF2-40B4-BE49-F238E27FC236}">
                    <a16:creationId xmlns:a16="http://schemas.microsoft.com/office/drawing/2014/main" id="{8F4597F3-D78D-A709-38EC-829693D4449F}"/>
                  </a:ext>
                </a:extLst>
              </p:cNvPr>
              <p:cNvSpPr>
                <a:spLocks noGrp="1" noRot="1" noChangeAspect="1" noMove="1" noResize="1" noEditPoints="1" noAdjustHandles="1" noChangeArrowheads="1" noChangeShapeType="1" noTextEdit="1"/>
              </p:cNvSpPr>
              <p:nvPr>
                <p:ph idx="1"/>
              </p:nvPr>
            </p:nvSpPr>
            <p:spPr>
              <a:xfrm>
                <a:off x="1496291" y="921958"/>
                <a:ext cx="7549468" cy="4095906"/>
              </a:xfrm>
              <a:blipFill>
                <a:blip r:embed="rId2"/>
                <a:stretch>
                  <a:fillRect l="-323" t="-446" b="-9524"/>
                </a:stretch>
              </a:blipFill>
            </p:spPr>
            <p:txBody>
              <a:bodyPr/>
              <a:lstStyle/>
              <a:p>
                <a:r>
                  <a:rPr lang="en-CA">
                    <a:noFill/>
                  </a:rPr>
                  <a:t> </a:t>
                </a:r>
              </a:p>
            </p:txBody>
          </p:sp>
        </mc:Fallback>
      </mc:AlternateContent>
    </p:spTree>
    <p:extLst>
      <p:ext uri="{BB962C8B-B14F-4D97-AF65-F5344CB8AC3E}">
        <p14:creationId xmlns:p14="http://schemas.microsoft.com/office/powerpoint/2010/main" val="26388188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5D0D82-416B-B9C1-4E47-187E1B2B8E2B}"/>
              </a:ext>
            </a:extLst>
          </p:cNvPr>
          <p:cNvSpPr>
            <a:spLocks noGrp="1"/>
          </p:cNvSpPr>
          <p:nvPr>
            <p:ph type="title"/>
          </p:nvPr>
        </p:nvSpPr>
        <p:spPr>
          <a:xfrm>
            <a:off x="1572491" y="205979"/>
            <a:ext cx="7518609" cy="857250"/>
          </a:xfrm>
        </p:spPr>
        <p:txBody>
          <a:bodyPr>
            <a:normAutofit/>
          </a:bodyPr>
          <a:lstStyle/>
          <a:p>
            <a:r>
              <a:rPr lang="en-US" dirty="0">
                <a:solidFill>
                  <a:srgbClr val="9900FF"/>
                </a:solidFill>
              </a:rPr>
              <a:t>Example with 2 inputs </a:t>
            </a:r>
            <a:r>
              <a:rPr lang="en-US" dirty="0">
                <a:solidFill>
                  <a:schemeClr val="accent6">
                    <a:lumMod val="75000"/>
                  </a:schemeClr>
                </a:solidFill>
              </a:rPr>
              <a:t>- </a:t>
            </a:r>
            <a:r>
              <a:rPr lang="en-US" sz="1800" dirty="0"/>
              <a:t>Gradient Descent Method  </a:t>
            </a:r>
            <a:r>
              <a:rPr lang="en-US" sz="800" dirty="0"/>
              <a:t>-3/5</a:t>
            </a:r>
            <a:r>
              <a:rPr lang="en-US" sz="1800"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500A6D1-25E1-D3E4-3E14-5702D692AF17}"/>
                  </a:ext>
                </a:extLst>
              </p:cNvPr>
              <p:cNvSpPr>
                <a:spLocks noGrp="1"/>
              </p:cNvSpPr>
              <p:nvPr>
                <p:ph idx="1"/>
              </p:nvPr>
            </p:nvSpPr>
            <p:spPr>
              <a:xfrm>
                <a:off x="1717039" y="1200150"/>
                <a:ext cx="7374061" cy="3943349"/>
              </a:xfrm>
            </p:spPr>
            <p:txBody>
              <a:bodyPr/>
              <a:lstStyle/>
              <a:p>
                <a:pPr>
                  <a:buFont typeface="Wingdings" panose="05000000000000000000" pitchFamily="2" charset="2"/>
                  <a:buChar char="§"/>
                </a:pPr>
                <a:r>
                  <a:rPr lang="en-US" dirty="0"/>
                  <a:t>Now gradients of </a:t>
                </a:r>
                <a:r>
                  <a:rPr lang="en-US" b="1" dirty="0">
                    <a:solidFill>
                      <a:srgbClr val="0000FF"/>
                    </a:solidFill>
                  </a:rPr>
                  <a:t>(* 2)</a:t>
                </a:r>
                <a:r>
                  <a:rPr lang="en-US" dirty="0"/>
                  <a:t>:  </a:t>
                </a:r>
                <a14:m>
                  <m:oMath xmlns:m="http://schemas.openxmlformats.org/officeDocument/2006/math">
                    <m:f>
                      <m:fPr>
                        <m:ctrlPr>
                          <a:rPr lang="en-US" b="1" i="1">
                            <a:latin typeface="Cambria Math" panose="02040503050406030204" pitchFamily="18" charset="0"/>
                          </a:rPr>
                        </m:ctrlPr>
                      </m:fPr>
                      <m:num>
                        <m:r>
                          <a:rPr lang="en-GB"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𝒂</m:t>
                        </m:r>
                        <m:r>
                          <a:rPr lang="en-US" b="1" i="1">
                            <a:latin typeface="Cambria Math" panose="02040503050406030204" pitchFamily="18" charset="0"/>
                            <a:ea typeface="Cambria Math" panose="02040503050406030204" pitchFamily="18" charset="0"/>
                          </a:rPr>
                          <m:t> </m:t>
                        </m:r>
                      </m:num>
                      <m:den>
                        <m:r>
                          <a:rPr lang="en-GB" b="1" i="1" smtClean="0">
                            <a:solidFill>
                              <a:srgbClr val="00B050"/>
                            </a:solidFill>
                            <a:latin typeface="Cambria Math" panose="02040503050406030204" pitchFamily="18" charset="0"/>
                            <a:ea typeface="Cambria Math" panose="02040503050406030204" pitchFamily="18" charset="0"/>
                          </a:rPr>
                          <m:t>𝝏</m:t>
                        </m:r>
                        <m:r>
                          <a:rPr lang="en-US" b="1" i="1">
                            <a:solidFill>
                              <a:srgbClr val="00B050"/>
                            </a:solidFill>
                            <a:latin typeface="Cambria Math" panose="02040503050406030204" pitchFamily="18" charset="0"/>
                            <a:ea typeface="Cambria Math" panose="02040503050406030204" pitchFamily="18" charset="0"/>
                          </a:rPr>
                          <m:t>𝒛</m:t>
                        </m:r>
                      </m:den>
                    </m:f>
                  </m:oMath>
                </a14:m>
                <a:r>
                  <a:rPr lang="en-US" b="1" dirty="0"/>
                  <a:t> </a:t>
                </a:r>
                <a:r>
                  <a:rPr lang="en-US" dirty="0"/>
                  <a:t> (</a:t>
                </a:r>
                <a:r>
                  <a:rPr lang="en-US" b="1" dirty="0"/>
                  <a:t>a</a:t>
                </a:r>
                <a:r>
                  <a:rPr lang="en-US" dirty="0"/>
                  <a:t> is a composite function ) </a:t>
                </a:r>
              </a:p>
              <a:p>
                <a:pPr marL="0" indent="0">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𝒂</m:t>
                      </m:r>
                      <m:r>
                        <a:rPr lang="en-US" b="0" i="1" smtClean="0">
                          <a:latin typeface="Cambria Math" panose="02040503050406030204" pitchFamily="18" charset="0"/>
                        </a:rPr>
                        <m:t>=</m:t>
                      </m:r>
                      <m:r>
                        <a:rPr lang="en-US" b="0" i="1" smtClean="0">
                          <a:latin typeface="Cambria Math" panose="02040503050406030204" pitchFamily="18" charset="0"/>
                        </a:rPr>
                        <m:t>𝑔𝑜𝑓</m:t>
                      </m:r>
                      <m:r>
                        <a:rPr lang="en-US" b="0" i="1" smtClean="0">
                          <a:latin typeface="Cambria Math" panose="02040503050406030204" pitchFamily="18" charset="0"/>
                        </a:rPr>
                        <m:t>=</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e>
                      </m:d>
                      <m:r>
                        <a:rPr lang="en-US" b="0" i="1" smtClean="0">
                          <a:latin typeface="Cambria Math" panose="02040503050406030204" pitchFamily="18" charset="0"/>
                        </a:rPr>
                        <m:t>:</m:t>
                      </m:r>
                    </m:oMath>
                  </m:oMathPara>
                </a14:m>
                <a:endParaRPr lang="en-US" b="0" dirty="0"/>
              </a:p>
              <a:p>
                <a:pPr>
                  <a:buFont typeface="Wingdings" panose="05000000000000000000" pitchFamily="2" charset="2"/>
                  <a:buChar char="§"/>
                </a:pPr>
                <a:r>
                  <a:rPr lang="en-US" dirty="0">
                    <a:solidFill>
                      <a:srgbClr val="FF0000"/>
                    </a:solidFill>
                  </a:rPr>
                  <a:t>Reminder: </a:t>
                </a:r>
              </a:p>
              <a:p>
                <a:pPr marL="0" indent="0">
                  <a:buNone/>
                </a:pPr>
                <a14:m>
                  <m:oMathPara xmlns:m="http://schemas.openxmlformats.org/officeDocument/2006/math">
                    <m:oMathParaPr>
                      <m:jc m:val="centerGroup"/>
                    </m:oMathParaPr>
                    <m:oMath xmlns:m="http://schemas.openxmlformats.org/officeDocument/2006/math">
                      <m:r>
                        <m:rPr>
                          <m:sty m:val="p"/>
                        </m:rPr>
                        <a:rPr lang="en-US" b="0" i="0" smtClean="0">
                          <a:solidFill>
                            <a:srgbClr val="FF0000"/>
                          </a:solidFill>
                          <a:latin typeface="Cambria Math" panose="02040503050406030204" pitchFamily="18" charset="0"/>
                        </a:rPr>
                        <m:t>g</m:t>
                      </m:r>
                      <m:r>
                        <a:rPr lang="en-US" i="1">
                          <a:solidFill>
                            <a:srgbClr val="FF0000"/>
                          </a:solidFill>
                          <a:latin typeface="Cambria Math" panose="02040503050406030204" pitchFamily="18" charset="0"/>
                        </a:rPr>
                        <m:t>=</m:t>
                      </m:r>
                      <m:f>
                        <m:fPr>
                          <m:ctrlPr>
                            <a:rPr lang="en-US"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1</m:t>
                          </m:r>
                        </m:num>
                        <m:den>
                          <m:r>
                            <a:rPr lang="en-US" b="0" i="1" smtClean="0">
                              <a:solidFill>
                                <a:srgbClr val="FF0000"/>
                              </a:solidFill>
                              <a:latin typeface="Cambria Math" panose="02040503050406030204" pitchFamily="18" charset="0"/>
                            </a:rPr>
                            <m:t>𝑓</m:t>
                          </m:r>
                        </m:den>
                      </m:f>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𝑔</m:t>
                          </m:r>
                        </m:e>
                        <m:sup>
                          <m:r>
                            <a:rPr lang="en-US" b="0" i="1" smtClean="0">
                              <a:solidFill>
                                <a:srgbClr val="FF0000"/>
                              </a:solidFill>
                              <a:latin typeface="Cambria Math" panose="02040503050406030204" pitchFamily="18" charset="0"/>
                            </a:rPr>
                            <m:t>′</m:t>
                          </m:r>
                        </m:sup>
                      </m:sSup>
                      <m:r>
                        <a:rPr lang="en-US" b="0" i="1" smtClean="0">
                          <a:solidFill>
                            <a:srgbClr val="FF0000"/>
                          </a:solidFill>
                          <a:latin typeface="Cambria Math" panose="02040503050406030204" pitchFamily="18" charset="0"/>
                        </a:rPr>
                        <m:t>=−</m:t>
                      </m:r>
                      <m:f>
                        <m:fPr>
                          <m:ctrlPr>
                            <a:rPr lang="en-US" b="0" i="1" smtClean="0">
                              <a:solidFill>
                                <a:srgbClr val="FF0000"/>
                              </a:solidFill>
                              <a:latin typeface="Cambria Math" panose="02040503050406030204" pitchFamily="18" charset="0"/>
                            </a:rPr>
                          </m:ctrlPr>
                        </m:fPr>
                        <m:num>
                          <m:r>
                            <a:rPr lang="en-US" b="0" i="1" smtClean="0">
                              <a:solidFill>
                                <a:srgbClr val="FF0000"/>
                              </a:solidFill>
                              <a:latin typeface="Cambria Math" panose="02040503050406030204" pitchFamily="18" charset="0"/>
                            </a:rPr>
                            <m:t>1</m:t>
                          </m:r>
                        </m:num>
                        <m:den>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𝑓</m:t>
                              </m:r>
                            </m:e>
                            <m:sup>
                              <m:r>
                                <a:rPr lang="en-US" b="0" i="1" smtClean="0">
                                  <a:solidFill>
                                    <a:srgbClr val="FF0000"/>
                                  </a:solidFill>
                                  <a:latin typeface="Cambria Math" panose="02040503050406030204" pitchFamily="18" charset="0"/>
                                </a:rPr>
                                <m:t>2</m:t>
                              </m:r>
                            </m:sup>
                          </m:sSup>
                        </m:den>
                      </m:f>
                    </m:oMath>
                  </m:oMathPara>
                </a14:m>
                <a:endParaRPr lang="en-GB" dirty="0">
                  <a:solidFill>
                    <a:srgbClr val="FF0000"/>
                  </a:solidFill>
                </a:endParaRPr>
              </a:p>
              <a:p>
                <a:pPr marL="0" indent="0">
                  <a:buNone/>
                </a:pPr>
                <a:r>
                  <a:rPr lang="en-US" dirty="0">
                    <a:solidFill>
                      <a:srgbClr val="FF0000"/>
                    </a:solidFill>
                  </a:rPr>
                  <a:t>                                                 </a:t>
                </a:r>
                <a14:m>
                  <m:oMath xmlns:m="http://schemas.openxmlformats.org/officeDocument/2006/math">
                    <m:r>
                      <a:rPr lang="en-US" i="1">
                        <a:solidFill>
                          <a:srgbClr val="FF0000"/>
                        </a:solidFill>
                        <a:latin typeface="Cambria Math" panose="02040503050406030204" pitchFamily="18" charset="0"/>
                      </a:rPr>
                      <m:t>𝑓</m:t>
                    </m:r>
                    <m:r>
                      <a:rPr lang="en-US" b="0" i="1" smtClean="0">
                        <a:solidFill>
                          <a:srgbClr val="FF0000"/>
                        </a:solidFill>
                        <a:latin typeface="Cambria Math" panose="02040503050406030204" pitchFamily="18" charset="0"/>
                      </a:rPr>
                      <m:t>=1+</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𝑒</m:t>
                        </m:r>
                      </m:e>
                      <m:sup>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𝑧</m:t>
                        </m:r>
                      </m:sup>
                    </m:sSup>
                  </m:oMath>
                </a14:m>
                <a:endParaRPr lang="en-GB" dirty="0">
                  <a:solidFill>
                    <a:srgbClr val="FF0000"/>
                  </a:solidFill>
                </a:endParaRPr>
              </a:p>
              <a:p>
                <a:pPr marL="0" indent="0">
                  <a:buNone/>
                </a:pPr>
                <a:r>
                  <a:rPr lang="en-US" b="0" dirty="0">
                    <a:solidFill>
                      <a:srgbClr val="FF0000"/>
                    </a:solidFill>
                  </a:rPr>
                  <a:t>                                           </a:t>
                </a:r>
                <a14:m>
                  <m:oMath xmlns:m="http://schemas.openxmlformats.org/officeDocument/2006/math">
                    <m:r>
                      <a:rPr lang="en-US" b="0" i="1" smtClean="0">
                        <a:solidFill>
                          <a:srgbClr val="FF0000"/>
                        </a:solidFill>
                        <a:latin typeface="Cambria Math" panose="02040503050406030204" pitchFamily="18" charset="0"/>
                      </a:rPr>
                      <m:t>(</m:t>
                    </m:r>
                    <m:r>
                      <a:rPr lang="en-US" i="1">
                        <a:solidFill>
                          <a:srgbClr val="FF0000"/>
                        </a:solidFill>
                        <a:latin typeface="Cambria Math" panose="02040503050406030204" pitchFamily="18" charset="0"/>
                      </a:rPr>
                      <m:t>𝑔𝑜𝑓</m:t>
                    </m:r>
                    <m:sSup>
                      <m:sSupPr>
                        <m:ctrlPr>
                          <a:rPr lang="en-US"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m:t>
                        </m:r>
                      </m:e>
                      <m:sup>
                        <m:r>
                          <a:rPr lang="en-US" b="0" i="1" smtClean="0">
                            <a:solidFill>
                              <a:srgbClr val="FF0000"/>
                            </a:solidFill>
                            <a:latin typeface="Cambria Math" panose="02040503050406030204" pitchFamily="18" charset="0"/>
                          </a:rPr>
                          <m:t>′</m:t>
                        </m:r>
                      </m:sup>
                    </m:sSup>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𝑔</m:t>
                        </m:r>
                      </m:e>
                      <m:sup>
                        <m:r>
                          <a:rPr lang="en-US" b="0" i="1" smtClean="0">
                            <a:solidFill>
                              <a:srgbClr val="FF0000"/>
                            </a:solidFill>
                            <a:latin typeface="Cambria Math" panose="02040503050406030204" pitchFamily="18" charset="0"/>
                          </a:rPr>
                          <m:t>′</m:t>
                        </m:r>
                      </m:sup>
                    </m:sSup>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𝑓</m:t>
                        </m:r>
                        <m:d>
                          <m:dPr>
                            <m:ctrlPr>
                              <a:rPr lang="en-US" b="0" i="1" smtClean="0">
                                <a:solidFill>
                                  <a:srgbClr val="FF0000"/>
                                </a:solidFill>
                                <a:latin typeface="Cambria Math" panose="02040503050406030204" pitchFamily="18" charset="0"/>
                              </a:rPr>
                            </m:ctrlPr>
                          </m:dPr>
                          <m:e>
                            <m:r>
                              <a:rPr lang="en-US" b="0" i="1" smtClean="0">
                                <a:solidFill>
                                  <a:srgbClr val="FF0000"/>
                                </a:solidFill>
                                <a:latin typeface="Cambria Math" panose="02040503050406030204" pitchFamily="18" charset="0"/>
                              </a:rPr>
                              <m:t>𝑧</m:t>
                            </m:r>
                          </m:e>
                        </m:d>
                      </m:e>
                    </m:d>
                    <m:r>
                      <a:rPr lang="en-US" b="0" i="1" smtClean="0">
                        <a:solidFill>
                          <a:srgbClr val="FF0000"/>
                        </a:solidFill>
                        <a:latin typeface="Cambria Math" panose="02040503050406030204" pitchFamily="18" charset="0"/>
                      </a:rPr>
                      <m:t>.</m:t>
                    </m:r>
                    <m:sSup>
                      <m:sSupPr>
                        <m:ctrlPr>
                          <a:rPr lang="en-US" b="0" i="1" smtClean="0">
                            <a:solidFill>
                              <a:srgbClr val="FF0000"/>
                            </a:solidFill>
                            <a:latin typeface="Cambria Math" panose="02040503050406030204" pitchFamily="18" charset="0"/>
                          </a:rPr>
                        </m:ctrlPr>
                      </m:sSupPr>
                      <m:e>
                        <m:r>
                          <a:rPr lang="en-US" b="0" i="1" smtClean="0">
                            <a:solidFill>
                              <a:srgbClr val="FF0000"/>
                            </a:solidFill>
                            <a:latin typeface="Cambria Math" panose="02040503050406030204" pitchFamily="18" charset="0"/>
                          </a:rPr>
                          <m:t>𝑓</m:t>
                        </m:r>
                      </m:e>
                      <m:sup>
                        <m:r>
                          <a:rPr lang="en-US" b="0" i="1" smtClean="0">
                            <a:solidFill>
                              <a:srgbClr val="FF0000"/>
                            </a:solidFill>
                            <a:latin typeface="Cambria Math" panose="02040503050406030204" pitchFamily="18" charset="0"/>
                          </a:rPr>
                          <m:t>′</m:t>
                        </m:r>
                      </m:sup>
                    </m:sSup>
                    <m:r>
                      <a:rPr lang="en-US" b="0" i="1" smtClean="0">
                        <a:solidFill>
                          <a:srgbClr val="FF0000"/>
                        </a:solidFill>
                        <a:latin typeface="Cambria Math" panose="02040503050406030204" pitchFamily="18" charset="0"/>
                      </a:rPr>
                      <m:t>(</m:t>
                    </m:r>
                    <m:r>
                      <a:rPr lang="en-US" b="0" i="1" smtClean="0">
                        <a:solidFill>
                          <a:srgbClr val="FF0000"/>
                        </a:solidFill>
                        <a:latin typeface="Cambria Math" panose="02040503050406030204" pitchFamily="18" charset="0"/>
                      </a:rPr>
                      <m:t>𝑧</m:t>
                    </m:r>
                    <m:r>
                      <a:rPr lang="en-US" b="0" i="1" smtClean="0">
                        <a:solidFill>
                          <a:srgbClr val="FF0000"/>
                        </a:solidFill>
                        <a:latin typeface="Cambria Math" panose="02040503050406030204" pitchFamily="18" charset="0"/>
                      </a:rPr>
                      <m:t>)</m:t>
                    </m:r>
                  </m:oMath>
                </a14:m>
                <a:endParaRPr lang="en-GB" dirty="0">
                  <a:solidFill>
                    <a:srgbClr val="FF0000"/>
                  </a:solidFill>
                </a:endParaRPr>
              </a:p>
              <a:p>
                <a:pPr>
                  <a:buFont typeface="Wingdings" panose="05000000000000000000" pitchFamily="2" charset="2"/>
                  <a:buChar char="§"/>
                </a:pPr>
                <a14:m>
                  <m:oMath xmlns:m="http://schemas.openxmlformats.org/officeDocument/2006/math">
                    <m:f>
                      <m:fPr>
                        <m:ctrlPr>
                          <a:rPr lang="en-US" b="1" i="1">
                            <a:latin typeface="Cambria Math" panose="02040503050406030204" pitchFamily="18" charset="0"/>
                          </a:rPr>
                        </m:ctrlPr>
                      </m:fPr>
                      <m:num>
                        <m:r>
                          <a:rPr lang="en-GB" b="1" i="1">
                            <a:latin typeface="Cambria Math" panose="02040503050406030204" pitchFamily="18" charset="0"/>
                            <a:ea typeface="Cambria Math" panose="02040503050406030204" pitchFamily="18" charset="0"/>
                          </a:rPr>
                          <m:t>𝝏</m:t>
                        </m:r>
                        <m:r>
                          <a:rPr lang="en-US" b="1" i="1">
                            <a:latin typeface="Cambria Math" panose="02040503050406030204" pitchFamily="18" charset="0"/>
                            <a:ea typeface="Cambria Math" panose="02040503050406030204" pitchFamily="18" charset="0"/>
                          </a:rPr>
                          <m:t>𝒂</m:t>
                        </m:r>
                        <m:r>
                          <a:rPr lang="en-US" b="1" i="1">
                            <a:latin typeface="Cambria Math" panose="02040503050406030204" pitchFamily="18" charset="0"/>
                            <a:ea typeface="Cambria Math" panose="02040503050406030204" pitchFamily="18" charset="0"/>
                          </a:rPr>
                          <m:t> </m:t>
                        </m:r>
                      </m:num>
                      <m:den>
                        <m:r>
                          <a:rPr lang="en-GB" b="1" i="1" smtClean="0">
                            <a:solidFill>
                              <a:srgbClr val="00B050"/>
                            </a:solidFill>
                            <a:latin typeface="Cambria Math" panose="02040503050406030204" pitchFamily="18" charset="0"/>
                            <a:ea typeface="Cambria Math" panose="02040503050406030204" pitchFamily="18" charset="0"/>
                          </a:rPr>
                          <m:t>𝝏</m:t>
                        </m:r>
                        <m:r>
                          <a:rPr lang="en-US" b="1" i="1">
                            <a:solidFill>
                              <a:srgbClr val="00B050"/>
                            </a:solidFill>
                            <a:latin typeface="Cambria Math" panose="02040503050406030204" pitchFamily="18" charset="0"/>
                            <a:ea typeface="Cambria Math" panose="02040503050406030204" pitchFamily="18" charset="0"/>
                          </a:rPr>
                          <m:t>𝒛</m:t>
                        </m:r>
                      </m:den>
                    </m:f>
                    <m:r>
                      <a:rPr lang="en-US" b="0" i="1" smtClean="0">
                        <a:latin typeface="Cambria Math" panose="02040503050406030204" pitchFamily="18" charset="0"/>
                        <a:ea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𝑔</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𝑓</m:t>
                        </m:r>
                        <m:d>
                          <m:dPr>
                            <m:ctrlPr>
                              <a:rPr lang="en-US" i="1">
                                <a:latin typeface="Cambria Math" panose="02040503050406030204" pitchFamily="18" charset="0"/>
                              </a:rPr>
                            </m:ctrlPr>
                          </m:dPr>
                          <m:e>
                            <m:r>
                              <a:rPr lang="en-US" i="1">
                                <a:latin typeface="Cambria Math" panose="02040503050406030204" pitchFamily="18" charset="0"/>
                              </a:rPr>
                              <m:t>𝑧</m:t>
                            </m:r>
                          </m:e>
                        </m:d>
                      </m:e>
                    </m:d>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𝑓</m:t>
                        </m:r>
                      </m:e>
                      <m:sup>
                        <m:r>
                          <a:rPr lang="en-US" i="1">
                            <a:latin typeface="Cambria Math" panose="02040503050406030204" pitchFamily="18" charset="0"/>
                          </a:rPr>
                          <m:t>′</m:t>
                        </m:r>
                      </m:sup>
                    </m:sSup>
                    <m:d>
                      <m:dPr>
                        <m:ctrlPr>
                          <a:rPr lang="en-US" i="1">
                            <a:latin typeface="Cambria Math" panose="02040503050406030204" pitchFamily="18" charset="0"/>
                          </a:rPr>
                        </m:ctrlPr>
                      </m:dPr>
                      <m:e>
                        <m:r>
                          <a:rPr lang="en-US" i="1">
                            <a:latin typeface="Cambria Math" panose="02040503050406030204" pitchFamily="18" charset="0"/>
                          </a:rPr>
                          <m:t>𝑧</m:t>
                        </m:r>
                      </m:e>
                    </m:d>
                    <m:r>
                      <a:rPr lang="en-US" b="0" i="1" smtClean="0">
                        <a:latin typeface="Cambria Math" panose="02040503050406030204" pitchFamily="18" charset="0"/>
                      </a:rPr>
                      <m:t>=</m:t>
                    </m:r>
                    <m:f>
                      <m:fPr>
                        <m:ctrlPr>
                          <a:rPr lang="en-US" b="1" i="1" smtClean="0">
                            <a:latin typeface="Cambria Math" panose="02040503050406030204" pitchFamily="18" charset="0"/>
                          </a:rPr>
                        </m:ctrlPr>
                      </m:fPr>
                      <m:num>
                        <m:r>
                          <a:rPr lang="en-US" b="1" i="1" smtClean="0">
                            <a:latin typeface="Cambria Math" panose="02040503050406030204" pitchFamily="18" charset="0"/>
                          </a:rPr>
                          <m:t>−</m:t>
                        </m:r>
                        <m:r>
                          <a:rPr lang="en-US" b="1" i="1" smtClean="0">
                            <a:latin typeface="Cambria Math" panose="02040503050406030204" pitchFamily="18" charset="0"/>
                          </a:rPr>
                          <m:t>𝟏</m:t>
                        </m:r>
                      </m:num>
                      <m:den>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sSup>
                          <m:sSupPr>
                            <m:ctrlPr>
                              <a:rPr lang="en-US" b="1" i="1" smtClean="0">
                                <a:latin typeface="Cambria Math" panose="02040503050406030204" pitchFamily="18" charset="0"/>
                              </a:rPr>
                            </m:ctrlPr>
                          </m:sSupPr>
                          <m:e>
                            <m:r>
                              <a:rPr lang="en-US" b="1" i="1" smtClean="0">
                                <a:latin typeface="Cambria Math" panose="02040503050406030204" pitchFamily="18" charset="0"/>
                              </a:rPr>
                              <m:t>𝒆</m:t>
                            </m:r>
                          </m:e>
                          <m:sup>
                            <m:r>
                              <a:rPr lang="en-US" b="1" i="1" smtClean="0">
                                <a:latin typeface="Cambria Math" panose="02040503050406030204" pitchFamily="18" charset="0"/>
                              </a:rPr>
                              <m:t>−</m:t>
                            </m:r>
                            <m:r>
                              <a:rPr lang="en-US" b="1" i="1" smtClean="0">
                                <a:latin typeface="Cambria Math" panose="02040503050406030204" pitchFamily="18" charset="0"/>
                              </a:rPr>
                              <m:t>𝒛</m:t>
                            </m:r>
                          </m:sup>
                        </m:sSup>
                        <m:sSup>
                          <m:sSupPr>
                            <m:ctrlPr>
                              <a:rPr lang="en-US" b="1" i="1" smtClean="0">
                                <a:latin typeface="Cambria Math" panose="02040503050406030204" pitchFamily="18" charset="0"/>
                              </a:rPr>
                            </m:ctrlPr>
                          </m:sSupPr>
                          <m:e>
                            <m:r>
                              <a:rPr lang="en-US" b="1" i="1" smtClean="0">
                                <a:latin typeface="Cambria Math" panose="02040503050406030204" pitchFamily="18" charset="0"/>
                              </a:rPr>
                              <m:t>)</m:t>
                            </m:r>
                          </m:e>
                          <m:sup>
                            <m:r>
                              <a:rPr lang="en-US" b="1" i="1" smtClean="0">
                                <a:latin typeface="Cambria Math" panose="02040503050406030204" pitchFamily="18" charset="0"/>
                              </a:rPr>
                              <m:t>𝟐</m:t>
                            </m:r>
                          </m:sup>
                        </m:sSup>
                      </m:den>
                    </m:f>
                    <m:r>
                      <a:rPr lang="en-US" b="1" i="1" smtClean="0">
                        <a:latin typeface="Cambria Math" panose="02040503050406030204" pitchFamily="18" charset="0"/>
                      </a:rPr>
                      <m:t>.</m:t>
                    </m:r>
                    <m:d>
                      <m:dPr>
                        <m:ctrlPr>
                          <a:rPr lang="en-US" b="1"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1" smtClean="0">
                                <a:latin typeface="Cambria Math" panose="02040503050406030204" pitchFamily="18" charset="0"/>
                              </a:rPr>
                              <m:t>𝒆</m:t>
                            </m:r>
                          </m:e>
                          <m:sup>
                            <m:r>
                              <a:rPr lang="en-US" b="1" i="1" smtClean="0">
                                <a:latin typeface="Cambria Math" panose="02040503050406030204" pitchFamily="18" charset="0"/>
                              </a:rPr>
                              <m:t>−</m:t>
                            </m:r>
                            <m:r>
                              <a:rPr lang="en-US" b="1" i="1" smtClean="0">
                                <a:latin typeface="Cambria Math" panose="02040503050406030204" pitchFamily="18" charset="0"/>
                              </a:rPr>
                              <m:t>𝒛</m:t>
                            </m:r>
                          </m:sup>
                        </m:sSup>
                      </m:e>
                    </m:d>
                    <m:r>
                      <a:rPr lang="en-US" b="0" i="1" smtClean="0">
                        <a:latin typeface="Cambria Math" panose="02040503050406030204" pitchFamily="18" charset="0"/>
                      </a:rPr>
                      <m:t>=</m:t>
                    </m:r>
                    <m:f>
                      <m:fPr>
                        <m:ctrlPr>
                          <a:rPr lang="en-US" i="1">
                            <a:latin typeface="Cambria Math" panose="02040503050406030204" pitchFamily="18" charset="0"/>
                          </a:rPr>
                        </m:ctrlPr>
                      </m:fPr>
                      <m:num>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𝑧</m:t>
                            </m:r>
                          </m:sup>
                        </m:sSup>
                      </m:num>
                      <m:den>
                        <m:r>
                          <a:rPr lang="en-US" i="1">
                            <a:latin typeface="Cambria Math" panose="02040503050406030204" pitchFamily="18" charset="0"/>
                          </a:rPr>
                          <m:t>(1</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𝑧</m:t>
                            </m:r>
                          </m:sup>
                        </m:sSup>
                        <m:sSup>
                          <m:sSupPr>
                            <m:ctrlPr>
                              <a:rPr lang="en-US" i="1">
                                <a:latin typeface="Cambria Math" panose="02040503050406030204" pitchFamily="18" charset="0"/>
                              </a:rPr>
                            </m:ctrlPr>
                          </m:sSupPr>
                          <m:e>
                            <m:r>
                              <a:rPr lang="en-US" i="1">
                                <a:latin typeface="Cambria Math" panose="02040503050406030204" pitchFamily="18" charset="0"/>
                              </a:rPr>
                              <m:t>)</m:t>
                            </m:r>
                          </m:e>
                          <m:sup>
                            <m:r>
                              <a:rPr lang="en-US" i="1">
                                <a:latin typeface="Cambria Math" panose="02040503050406030204" pitchFamily="18" charset="0"/>
                              </a:rPr>
                              <m:t>2</m:t>
                            </m:r>
                          </m:sup>
                        </m:sSup>
                      </m:den>
                    </m:f>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𝑧</m:t>
                            </m:r>
                          </m:sup>
                        </m:sSup>
                        <m:r>
                          <a:rPr lang="en-US" b="0" i="1" smtClean="0">
                            <a:latin typeface="Cambria Math" panose="02040503050406030204" pitchFamily="18" charset="0"/>
                          </a:rPr>
                          <m:t>)</m:t>
                        </m:r>
                      </m:den>
                    </m:f>
                    <m:r>
                      <a:rPr lang="en-US" i="1">
                        <a:latin typeface="Cambria Math" panose="02040503050406030204" pitchFamily="18" charset="0"/>
                      </a:rPr>
                      <m:t>.</m:t>
                    </m:r>
                    <m:f>
                      <m:fPr>
                        <m:ctrlPr>
                          <a:rPr lang="en-US" i="1" smtClean="0">
                            <a:latin typeface="Cambria Math" panose="02040503050406030204" pitchFamily="18" charset="0"/>
                          </a:rPr>
                        </m:ctrlPr>
                      </m:fPr>
                      <m:num>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𝑧</m:t>
                                </m:r>
                              </m:sup>
                            </m:sSup>
                            <m:r>
                              <a:rPr lang="en-US" i="1">
                                <a:latin typeface="Cambria Math" panose="02040503050406030204" pitchFamily="18" charset="0"/>
                              </a:rPr>
                              <m:t>+1−1</m:t>
                            </m:r>
                          </m:e>
                        </m:d>
                      </m:num>
                      <m:den>
                        <m:r>
                          <a:rPr lang="en-US" i="1">
                            <a:latin typeface="Cambria Math" panose="02040503050406030204" pitchFamily="18" charset="0"/>
                          </a:rPr>
                          <m:t>(1</m:t>
                        </m:r>
                        <m:r>
                          <a:rPr lang="en-US" b="0" i="1" smtClean="0">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𝑧</m:t>
                            </m:r>
                          </m:sup>
                        </m:sSup>
                        <m:r>
                          <a:rPr lang="en-US" i="1">
                            <a:latin typeface="Cambria Math" panose="02040503050406030204" pitchFamily="18" charset="0"/>
                          </a:rPr>
                          <m:t>)</m:t>
                        </m:r>
                      </m:den>
                    </m:f>
                  </m:oMath>
                </a14:m>
                <a:endParaRPr lang="en-US" dirty="0"/>
              </a:p>
              <a:p>
                <a:pPr>
                  <a:buFont typeface="Wingdings" panose="05000000000000000000" pitchFamily="2" charset="2"/>
                  <a:buChar char="§"/>
                </a:pPr>
                <a14:m>
                  <m:oMath xmlns:m="http://schemas.openxmlformats.org/officeDocument/2006/math">
                    <m:r>
                      <a:rPr lang="en-US" b="0" i="1" smtClean="0">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𝑧</m:t>
                            </m:r>
                          </m:sup>
                        </m:sSup>
                        <m:r>
                          <a:rPr lang="en-US" i="1">
                            <a:latin typeface="Cambria Math" panose="02040503050406030204" pitchFamily="18" charset="0"/>
                          </a:rPr>
                          <m:t>)</m:t>
                        </m:r>
                      </m:den>
                    </m:f>
                    <m:d>
                      <m:dPr>
                        <m:begChr m:val="["/>
                        <m:endChr m:val="]"/>
                        <m:ctrlPr>
                          <a:rPr lang="en-US" b="0" i="1" smtClean="0">
                            <a:latin typeface="Cambria Math" panose="02040503050406030204" pitchFamily="18" charset="0"/>
                          </a:rPr>
                        </m:ctrlPr>
                      </m:dPr>
                      <m:e>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sSup>
                                  <m:sSupPr>
                                    <m:ctrlPr>
                                      <a:rPr lang="en-US" i="1" smtClean="0">
                                        <a:latin typeface="Cambria Math" panose="02040503050406030204" pitchFamily="18" charset="0"/>
                                      </a:rPr>
                                    </m:ctrlPr>
                                  </m:sSupPr>
                                  <m:e>
                                    <m:r>
                                      <a:rPr lang="en-US" b="0" i="1" smtClean="0">
                                        <a:latin typeface="Cambria Math" panose="02040503050406030204" pitchFamily="18" charset="0"/>
                                      </a:rPr>
                                      <m:t>𝑒</m:t>
                                    </m:r>
                                  </m:e>
                                  <m:sup>
                                    <m:r>
                                      <a:rPr lang="en-US" b="0" i="1" smtClean="0">
                                        <a:latin typeface="Cambria Math" panose="02040503050406030204" pitchFamily="18" charset="0"/>
                                      </a:rPr>
                                      <m:t>−</m:t>
                                    </m:r>
                                    <m:r>
                                      <a:rPr lang="en-US" b="0" i="1" smtClean="0">
                                        <a:latin typeface="Cambria Math" panose="02040503050406030204" pitchFamily="18" charset="0"/>
                                      </a:rPr>
                                      <m:t>𝑧</m:t>
                                    </m:r>
                                  </m:sup>
                                </m:sSup>
                                <m:r>
                                  <a:rPr lang="en-US" b="0" i="1" smtClean="0">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𝑧</m:t>
                                    </m:r>
                                  </m:sup>
                                </m:sSup>
                              </m:den>
                            </m:f>
                          </m:e>
                        </m:d>
                        <m:r>
                          <a:rPr lang="en-US" b="0" i="1" smtClean="0">
                            <a:latin typeface="Cambria Math" panose="02040503050406030204" pitchFamily="18" charset="0"/>
                          </a:rPr>
                          <m:t>−</m:t>
                        </m:r>
                        <m:d>
                          <m:dPr>
                            <m:ctrlPr>
                              <a:rPr lang="en-US" b="0" i="1" smtClean="0">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d>
                                  <m:dPr>
                                    <m:ctrlPr>
                                      <a:rPr lang="en-US" i="1">
                                        <a:latin typeface="Cambria Math" panose="02040503050406030204" pitchFamily="18" charset="0"/>
                                      </a:rPr>
                                    </m:ctrlPr>
                                  </m:dPr>
                                  <m:e>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𝑧</m:t>
                                        </m:r>
                                      </m:sup>
                                    </m:sSup>
                                  </m:e>
                                </m:d>
                              </m:den>
                            </m:f>
                          </m:e>
                        </m:d>
                      </m:e>
                    </m:d>
                    <m:r>
                      <a:rPr lang="en-US" b="0" i="1" smtClean="0">
                        <a:latin typeface="Cambria Math" panose="02040503050406030204" pitchFamily="18" charset="0"/>
                      </a:rPr>
                      <m:t>=</m:t>
                    </m:r>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m:t>
                        </m:r>
                        <m:r>
                          <a:rPr lang="en-US" b="0" i="1" smtClean="0">
                            <a:latin typeface="Cambria Math" panose="02040503050406030204" pitchFamily="18" charset="0"/>
                          </a:rPr>
                          <m:t>𝑎</m:t>
                        </m:r>
                        <m:d>
                          <m:dPr>
                            <m:ctrlPr>
                              <a:rPr lang="en-US" b="0" i="1" smtClean="0">
                                <a:latin typeface="Cambria Math" panose="02040503050406030204" pitchFamily="18" charset="0"/>
                              </a:rPr>
                            </m:ctrlPr>
                          </m:dPr>
                          <m:e>
                            <m:r>
                              <a:rPr lang="en-US" b="0" i="1" smtClean="0">
                                <a:latin typeface="Cambria Math" panose="02040503050406030204" pitchFamily="18" charset="0"/>
                              </a:rPr>
                              <m:t>𝑧</m:t>
                            </m:r>
                          </m:e>
                        </m:d>
                      </m:e>
                    </m:d>
                    <m:r>
                      <a:rPr lang="en-US" b="0" i="1" smtClean="0">
                        <a:latin typeface="Cambria Math" panose="02040503050406030204" pitchFamily="18" charset="0"/>
                      </a:rPr>
                      <m:t>=</m:t>
                    </m:r>
                    <m:r>
                      <a:rPr lang="en-US" b="1" i="1" smtClean="0">
                        <a:latin typeface="Cambria Math" panose="02040503050406030204" pitchFamily="18" charset="0"/>
                      </a:rPr>
                      <m:t>𝒂</m:t>
                    </m:r>
                    <m:r>
                      <a:rPr lang="en-US" b="1" i="1" smtClean="0">
                        <a:latin typeface="Cambria Math" panose="02040503050406030204" pitchFamily="18" charset="0"/>
                      </a:rPr>
                      <m:t>(</m:t>
                    </m:r>
                    <m:r>
                      <a:rPr lang="en-US" b="1" i="1" smtClean="0">
                        <a:latin typeface="Cambria Math" panose="02040503050406030204" pitchFamily="18" charset="0"/>
                      </a:rPr>
                      <m:t>𝟏</m:t>
                    </m:r>
                    <m:r>
                      <a:rPr lang="en-US" b="1" i="1" smtClean="0">
                        <a:latin typeface="Cambria Math" panose="02040503050406030204" pitchFamily="18" charset="0"/>
                      </a:rPr>
                      <m:t>−</m:t>
                    </m:r>
                    <m:r>
                      <a:rPr lang="en-US" b="1" i="1" smtClean="0">
                        <a:latin typeface="Cambria Math" panose="02040503050406030204" pitchFamily="18" charset="0"/>
                      </a:rPr>
                      <m:t>𝒂</m:t>
                    </m:r>
                    <m:r>
                      <a:rPr lang="en-US" b="1" i="1" smtClean="0">
                        <a:latin typeface="Cambria Math" panose="02040503050406030204" pitchFamily="18" charset="0"/>
                      </a:rPr>
                      <m:t>)</m:t>
                    </m:r>
                  </m:oMath>
                </a14:m>
                <a:endParaRPr lang="en-GB" b="1" dirty="0"/>
              </a:p>
              <a:p>
                <a:pPr>
                  <a:buFont typeface="Wingdings" panose="05000000000000000000" pitchFamily="2" charset="2"/>
                  <a:buChar char="Ø"/>
                </a:pPr>
                <a14:m>
                  <m:oMath xmlns:m="http://schemas.openxmlformats.org/officeDocument/2006/math">
                    <m:f>
                      <m:fPr>
                        <m:ctrlPr>
                          <a:rPr lang="en-US" b="1" i="1" smtClean="0">
                            <a:solidFill>
                              <a:srgbClr val="0000FF"/>
                            </a:solidFill>
                            <a:latin typeface="Cambria Math" panose="02040503050406030204" pitchFamily="18" charset="0"/>
                          </a:rPr>
                        </m:ctrlPr>
                      </m:fPr>
                      <m:num>
                        <m:r>
                          <a:rPr lang="en-GB" b="1" i="1">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𝒂</m:t>
                        </m:r>
                        <m:r>
                          <a:rPr lang="en-US" b="1" i="1">
                            <a:solidFill>
                              <a:srgbClr val="0000FF"/>
                            </a:solidFill>
                            <a:latin typeface="Cambria Math" panose="02040503050406030204" pitchFamily="18" charset="0"/>
                            <a:ea typeface="Cambria Math" panose="02040503050406030204" pitchFamily="18" charset="0"/>
                          </a:rPr>
                          <m:t> </m:t>
                        </m:r>
                      </m:num>
                      <m:den>
                        <m:r>
                          <a:rPr lang="en-GB" b="1" i="1" smtClean="0">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𝒛</m:t>
                        </m:r>
                      </m:den>
                    </m:f>
                    <m:r>
                      <a:rPr lang="en-US" b="1" i="0" smtClean="0">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rPr>
                      <m:t>𝒂</m:t>
                    </m:r>
                    <m:r>
                      <a:rPr lang="en-US" b="1" i="1">
                        <a:solidFill>
                          <a:srgbClr val="0000FF"/>
                        </a:solidFill>
                        <a:latin typeface="Cambria Math" panose="02040503050406030204" pitchFamily="18" charset="0"/>
                      </a:rPr>
                      <m:t>(</m:t>
                    </m:r>
                    <m:r>
                      <a:rPr lang="en-US" b="1" i="1">
                        <a:solidFill>
                          <a:srgbClr val="0000FF"/>
                        </a:solidFill>
                        <a:latin typeface="Cambria Math" panose="02040503050406030204" pitchFamily="18" charset="0"/>
                      </a:rPr>
                      <m:t>𝟏</m:t>
                    </m:r>
                    <m:r>
                      <a:rPr lang="en-US" b="1" i="1">
                        <a:solidFill>
                          <a:srgbClr val="0000FF"/>
                        </a:solidFill>
                        <a:latin typeface="Cambria Math" panose="02040503050406030204" pitchFamily="18" charset="0"/>
                      </a:rPr>
                      <m:t>−</m:t>
                    </m:r>
                    <m:r>
                      <a:rPr lang="en-US" b="1" i="1">
                        <a:solidFill>
                          <a:srgbClr val="0000FF"/>
                        </a:solidFill>
                        <a:latin typeface="Cambria Math" panose="02040503050406030204" pitchFamily="18" charset="0"/>
                      </a:rPr>
                      <m:t>𝒂</m:t>
                    </m:r>
                    <m:r>
                      <a:rPr lang="en-US" b="1" i="1">
                        <a:solidFill>
                          <a:srgbClr val="0000FF"/>
                        </a:solidFill>
                        <a:latin typeface="Cambria Math" panose="02040503050406030204" pitchFamily="18" charset="0"/>
                      </a:rPr>
                      <m:t>)</m:t>
                    </m:r>
                  </m:oMath>
                </a14:m>
                <a:r>
                  <a:rPr lang="en-GB" b="1" dirty="0">
                    <a:solidFill>
                      <a:srgbClr val="0000FF"/>
                    </a:solidFill>
                  </a:rPr>
                  <a:t>   (*2)</a:t>
                </a:r>
              </a:p>
              <a:p>
                <a:pPr>
                  <a:buFont typeface="Wingdings" panose="05000000000000000000" pitchFamily="2" charset="2"/>
                  <a:buChar char="§"/>
                </a:pPr>
                <a:endParaRPr lang="en-GB" b="1" dirty="0"/>
              </a:p>
              <a:p>
                <a:endParaRPr lang="en-US" dirty="0"/>
              </a:p>
            </p:txBody>
          </p:sp>
        </mc:Choice>
        <mc:Fallback xmlns="">
          <p:sp>
            <p:nvSpPr>
              <p:cNvPr id="3" name="Content Placeholder 2">
                <a:extLst>
                  <a:ext uri="{FF2B5EF4-FFF2-40B4-BE49-F238E27FC236}">
                    <a16:creationId xmlns:a16="http://schemas.microsoft.com/office/drawing/2014/main" id="{D500A6D1-25E1-D3E4-3E14-5702D692AF17}"/>
                  </a:ext>
                </a:extLst>
              </p:cNvPr>
              <p:cNvSpPr>
                <a:spLocks noGrp="1" noRot="1" noChangeAspect="1" noMove="1" noResize="1" noEditPoints="1" noAdjustHandles="1" noChangeArrowheads="1" noChangeShapeType="1" noTextEdit="1"/>
              </p:cNvSpPr>
              <p:nvPr>
                <p:ph idx="1"/>
              </p:nvPr>
            </p:nvSpPr>
            <p:spPr>
              <a:xfrm>
                <a:off x="1717039" y="1200150"/>
                <a:ext cx="7374061" cy="3943349"/>
              </a:xfrm>
              <a:blipFill>
                <a:blip r:embed="rId2"/>
                <a:stretch>
                  <a:fillRect l="-331"/>
                </a:stretch>
              </a:blipFill>
            </p:spPr>
            <p:txBody>
              <a:bodyPr/>
              <a:lstStyle/>
              <a:p>
                <a:r>
                  <a:rPr lang="en-CA">
                    <a:noFill/>
                  </a:rPr>
                  <a:t> </a:t>
                </a:r>
              </a:p>
            </p:txBody>
          </p:sp>
        </mc:Fallback>
      </mc:AlternateContent>
    </p:spTree>
    <p:extLst>
      <p:ext uri="{BB962C8B-B14F-4D97-AF65-F5344CB8AC3E}">
        <p14:creationId xmlns:p14="http://schemas.microsoft.com/office/powerpoint/2010/main" val="36349399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EBAEE9-360A-A592-E7CD-0332CC5E0373}"/>
              </a:ext>
            </a:extLst>
          </p:cNvPr>
          <p:cNvSpPr>
            <a:spLocks noGrp="1"/>
          </p:cNvSpPr>
          <p:nvPr>
            <p:ph type="title"/>
          </p:nvPr>
        </p:nvSpPr>
        <p:spPr>
          <a:xfrm>
            <a:off x="1586345" y="76200"/>
            <a:ext cx="7426037" cy="318655"/>
          </a:xfrm>
        </p:spPr>
        <p:txBody>
          <a:bodyPr>
            <a:normAutofit fontScale="90000"/>
          </a:bodyPr>
          <a:lstStyle/>
          <a:p>
            <a:r>
              <a:rPr lang="en-US" dirty="0">
                <a:solidFill>
                  <a:srgbClr val="9900FF"/>
                </a:solidFill>
              </a:rPr>
              <a:t>Example with 2 inputs </a:t>
            </a:r>
            <a:r>
              <a:rPr lang="en-US" dirty="0">
                <a:solidFill>
                  <a:schemeClr val="accent6">
                    <a:lumMod val="75000"/>
                  </a:schemeClr>
                </a:solidFill>
              </a:rPr>
              <a:t>- </a:t>
            </a:r>
            <a:r>
              <a:rPr lang="en-US" sz="1800" dirty="0"/>
              <a:t>Gradient Descent Method </a:t>
            </a:r>
            <a:r>
              <a:rPr lang="en-US" sz="800" dirty="0"/>
              <a:t>-4/5</a:t>
            </a:r>
            <a:r>
              <a:rPr lang="en-US" sz="1800" dirty="0"/>
              <a:t>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1799006-0435-EC8C-5E17-77AA3883F09C}"/>
                  </a:ext>
                </a:extLst>
              </p:cNvPr>
              <p:cNvSpPr>
                <a:spLocks noGrp="1"/>
              </p:cNvSpPr>
              <p:nvPr>
                <p:ph idx="1"/>
              </p:nvPr>
            </p:nvSpPr>
            <p:spPr>
              <a:xfrm>
                <a:off x="1440873" y="394856"/>
                <a:ext cx="7633854" cy="4672444"/>
              </a:xfrm>
            </p:spPr>
            <p:txBody>
              <a:bodyPr>
                <a:normAutofit/>
              </a:bodyPr>
              <a:lstStyle/>
              <a:p>
                <a:pPr>
                  <a:buFont typeface="Wingdings" panose="05000000000000000000" pitchFamily="2" charset="2"/>
                  <a:buChar char="Ø"/>
                </a:pPr>
                <a:r>
                  <a:rPr lang="en-US" dirty="0"/>
                  <a:t>Now the derivative of </a:t>
                </a:r>
                <a:r>
                  <a:rPr lang="en-US" b="1" dirty="0">
                    <a:solidFill>
                      <a:srgbClr val="0000FF"/>
                    </a:solidFill>
                  </a:rPr>
                  <a:t>(*3): </a:t>
                </a:r>
                <a14:m>
                  <m:oMath xmlns:m="http://schemas.openxmlformats.org/officeDocument/2006/math">
                    <m:f>
                      <m:fPr>
                        <m:ctrlPr>
                          <a:rPr lang="en-GB" b="1" i="1" smtClean="0">
                            <a:solidFill>
                              <a:srgbClr val="0000FF"/>
                            </a:solidFill>
                            <a:latin typeface="Cambria Math" panose="02040503050406030204" pitchFamily="18" charset="0"/>
                          </a:rPr>
                        </m:ctrlPr>
                      </m:fPr>
                      <m:num>
                        <m:r>
                          <a:rPr lang="en-GB" b="1" i="1" smtClean="0">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𝒛</m:t>
                        </m:r>
                      </m:num>
                      <m:den>
                        <m:r>
                          <a:rPr lang="en-GB" b="1" i="1">
                            <a:solidFill>
                              <a:srgbClr val="0000FF"/>
                            </a:solidFill>
                            <a:latin typeface="Cambria Math" panose="02040503050406030204" pitchFamily="18" charset="0"/>
                            <a:ea typeface="Cambria Math" panose="02040503050406030204" pitchFamily="18" charset="0"/>
                          </a:rPr>
                          <m:t>𝝏</m:t>
                        </m:r>
                        <m:sSub>
                          <m:sSubPr>
                            <m:ctrlPr>
                              <a:rPr lang="en-GB" b="1" i="1">
                                <a:solidFill>
                                  <a:srgbClr val="0000FF"/>
                                </a:solidFill>
                                <a:latin typeface="Cambria Math" panose="02040503050406030204" pitchFamily="18" charset="0"/>
                                <a:ea typeface="Cambria Math" panose="02040503050406030204" pitchFamily="18" charset="0"/>
                              </a:rPr>
                            </m:ctrlPr>
                          </m:sSubPr>
                          <m:e>
                            <m:r>
                              <a:rPr lang="en-GB" b="1" i="1">
                                <a:solidFill>
                                  <a:srgbClr val="0000FF"/>
                                </a:solidFill>
                                <a:latin typeface="Cambria Math" panose="02040503050406030204" pitchFamily="18" charset="0"/>
                                <a:ea typeface="Cambria Math" panose="02040503050406030204" pitchFamily="18" charset="0"/>
                              </a:rPr>
                              <m:t>𝝎</m:t>
                            </m:r>
                          </m:e>
                          <m:sub>
                            <m:r>
                              <a:rPr lang="en-US" b="1" i="1">
                                <a:solidFill>
                                  <a:srgbClr val="0000FF"/>
                                </a:solidFill>
                                <a:latin typeface="Cambria Math" panose="02040503050406030204" pitchFamily="18" charset="0"/>
                                <a:ea typeface="Cambria Math" panose="02040503050406030204" pitchFamily="18" charset="0"/>
                              </a:rPr>
                              <m:t>𝟏</m:t>
                            </m:r>
                          </m:sub>
                        </m:sSub>
                      </m:den>
                    </m:f>
                    <m:r>
                      <a:rPr lang="en-US" b="1" i="1" smtClean="0">
                        <a:solidFill>
                          <a:srgbClr val="0000FF"/>
                        </a:solidFill>
                        <a:latin typeface="Cambria Math" panose="02040503050406030204" pitchFamily="18" charset="0"/>
                        <a:ea typeface="Cambria Math" panose="02040503050406030204" pitchFamily="18" charset="0"/>
                      </a:rPr>
                      <m:t>=</m:t>
                    </m:r>
                    <m:sSub>
                      <m:sSubPr>
                        <m:ctrlPr>
                          <a:rPr lang="en-US" b="1" i="1" smtClean="0">
                            <a:solidFill>
                              <a:srgbClr val="0000FF"/>
                            </a:solidFill>
                            <a:latin typeface="Cambria Math" panose="02040503050406030204" pitchFamily="18" charset="0"/>
                            <a:ea typeface="Cambria Math" panose="02040503050406030204" pitchFamily="18" charset="0"/>
                          </a:rPr>
                        </m:ctrlPr>
                      </m:sSubPr>
                      <m:e>
                        <m:r>
                          <a:rPr lang="en-US" b="1" i="1" smtClean="0">
                            <a:solidFill>
                              <a:srgbClr val="0000FF"/>
                            </a:solidFill>
                            <a:latin typeface="Cambria Math" panose="02040503050406030204" pitchFamily="18" charset="0"/>
                            <a:ea typeface="Cambria Math" panose="02040503050406030204" pitchFamily="18" charset="0"/>
                          </a:rPr>
                          <m:t>𝒙</m:t>
                        </m:r>
                      </m:e>
                      <m:sub>
                        <m:r>
                          <a:rPr lang="en-US" b="1" i="1" smtClean="0">
                            <a:solidFill>
                              <a:srgbClr val="0000FF"/>
                            </a:solidFill>
                            <a:latin typeface="Cambria Math" panose="02040503050406030204" pitchFamily="18" charset="0"/>
                            <a:ea typeface="Cambria Math" panose="02040503050406030204" pitchFamily="18" charset="0"/>
                          </a:rPr>
                          <m:t>𝟏</m:t>
                        </m:r>
                      </m:sub>
                    </m:sSub>
                  </m:oMath>
                </a14:m>
                <a:r>
                  <a:rPr lang="en-US" b="1" dirty="0">
                    <a:solidFill>
                      <a:srgbClr val="0000FF"/>
                    </a:solidFill>
                  </a:rPr>
                  <a:t> </a:t>
                </a:r>
                <a:endParaRPr lang="en-US" b="1" dirty="0"/>
              </a:p>
              <a:p>
                <a:pPr>
                  <a:buFont typeface="Wingdings" panose="05000000000000000000" pitchFamily="2" charset="2"/>
                  <a:buChar char="§"/>
                </a:pPr>
                <a:r>
                  <a:rPr lang="en-US" dirty="0"/>
                  <a:t>Hence: </a:t>
                </a:r>
              </a:p>
              <a:p>
                <a:pPr marL="0" indent="0">
                  <a:buNone/>
                </a:pPr>
                <a14:m>
                  <m:oMath xmlns:m="http://schemas.openxmlformats.org/officeDocument/2006/math">
                    <m:f>
                      <m:fPr>
                        <m:ctrlPr>
                          <a:rPr lang="en-GB" b="1" i="1" smtClean="0">
                            <a:solidFill>
                              <a:srgbClr val="0000FF"/>
                            </a:solidFill>
                            <a:latin typeface="Cambria Math" panose="02040503050406030204" pitchFamily="18" charset="0"/>
                          </a:rPr>
                        </m:ctrlPr>
                      </m:fPr>
                      <m:num>
                        <m:r>
                          <a:rPr lang="en-GB" b="1" i="1">
                            <a:solidFill>
                              <a:srgbClr val="0000FF"/>
                            </a:solidFill>
                            <a:latin typeface="Cambria Math" panose="02040503050406030204" pitchFamily="18" charset="0"/>
                            <a:ea typeface="Cambria Math" panose="02040503050406030204" pitchFamily="18" charset="0"/>
                          </a:rPr>
                          <m:t>𝝏</m:t>
                        </m:r>
                        <m:r>
                          <a:rPr lang="en-GB" b="1" i="1" smtClean="0">
                            <a:solidFill>
                              <a:srgbClr val="0000FF"/>
                            </a:solidFill>
                            <a:latin typeface="Cambria Math" panose="02040503050406030204" pitchFamily="18" charset="0"/>
                            <a:ea typeface="Cambria Math" panose="02040503050406030204" pitchFamily="18" charset="0"/>
                          </a:rPr>
                          <m:t>𝓛</m:t>
                        </m:r>
                      </m:num>
                      <m:den>
                        <m:r>
                          <a:rPr lang="en-GB" b="1" i="1">
                            <a:solidFill>
                              <a:srgbClr val="0000FF"/>
                            </a:solidFill>
                            <a:latin typeface="Cambria Math" panose="02040503050406030204" pitchFamily="18" charset="0"/>
                            <a:ea typeface="Cambria Math" panose="02040503050406030204" pitchFamily="18" charset="0"/>
                          </a:rPr>
                          <m:t>𝝏</m:t>
                        </m:r>
                        <m:sSub>
                          <m:sSubPr>
                            <m:ctrlPr>
                              <a:rPr lang="en-GB" b="1" i="1">
                                <a:solidFill>
                                  <a:srgbClr val="0000FF"/>
                                </a:solidFill>
                                <a:latin typeface="Cambria Math" panose="02040503050406030204" pitchFamily="18" charset="0"/>
                                <a:ea typeface="Cambria Math" panose="02040503050406030204" pitchFamily="18" charset="0"/>
                              </a:rPr>
                            </m:ctrlPr>
                          </m:sSubPr>
                          <m:e>
                            <m:r>
                              <a:rPr lang="en-GB" b="1" i="1">
                                <a:solidFill>
                                  <a:srgbClr val="0000FF"/>
                                </a:solidFill>
                                <a:latin typeface="Cambria Math" panose="02040503050406030204" pitchFamily="18" charset="0"/>
                                <a:ea typeface="Cambria Math" panose="02040503050406030204" pitchFamily="18" charset="0"/>
                              </a:rPr>
                              <m:t>𝝎</m:t>
                            </m:r>
                          </m:e>
                          <m:sub>
                            <m:r>
                              <a:rPr lang="en-US" b="1" i="1">
                                <a:solidFill>
                                  <a:srgbClr val="0000FF"/>
                                </a:solidFill>
                                <a:latin typeface="Cambria Math" panose="02040503050406030204" pitchFamily="18" charset="0"/>
                                <a:ea typeface="Cambria Math" panose="02040503050406030204" pitchFamily="18" charset="0"/>
                              </a:rPr>
                              <m:t>𝟏</m:t>
                            </m:r>
                          </m:sub>
                        </m:sSub>
                      </m:den>
                    </m:f>
                    <m:r>
                      <a:rPr lang="en-US" b="1" i="1" smtClean="0">
                        <a:solidFill>
                          <a:srgbClr val="0000FF"/>
                        </a:solidFill>
                        <a:latin typeface="Cambria Math" panose="02040503050406030204" pitchFamily="18" charset="0"/>
                        <a:ea typeface="Cambria Math" panose="02040503050406030204" pitchFamily="18" charset="0"/>
                      </a:rPr>
                      <m:t>=</m:t>
                    </m:r>
                    <m:d>
                      <m:dPr>
                        <m:ctrlPr>
                          <a:rPr lang="en-US" b="1" i="1" smtClean="0">
                            <a:solidFill>
                              <a:srgbClr val="0000FF"/>
                            </a:solidFill>
                            <a:latin typeface="Cambria Math" panose="02040503050406030204" pitchFamily="18" charset="0"/>
                            <a:ea typeface="Cambria Math" panose="02040503050406030204" pitchFamily="18" charset="0"/>
                          </a:rPr>
                        </m:ctrlPr>
                      </m:dPr>
                      <m:e>
                        <m:r>
                          <a:rPr lang="en-US" b="1" i="1" smtClean="0">
                            <a:solidFill>
                              <a:srgbClr val="0000FF"/>
                            </a:solidFill>
                            <a:latin typeface="Cambria Math" panose="02040503050406030204" pitchFamily="18" charset="0"/>
                            <a:ea typeface="Cambria Math" panose="02040503050406030204" pitchFamily="18" charset="0"/>
                          </a:rPr>
                          <m:t>𝟏</m:t>
                        </m:r>
                      </m:e>
                    </m:d>
                    <m:r>
                      <a:rPr lang="en-US" b="1" i="1" smtClean="0">
                        <a:solidFill>
                          <a:srgbClr val="0000FF"/>
                        </a:solidFill>
                        <a:latin typeface="Cambria Math" panose="02040503050406030204" pitchFamily="18" charset="0"/>
                        <a:ea typeface="Cambria Math" panose="02040503050406030204" pitchFamily="18" charset="0"/>
                      </a:rPr>
                      <m:t>∗</m:t>
                    </m:r>
                    <m:d>
                      <m:dPr>
                        <m:ctrlPr>
                          <a:rPr lang="en-US" b="1" i="1" smtClean="0">
                            <a:solidFill>
                              <a:srgbClr val="0000FF"/>
                            </a:solidFill>
                            <a:latin typeface="Cambria Math" panose="02040503050406030204" pitchFamily="18" charset="0"/>
                            <a:ea typeface="Cambria Math" panose="02040503050406030204" pitchFamily="18" charset="0"/>
                          </a:rPr>
                        </m:ctrlPr>
                      </m:dPr>
                      <m:e>
                        <m:r>
                          <a:rPr lang="en-US" b="1" i="1" smtClean="0">
                            <a:solidFill>
                              <a:srgbClr val="0000FF"/>
                            </a:solidFill>
                            <a:latin typeface="Cambria Math" panose="02040503050406030204" pitchFamily="18" charset="0"/>
                            <a:ea typeface="Cambria Math" panose="02040503050406030204" pitchFamily="18" charset="0"/>
                          </a:rPr>
                          <m:t>𝟐</m:t>
                        </m:r>
                      </m:e>
                    </m:d>
                    <m:r>
                      <a:rPr lang="en-US" b="1" i="1" smtClean="0">
                        <a:solidFill>
                          <a:srgbClr val="0000FF"/>
                        </a:solidFill>
                        <a:latin typeface="Cambria Math" panose="02040503050406030204" pitchFamily="18" charset="0"/>
                        <a:ea typeface="Cambria Math" panose="02040503050406030204" pitchFamily="18" charset="0"/>
                      </a:rPr>
                      <m:t>∗(</m:t>
                    </m:r>
                    <m:r>
                      <a:rPr lang="en-US" b="1" i="1" smtClean="0">
                        <a:solidFill>
                          <a:srgbClr val="0000FF"/>
                        </a:solidFill>
                        <a:latin typeface="Cambria Math" panose="02040503050406030204" pitchFamily="18" charset="0"/>
                        <a:ea typeface="Cambria Math" panose="02040503050406030204" pitchFamily="18" charset="0"/>
                      </a:rPr>
                      <m:t>𝟑</m:t>
                    </m:r>
                    <m:r>
                      <a:rPr lang="en-US" b="1" i="1" smtClean="0">
                        <a:solidFill>
                          <a:srgbClr val="0000FF"/>
                        </a:solidFill>
                        <a:latin typeface="Cambria Math" panose="02040503050406030204" pitchFamily="18" charset="0"/>
                        <a:ea typeface="Cambria Math" panose="02040503050406030204" pitchFamily="18" charset="0"/>
                      </a:rPr>
                      <m:t>)</m:t>
                    </m:r>
                  </m:oMath>
                </a14:m>
                <a:r>
                  <a:rPr lang="en-GB" b="1" dirty="0">
                    <a:solidFill>
                      <a:srgbClr val="0000FF"/>
                    </a:solidFill>
                  </a:rPr>
                  <a:t>:</a:t>
                </a:r>
              </a:p>
              <a:p>
                <a:pPr marL="0" indent="0">
                  <a:buNone/>
                </a:pPr>
                <a14:m>
                  <m:oMath xmlns:m="http://schemas.openxmlformats.org/officeDocument/2006/math">
                    <m:f>
                      <m:fPr>
                        <m:ctrlPr>
                          <a:rPr lang="en-GB" i="1" smtClean="0">
                            <a:latin typeface="Cambria Math" panose="02040503050406030204" pitchFamily="18" charset="0"/>
                          </a:rPr>
                        </m:ctrlPr>
                      </m:fPr>
                      <m:num>
                        <m:r>
                          <a:rPr lang="en-GB" i="1">
                            <a:latin typeface="Cambria Math" panose="02040503050406030204" pitchFamily="18" charset="0"/>
                            <a:ea typeface="Cambria Math" panose="02040503050406030204" pitchFamily="18" charset="0"/>
                          </a:rPr>
                          <m:t>𝜕</m:t>
                        </m:r>
                        <m:r>
                          <a:rPr lang="en-GB" i="1" smtClean="0">
                            <a:latin typeface="Cambria Math" panose="02040503050406030204" pitchFamily="18" charset="0"/>
                            <a:ea typeface="Cambria Math" panose="02040503050406030204" pitchFamily="18" charset="0"/>
                          </a:rPr>
                          <m:t>ℒ</m:t>
                        </m:r>
                      </m:num>
                      <m:den>
                        <m:r>
                          <a:rPr lang="en-GB" i="1">
                            <a:latin typeface="Cambria Math" panose="02040503050406030204" pitchFamily="18" charset="0"/>
                            <a:ea typeface="Cambria Math" panose="02040503050406030204" pitchFamily="18" charset="0"/>
                          </a:rPr>
                          <m:t>𝜕</m:t>
                        </m:r>
                        <m:sSub>
                          <m:sSubPr>
                            <m:ctrlPr>
                              <a:rPr lang="en-GB" i="1">
                                <a:latin typeface="Cambria Math" panose="02040503050406030204" pitchFamily="18" charset="0"/>
                                <a:ea typeface="Cambria Math" panose="02040503050406030204" pitchFamily="18" charset="0"/>
                              </a:rPr>
                            </m:ctrlPr>
                          </m:sSubPr>
                          <m:e>
                            <m:r>
                              <a:rPr lang="en-GB"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ea typeface="Cambria Math" panose="02040503050406030204" pitchFamily="18" charset="0"/>
                              </a:rPr>
                              <m:t>1</m:t>
                            </m:r>
                          </m:sub>
                        </m:sSub>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d>
                          <m:dPr>
                            <m:begChr m:val="["/>
                            <m:endChr m:val="]"/>
                            <m:ctrlPr>
                              <a:rPr lang="en-US" b="0" i="1" smtClean="0">
                                <a:latin typeface="Cambria Math" panose="02040503050406030204" pitchFamily="18" charset="0"/>
                              </a:rPr>
                            </m:ctrlPr>
                          </m:dPr>
                          <m:e>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𝒊</m:t>
                                    </m:r>
                                  </m:sub>
                                </m:sSub>
                              </m:num>
                              <m:den>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b="1" i="1">
                                        <a:latin typeface="Cambria Math" panose="02040503050406030204" pitchFamily="18" charset="0"/>
                                      </a:rPr>
                                      <m:t>𝒊</m:t>
                                    </m:r>
                                  </m:sub>
                                </m:sSub>
                              </m:den>
                            </m:f>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𝟏</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𝒊</m:t>
                                    </m:r>
                                  </m:sub>
                                </m:sSub>
                              </m:num>
                              <m:den>
                                <m:r>
                                  <a:rPr lang="en-US" b="1" i="1">
                                    <a:latin typeface="Cambria Math" panose="02040503050406030204" pitchFamily="18" charset="0"/>
                                  </a:rPr>
                                  <m:t>𝟏</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b="1" i="1">
                                        <a:latin typeface="Cambria Math" panose="02040503050406030204" pitchFamily="18" charset="0"/>
                                      </a:rPr>
                                      <m:t>𝒊</m:t>
                                    </m:r>
                                  </m:sub>
                                </m:sSub>
                              </m:den>
                            </m:f>
                          </m:e>
                        </m:d>
                      </m:e>
                    </m:nary>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r>
                          <a:rPr lang="en-US" b="1" i="1">
                            <a:latin typeface="Cambria Math" panose="02040503050406030204" pitchFamily="18" charset="0"/>
                          </a:rPr>
                          <m:t>𝒂</m:t>
                        </m:r>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r>
                          <a:rPr lang="en-US" b="1" i="1">
                            <a:latin typeface="Cambria Math" panose="02040503050406030204" pitchFamily="18" charset="0"/>
                          </a:rPr>
                          <m:t>𝒂</m:t>
                        </m:r>
                        <m:r>
                          <a:rPr lang="en-US" b="1" i="1">
                            <a:latin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e>
                    </m:d>
                  </m:oMath>
                </a14:m>
                <a:r>
                  <a:rPr lang="en-GB" dirty="0"/>
                  <a:t>                                              (eq. 1)</a:t>
                </a:r>
              </a:p>
              <a:p>
                <a:pPr>
                  <a:buFont typeface="Wingdings" panose="05000000000000000000" pitchFamily="2" charset="2"/>
                  <a:buChar char="v"/>
                </a:pPr>
                <a:r>
                  <a:rPr lang="en-GB" i="1" dirty="0">
                    <a:solidFill>
                      <a:srgbClr val="0000FF"/>
                    </a:solidFill>
                    <a:sym typeface="Wingdings" panose="05000000000000000000" pitchFamily="2" charset="2"/>
                  </a:rPr>
                  <a:t>The subscript “</a:t>
                </a:r>
                <a:r>
                  <a:rPr lang="en-GB" i="1" dirty="0" err="1">
                    <a:solidFill>
                      <a:srgbClr val="0000FF"/>
                    </a:solidFill>
                    <a:sym typeface="Wingdings" panose="05000000000000000000" pitchFamily="2" charset="2"/>
                  </a:rPr>
                  <a:t>i</a:t>
                </a:r>
                <a:r>
                  <a:rPr lang="en-GB" i="1" dirty="0">
                    <a:solidFill>
                      <a:srgbClr val="0000FF"/>
                    </a:solidFill>
                    <a:sym typeface="Wingdings" panose="05000000000000000000" pitchFamily="2" charset="2"/>
                  </a:rPr>
                  <a:t>” represents the hidden layer “</a:t>
                </a:r>
                <a:r>
                  <a:rPr lang="en-GB" i="1" dirty="0" err="1">
                    <a:solidFill>
                      <a:srgbClr val="0000FF"/>
                    </a:solidFill>
                    <a:sym typeface="Wingdings" panose="05000000000000000000" pitchFamily="2" charset="2"/>
                  </a:rPr>
                  <a:t>i</a:t>
                </a:r>
                <a:r>
                  <a:rPr lang="en-GB" i="1" dirty="0">
                    <a:solidFill>
                      <a:srgbClr val="0000FF"/>
                    </a:solidFill>
                    <a:sym typeface="Wingdings" panose="05000000000000000000" pitchFamily="2" charset="2"/>
                  </a:rPr>
                  <a:t>” hence (eq. 1) becomes</a:t>
                </a:r>
                <a:r>
                  <a:rPr lang="en-GB" dirty="0">
                    <a:sym typeface="Wingdings" panose="05000000000000000000" pitchFamily="2" charset="2"/>
                  </a:rPr>
                  <a:t>:</a:t>
                </a:r>
              </a:p>
              <a:p>
                <a:pPr>
                  <a:buFont typeface="Wingdings" panose="05000000000000000000" pitchFamily="2" charset="2"/>
                  <a:buChar char="v"/>
                </a:pPr>
                <a14:m>
                  <m:oMath xmlns:m="http://schemas.openxmlformats.org/officeDocument/2006/math">
                    <m:f>
                      <m:fPr>
                        <m:ctrlPr>
                          <a:rPr lang="en-GB" b="1" i="1" smtClean="0">
                            <a:solidFill>
                              <a:srgbClr val="0000FF"/>
                            </a:solidFill>
                            <a:latin typeface="Cambria Math" panose="02040503050406030204" pitchFamily="18" charset="0"/>
                          </a:rPr>
                        </m:ctrlPr>
                      </m:fPr>
                      <m:num>
                        <m:r>
                          <a:rPr lang="en-GB" b="1" i="1">
                            <a:solidFill>
                              <a:srgbClr val="0000FF"/>
                            </a:solidFill>
                            <a:latin typeface="Cambria Math" panose="02040503050406030204" pitchFamily="18" charset="0"/>
                            <a:ea typeface="Cambria Math" panose="02040503050406030204" pitchFamily="18" charset="0"/>
                          </a:rPr>
                          <m:t>𝝏</m:t>
                        </m:r>
                        <m:r>
                          <a:rPr lang="en-GB" b="1" i="1" smtClean="0">
                            <a:solidFill>
                              <a:srgbClr val="0000FF"/>
                            </a:solidFill>
                            <a:latin typeface="Cambria Math" panose="02040503050406030204" pitchFamily="18" charset="0"/>
                            <a:ea typeface="Cambria Math" panose="02040503050406030204" pitchFamily="18" charset="0"/>
                          </a:rPr>
                          <m:t>𝓛</m:t>
                        </m:r>
                      </m:num>
                      <m:den>
                        <m:r>
                          <a:rPr lang="en-GB" b="1" i="1">
                            <a:solidFill>
                              <a:srgbClr val="0000FF"/>
                            </a:solidFill>
                            <a:latin typeface="Cambria Math" panose="02040503050406030204" pitchFamily="18" charset="0"/>
                            <a:ea typeface="Cambria Math" panose="02040503050406030204" pitchFamily="18" charset="0"/>
                          </a:rPr>
                          <m:t>𝝏</m:t>
                        </m:r>
                        <m:sSub>
                          <m:sSubPr>
                            <m:ctrlPr>
                              <a:rPr lang="en-GB" b="1" i="1">
                                <a:solidFill>
                                  <a:srgbClr val="0000FF"/>
                                </a:solidFill>
                                <a:latin typeface="Cambria Math" panose="02040503050406030204" pitchFamily="18" charset="0"/>
                                <a:ea typeface="Cambria Math" panose="02040503050406030204" pitchFamily="18" charset="0"/>
                              </a:rPr>
                            </m:ctrlPr>
                          </m:sSubPr>
                          <m:e>
                            <m:r>
                              <a:rPr lang="en-GB" b="1" i="1">
                                <a:solidFill>
                                  <a:srgbClr val="0000FF"/>
                                </a:solidFill>
                                <a:latin typeface="Cambria Math" panose="02040503050406030204" pitchFamily="18" charset="0"/>
                                <a:ea typeface="Cambria Math" panose="02040503050406030204" pitchFamily="18" charset="0"/>
                              </a:rPr>
                              <m:t>𝝎</m:t>
                            </m:r>
                          </m:e>
                          <m:sub>
                            <m:r>
                              <a:rPr lang="en-US" b="1" i="1">
                                <a:solidFill>
                                  <a:srgbClr val="0000FF"/>
                                </a:solidFill>
                                <a:latin typeface="Cambria Math" panose="02040503050406030204" pitchFamily="18" charset="0"/>
                                <a:ea typeface="Cambria Math" panose="02040503050406030204" pitchFamily="18" charset="0"/>
                              </a:rPr>
                              <m:t>𝟏</m:t>
                            </m:r>
                          </m:sub>
                        </m:sSub>
                      </m:den>
                    </m:f>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d>
                          <m:dPr>
                            <m:begChr m:val="["/>
                            <m:endChr m:val="]"/>
                            <m:ctrlPr>
                              <a:rPr lang="en-US" b="0" i="1" smtClean="0">
                                <a:latin typeface="Cambria Math" panose="02040503050406030204" pitchFamily="18" charset="0"/>
                              </a:rPr>
                            </m:ctrlPr>
                          </m:dPr>
                          <m:e>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𝒊</m:t>
                                    </m:r>
                                  </m:sub>
                                </m:sSub>
                              </m:num>
                              <m:den>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b="1" i="1">
                                        <a:latin typeface="Cambria Math" panose="02040503050406030204" pitchFamily="18" charset="0"/>
                                      </a:rPr>
                                      <m:t>𝒊</m:t>
                                    </m:r>
                                  </m:sub>
                                </m:sSub>
                              </m:den>
                            </m:f>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𝟏</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𝒊</m:t>
                                    </m:r>
                                  </m:sub>
                                </m:sSub>
                              </m:num>
                              <m:den>
                                <m:r>
                                  <a:rPr lang="en-US" b="1" i="1">
                                    <a:latin typeface="Cambria Math" panose="02040503050406030204" pitchFamily="18" charset="0"/>
                                  </a:rPr>
                                  <m:t>𝟏</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b="1" i="1">
                                        <a:latin typeface="Cambria Math" panose="02040503050406030204" pitchFamily="18" charset="0"/>
                                      </a:rPr>
                                      <m:t>𝒊</m:t>
                                    </m:r>
                                  </m:sub>
                                </m:sSub>
                              </m:den>
                            </m:f>
                          </m:e>
                        </m:d>
                      </m:e>
                    </m:nary>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𝑎</m:t>
                            </m:r>
                          </m:e>
                          <m:sub>
                            <m:r>
                              <a:rPr lang="en-US" b="0" i="1" smtClean="0">
                                <a:latin typeface="Cambria Math" panose="02040503050406030204" pitchFamily="18" charset="0"/>
                                <a:ea typeface="Cambria Math" panose="02040503050406030204" pitchFamily="18" charset="0"/>
                              </a:rPr>
                              <m:t>𝑖</m:t>
                            </m:r>
                          </m:sub>
                        </m:sSub>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𝒂</m:t>
                            </m:r>
                          </m:e>
                          <m:sub>
                            <m:r>
                              <a:rPr lang="en-US" b="1" i="1" smtClean="0">
                                <a:latin typeface="Cambria Math" panose="02040503050406030204" pitchFamily="18" charset="0"/>
                              </a:rPr>
                              <m:t>𝒊</m:t>
                            </m:r>
                          </m:sub>
                        </m:sSub>
                        <m:r>
                          <a:rPr lang="en-US" b="1" i="1">
                            <a:latin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Sub>
                      </m:e>
                    </m:d>
                  </m:oMath>
                </a14:m>
                <a:r>
                  <a:rPr lang="en-US" b="1" dirty="0">
                    <a:solidFill>
                      <a:srgbClr val="0000FF"/>
                    </a:solidFill>
                    <a:ea typeface="Cambria Math" panose="02040503050406030204" pitchFamily="18" charset="0"/>
                  </a:rPr>
                  <a:t> =  </a:t>
                </a:r>
                <a14:m>
                  <m:oMath xmlns:m="http://schemas.openxmlformats.org/officeDocument/2006/math">
                    <m:f>
                      <m:fPr>
                        <m:ctrlPr>
                          <a:rPr lang="en-US" b="1" i="1">
                            <a:solidFill>
                              <a:srgbClr val="0000FF"/>
                            </a:solidFill>
                            <a:latin typeface="Cambria Math" panose="02040503050406030204" pitchFamily="18" charset="0"/>
                            <a:ea typeface="Cambria Math" panose="02040503050406030204" pitchFamily="18" charset="0"/>
                          </a:rPr>
                        </m:ctrlPr>
                      </m:fPr>
                      <m:num>
                        <m:r>
                          <a:rPr lang="en-US" b="1" i="1">
                            <a:solidFill>
                              <a:srgbClr val="0000FF"/>
                            </a:solidFill>
                            <a:latin typeface="Cambria Math" panose="02040503050406030204" pitchFamily="18" charset="0"/>
                            <a:ea typeface="Cambria Math" panose="02040503050406030204" pitchFamily="18" charset="0"/>
                          </a:rPr>
                          <m:t>𝟏</m:t>
                        </m:r>
                      </m:num>
                      <m:den>
                        <m:r>
                          <a:rPr lang="en-US" b="1" i="1">
                            <a:solidFill>
                              <a:srgbClr val="0000FF"/>
                            </a:solidFill>
                            <a:latin typeface="Cambria Math" panose="02040503050406030204" pitchFamily="18" charset="0"/>
                            <a:ea typeface="Cambria Math" panose="02040503050406030204" pitchFamily="18" charset="0"/>
                          </a:rPr>
                          <m:t>𝒎</m:t>
                        </m:r>
                      </m:den>
                    </m:f>
                    <m:nary>
                      <m:naryPr>
                        <m:chr m:val="∑"/>
                        <m:ctrlPr>
                          <a:rPr lang="en-US" b="1" i="1">
                            <a:solidFill>
                              <a:srgbClr val="0000FF"/>
                            </a:solidFill>
                            <a:latin typeface="Cambria Math" panose="02040503050406030204" pitchFamily="18" charset="0"/>
                            <a:ea typeface="Cambria Math" panose="02040503050406030204" pitchFamily="18" charset="0"/>
                          </a:rPr>
                        </m:ctrlPr>
                      </m:naryPr>
                      <m:sub>
                        <m:r>
                          <m:rPr>
                            <m:brk m:alnAt="23"/>
                          </m:rPr>
                          <a:rPr lang="en-US" b="1" i="1">
                            <a:solidFill>
                              <a:srgbClr val="0000FF"/>
                            </a:solidFill>
                            <a:latin typeface="Cambria Math" panose="02040503050406030204" pitchFamily="18" charset="0"/>
                            <a:ea typeface="Cambria Math" panose="02040503050406030204" pitchFamily="18" charset="0"/>
                          </a:rPr>
                          <m:t>𝒊</m:t>
                        </m:r>
                        <m:r>
                          <a:rPr lang="en-US" b="1" i="1">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𝟏</m:t>
                        </m:r>
                      </m:sub>
                      <m:sup>
                        <m:r>
                          <a:rPr lang="en-US" b="1" i="1">
                            <a:solidFill>
                              <a:srgbClr val="0000FF"/>
                            </a:solidFill>
                            <a:latin typeface="Cambria Math" panose="02040503050406030204" pitchFamily="18" charset="0"/>
                            <a:ea typeface="Cambria Math" panose="02040503050406030204" pitchFamily="18" charset="0"/>
                          </a:rPr>
                          <m:t>𝒏</m:t>
                        </m:r>
                      </m:sup>
                      <m:e>
                        <m:r>
                          <a:rPr lang="en-US" b="1" i="1">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𝒂</m:t>
                        </m:r>
                        <m:r>
                          <a:rPr lang="en-US" b="1" i="1">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𝒚</m:t>
                        </m:r>
                        <m:r>
                          <a:rPr lang="en-US" b="1" i="1">
                            <a:solidFill>
                              <a:srgbClr val="0000FF"/>
                            </a:solidFill>
                            <a:latin typeface="Cambria Math" panose="02040503050406030204" pitchFamily="18" charset="0"/>
                            <a:ea typeface="Cambria Math" panose="02040503050406030204" pitchFamily="18" charset="0"/>
                          </a:rPr>
                          <m:t>)</m:t>
                        </m:r>
                        <m:sSub>
                          <m:sSubPr>
                            <m:ctrlPr>
                              <a:rPr lang="en-US" b="1" i="1">
                                <a:solidFill>
                                  <a:srgbClr val="0000FF"/>
                                </a:solidFill>
                                <a:latin typeface="Cambria Math" panose="02040503050406030204" pitchFamily="18" charset="0"/>
                                <a:ea typeface="Cambria Math" panose="02040503050406030204" pitchFamily="18" charset="0"/>
                              </a:rPr>
                            </m:ctrlPr>
                          </m:sSubPr>
                          <m:e>
                            <m:r>
                              <a:rPr lang="en-US" b="1" i="1">
                                <a:solidFill>
                                  <a:srgbClr val="0000FF"/>
                                </a:solidFill>
                                <a:latin typeface="Cambria Math" panose="02040503050406030204" pitchFamily="18" charset="0"/>
                                <a:ea typeface="Cambria Math" panose="02040503050406030204" pitchFamily="18" charset="0"/>
                              </a:rPr>
                              <m:t>𝒙</m:t>
                            </m:r>
                          </m:e>
                          <m:sub>
                            <m:r>
                              <a:rPr lang="en-US" b="1" i="1">
                                <a:solidFill>
                                  <a:srgbClr val="0000FF"/>
                                </a:solidFill>
                                <a:latin typeface="Cambria Math" panose="02040503050406030204" pitchFamily="18" charset="0"/>
                                <a:ea typeface="Cambria Math" panose="02040503050406030204" pitchFamily="18" charset="0"/>
                              </a:rPr>
                              <m:t>𝟏</m:t>
                            </m:r>
                          </m:sub>
                        </m:sSub>
                      </m:e>
                    </m:nary>
                  </m:oMath>
                </a14:m>
                <a:endParaRPr lang="en-GB" dirty="0"/>
              </a:p>
              <a:p>
                <a:pPr marL="0" indent="0">
                  <a:buNone/>
                </a:pPr>
                <a:endParaRPr lang="en-GB" dirty="0"/>
              </a:p>
              <a:p>
                <a:pPr marL="0" indent="0">
                  <a:buNone/>
                </a:pPr>
                <a:r>
                  <a:rPr lang="en-GB" dirty="0"/>
                  <a:t>Similarly, (notice that only the last term of </a:t>
                </a:r>
                <a14:m>
                  <m:oMath xmlns:m="http://schemas.openxmlformats.org/officeDocument/2006/math">
                    <m:f>
                      <m:fPr>
                        <m:ctrlPr>
                          <a:rPr lang="en-US" i="1" smtClean="0">
                            <a:latin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𝑤</m:t>
                        </m:r>
                      </m:den>
                    </m:f>
                  </m:oMath>
                </a14:m>
                <a:r>
                  <a:rPr lang="en-GB" dirty="0"/>
                  <a:t>  change):</a:t>
                </a:r>
              </a:p>
              <a:p>
                <a:pPr>
                  <a:buFont typeface="Wingdings" panose="05000000000000000000" pitchFamily="2" charset="2"/>
                  <a:buChar char="v"/>
                </a:pPr>
                <a14:m>
                  <m:oMath xmlns:m="http://schemas.openxmlformats.org/officeDocument/2006/math">
                    <m:f>
                      <m:fPr>
                        <m:ctrlPr>
                          <a:rPr lang="en-GB" b="1" i="1" smtClean="0">
                            <a:solidFill>
                              <a:srgbClr val="0000FF"/>
                            </a:solidFill>
                            <a:latin typeface="Cambria Math" panose="02040503050406030204" pitchFamily="18" charset="0"/>
                          </a:rPr>
                        </m:ctrlPr>
                      </m:fPr>
                      <m:num>
                        <m:r>
                          <a:rPr lang="en-GB" b="1" i="1">
                            <a:solidFill>
                              <a:srgbClr val="0000FF"/>
                            </a:solidFill>
                            <a:latin typeface="Cambria Math" panose="02040503050406030204" pitchFamily="18" charset="0"/>
                            <a:ea typeface="Cambria Math" panose="02040503050406030204" pitchFamily="18" charset="0"/>
                          </a:rPr>
                          <m:t>𝝏</m:t>
                        </m:r>
                        <m:r>
                          <a:rPr lang="en-GB" b="1" i="1" smtClean="0">
                            <a:solidFill>
                              <a:srgbClr val="0000FF"/>
                            </a:solidFill>
                            <a:latin typeface="Cambria Math" panose="02040503050406030204" pitchFamily="18" charset="0"/>
                            <a:ea typeface="Cambria Math" panose="02040503050406030204" pitchFamily="18" charset="0"/>
                          </a:rPr>
                          <m:t>𝓛</m:t>
                        </m:r>
                      </m:num>
                      <m:den>
                        <m:r>
                          <a:rPr lang="en-GB" b="1" i="1">
                            <a:solidFill>
                              <a:srgbClr val="0000FF"/>
                            </a:solidFill>
                            <a:latin typeface="Cambria Math" panose="02040503050406030204" pitchFamily="18" charset="0"/>
                            <a:ea typeface="Cambria Math" panose="02040503050406030204" pitchFamily="18" charset="0"/>
                          </a:rPr>
                          <m:t>𝝏</m:t>
                        </m:r>
                        <m:sSub>
                          <m:sSubPr>
                            <m:ctrlPr>
                              <a:rPr lang="en-GB" b="1" i="1">
                                <a:solidFill>
                                  <a:srgbClr val="0000FF"/>
                                </a:solidFill>
                                <a:latin typeface="Cambria Math" panose="02040503050406030204" pitchFamily="18" charset="0"/>
                                <a:ea typeface="Cambria Math" panose="02040503050406030204" pitchFamily="18" charset="0"/>
                              </a:rPr>
                            </m:ctrlPr>
                          </m:sSubPr>
                          <m:e>
                            <m:r>
                              <a:rPr lang="en-GB" b="1" i="1">
                                <a:solidFill>
                                  <a:srgbClr val="0000FF"/>
                                </a:solidFill>
                                <a:latin typeface="Cambria Math" panose="02040503050406030204" pitchFamily="18" charset="0"/>
                                <a:ea typeface="Cambria Math" panose="02040503050406030204" pitchFamily="18" charset="0"/>
                              </a:rPr>
                              <m:t>𝝎</m:t>
                            </m:r>
                          </m:e>
                          <m:sub>
                            <m:r>
                              <a:rPr lang="en-US" b="1" i="1" smtClean="0">
                                <a:solidFill>
                                  <a:srgbClr val="0000FF"/>
                                </a:solidFill>
                                <a:latin typeface="Cambria Math" panose="02040503050406030204" pitchFamily="18" charset="0"/>
                                <a:ea typeface="Cambria Math" panose="02040503050406030204" pitchFamily="18" charset="0"/>
                              </a:rPr>
                              <m:t>𝟐</m:t>
                            </m:r>
                          </m:sub>
                        </m:sSub>
                      </m:den>
                    </m:f>
                    <m:r>
                      <a:rPr lang="en-US" b="0" i="1" smtClean="0">
                        <a:latin typeface="Cambria Math" panose="02040503050406030204" pitchFamily="18" charset="0"/>
                        <a:ea typeface="Cambria Math" panose="02040503050406030204" pitchFamily="18" charset="0"/>
                      </a:rPr>
                      <m:t>=</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𝑛</m:t>
                        </m:r>
                      </m:sup>
                      <m:e>
                        <m:d>
                          <m:dPr>
                            <m:begChr m:val="["/>
                            <m:endChr m:val="]"/>
                            <m:ctrlPr>
                              <a:rPr lang="en-US" i="1">
                                <a:latin typeface="Cambria Math" panose="02040503050406030204" pitchFamily="18" charset="0"/>
                              </a:rPr>
                            </m:ctrlPr>
                          </m:dPr>
                          <m:e>
                            <m:f>
                              <m:fPr>
                                <m:ctrlPr>
                                  <a:rPr lang="en-US" b="1" i="1">
                                    <a:latin typeface="Cambria Math" panose="02040503050406030204" pitchFamily="18" charset="0"/>
                                  </a:rPr>
                                </m:ctrlPr>
                              </m:fPr>
                              <m:num>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𝒊</m:t>
                                    </m:r>
                                  </m:sub>
                                </m:sSub>
                              </m:num>
                              <m:den>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b="1" i="1">
                                        <a:latin typeface="Cambria Math" panose="02040503050406030204" pitchFamily="18" charset="0"/>
                                      </a:rPr>
                                      <m:t>𝒊</m:t>
                                    </m:r>
                                  </m:sub>
                                </m:sSub>
                              </m:den>
                            </m:f>
                            <m:r>
                              <a:rPr lang="en-US" b="1" i="1">
                                <a:latin typeface="Cambria Math" panose="02040503050406030204" pitchFamily="18" charset="0"/>
                              </a:rPr>
                              <m:t>−</m:t>
                            </m:r>
                            <m:f>
                              <m:fPr>
                                <m:ctrlPr>
                                  <a:rPr lang="en-US" b="1" i="1">
                                    <a:latin typeface="Cambria Math" panose="02040503050406030204" pitchFamily="18" charset="0"/>
                                  </a:rPr>
                                </m:ctrlPr>
                              </m:fPr>
                              <m:num>
                                <m:r>
                                  <a:rPr lang="en-US" b="1" i="1">
                                    <a:latin typeface="Cambria Math" panose="02040503050406030204" pitchFamily="18" charset="0"/>
                                  </a:rPr>
                                  <m:t>𝟏</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𝒚</m:t>
                                    </m:r>
                                  </m:e>
                                  <m:sub>
                                    <m:r>
                                      <a:rPr lang="en-US" b="1" i="1">
                                        <a:latin typeface="Cambria Math" panose="02040503050406030204" pitchFamily="18" charset="0"/>
                                      </a:rPr>
                                      <m:t>𝒊</m:t>
                                    </m:r>
                                  </m:sub>
                                </m:sSub>
                              </m:num>
                              <m:den>
                                <m:r>
                                  <a:rPr lang="en-US" b="1" i="1">
                                    <a:latin typeface="Cambria Math" panose="02040503050406030204" pitchFamily="18" charset="0"/>
                                  </a:rPr>
                                  <m:t>𝟏</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b="1" i="1">
                                        <a:latin typeface="Cambria Math" panose="02040503050406030204" pitchFamily="18" charset="0"/>
                                      </a:rPr>
                                      <m:t>𝒊</m:t>
                                    </m:r>
                                  </m:sub>
                                </m:sSub>
                              </m:den>
                            </m:f>
                          </m:e>
                        </m:d>
                      </m:e>
                    </m:nary>
                    <m:r>
                      <a:rPr lang="en-US" i="1">
                        <a:latin typeface="Cambria Math" panose="02040503050406030204" pitchFamily="18" charset="0"/>
                        <a:ea typeface="Cambria Math" panose="02040503050406030204" pitchFamily="18" charset="0"/>
                      </a:rPr>
                      <m:t>∗</m:t>
                    </m:r>
                    <m:d>
                      <m:dPr>
                        <m:begChr m:val="["/>
                        <m:endChr m:val="]"/>
                        <m:ctrlPr>
                          <a:rPr lang="en-US" i="1">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𝑎</m:t>
                            </m:r>
                          </m:e>
                          <m:sub>
                            <m:r>
                              <a:rPr lang="en-US" i="1">
                                <a:latin typeface="Cambria Math" panose="02040503050406030204" pitchFamily="18" charset="0"/>
                                <a:ea typeface="Cambria Math" panose="02040503050406030204" pitchFamily="18" charset="0"/>
                              </a:rPr>
                              <m:t>𝑖</m:t>
                            </m:r>
                          </m:sub>
                        </m:sSub>
                        <m:r>
                          <a:rPr lang="en-US" b="1" i="1">
                            <a:latin typeface="Cambria Math" panose="02040503050406030204" pitchFamily="18" charset="0"/>
                          </a:rPr>
                          <m:t>(</m:t>
                        </m:r>
                        <m:r>
                          <a:rPr lang="en-US" b="1" i="1">
                            <a:latin typeface="Cambria Math" panose="02040503050406030204" pitchFamily="18" charset="0"/>
                          </a:rPr>
                          <m:t>𝟏</m:t>
                        </m:r>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𝒂</m:t>
                            </m:r>
                          </m:e>
                          <m:sub>
                            <m:r>
                              <a:rPr lang="en-US" b="1" i="1">
                                <a:latin typeface="Cambria Math" panose="02040503050406030204" pitchFamily="18" charset="0"/>
                              </a:rPr>
                              <m:t>𝒊</m:t>
                            </m:r>
                          </m:sub>
                        </m:sSub>
                        <m:r>
                          <a:rPr lang="en-US" b="1" i="1">
                            <a:latin typeface="Cambria Math" panose="02040503050406030204" pitchFamily="18" charset="0"/>
                          </a:rPr>
                          <m:t>)</m:t>
                        </m:r>
                      </m:e>
                    </m:d>
                    <m:r>
                      <a:rPr lang="en-US" b="0" i="1" smtClean="0">
                        <a:latin typeface="Cambria Math" panose="02040503050406030204" pitchFamily="18" charset="0"/>
                        <a:ea typeface="Cambria Math" panose="02040503050406030204" pitchFamily="18" charset="0"/>
                      </a:rPr>
                      <m:t>∗</m:t>
                    </m:r>
                    <m:d>
                      <m:dPr>
                        <m:begChr m:val="["/>
                        <m:endChr m:val="]"/>
                        <m:ctrlPr>
                          <a:rPr lang="en-US" b="0" i="1" smtClean="0">
                            <a:latin typeface="Cambria Math" panose="02040503050406030204" pitchFamily="18" charset="0"/>
                            <a:ea typeface="Cambria Math" panose="02040503050406030204" pitchFamily="18" charset="0"/>
                          </a:rPr>
                        </m:ctrlPr>
                      </m:dP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Sub>
                      </m:e>
                    </m:d>
                  </m:oMath>
                </a14:m>
                <a:r>
                  <a:rPr lang="en-GB" dirty="0"/>
                  <a:t> = </a:t>
                </a:r>
                <a:r>
                  <a:rPr lang="en-GB" dirty="0">
                    <a:solidFill>
                      <a:srgbClr val="0000FF"/>
                    </a:solidFill>
                  </a:rPr>
                  <a:t>- </a:t>
                </a:r>
                <a14:m>
                  <m:oMath xmlns:m="http://schemas.openxmlformats.org/officeDocument/2006/math">
                    <m:f>
                      <m:fPr>
                        <m:ctrlPr>
                          <a:rPr lang="en-US" b="1" i="1">
                            <a:solidFill>
                              <a:srgbClr val="0000FF"/>
                            </a:solidFill>
                            <a:latin typeface="Cambria Math" panose="02040503050406030204" pitchFamily="18" charset="0"/>
                            <a:ea typeface="Cambria Math" panose="02040503050406030204" pitchFamily="18" charset="0"/>
                          </a:rPr>
                        </m:ctrlPr>
                      </m:fPr>
                      <m:num>
                        <m:r>
                          <a:rPr lang="en-US" b="1" i="1">
                            <a:solidFill>
                              <a:srgbClr val="0000FF"/>
                            </a:solidFill>
                            <a:latin typeface="Cambria Math" panose="02040503050406030204" pitchFamily="18" charset="0"/>
                            <a:ea typeface="Cambria Math" panose="02040503050406030204" pitchFamily="18" charset="0"/>
                          </a:rPr>
                          <m:t>𝟏</m:t>
                        </m:r>
                      </m:num>
                      <m:den>
                        <m:r>
                          <a:rPr lang="en-US" b="1" i="1">
                            <a:solidFill>
                              <a:srgbClr val="0000FF"/>
                            </a:solidFill>
                            <a:latin typeface="Cambria Math" panose="02040503050406030204" pitchFamily="18" charset="0"/>
                            <a:ea typeface="Cambria Math" panose="02040503050406030204" pitchFamily="18" charset="0"/>
                          </a:rPr>
                          <m:t>𝒎</m:t>
                        </m:r>
                      </m:den>
                    </m:f>
                    <m:nary>
                      <m:naryPr>
                        <m:chr m:val="∑"/>
                        <m:ctrlPr>
                          <a:rPr lang="en-US" b="1" i="1">
                            <a:solidFill>
                              <a:srgbClr val="0000FF"/>
                            </a:solidFill>
                            <a:latin typeface="Cambria Math" panose="02040503050406030204" pitchFamily="18" charset="0"/>
                            <a:ea typeface="Cambria Math" panose="02040503050406030204" pitchFamily="18" charset="0"/>
                          </a:rPr>
                        </m:ctrlPr>
                      </m:naryPr>
                      <m:sub>
                        <m:r>
                          <m:rPr>
                            <m:brk m:alnAt="23"/>
                          </m:rPr>
                          <a:rPr lang="en-US" b="1" i="1">
                            <a:solidFill>
                              <a:srgbClr val="0000FF"/>
                            </a:solidFill>
                            <a:latin typeface="Cambria Math" panose="02040503050406030204" pitchFamily="18" charset="0"/>
                            <a:ea typeface="Cambria Math" panose="02040503050406030204" pitchFamily="18" charset="0"/>
                          </a:rPr>
                          <m:t>𝒊</m:t>
                        </m:r>
                        <m:r>
                          <a:rPr lang="en-US" b="1" i="1">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𝟏</m:t>
                        </m:r>
                      </m:sub>
                      <m:sup>
                        <m:r>
                          <a:rPr lang="en-US" b="1" i="1">
                            <a:solidFill>
                              <a:srgbClr val="0000FF"/>
                            </a:solidFill>
                            <a:latin typeface="Cambria Math" panose="02040503050406030204" pitchFamily="18" charset="0"/>
                            <a:ea typeface="Cambria Math" panose="02040503050406030204" pitchFamily="18" charset="0"/>
                          </a:rPr>
                          <m:t>𝒏</m:t>
                        </m:r>
                      </m:sup>
                      <m:e>
                        <m:r>
                          <a:rPr lang="en-US" b="1" i="1">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𝒂</m:t>
                        </m:r>
                        <m:r>
                          <a:rPr lang="en-US" b="1" i="1">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𝒚</m:t>
                        </m:r>
                        <m:r>
                          <a:rPr lang="en-US" b="1" i="1">
                            <a:solidFill>
                              <a:srgbClr val="0000FF"/>
                            </a:solidFill>
                            <a:latin typeface="Cambria Math" panose="02040503050406030204" pitchFamily="18" charset="0"/>
                            <a:ea typeface="Cambria Math" panose="02040503050406030204" pitchFamily="18" charset="0"/>
                          </a:rPr>
                          <m:t>)</m:t>
                        </m:r>
                        <m:sSub>
                          <m:sSubPr>
                            <m:ctrlPr>
                              <a:rPr lang="en-US" b="1" i="1">
                                <a:solidFill>
                                  <a:srgbClr val="0000FF"/>
                                </a:solidFill>
                                <a:latin typeface="Cambria Math" panose="02040503050406030204" pitchFamily="18" charset="0"/>
                                <a:ea typeface="Cambria Math" panose="02040503050406030204" pitchFamily="18" charset="0"/>
                              </a:rPr>
                            </m:ctrlPr>
                          </m:sSubPr>
                          <m:e>
                            <m:r>
                              <a:rPr lang="en-US" b="1" i="1">
                                <a:solidFill>
                                  <a:srgbClr val="0000FF"/>
                                </a:solidFill>
                                <a:latin typeface="Cambria Math" panose="02040503050406030204" pitchFamily="18" charset="0"/>
                                <a:ea typeface="Cambria Math" panose="02040503050406030204" pitchFamily="18" charset="0"/>
                              </a:rPr>
                              <m:t>𝒙</m:t>
                            </m:r>
                          </m:e>
                          <m:sub>
                            <m:r>
                              <a:rPr lang="en-US" b="1" i="1">
                                <a:solidFill>
                                  <a:srgbClr val="0000FF"/>
                                </a:solidFill>
                                <a:latin typeface="Cambria Math" panose="02040503050406030204" pitchFamily="18" charset="0"/>
                                <a:ea typeface="Cambria Math" panose="02040503050406030204" pitchFamily="18" charset="0"/>
                              </a:rPr>
                              <m:t>𝟐</m:t>
                            </m:r>
                          </m:sub>
                        </m:sSub>
                      </m:e>
                    </m:nary>
                  </m:oMath>
                </a14:m>
                <a:endParaRPr lang="en-GB" dirty="0"/>
              </a:p>
              <a:p>
                <a:pPr marL="0" indent="0">
                  <a:buNone/>
                </a:pPr>
                <a:r>
                  <a:rPr lang="en-GB" dirty="0">
                    <a:sym typeface="Wingdings" panose="05000000000000000000" pitchFamily="2" charset="2"/>
                  </a:rPr>
                  <a:t> We can generalise the </a:t>
                </a:r>
                <a14:m>
                  <m:oMath xmlns:m="http://schemas.openxmlformats.org/officeDocument/2006/math">
                    <m:f>
                      <m:fPr>
                        <m:ctrlPr>
                          <a:rPr lang="en-GB" b="1" i="1" smtClean="0">
                            <a:solidFill>
                              <a:schemeClr val="accent6"/>
                            </a:solidFill>
                            <a:latin typeface="Cambria Math" panose="02040503050406030204" pitchFamily="18" charset="0"/>
                          </a:rPr>
                        </m:ctrlPr>
                      </m:fPr>
                      <m:num>
                        <m:r>
                          <a:rPr lang="en-GB" b="1" i="1">
                            <a:solidFill>
                              <a:schemeClr val="accent6"/>
                            </a:solidFill>
                            <a:latin typeface="Cambria Math" panose="02040503050406030204" pitchFamily="18" charset="0"/>
                            <a:ea typeface="Cambria Math" panose="02040503050406030204" pitchFamily="18" charset="0"/>
                          </a:rPr>
                          <m:t>𝝏</m:t>
                        </m:r>
                        <m:r>
                          <a:rPr lang="en-GB" b="1" i="1">
                            <a:solidFill>
                              <a:schemeClr val="accent6"/>
                            </a:solidFill>
                            <a:latin typeface="Cambria Math" panose="02040503050406030204" pitchFamily="18" charset="0"/>
                            <a:ea typeface="Cambria Math" panose="02040503050406030204" pitchFamily="18" charset="0"/>
                          </a:rPr>
                          <m:t>𝓛</m:t>
                        </m:r>
                      </m:num>
                      <m:den>
                        <m:r>
                          <a:rPr lang="en-GB" b="1" i="1">
                            <a:solidFill>
                              <a:schemeClr val="accent6"/>
                            </a:solidFill>
                            <a:latin typeface="Cambria Math" panose="02040503050406030204" pitchFamily="18" charset="0"/>
                            <a:ea typeface="Cambria Math" panose="02040503050406030204" pitchFamily="18" charset="0"/>
                          </a:rPr>
                          <m:t>𝝏</m:t>
                        </m:r>
                        <m:sSub>
                          <m:sSubPr>
                            <m:ctrlPr>
                              <a:rPr lang="en-GB" b="1" i="1">
                                <a:solidFill>
                                  <a:schemeClr val="accent6"/>
                                </a:solidFill>
                                <a:latin typeface="Cambria Math" panose="02040503050406030204" pitchFamily="18" charset="0"/>
                                <a:ea typeface="Cambria Math" panose="02040503050406030204" pitchFamily="18" charset="0"/>
                              </a:rPr>
                            </m:ctrlPr>
                          </m:sSubPr>
                          <m:e>
                            <m:r>
                              <a:rPr lang="en-GB" b="1" i="1">
                                <a:solidFill>
                                  <a:schemeClr val="accent6"/>
                                </a:solidFill>
                                <a:latin typeface="Cambria Math" panose="02040503050406030204" pitchFamily="18" charset="0"/>
                                <a:ea typeface="Cambria Math" panose="02040503050406030204" pitchFamily="18" charset="0"/>
                              </a:rPr>
                              <m:t>𝝎</m:t>
                            </m:r>
                          </m:e>
                          <m:sub>
                            <m:r>
                              <a:rPr lang="en-US" b="1" i="1" smtClean="0">
                                <a:solidFill>
                                  <a:schemeClr val="accent6"/>
                                </a:solidFill>
                                <a:latin typeface="Cambria Math" panose="02040503050406030204" pitchFamily="18" charset="0"/>
                                <a:ea typeface="Cambria Math" panose="02040503050406030204" pitchFamily="18" charset="0"/>
                              </a:rPr>
                              <m:t>𝒊</m:t>
                            </m:r>
                          </m:sub>
                        </m:sSub>
                      </m:den>
                    </m:f>
                    <m:r>
                      <a:rPr lang="en-US" b="0" i="0" smtClean="0">
                        <a:solidFill>
                          <a:schemeClr val="accent6"/>
                        </a:solidFill>
                        <a:latin typeface="Cambria Math" panose="02040503050406030204" pitchFamily="18" charset="0"/>
                        <a:ea typeface="Cambria Math" panose="02040503050406030204" pitchFamily="18" charset="0"/>
                      </a:rPr>
                      <m:t> </m:t>
                    </m:r>
                  </m:oMath>
                </a14:m>
                <a:r>
                  <a:rPr lang="en-GB" dirty="0"/>
                  <a:t>for each </a:t>
                </a:r>
                <a14:m>
                  <m:oMath xmlns:m="http://schemas.openxmlformats.org/officeDocument/2006/math">
                    <m:sSub>
                      <m:sSubPr>
                        <m:ctrlPr>
                          <a:rPr lang="en-GB" b="1" i="1">
                            <a:solidFill>
                              <a:srgbClr val="0000FF"/>
                            </a:solidFill>
                            <a:latin typeface="Cambria Math" panose="02040503050406030204" pitchFamily="18" charset="0"/>
                            <a:ea typeface="Cambria Math" panose="02040503050406030204" pitchFamily="18" charset="0"/>
                          </a:rPr>
                        </m:ctrlPr>
                      </m:sSubPr>
                      <m:e>
                        <m:r>
                          <a:rPr lang="en-GB" b="1" i="1">
                            <a:solidFill>
                              <a:srgbClr val="0000FF"/>
                            </a:solidFill>
                            <a:latin typeface="Cambria Math" panose="02040503050406030204" pitchFamily="18" charset="0"/>
                            <a:ea typeface="Cambria Math" panose="02040503050406030204" pitchFamily="18" charset="0"/>
                          </a:rPr>
                          <m:t>𝝎</m:t>
                        </m:r>
                      </m:e>
                      <m:sub>
                        <m:r>
                          <a:rPr lang="en-US" b="1" i="1">
                            <a:solidFill>
                              <a:srgbClr val="0000FF"/>
                            </a:solidFill>
                            <a:latin typeface="Cambria Math" panose="02040503050406030204" pitchFamily="18" charset="0"/>
                            <a:ea typeface="Cambria Math" panose="02040503050406030204" pitchFamily="18" charset="0"/>
                          </a:rPr>
                          <m:t>𝒊</m:t>
                        </m:r>
                      </m:sub>
                    </m:sSub>
                    <m:r>
                      <a:rPr lang="en-US" b="1" i="1">
                        <a:solidFill>
                          <a:srgbClr val="0000FF"/>
                        </a:solidFill>
                        <a:latin typeface="Cambria Math" panose="02040503050406030204" pitchFamily="18" charset="0"/>
                        <a:ea typeface="Cambria Math" panose="02040503050406030204" pitchFamily="18" charset="0"/>
                      </a:rPr>
                      <m:t> </m:t>
                    </m:r>
                  </m:oMath>
                </a14:m>
                <a:r>
                  <a:rPr lang="en-GB" dirty="0"/>
                  <a:t>:</a:t>
                </a:r>
              </a:p>
              <a:p>
                <a:pPr marL="0" indent="0">
                  <a:buNone/>
                </a:pPr>
                <a14:m>
                  <m:oMath xmlns:m="http://schemas.openxmlformats.org/officeDocument/2006/math">
                    <m:f>
                      <m:fPr>
                        <m:ctrlPr>
                          <a:rPr lang="en-GB" b="1" i="1" smtClean="0">
                            <a:solidFill>
                              <a:srgbClr val="0000FF"/>
                            </a:solidFill>
                            <a:latin typeface="Cambria Math" panose="02040503050406030204" pitchFamily="18" charset="0"/>
                          </a:rPr>
                        </m:ctrlPr>
                      </m:fPr>
                      <m:num>
                        <m:r>
                          <a:rPr lang="en-GB" b="1" i="1">
                            <a:solidFill>
                              <a:srgbClr val="0000FF"/>
                            </a:solidFill>
                            <a:latin typeface="Cambria Math" panose="02040503050406030204" pitchFamily="18" charset="0"/>
                            <a:ea typeface="Cambria Math" panose="02040503050406030204" pitchFamily="18" charset="0"/>
                          </a:rPr>
                          <m:t>𝝏</m:t>
                        </m:r>
                        <m:r>
                          <a:rPr lang="en-GB" b="1" i="1">
                            <a:solidFill>
                              <a:srgbClr val="0000FF"/>
                            </a:solidFill>
                            <a:latin typeface="Cambria Math" panose="02040503050406030204" pitchFamily="18" charset="0"/>
                            <a:ea typeface="Cambria Math" panose="02040503050406030204" pitchFamily="18" charset="0"/>
                          </a:rPr>
                          <m:t>𝓛</m:t>
                        </m:r>
                      </m:num>
                      <m:den>
                        <m:r>
                          <a:rPr lang="en-GB" b="1" i="1">
                            <a:solidFill>
                              <a:srgbClr val="0000FF"/>
                            </a:solidFill>
                            <a:latin typeface="Cambria Math" panose="02040503050406030204" pitchFamily="18" charset="0"/>
                            <a:ea typeface="Cambria Math" panose="02040503050406030204" pitchFamily="18" charset="0"/>
                          </a:rPr>
                          <m:t>𝝏</m:t>
                        </m:r>
                        <m:sSub>
                          <m:sSubPr>
                            <m:ctrlPr>
                              <a:rPr lang="en-GB" b="1" i="1">
                                <a:solidFill>
                                  <a:srgbClr val="0000FF"/>
                                </a:solidFill>
                                <a:latin typeface="Cambria Math" panose="02040503050406030204" pitchFamily="18" charset="0"/>
                                <a:ea typeface="Cambria Math" panose="02040503050406030204" pitchFamily="18" charset="0"/>
                              </a:rPr>
                            </m:ctrlPr>
                          </m:sSubPr>
                          <m:e>
                            <m:r>
                              <a:rPr lang="en-GB" b="1" i="1">
                                <a:solidFill>
                                  <a:srgbClr val="0000FF"/>
                                </a:solidFill>
                                <a:latin typeface="Cambria Math" panose="02040503050406030204" pitchFamily="18" charset="0"/>
                                <a:ea typeface="Cambria Math" panose="02040503050406030204" pitchFamily="18" charset="0"/>
                              </a:rPr>
                              <m:t>𝝎</m:t>
                            </m:r>
                          </m:e>
                          <m:sub>
                            <m:r>
                              <a:rPr lang="en-US" b="1" i="1" smtClean="0">
                                <a:solidFill>
                                  <a:srgbClr val="0000FF"/>
                                </a:solidFill>
                                <a:latin typeface="Cambria Math" panose="02040503050406030204" pitchFamily="18" charset="0"/>
                                <a:ea typeface="Cambria Math" panose="02040503050406030204" pitchFamily="18" charset="0"/>
                              </a:rPr>
                              <m:t>𝒊</m:t>
                            </m:r>
                          </m:sub>
                        </m:sSub>
                      </m:den>
                    </m:f>
                    <m:r>
                      <a:rPr lang="en-US" b="1" i="1">
                        <a:solidFill>
                          <a:srgbClr val="0000FF"/>
                        </a:solidFill>
                        <a:latin typeface="Cambria Math" panose="02040503050406030204" pitchFamily="18" charset="0"/>
                        <a:ea typeface="Cambria Math" panose="02040503050406030204" pitchFamily="18" charset="0"/>
                      </a:rPr>
                      <m:t>=</m:t>
                    </m:r>
                    <m:f>
                      <m:fPr>
                        <m:ctrlPr>
                          <a:rPr lang="en-US" b="1" i="1">
                            <a:solidFill>
                              <a:srgbClr val="0000FF"/>
                            </a:solidFill>
                            <a:latin typeface="Cambria Math" panose="02040503050406030204" pitchFamily="18" charset="0"/>
                            <a:ea typeface="Cambria Math" panose="02040503050406030204" pitchFamily="18" charset="0"/>
                          </a:rPr>
                        </m:ctrlPr>
                      </m:fPr>
                      <m:num>
                        <m:r>
                          <a:rPr lang="en-US" b="1" i="1">
                            <a:solidFill>
                              <a:srgbClr val="0000FF"/>
                            </a:solidFill>
                            <a:latin typeface="Cambria Math" panose="02040503050406030204" pitchFamily="18" charset="0"/>
                            <a:ea typeface="Cambria Math" panose="02040503050406030204" pitchFamily="18" charset="0"/>
                          </a:rPr>
                          <m:t>𝟏</m:t>
                        </m:r>
                      </m:num>
                      <m:den>
                        <m:r>
                          <a:rPr lang="en-US" b="1" i="1">
                            <a:solidFill>
                              <a:srgbClr val="0000FF"/>
                            </a:solidFill>
                            <a:latin typeface="Cambria Math" panose="02040503050406030204" pitchFamily="18" charset="0"/>
                            <a:ea typeface="Cambria Math" panose="02040503050406030204" pitchFamily="18" charset="0"/>
                          </a:rPr>
                          <m:t>𝒎</m:t>
                        </m:r>
                      </m:den>
                    </m:f>
                    <m:nary>
                      <m:naryPr>
                        <m:chr m:val="∑"/>
                        <m:ctrlPr>
                          <a:rPr lang="en-US" b="1" i="1">
                            <a:solidFill>
                              <a:srgbClr val="0000FF"/>
                            </a:solidFill>
                            <a:latin typeface="Cambria Math" panose="02040503050406030204" pitchFamily="18" charset="0"/>
                            <a:ea typeface="Cambria Math" panose="02040503050406030204" pitchFamily="18" charset="0"/>
                          </a:rPr>
                        </m:ctrlPr>
                      </m:naryPr>
                      <m:sub>
                        <m:r>
                          <m:rPr>
                            <m:brk m:alnAt="23"/>
                          </m:rPr>
                          <a:rPr lang="en-US" b="1" i="1">
                            <a:solidFill>
                              <a:srgbClr val="0000FF"/>
                            </a:solidFill>
                            <a:latin typeface="Cambria Math" panose="02040503050406030204" pitchFamily="18" charset="0"/>
                            <a:ea typeface="Cambria Math" panose="02040503050406030204" pitchFamily="18" charset="0"/>
                          </a:rPr>
                          <m:t>𝒊</m:t>
                        </m:r>
                        <m:r>
                          <a:rPr lang="en-US" b="1" i="1">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𝟏</m:t>
                        </m:r>
                      </m:sub>
                      <m:sup>
                        <m:r>
                          <a:rPr lang="en-US" b="1" i="1">
                            <a:solidFill>
                              <a:srgbClr val="0000FF"/>
                            </a:solidFill>
                            <a:latin typeface="Cambria Math" panose="02040503050406030204" pitchFamily="18" charset="0"/>
                            <a:ea typeface="Cambria Math" panose="02040503050406030204" pitchFamily="18" charset="0"/>
                          </a:rPr>
                          <m:t>𝒏</m:t>
                        </m:r>
                      </m:sup>
                      <m:e>
                        <m:r>
                          <a:rPr lang="en-US" b="1" i="1">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𝒂</m:t>
                        </m:r>
                        <m:r>
                          <a:rPr lang="en-US" b="1" i="1">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𝒚</m:t>
                        </m:r>
                        <m:r>
                          <a:rPr lang="en-US" b="1" i="1">
                            <a:solidFill>
                              <a:srgbClr val="0000FF"/>
                            </a:solidFill>
                            <a:latin typeface="Cambria Math" panose="02040503050406030204" pitchFamily="18" charset="0"/>
                            <a:ea typeface="Cambria Math" panose="02040503050406030204" pitchFamily="18" charset="0"/>
                          </a:rPr>
                          <m:t>)</m:t>
                        </m:r>
                        <m:sSub>
                          <m:sSubPr>
                            <m:ctrlPr>
                              <a:rPr lang="en-US" b="1" i="1">
                                <a:solidFill>
                                  <a:srgbClr val="0000FF"/>
                                </a:solidFill>
                                <a:latin typeface="Cambria Math" panose="02040503050406030204" pitchFamily="18" charset="0"/>
                                <a:ea typeface="Cambria Math" panose="02040503050406030204" pitchFamily="18" charset="0"/>
                              </a:rPr>
                            </m:ctrlPr>
                          </m:sSubPr>
                          <m:e>
                            <m:r>
                              <a:rPr lang="en-US" b="1" i="1">
                                <a:solidFill>
                                  <a:srgbClr val="0000FF"/>
                                </a:solidFill>
                                <a:latin typeface="Cambria Math" panose="02040503050406030204" pitchFamily="18" charset="0"/>
                                <a:ea typeface="Cambria Math" panose="02040503050406030204" pitchFamily="18" charset="0"/>
                              </a:rPr>
                              <m:t>𝒙</m:t>
                            </m:r>
                          </m:e>
                          <m:sub>
                            <m:r>
                              <a:rPr lang="en-US" b="1" i="1" smtClean="0">
                                <a:solidFill>
                                  <a:srgbClr val="0000FF"/>
                                </a:solidFill>
                                <a:latin typeface="Cambria Math" panose="02040503050406030204" pitchFamily="18" charset="0"/>
                                <a:ea typeface="Cambria Math" panose="02040503050406030204" pitchFamily="18" charset="0"/>
                              </a:rPr>
                              <m:t>𝒊</m:t>
                            </m:r>
                          </m:sub>
                        </m:sSub>
                      </m:e>
                    </m:nary>
                  </m:oMath>
                </a14:m>
                <a:r>
                  <a:rPr lang="en-US" b="1" dirty="0"/>
                  <a:t>                     and</a:t>
                </a:r>
                <a:r>
                  <a:rPr lang="en-US" dirty="0"/>
                  <a:t> that of the error term: </a:t>
                </a:r>
                <a14:m>
                  <m:oMath xmlns:m="http://schemas.openxmlformats.org/officeDocument/2006/math">
                    <m:r>
                      <a:rPr lang="en-US" b="0" i="0" smtClean="0">
                        <a:solidFill>
                          <a:schemeClr val="accent6"/>
                        </a:solidFill>
                        <a:latin typeface="Cambria Math" panose="02040503050406030204" pitchFamily="18" charset="0"/>
                      </a:rPr>
                      <m:t> </m:t>
                    </m:r>
                    <m:f>
                      <m:fPr>
                        <m:ctrlPr>
                          <a:rPr lang="en-GB" b="1" i="1" smtClean="0">
                            <a:solidFill>
                              <a:srgbClr val="0000FF"/>
                            </a:solidFill>
                            <a:latin typeface="Cambria Math" panose="02040503050406030204" pitchFamily="18" charset="0"/>
                          </a:rPr>
                        </m:ctrlPr>
                      </m:fPr>
                      <m:num>
                        <m:r>
                          <a:rPr lang="en-GB" b="1" i="1">
                            <a:solidFill>
                              <a:srgbClr val="0000FF"/>
                            </a:solidFill>
                            <a:latin typeface="Cambria Math" panose="02040503050406030204" pitchFamily="18" charset="0"/>
                            <a:ea typeface="Cambria Math" panose="02040503050406030204" pitchFamily="18" charset="0"/>
                          </a:rPr>
                          <m:t>𝝏</m:t>
                        </m:r>
                        <m:r>
                          <a:rPr lang="en-GB" b="1" i="1">
                            <a:solidFill>
                              <a:srgbClr val="0000FF"/>
                            </a:solidFill>
                            <a:latin typeface="Cambria Math" panose="02040503050406030204" pitchFamily="18" charset="0"/>
                            <a:ea typeface="Cambria Math" panose="02040503050406030204" pitchFamily="18" charset="0"/>
                          </a:rPr>
                          <m:t>𝓛</m:t>
                        </m:r>
                      </m:num>
                      <m:den>
                        <m:r>
                          <a:rPr lang="en-GB" b="1" i="1">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𝒃</m:t>
                        </m:r>
                      </m:den>
                    </m:f>
                    <m:r>
                      <a:rPr lang="en-US" b="1" i="1">
                        <a:solidFill>
                          <a:srgbClr val="0000FF"/>
                        </a:solidFill>
                        <a:latin typeface="Cambria Math" panose="02040503050406030204" pitchFamily="18" charset="0"/>
                        <a:ea typeface="Cambria Math" panose="02040503050406030204" pitchFamily="18" charset="0"/>
                      </a:rPr>
                      <m:t>=</m:t>
                    </m:r>
                    <m:f>
                      <m:fPr>
                        <m:ctrlPr>
                          <a:rPr lang="en-US" b="1" i="1">
                            <a:solidFill>
                              <a:srgbClr val="0000FF"/>
                            </a:solidFill>
                            <a:latin typeface="Cambria Math" panose="02040503050406030204" pitchFamily="18" charset="0"/>
                            <a:ea typeface="Cambria Math" panose="02040503050406030204" pitchFamily="18" charset="0"/>
                          </a:rPr>
                        </m:ctrlPr>
                      </m:fPr>
                      <m:num>
                        <m:r>
                          <a:rPr lang="en-US" b="1" i="1">
                            <a:solidFill>
                              <a:srgbClr val="0000FF"/>
                            </a:solidFill>
                            <a:latin typeface="Cambria Math" panose="02040503050406030204" pitchFamily="18" charset="0"/>
                            <a:ea typeface="Cambria Math" panose="02040503050406030204" pitchFamily="18" charset="0"/>
                          </a:rPr>
                          <m:t>𝟏</m:t>
                        </m:r>
                      </m:num>
                      <m:den>
                        <m:r>
                          <a:rPr lang="en-US" b="1" i="1">
                            <a:solidFill>
                              <a:srgbClr val="0000FF"/>
                            </a:solidFill>
                            <a:latin typeface="Cambria Math" panose="02040503050406030204" pitchFamily="18" charset="0"/>
                            <a:ea typeface="Cambria Math" panose="02040503050406030204" pitchFamily="18" charset="0"/>
                          </a:rPr>
                          <m:t>𝒎</m:t>
                        </m:r>
                      </m:den>
                    </m:f>
                    <m:nary>
                      <m:naryPr>
                        <m:chr m:val="∑"/>
                        <m:ctrlPr>
                          <a:rPr lang="en-US" b="1" i="1">
                            <a:solidFill>
                              <a:srgbClr val="0000FF"/>
                            </a:solidFill>
                            <a:latin typeface="Cambria Math" panose="02040503050406030204" pitchFamily="18" charset="0"/>
                            <a:ea typeface="Cambria Math" panose="02040503050406030204" pitchFamily="18" charset="0"/>
                          </a:rPr>
                        </m:ctrlPr>
                      </m:naryPr>
                      <m:sub>
                        <m:r>
                          <m:rPr>
                            <m:brk m:alnAt="23"/>
                          </m:rPr>
                          <a:rPr lang="en-US" b="1" i="1">
                            <a:solidFill>
                              <a:srgbClr val="0000FF"/>
                            </a:solidFill>
                            <a:latin typeface="Cambria Math" panose="02040503050406030204" pitchFamily="18" charset="0"/>
                            <a:ea typeface="Cambria Math" panose="02040503050406030204" pitchFamily="18" charset="0"/>
                          </a:rPr>
                          <m:t>𝒊</m:t>
                        </m:r>
                        <m:r>
                          <a:rPr lang="en-US" b="1" i="1">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𝟏</m:t>
                        </m:r>
                      </m:sub>
                      <m:sup>
                        <m:r>
                          <a:rPr lang="en-US" b="1" i="1">
                            <a:solidFill>
                              <a:srgbClr val="0000FF"/>
                            </a:solidFill>
                            <a:latin typeface="Cambria Math" panose="02040503050406030204" pitchFamily="18" charset="0"/>
                            <a:ea typeface="Cambria Math" panose="02040503050406030204" pitchFamily="18" charset="0"/>
                          </a:rPr>
                          <m:t>𝒏</m:t>
                        </m:r>
                      </m:sup>
                      <m:e>
                        <m:r>
                          <a:rPr lang="en-US" b="1" i="1">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𝒂</m:t>
                        </m:r>
                        <m:r>
                          <a:rPr lang="en-US" b="1" i="1">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𝒚</m:t>
                        </m:r>
                        <m:r>
                          <a:rPr lang="en-US" b="1" i="1">
                            <a:solidFill>
                              <a:srgbClr val="0000FF"/>
                            </a:solidFill>
                            <a:latin typeface="Cambria Math" panose="02040503050406030204" pitchFamily="18" charset="0"/>
                            <a:ea typeface="Cambria Math" panose="02040503050406030204" pitchFamily="18" charset="0"/>
                          </a:rPr>
                          <m:t>) </m:t>
                        </m:r>
                      </m:e>
                    </m:nary>
                  </m:oMath>
                </a14:m>
                <a:endParaRPr lang="en-US" b="1" dirty="0"/>
              </a:p>
            </p:txBody>
          </p:sp>
        </mc:Choice>
        <mc:Fallback xmlns="">
          <p:sp>
            <p:nvSpPr>
              <p:cNvPr id="3" name="Content Placeholder 2">
                <a:extLst>
                  <a:ext uri="{FF2B5EF4-FFF2-40B4-BE49-F238E27FC236}">
                    <a16:creationId xmlns:a16="http://schemas.microsoft.com/office/drawing/2014/main" id="{41799006-0435-EC8C-5E17-77AA3883F09C}"/>
                  </a:ext>
                </a:extLst>
              </p:cNvPr>
              <p:cNvSpPr>
                <a:spLocks noGrp="1" noRot="1" noChangeAspect="1" noMove="1" noResize="1" noEditPoints="1" noAdjustHandles="1" noChangeArrowheads="1" noChangeShapeType="1" noTextEdit="1"/>
              </p:cNvSpPr>
              <p:nvPr>
                <p:ph idx="1"/>
              </p:nvPr>
            </p:nvSpPr>
            <p:spPr>
              <a:xfrm>
                <a:off x="1440873" y="394856"/>
                <a:ext cx="7633854" cy="4672444"/>
              </a:xfrm>
              <a:blipFill>
                <a:blip r:embed="rId3"/>
                <a:stretch>
                  <a:fillRect l="-399" b="-8616"/>
                </a:stretch>
              </a:blipFill>
            </p:spPr>
            <p:txBody>
              <a:bodyPr/>
              <a:lstStyle/>
              <a:p>
                <a:r>
                  <a:rPr lang="en-CA">
                    <a:noFill/>
                  </a:rPr>
                  <a:t> </a:t>
                </a:r>
              </a:p>
            </p:txBody>
          </p:sp>
        </mc:Fallback>
      </mc:AlternateContent>
    </p:spTree>
    <p:extLst>
      <p:ext uri="{BB962C8B-B14F-4D97-AF65-F5344CB8AC3E}">
        <p14:creationId xmlns:p14="http://schemas.microsoft.com/office/powerpoint/2010/main" val="4262896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F3E557-C275-EBD4-AA08-0785099F113E}"/>
              </a:ext>
            </a:extLst>
          </p:cNvPr>
          <p:cNvSpPr>
            <a:spLocks noGrp="1"/>
          </p:cNvSpPr>
          <p:nvPr>
            <p:ph type="title"/>
          </p:nvPr>
        </p:nvSpPr>
        <p:spPr>
          <a:xfrm>
            <a:off x="1468581" y="80293"/>
            <a:ext cx="7626927" cy="411543"/>
          </a:xfrm>
        </p:spPr>
        <p:txBody>
          <a:bodyPr>
            <a:normAutofit fontScale="90000"/>
          </a:bodyPr>
          <a:lstStyle/>
          <a:p>
            <a:r>
              <a:rPr lang="en-US" dirty="0">
                <a:solidFill>
                  <a:srgbClr val="9900FF"/>
                </a:solidFill>
              </a:rPr>
              <a:t>Example with 2 inputs </a:t>
            </a:r>
            <a:r>
              <a:rPr lang="en-US" dirty="0">
                <a:solidFill>
                  <a:schemeClr val="accent6">
                    <a:lumMod val="75000"/>
                  </a:schemeClr>
                </a:solidFill>
              </a:rPr>
              <a:t>- </a:t>
            </a:r>
            <a:r>
              <a:rPr lang="en-US" sz="1800" dirty="0"/>
              <a:t>Gradient Descent Method </a:t>
            </a:r>
            <a:r>
              <a:rPr lang="en-US" sz="800" dirty="0"/>
              <a:t>-5/5</a:t>
            </a:r>
            <a:r>
              <a:rPr lang="en-US" sz="1800" dirty="0"/>
              <a:t>         </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029BDFF2-F00F-4340-B60A-3CDED45D8B11}"/>
                  </a:ext>
                </a:extLst>
              </p:cNvPr>
              <p:cNvSpPr>
                <a:spLocks noGrp="1"/>
              </p:cNvSpPr>
              <p:nvPr>
                <p:ph idx="1"/>
              </p:nvPr>
            </p:nvSpPr>
            <p:spPr>
              <a:xfrm>
                <a:off x="1586345" y="574964"/>
                <a:ext cx="7421629" cy="4488243"/>
              </a:xfrm>
            </p:spPr>
            <p:txBody>
              <a:bodyPr>
                <a:normAutofit/>
              </a:bodyPr>
              <a:lstStyle/>
              <a:p>
                <a:pPr marL="0" indent="0">
                  <a:buNone/>
                </a:pPr>
                <a:endParaRPr lang="en-US" dirty="0"/>
              </a:p>
              <a:p>
                <a:pPr>
                  <a:buFont typeface="Wingdings" panose="05000000000000000000" pitchFamily="2" charset="2"/>
                  <a:buChar char="v"/>
                </a:pPr>
                <a:r>
                  <a:rPr lang="en-US" dirty="0"/>
                  <a:t>With these derivatives handy, we can now update weight:</a:t>
                </a:r>
              </a:p>
              <a:p>
                <a:pPr>
                  <a:buFont typeface="Wingdings" panose="05000000000000000000" pitchFamily="2" charset="2"/>
                  <a:buChar char="ü"/>
                </a:pPr>
                <a14:m>
                  <m:oMath xmlns:m="http://schemas.openxmlformats.org/officeDocument/2006/math">
                    <m:d>
                      <m:dPr>
                        <m:begChr m:val="{"/>
                        <m:endChr m:val=""/>
                        <m:ctrlPr>
                          <a:rPr lang="en-US" i="1" smtClean="0">
                            <a:latin typeface="Cambria Math" panose="02040503050406030204" pitchFamily="18" charset="0"/>
                          </a:rPr>
                        </m:ctrlPr>
                      </m:dPr>
                      <m:e>
                        <m:eqArr>
                          <m:eqArrPr>
                            <m:ctrlPr>
                              <a:rPr lang="en-US" b="1" i="1" smtClean="0">
                                <a:solidFill>
                                  <a:srgbClr val="00B050"/>
                                </a:solidFill>
                                <a:latin typeface="Cambria Math" panose="02040503050406030204" pitchFamily="18" charset="0"/>
                              </a:rPr>
                            </m:ctrlPr>
                          </m:eqArrPr>
                          <m:e>
                            <m:sSub>
                              <m:sSubPr>
                                <m:ctrlPr>
                                  <a:rPr lang="en-GB" b="1" i="1">
                                    <a:solidFill>
                                      <a:srgbClr val="00B050"/>
                                    </a:solidFill>
                                    <a:latin typeface="Cambria Math" panose="02040503050406030204" pitchFamily="18" charset="0"/>
                                  </a:rPr>
                                </m:ctrlPr>
                              </m:sSubPr>
                              <m:e>
                                <m:r>
                                  <a:rPr lang="en-GB" b="1" i="1">
                                    <a:solidFill>
                                      <a:srgbClr val="00B050"/>
                                    </a:solidFill>
                                    <a:latin typeface="Cambria Math" panose="02040503050406030204" pitchFamily="18" charset="0"/>
                                    <a:ea typeface="Cambria Math" panose="02040503050406030204" pitchFamily="18" charset="0"/>
                                  </a:rPr>
                                  <m:t>𝝎</m:t>
                                </m:r>
                              </m:e>
                              <m:sub>
                                <m:r>
                                  <a:rPr lang="en-US" b="1" i="1">
                                    <a:solidFill>
                                      <a:srgbClr val="00B050"/>
                                    </a:solidFill>
                                    <a:latin typeface="Cambria Math" panose="02040503050406030204" pitchFamily="18" charset="0"/>
                                    <a:ea typeface="Cambria Math" panose="02040503050406030204" pitchFamily="18" charset="0"/>
                                  </a:rPr>
                                  <m:t>𝟏</m:t>
                                </m:r>
                              </m:sub>
                            </m:sSub>
                            <m:r>
                              <a:rPr lang="en-US" b="1" i="1">
                                <a:solidFill>
                                  <a:srgbClr val="00B050"/>
                                </a:solidFill>
                                <a:latin typeface="Cambria Math" panose="02040503050406030204" pitchFamily="18" charset="0"/>
                              </a:rPr>
                              <m:t>=</m:t>
                            </m:r>
                            <m:sSub>
                              <m:sSubPr>
                                <m:ctrlPr>
                                  <a:rPr lang="en-US" b="1" i="1">
                                    <a:solidFill>
                                      <a:srgbClr val="00B050"/>
                                    </a:solidFill>
                                    <a:latin typeface="Cambria Math" panose="02040503050406030204" pitchFamily="18" charset="0"/>
                                  </a:rPr>
                                </m:ctrlPr>
                              </m:sSubPr>
                              <m:e>
                                <m:r>
                                  <a:rPr lang="en-US" b="1" i="1">
                                    <a:solidFill>
                                      <a:srgbClr val="00B050"/>
                                    </a:solidFill>
                                    <a:latin typeface="Cambria Math" panose="02040503050406030204" pitchFamily="18" charset="0"/>
                                    <a:ea typeface="Cambria Math" panose="02040503050406030204" pitchFamily="18" charset="0"/>
                                  </a:rPr>
                                  <m:t>𝝎</m:t>
                                </m:r>
                              </m:e>
                              <m:sub>
                                <m:r>
                                  <a:rPr lang="en-US" b="1" i="1">
                                    <a:solidFill>
                                      <a:srgbClr val="00B050"/>
                                    </a:solidFill>
                                    <a:latin typeface="Cambria Math" panose="02040503050406030204" pitchFamily="18" charset="0"/>
                                    <a:ea typeface="Cambria Math" panose="02040503050406030204" pitchFamily="18" charset="0"/>
                                  </a:rPr>
                                  <m:t>𝟏</m:t>
                                </m:r>
                              </m:sub>
                            </m:sSub>
                            <m:r>
                              <a:rPr lang="en-US" b="1" i="1">
                                <a:solidFill>
                                  <a:srgbClr val="00B050"/>
                                </a:solidFill>
                                <a:latin typeface="Cambria Math" panose="02040503050406030204" pitchFamily="18" charset="0"/>
                              </a:rPr>
                              <m:t>−</m:t>
                            </m:r>
                            <m:r>
                              <a:rPr lang="en-US" b="1" i="1">
                                <a:solidFill>
                                  <a:srgbClr val="00B050"/>
                                </a:solidFill>
                                <a:latin typeface="Cambria Math" panose="02040503050406030204" pitchFamily="18" charset="0"/>
                                <a:ea typeface="Cambria Math" panose="02040503050406030204" pitchFamily="18" charset="0"/>
                              </a:rPr>
                              <m:t>∝</m:t>
                            </m:r>
                            <m:f>
                              <m:fPr>
                                <m:ctrlPr>
                                  <a:rPr lang="en-US" b="1" i="1">
                                    <a:solidFill>
                                      <a:srgbClr val="00B050"/>
                                    </a:solidFill>
                                    <a:latin typeface="Cambria Math" panose="02040503050406030204" pitchFamily="18" charset="0"/>
                                    <a:ea typeface="Cambria Math" panose="02040503050406030204" pitchFamily="18" charset="0"/>
                                  </a:rPr>
                                </m:ctrlPr>
                              </m:fPr>
                              <m:num>
                                <m:r>
                                  <a:rPr lang="en-US" b="1" i="1">
                                    <a:solidFill>
                                      <a:srgbClr val="00B050"/>
                                    </a:solidFill>
                                    <a:latin typeface="Cambria Math" panose="02040503050406030204" pitchFamily="18" charset="0"/>
                                    <a:ea typeface="Cambria Math" panose="02040503050406030204" pitchFamily="18" charset="0"/>
                                  </a:rPr>
                                  <m:t>𝝏</m:t>
                                </m:r>
                                <m:r>
                                  <a:rPr lang="en-US" b="1" i="1">
                                    <a:solidFill>
                                      <a:srgbClr val="00B050"/>
                                    </a:solidFill>
                                    <a:latin typeface="Cambria Math" panose="02040503050406030204" pitchFamily="18" charset="0"/>
                                    <a:ea typeface="Cambria Math" panose="02040503050406030204" pitchFamily="18" charset="0"/>
                                  </a:rPr>
                                  <m:t>𝓛</m:t>
                                </m:r>
                              </m:num>
                              <m:den>
                                <m:r>
                                  <a:rPr lang="en-US" b="1" i="1">
                                    <a:solidFill>
                                      <a:srgbClr val="00B050"/>
                                    </a:solidFill>
                                    <a:latin typeface="Cambria Math" panose="02040503050406030204" pitchFamily="18" charset="0"/>
                                    <a:ea typeface="Cambria Math" panose="02040503050406030204" pitchFamily="18" charset="0"/>
                                  </a:rPr>
                                  <m:t>𝝏</m:t>
                                </m:r>
                                <m:sSub>
                                  <m:sSubPr>
                                    <m:ctrlPr>
                                      <a:rPr lang="en-US" b="1" i="1">
                                        <a:solidFill>
                                          <a:srgbClr val="00B050"/>
                                        </a:solidFill>
                                        <a:latin typeface="Cambria Math" panose="02040503050406030204" pitchFamily="18" charset="0"/>
                                        <a:ea typeface="Cambria Math" panose="02040503050406030204" pitchFamily="18" charset="0"/>
                                      </a:rPr>
                                    </m:ctrlPr>
                                  </m:sSubPr>
                                  <m:e>
                                    <m:r>
                                      <a:rPr lang="en-US" b="1" i="1">
                                        <a:solidFill>
                                          <a:srgbClr val="00B050"/>
                                        </a:solidFill>
                                        <a:latin typeface="Cambria Math" panose="02040503050406030204" pitchFamily="18" charset="0"/>
                                        <a:ea typeface="Cambria Math" panose="02040503050406030204" pitchFamily="18" charset="0"/>
                                      </a:rPr>
                                      <m:t>𝝎</m:t>
                                    </m:r>
                                  </m:e>
                                  <m:sub>
                                    <m:r>
                                      <a:rPr lang="en-US" b="1" i="1">
                                        <a:solidFill>
                                          <a:srgbClr val="00B050"/>
                                        </a:solidFill>
                                        <a:latin typeface="Cambria Math" panose="02040503050406030204" pitchFamily="18" charset="0"/>
                                        <a:ea typeface="Cambria Math" panose="02040503050406030204" pitchFamily="18" charset="0"/>
                                      </a:rPr>
                                      <m:t>𝟏</m:t>
                                    </m:r>
                                  </m:sub>
                                </m:sSub>
                              </m:den>
                            </m:f>
                            <m:r>
                              <a:rPr lang="en-US" b="1" i="1">
                                <a:solidFill>
                                  <a:srgbClr val="00B050"/>
                                </a:solidFill>
                                <a:latin typeface="Cambria Math" panose="02040503050406030204" pitchFamily="18" charset="0"/>
                                <a:ea typeface="Cambria Math" panose="02040503050406030204" pitchFamily="18" charset="0"/>
                              </a:rPr>
                              <m:t>=</m:t>
                            </m:r>
                            <m:r>
                              <m:rPr>
                                <m:nor/>
                              </m:rPr>
                              <a:rPr lang="en-US" b="1" dirty="0">
                                <a:solidFill>
                                  <a:srgbClr val="00B050"/>
                                </a:solidFill>
                              </a:rPr>
                              <m:t> </m:t>
                            </m:r>
                            <m:sSub>
                              <m:sSubPr>
                                <m:ctrlPr>
                                  <a:rPr lang="en-US" b="1" i="1">
                                    <a:solidFill>
                                      <a:srgbClr val="00B050"/>
                                    </a:solidFill>
                                    <a:latin typeface="Cambria Math" panose="02040503050406030204" pitchFamily="18" charset="0"/>
                                  </a:rPr>
                                </m:ctrlPr>
                              </m:sSubPr>
                              <m:e>
                                <m:r>
                                  <a:rPr lang="en-US" b="1" i="1">
                                    <a:solidFill>
                                      <a:srgbClr val="00B050"/>
                                    </a:solidFill>
                                    <a:latin typeface="Cambria Math" panose="02040503050406030204" pitchFamily="18" charset="0"/>
                                    <a:ea typeface="Cambria Math" panose="02040503050406030204" pitchFamily="18" charset="0"/>
                                  </a:rPr>
                                  <m:t>𝝎</m:t>
                                </m:r>
                              </m:e>
                              <m:sub>
                                <m:r>
                                  <a:rPr lang="en-US" b="1" i="1">
                                    <a:solidFill>
                                      <a:srgbClr val="00B050"/>
                                    </a:solidFill>
                                    <a:latin typeface="Cambria Math" panose="02040503050406030204" pitchFamily="18" charset="0"/>
                                    <a:ea typeface="Cambria Math" panose="02040503050406030204" pitchFamily="18" charset="0"/>
                                  </a:rPr>
                                  <m:t>𝟏</m:t>
                                </m:r>
                              </m:sub>
                            </m:sSub>
                            <m:r>
                              <a:rPr lang="en-US" b="1" i="1">
                                <a:solidFill>
                                  <a:srgbClr val="00B050"/>
                                </a:solidFill>
                                <a:latin typeface="Cambria Math" panose="02040503050406030204" pitchFamily="18" charset="0"/>
                                <a:ea typeface="Cambria Math" panose="02040503050406030204" pitchFamily="18" charset="0"/>
                              </a:rPr>
                              <m:t>+</m:t>
                            </m:r>
                            <m:r>
                              <m:rPr>
                                <m:nor/>
                              </m:rPr>
                              <a:rPr lang="en-US" b="1" dirty="0">
                                <a:solidFill>
                                  <a:srgbClr val="00B050"/>
                                </a:solidFill>
                                <a:ea typeface="Cambria Math" panose="02040503050406030204" pitchFamily="18" charset="0"/>
                              </a:rPr>
                              <m:t> </m:t>
                            </m:r>
                            <m:r>
                              <a:rPr lang="en-US" b="1" i="1" dirty="0" smtClean="0">
                                <a:solidFill>
                                  <a:srgbClr val="00B050"/>
                                </a:solidFill>
                                <a:latin typeface="Cambria Math" panose="02040503050406030204" pitchFamily="18" charset="0"/>
                                <a:ea typeface="Cambria Math" panose="02040503050406030204" pitchFamily="18" charset="0"/>
                              </a:rPr>
                              <m:t>∝</m:t>
                            </m:r>
                            <m:f>
                              <m:fPr>
                                <m:ctrlPr>
                                  <a:rPr lang="en-US" b="1" i="1">
                                    <a:solidFill>
                                      <a:srgbClr val="0000FF"/>
                                    </a:solidFill>
                                    <a:latin typeface="Cambria Math" panose="02040503050406030204" pitchFamily="18" charset="0"/>
                                    <a:ea typeface="Cambria Math" panose="02040503050406030204" pitchFamily="18" charset="0"/>
                                  </a:rPr>
                                </m:ctrlPr>
                              </m:fPr>
                              <m:num>
                                <m:r>
                                  <a:rPr lang="en-US" b="1" i="1">
                                    <a:solidFill>
                                      <a:srgbClr val="0000FF"/>
                                    </a:solidFill>
                                    <a:latin typeface="Cambria Math" panose="02040503050406030204" pitchFamily="18" charset="0"/>
                                    <a:ea typeface="Cambria Math" panose="02040503050406030204" pitchFamily="18" charset="0"/>
                                  </a:rPr>
                                  <m:t>𝟏</m:t>
                                </m:r>
                              </m:num>
                              <m:den>
                                <m:r>
                                  <a:rPr lang="en-US" b="1" i="1">
                                    <a:solidFill>
                                      <a:srgbClr val="0000FF"/>
                                    </a:solidFill>
                                    <a:latin typeface="Cambria Math" panose="02040503050406030204" pitchFamily="18" charset="0"/>
                                    <a:ea typeface="Cambria Math" panose="02040503050406030204" pitchFamily="18" charset="0"/>
                                  </a:rPr>
                                  <m:t>𝒎</m:t>
                                </m:r>
                              </m:den>
                            </m:f>
                            <m:nary>
                              <m:naryPr>
                                <m:chr m:val="∑"/>
                                <m:ctrlPr>
                                  <a:rPr lang="en-US" b="1" i="1">
                                    <a:solidFill>
                                      <a:srgbClr val="0000FF"/>
                                    </a:solidFill>
                                    <a:latin typeface="Cambria Math" panose="02040503050406030204" pitchFamily="18" charset="0"/>
                                    <a:ea typeface="Cambria Math" panose="02040503050406030204" pitchFamily="18" charset="0"/>
                                  </a:rPr>
                                </m:ctrlPr>
                              </m:naryPr>
                              <m:sub>
                                <m:r>
                                  <m:rPr>
                                    <m:brk m:alnAt="23"/>
                                  </m:rPr>
                                  <a:rPr lang="en-US" b="1" i="1">
                                    <a:solidFill>
                                      <a:srgbClr val="0000FF"/>
                                    </a:solidFill>
                                    <a:latin typeface="Cambria Math" panose="02040503050406030204" pitchFamily="18" charset="0"/>
                                    <a:ea typeface="Cambria Math" panose="02040503050406030204" pitchFamily="18" charset="0"/>
                                  </a:rPr>
                                  <m:t>𝒊</m:t>
                                </m:r>
                                <m:r>
                                  <a:rPr lang="en-US" b="1" i="1">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𝟏</m:t>
                                </m:r>
                              </m:sub>
                              <m:sup>
                                <m:r>
                                  <a:rPr lang="en-US" b="1" i="1">
                                    <a:solidFill>
                                      <a:srgbClr val="0000FF"/>
                                    </a:solidFill>
                                    <a:latin typeface="Cambria Math" panose="02040503050406030204" pitchFamily="18" charset="0"/>
                                    <a:ea typeface="Cambria Math" panose="02040503050406030204" pitchFamily="18" charset="0"/>
                                  </a:rPr>
                                  <m:t>𝒏</m:t>
                                </m:r>
                              </m:sup>
                              <m:e>
                                <m:r>
                                  <a:rPr lang="en-US" b="1" i="1">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𝒂</m:t>
                                </m:r>
                                <m:r>
                                  <a:rPr lang="en-US" b="1" i="1">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𝒚</m:t>
                                </m:r>
                                <m:r>
                                  <a:rPr lang="en-US" b="1" i="1">
                                    <a:solidFill>
                                      <a:srgbClr val="0000FF"/>
                                    </a:solidFill>
                                    <a:latin typeface="Cambria Math" panose="02040503050406030204" pitchFamily="18" charset="0"/>
                                    <a:ea typeface="Cambria Math" panose="02040503050406030204" pitchFamily="18" charset="0"/>
                                  </a:rPr>
                                  <m:t>)</m:t>
                                </m:r>
                                <m:sSub>
                                  <m:sSubPr>
                                    <m:ctrlPr>
                                      <a:rPr lang="en-US" b="1" i="1">
                                        <a:solidFill>
                                          <a:srgbClr val="0000FF"/>
                                        </a:solidFill>
                                        <a:latin typeface="Cambria Math" panose="02040503050406030204" pitchFamily="18" charset="0"/>
                                        <a:ea typeface="Cambria Math" panose="02040503050406030204" pitchFamily="18" charset="0"/>
                                      </a:rPr>
                                    </m:ctrlPr>
                                  </m:sSubPr>
                                  <m:e>
                                    <m:r>
                                      <a:rPr lang="en-US" b="1" i="1">
                                        <a:solidFill>
                                          <a:srgbClr val="0000FF"/>
                                        </a:solidFill>
                                        <a:latin typeface="Cambria Math" panose="02040503050406030204" pitchFamily="18" charset="0"/>
                                        <a:ea typeface="Cambria Math" panose="02040503050406030204" pitchFamily="18" charset="0"/>
                                      </a:rPr>
                                      <m:t>𝒙</m:t>
                                    </m:r>
                                  </m:e>
                                  <m:sub>
                                    <m:r>
                                      <a:rPr lang="en-US" b="1" i="1">
                                        <a:solidFill>
                                          <a:srgbClr val="0000FF"/>
                                        </a:solidFill>
                                        <a:latin typeface="Cambria Math" panose="02040503050406030204" pitchFamily="18" charset="0"/>
                                        <a:ea typeface="Cambria Math" panose="02040503050406030204" pitchFamily="18" charset="0"/>
                                      </a:rPr>
                                      <m:t>𝟏</m:t>
                                    </m:r>
                                  </m:sub>
                                </m:sSub>
                              </m:e>
                            </m:nary>
                            <m:r>
                              <m:rPr>
                                <m:nor/>
                              </m:rPr>
                              <a:rPr lang="en-US" b="1" dirty="0">
                                <a:solidFill>
                                  <a:srgbClr val="00B050"/>
                                </a:solidFill>
                              </a:rPr>
                              <m:t> </m:t>
                            </m:r>
                          </m:e>
                          <m:e>
                            <m:sSub>
                              <m:sSubPr>
                                <m:ctrlPr>
                                  <a:rPr lang="en-GB" b="1" i="1">
                                    <a:solidFill>
                                      <a:srgbClr val="00B050"/>
                                    </a:solidFill>
                                    <a:latin typeface="Cambria Math" panose="02040503050406030204" pitchFamily="18" charset="0"/>
                                  </a:rPr>
                                </m:ctrlPr>
                              </m:sSubPr>
                              <m:e>
                                <m:r>
                                  <a:rPr lang="en-GB" b="1" i="1">
                                    <a:solidFill>
                                      <a:srgbClr val="00B050"/>
                                    </a:solidFill>
                                    <a:latin typeface="Cambria Math" panose="02040503050406030204" pitchFamily="18" charset="0"/>
                                    <a:ea typeface="Cambria Math" panose="02040503050406030204" pitchFamily="18" charset="0"/>
                                  </a:rPr>
                                  <m:t>𝝎</m:t>
                                </m:r>
                              </m:e>
                              <m:sub>
                                <m:r>
                                  <a:rPr lang="en-US" b="1" i="1">
                                    <a:solidFill>
                                      <a:srgbClr val="00B050"/>
                                    </a:solidFill>
                                    <a:latin typeface="Cambria Math" panose="02040503050406030204" pitchFamily="18" charset="0"/>
                                    <a:ea typeface="Cambria Math" panose="02040503050406030204" pitchFamily="18" charset="0"/>
                                  </a:rPr>
                                  <m:t>𝟐</m:t>
                                </m:r>
                              </m:sub>
                            </m:sSub>
                            <m:r>
                              <a:rPr lang="en-US" b="1" i="1">
                                <a:solidFill>
                                  <a:srgbClr val="00B050"/>
                                </a:solidFill>
                                <a:latin typeface="Cambria Math" panose="02040503050406030204" pitchFamily="18" charset="0"/>
                              </a:rPr>
                              <m:t>=</m:t>
                            </m:r>
                            <m:sSub>
                              <m:sSubPr>
                                <m:ctrlPr>
                                  <a:rPr lang="en-US" b="1" i="1">
                                    <a:solidFill>
                                      <a:srgbClr val="00B050"/>
                                    </a:solidFill>
                                    <a:latin typeface="Cambria Math" panose="02040503050406030204" pitchFamily="18" charset="0"/>
                                  </a:rPr>
                                </m:ctrlPr>
                              </m:sSubPr>
                              <m:e>
                                <m:r>
                                  <a:rPr lang="en-US" b="1" i="1">
                                    <a:solidFill>
                                      <a:srgbClr val="00B050"/>
                                    </a:solidFill>
                                    <a:latin typeface="Cambria Math" panose="02040503050406030204" pitchFamily="18" charset="0"/>
                                    <a:ea typeface="Cambria Math" panose="02040503050406030204" pitchFamily="18" charset="0"/>
                                  </a:rPr>
                                  <m:t>𝝎</m:t>
                                </m:r>
                              </m:e>
                              <m:sub>
                                <m:r>
                                  <a:rPr lang="en-US" b="1" i="1" smtClean="0">
                                    <a:solidFill>
                                      <a:srgbClr val="00B050"/>
                                    </a:solidFill>
                                    <a:latin typeface="Cambria Math" panose="02040503050406030204" pitchFamily="18" charset="0"/>
                                    <a:ea typeface="Cambria Math" panose="02040503050406030204" pitchFamily="18" charset="0"/>
                                  </a:rPr>
                                  <m:t>𝟐</m:t>
                                </m:r>
                              </m:sub>
                            </m:sSub>
                            <m:r>
                              <a:rPr lang="en-US" b="1" i="1">
                                <a:solidFill>
                                  <a:srgbClr val="00B050"/>
                                </a:solidFill>
                                <a:latin typeface="Cambria Math" panose="02040503050406030204" pitchFamily="18" charset="0"/>
                              </a:rPr>
                              <m:t>−</m:t>
                            </m:r>
                            <m:r>
                              <a:rPr lang="en-US" b="1" i="1">
                                <a:solidFill>
                                  <a:srgbClr val="00B050"/>
                                </a:solidFill>
                                <a:latin typeface="Cambria Math" panose="02040503050406030204" pitchFamily="18" charset="0"/>
                                <a:ea typeface="Cambria Math" panose="02040503050406030204" pitchFamily="18" charset="0"/>
                              </a:rPr>
                              <m:t>∝</m:t>
                            </m:r>
                            <m:f>
                              <m:fPr>
                                <m:ctrlPr>
                                  <a:rPr lang="en-US" b="1" i="1">
                                    <a:solidFill>
                                      <a:srgbClr val="00B050"/>
                                    </a:solidFill>
                                    <a:latin typeface="Cambria Math" panose="02040503050406030204" pitchFamily="18" charset="0"/>
                                    <a:ea typeface="Cambria Math" panose="02040503050406030204" pitchFamily="18" charset="0"/>
                                  </a:rPr>
                                </m:ctrlPr>
                              </m:fPr>
                              <m:num>
                                <m:r>
                                  <a:rPr lang="en-US" b="1" i="1">
                                    <a:solidFill>
                                      <a:srgbClr val="00B050"/>
                                    </a:solidFill>
                                    <a:latin typeface="Cambria Math" panose="02040503050406030204" pitchFamily="18" charset="0"/>
                                    <a:ea typeface="Cambria Math" panose="02040503050406030204" pitchFamily="18" charset="0"/>
                                  </a:rPr>
                                  <m:t>𝝏</m:t>
                                </m:r>
                                <m:r>
                                  <a:rPr lang="en-US" b="1" i="1">
                                    <a:solidFill>
                                      <a:srgbClr val="00B050"/>
                                    </a:solidFill>
                                    <a:latin typeface="Cambria Math" panose="02040503050406030204" pitchFamily="18" charset="0"/>
                                    <a:ea typeface="Cambria Math" panose="02040503050406030204" pitchFamily="18" charset="0"/>
                                  </a:rPr>
                                  <m:t>𝓛</m:t>
                                </m:r>
                              </m:num>
                              <m:den>
                                <m:r>
                                  <a:rPr lang="en-US" b="1" i="1">
                                    <a:solidFill>
                                      <a:srgbClr val="00B050"/>
                                    </a:solidFill>
                                    <a:latin typeface="Cambria Math" panose="02040503050406030204" pitchFamily="18" charset="0"/>
                                    <a:ea typeface="Cambria Math" panose="02040503050406030204" pitchFamily="18" charset="0"/>
                                  </a:rPr>
                                  <m:t>𝝏</m:t>
                                </m:r>
                                <m:sSub>
                                  <m:sSubPr>
                                    <m:ctrlPr>
                                      <a:rPr lang="en-US" b="1" i="1">
                                        <a:solidFill>
                                          <a:srgbClr val="00B050"/>
                                        </a:solidFill>
                                        <a:latin typeface="Cambria Math" panose="02040503050406030204" pitchFamily="18" charset="0"/>
                                        <a:ea typeface="Cambria Math" panose="02040503050406030204" pitchFamily="18" charset="0"/>
                                      </a:rPr>
                                    </m:ctrlPr>
                                  </m:sSubPr>
                                  <m:e>
                                    <m:r>
                                      <a:rPr lang="en-US" b="1" i="1">
                                        <a:solidFill>
                                          <a:srgbClr val="00B050"/>
                                        </a:solidFill>
                                        <a:latin typeface="Cambria Math" panose="02040503050406030204" pitchFamily="18" charset="0"/>
                                        <a:ea typeface="Cambria Math" panose="02040503050406030204" pitchFamily="18" charset="0"/>
                                      </a:rPr>
                                      <m:t>𝝎</m:t>
                                    </m:r>
                                  </m:e>
                                  <m:sub>
                                    <m:r>
                                      <a:rPr lang="en-US" b="1" i="1">
                                        <a:solidFill>
                                          <a:srgbClr val="00B050"/>
                                        </a:solidFill>
                                        <a:latin typeface="Cambria Math" panose="02040503050406030204" pitchFamily="18" charset="0"/>
                                        <a:ea typeface="Cambria Math" panose="02040503050406030204" pitchFamily="18" charset="0"/>
                                      </a:rPr>
                                      <m:t>𝟐</m:t>
                                    </m:r>
                                  </m:sub>
                                </m:sSub>
                              </m:den>
                            </m:f>
                            <m:r>
                              <a:rPr lang="en-US" b="1" i="1">
                                <a:solidFill>
                                  <a:srgbClr val="00B050"/>
                                </a:solidFill>
                                <a:latin typeface="Cambria Math" panose="02040503050406030204" pitchFamily="18" charset="0"/>
                                <a:ea typeface="Cambria Math" panose="02040503050406030204" pitchFamily="18" charset="0"/>
                              </a:rPr>
                              <m:t>=</m:t>
                            </m:r>
                            <m:r>
                              <m:rPr>
                                <m:nor/>
                              </m:rPr>
                              <a:rPr lang="en-US" b="1" dirty="0">
                                <a:solidFill>
                                  <a:srgbClr val="00B050"/>
                                </a:solidFill>
                              </a:rPr>
                              <m:t> </m:t>
                            </m:r>
                            <m:sSub>
                              <m:sSubPr>
                                <m:ctrlPr>
                                  <a:rPr lang="en-US" b="1" i="1">
                                    <a:solidFill>
                                      <a:srgbClr val="00B050"/>
                                    </a:solidFill>
                                    <a:latin typeface="Cambria Math" panose="02040503050406030204" pitchFamily="18" charset="0"/>
                                  </a:rPr>
                                </m:ctrlPr>
                              </m:sSubPr>
                              <m:e>
                                <m:r>
                                  <a:rPr lang="en-US" b="1" i="1">
                                    <a:solidFill>
                                      <a:srgbClr val="00B050"/>
                                    </a:solidFill>
                                    <a:latin typeface="Cambria Math" panose="02040503050406030204" pitchFamily="18" charset="0"/>
                                    <a:ea typeface="Cambria Math" panose="02040503050406030204" pitchFamily="18" charset="0"/>
                                  </a:rPr>
                                  <m:t>𝝎</m:t>
                                </m:r>
                              </m:e>
                              <m:sub>
                                <m:r>
                                  <a:rPr lang="en-US" b="1" i="1">
                                    <a:solidFill>
                                      <a:srgbClr val="00B050"/>
                                    </a:solidFill>
                                    <a:latin typeface="Cambria Math" panose="02040503050406030204" pitchFamily="18" charset="0"/>
                                    <a:ea typeface="Cambria Math" panose="02040503050406030204" pitchFamily="18" charset="0"/>
                                  </a:rPr>
                                  <m:t>𝟐</m:t>
                                </m:r>
                              </m:sub>
                            </m:sSub>
                            <m:r>
                              <a:rPr lang="en-US" b="1" i="1">
                                <a:solidFill>
                                  <a:srgbClr val="00B050"/>
                                </a:solidFill>
                                <a:latin typeface="Cambria Math" panose="02040503050406030204" pitchFamily="18" charset="0"/>
                                <a:ea typeface="Cambria Math" panose="02040503050406030204" pitchFamily="18" charset="0"/>
                              </a:rPr>
                              <m:t>+</m:t>
                            </m:r>
                            <m:r>
                              <m:rPr>
                                <m:nor/>
                              </m:rPr>
                              <a:rPr lang="en-US" b="1" dirty="0">
                                <a:solidFill>
                                  <a:srgbClr val="00B050"/>
                                </a:solidFill>
                                <a:ea typeface="Cambria Math" panose="02040503050406030204" pitchFamily="18" charset="0"/>
                              </a:rPr>
                              <m:t> </m:t>
                            </m:r>
                            <m:r>
                              <a:rPr lang="en-US" b="1" i="1" dirty="0" smtClean="0">
                                <a:solidFill>
                                  <a:srgbClr val="00B050"/>
                                </a:solidFill>
                                <a:latin typeface="Cambria Math" panose="02040503050406030204" pitchFamily="18" charset="0"/>
                                <a:ea typeface="Cambria Math" panose="02040503050406030204" pitchFamily="18" charset="0"/>
                              </a:rPr>
                              <m:t>∝</m:t>
                            </m:r>
                            <m:r>
                              <m:rPr>
                                <m:nor/>
                              </m:rPr>
                              <a:rPr lang="en-GB" dirty="0">
                                <a:solidFill>
                                  <a:srgbClr val="0000FF"/>
                                </a:solidFill>
                              </a:rPr>
                              <m:t>− </m:t>
                            </m:r>
                            <m:f>
                              <m:fPr>
                                <m:ctrlPr>
                                  <a:rPr lang="en-US" b="1" i="1">
                                    <a:solidFill>
                                      <a:srgbClr val="0000FF"/>
                                    </a:solidFill>
                                    <a:latin typeface="Cambria Math" panose="02040503050406030204" pitchFamily="18" charset="0"/>
                                    <a:ea typeface="Cambria Math" panose="02040503050406030204" pitchFamily="18" charset="0"/>
                                  </a:rPr>
                                </m:ctrlPr>
                              </m:fPr>
                              <m:num>
                                <m:r>
                                  <a:rPr lang="en-US" b="1" i="1">
                                    <a:solidFill>
                                      <a:srgbClr val="0000FF"/>
                                    </a:solidFill>
                                    <a:latin typeface="Cambria Math" panose="02040503050406030204" pitchFamily="18" charset="0"/>
                                    <a:ea typeface="Cambria Math" panose="02040503050406030204" pitchFamily="18" charset="0"/>
                                  </a:rPr>
                                  <m:t>𝟏</m:t>
                                </m:r>
                              </m:num>
                              <m:den>
                                <m:r>
                                  <a:rPr lang="en-US" b="1" i="1">
                                    <a:solidFill>
                                      <a:srgbClr val="0000FF"/>
                                    </a:solidFill>
                                    <a:latin typeface="Cambria Math" panose="02040503050406030204" pitchFamily="18" charset="0"/>
                                    <a:ea typeface="Cambria Math" panose="02040503050406030204" pitchFamily="18" charset="0"/>
                                  </a:rPr>
                                  <m:t>𝒎</m:t>
                                </m:r>
                              </m:den>
                            </m:f>
                            <m:nary>
                              <m:naryPr>
                                <m:chr m:val="∑"/>
                                <m:ctrlPr>
                                  <a:rPr lang="en-US" b="1" i="1">
                                    <a:solidFill>
                                      <a:srgbClr val="0000FF"/>
                                    </a:solidFill>
                                    <a:latin typeface="Cambria Math" panose="02040503050406030204" pitchFamily="18" charset="0"/>
                                    <a:ea typeface="Cambria Math" panose="02040503050406030204" pitchFamily="18" charset="0"/>
                                  </a:rPr>
                                </m:ctrlPr>
                              </m:naryPr>
                              <m:sub>
                                <m:r>
                                  <m:rPr>
                                    <m:brk m:alnAt="23"/>
                                  </m:rPr>
                                  <a:rPr lang="en-US" b="1" i="1">
                                    <a:solidFill>
                                      <a:srgbClr val="0000FF"/>
                                    </a:solidFill>
                                    <a:latin typeface="Cambria Math" panose="02040503050406030204" pitchFamily="18" charset="0"/>
                                    <a:ea typeface="Cambria Math" panose="02040503050406030204" pitchFamily="18" charset="0"/>
                                  </a:rPr>
                                  <m:t>𝒊</m:t>
                                </m:r>
                                <m:r>
                                  <a:rPr lang="en-US" b="1" i="1">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𝟏</m:t>
                                </m:r>
                              </m:sub>
                              <m:sup>
                                <m:r>
                                  <a:rPr lang="en-US" b="1" i="1">
                                    <a:solidFill>
                                      <a:srgbClr val="0000FF"/>
                                    </a:solidFill>
                                    <a:latin typeface="Cambria Math" panose="02040503050406030204" pitchFamily="18" charset="0"/>
                                    <a:ea typeface="Cambria Math" panose="02040503050406030204" pitchFamily="18" charset="0"/>
                                  </a:rPr>
                                  <m:t>𝒏</m:t>
                                </m:r>
                              </m:sup>
                              <m:e>
                                <m:r>
                                  <a:rPr lang="en-US" b="1" i="1">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𝒂</m:t>
                                </m:r>
                                <m:r>
                                  <a:rPr lang="en-US" b="1" i="1">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𝒚</m:t>
                                </m:r>
                                <m:r>
                                  <a:rPr lang="en-US" b="1" i="1">
                                    <a:solidFill>
                                      <a:srgbClr val="0000FF"/>
                                    </a:solidFill>
                                    <a:latin typeface="Cambria Math" panose="02040503050406030204" pitchFamily="18" charset="0"/>
                                    <a:ea typeface="Cambria Math" panose="02040503050406030204" pitchFamily="18" charset="0"/>
                                  </a:rPr>
                                  <m:t>)</m:t>
                                </m:r>
                                <m:sSub>
                                  <m:sSubPr>
                                    <m:ctrlPr>
                                      <a:rPr lang="en-US" b="1" i="1">
                                        <a:solidFill>
                                          <a:srgbClr val="0000FF"/>
                                        </a:solidFill>
                                        <a:latin typeface="Cambria Math" panose="02040503050406030204" pitchFamily="18" charset="0"/>
                                        <a:ea typeface="Cambria Math" panose="02040503050406030204" pitchFamily="18" charset="0"/>
                                      </a:rPr>
                                    </m:ctrlPr>
                                  </m:sSubPr>
                                  <m:e>
                                    <m:r>
                                      <a:rPr lang="en-US" b="1" i="1">
                                        <a:solidFill>
                                          <a:srgbClr val="0000FF"/>
                                        </a:solidFill>
                                        <a:latin typeface="Cambria Math" panose="02040503050406030204" pitchFamily="18" charset="0"/>
                                        <a:ea typeface="Cambria Math" panose="02040503050406030204" pitchFamily="18" charset="0"/>
                                      </a:rPr>
                                      <m:t>𝒙</m:t>
                                    </m:r>
                                  </m:e>
                                  <m:sub>
                                    <m:r>
                                      <a:rPr lang="en-US" b="1" i="1">
                                        <a:solidFill>
                                          <a:srgbClr val="0000FF"/>
                                        </a:solidFill>
                                        <a:latin typeface="Cambria Math" panose="02040503050406030204" pitchFamily="18" charset="0"/>
                                        <a:ea typeface="Cambria Math" panose="02040503050406030204" pitchFamily="18" charset="0"/>
                                      </a:rPr>
                                      <m:t>𝟐</m:t>
                                    </m:r>
                                  </m:sub>
                                </m:sSub>
                              </m:e>
                            </m:nary>
                          </m:e>
                          <m:e/>
                          <m:e/>
                          <m:e/>
                          <m:e/>
                          <m:e/>
                          <m:e>
                            <m:r>
                              <a:rPr lang="en-US" b="1" i="1" smtClean="0">
                                <a:solidFill>
                                  <a:srgbClr val="0000FF"/>
                                </a:solidFill>
                                <a:latin typeface="Cambria Math" panose="02040503050406030204" pitchFamily="18" charset="0"/>
                              </a:rPr>
                              <m:t>. . . . . </m:t>
                            </m:r>
                          </m:e>
                          <m:e>
                            <m:sSub>
                              <m:sSubPr>
                                <m:ctrlPr>
                                  <a:rPr lang="en-GB" b="1" i="1">
                                    <a:solidFill>
                                      <a:srgbClr val="00B050"/>
                                    </a:solidFill>
                                    <a:latin typeface="Cambria Math" panose="02040503050406030204" pitchFamily="18" charset="0"/>
                                  </a:rPr>
                                </m:ctrlPr>
                              </m:sSubPr>
                              <m:e>
                                <m:r>
                                  <a:rPr lang="en-GB" b="1" i="1">
                                    <a:solidFill>
                                      <a:srgbClr val="00B050"/>
                                    </a:solidFill>
                                    <a:latin typeface="Cambria Math" panose="02040503050406030204" pitchFamily="18" charset="0"/>
                                    <a:ea typeface="Cambria Math" panose="02040503050406030204" pitchFamily="18" charset="0"/>
                                  </a:rPr>
                                  <m:t>𝝎</m:t>
                                </m:r>
                              </m:e>
                              <m:sub>
                                <m:r>
                                  <a:rPr lang="en-US" b="1" i="1">
                                    <a:solidFill>
                                      <a:srgbClr val="00B050"/>
                                    </a:solidFill>
                                    <a:latin typeface="Cambria Math" panose="02040503050406030204" pitchFamily="18" charset="0"/>
                                    <a:ea typeface="Cambria Math" panose="02040503050406030204" pitchFamily="18" charset="0"/>
                                  </a:rPr>
                                  <m:t>𝒊</m:t>
                                </m:r>
                              </m:sub>
                            </m:sSub>
                            <m:r>
                              <a:rPr lang="en-US" b="1" i="1">
                                <a:solidFill>
                                  <a:srgbClr val="00B050"/>
                                </a:solidFill>
                                <a:latin typeface="Cambria Math" panose="02040503050406030204" pitchFamily="18" charset="0"/>
                              </a:rPr>
                              <m:t>=</m:t>
                            </m:r>
                            <m:sSub>
                              <m:sSubPr>
                                <m:ctrlPr>
                                  <a:rPr lang="en-US" b="1" i="1">
                                    <a:solidFill>
                                      <a:srgbClr val="00B050"/>
                                    </a:solidFill>
                                    <a:latin typeface="Cambria Math" panose="02040503050406030204" pitchFamily="18" charset="0"/>
                                  </a:rPr>
                                </m:ctrlPr>
                              </m:sSubPr>
                              <m:e>
                                <m:r>
                                  <a:rPr lang="en-US" b="1" i="1">
                                    <a:solidFill>
                                      <a:srgbClr val="00B050"/>
                                    </a:solidFill>
                                    <a:latin typeface="Cambria Math" panose="02040503050406030204" pitchFamily="18" charset="0"/>
                                    <a:ea typeface="Cambria Math" panose="02040503050406030204" pitchFamily="18" charset="0"/>
                                  </a:rPr>
                                  <m:t>𝝎</m:t>
                                </m:r>
                              </m:e>
                              <m:sub>
                                <m:r>
                                  <a:rPr lang="en-US" b="1" i="1">
                                    <a:solidFill>
                                      <a:srgbClr val="00B050"/>
                                    </a:solidFill>
                                    <a:latin typeface="Cambria Math" panose="02040503050406030204" pitchFamily="18" charset="0"/>
                                    <a:ea typeface="Cambria Math" panose="02040503050406030204" pitchFamily="18" charset="0"/>
                                  </a:rPr>
                                  <m:t>𝒊</m:t>
                                </m:r>
                              </m:sub>
                            </m:sSub>
                            <m:r>
                              <a:rPr lang="en-US" b="1" i="1">
                                <a:solidFill>
                                  <a:srgbClr val="00B050"/>
                                </a:solidFill>
                                <a:latin typeface="Cambria Math" panose="02040503050406030204" pitchFamily="18" charset="0"/>
                              </a:rPr>
                              <m:t>−</m:t>
                            </m:r>
                            <m:r>
                              <a:rPr lang="en-US" b="1" i="1">
                                <a:solidFill>
                                  <a:srgbClr val="00B050"/>
                                </a:solidFill>
                                <a:latin typeface="Cambria Math" panose="02040503050406030204" pitchFamily="18" charset="0"/>
                                <a:ea typeface="Cambria Math" panose="02040503050406030204" pitchFamily="18" charset="0"/>
                              </a:rPr>
                              <m:t>∝</m:t>
                            </m:r>
                            <m:f>
                              <m:fPr>
                                <m:ctrlPr>
                                  <a:rPr lang="en-US" b="1" i="1">
                                    <a:solidFill>
                                      <a:srgbClr val="00B050"/>
                                    </a:solidFill>
                                    <a:latin typeface="Cambria Math" panose="02040503050406030204" pitchFamily="18" charset="0"/>
                                    <a:ea typeface="Cambria Math" panose="02040503050406030204" pitchFamily="18" charset="0"/>
                                  </a:rPr>
                                </m:ctrlPr>
                              </m:fPr>
                              <m:num>
                                <m:r>
                                  <a:rPr lang="en-US" b="1" i="1">
                                    <a:solidFill>
                                      <a:srgbClr val="00B050"/>
                                    </a:solidFill>
                                    <a:latin typeface="Cambria Math" panose="02040503050406030204" pitchFamily="18" charset="0"/>
                                    <a:ea typeface="Cambria Math" panose="02040503050406030204" pitchFamily="18" charset="0"/>
                                  </a:rPr>
                                  <m:t>𝝏</m:t>
                                </m:r>
                                <m:r>
                                  <a:rPr lang="en-US" b="1" i="1">
                                    <a:solidFill>
                                      <a:srgbClr val="00B050"/>
                                    </a:solidFill>
                                    <a:latin typeface="Cambria Math" panose="02040503050406030204" pitchFamily="18" charset="0"/>
                                    <a:ea typeface="Cambria Math" panose="02040503050406030204" pitchFamily="18" charset="0"/>
                                  </a:rPr>
                                  <m:t>𝓛</m:t>
                                </m:r>
                              </m:num>
                              <m:den>
                                <m:r>
                                  <a:rPr lang="en-US" b="1" i="1">
                                    <a:solidFill>
                                      <a:srgbClr val="00B050"/>
                                    </a:solidFill>
                                    <a:latin typeface="Cambria Math" panose="02040503050406030204" pitchFamily="18" charset="0"/>
                                    <a:ea typeface="Cambria Math" panose="02040503050406030204" pitchFamily="18" charset="0"/>
                                  </a:rPr>
                                  <m:t>𝝏</m:t>
                                </m:r>
                                <m:sSub>
                                  <m:sSubPr>
                                    <m:ctrlPr>
                                      <a:rPr lang="en-US" b="1" i="1">
                                        <a:solidFill>
                                          <a:srgbClr val="00B050"/>
                                        </a:solidFill>
                                        <a:latin typeface="Cambria Math" panose="02040503050406030204" pitchFamily="18" charset="0"/>
                                        <a:ea typeface="Cambria Math" panose="02040503050406030204" pitchFamily="18" charset="0"/>
                                      </a:rPr>
                                    </m:ctrlPr>
                                  </m:sSubPr>
                                  <m:e>
                                    <m:r>
                                      <a:rPr lang="en-US" b="1" i="1">
                                        <a:solidFill>
                                          <a:srgbClr val="00B050"/>
                                        </a:solidFill>
                                        <a:latin typeface="Cambria Math" panose="02040503050406030204" pitchFamily="18" charset="0"/>
                                        <a:ea typeface="Cambria Math" panose="02040503050406030204" pitchFamily="18" charset="0"/>
                                      </a:rPr>
                                      <m:t>𝝎</m:t>
                                    </m:r>
                                  </m:e>
                                  <m:sub>
                                    <m:r>
                                      <a:rPr lang="en-US" b="1" i="1">
                                        <a:solidFill>
                                          <a:srgbClr val="00B050"/>
                                        </a:solidFill>
                                        <a:latin typeface="Cambria Math" panose="02040503050406030204" pitchFamily="18" charset="0"/>
                                        <a:ea typeface="Cambria Math" panose="02040503050406030204" pitchFamily="18" charset="0"/>
                                      </a:rPr>
                                      <m:t>𝒊</m:t>
                                    </m:r>
                                  </m:sub>
                                </m:sSub>
                              </m:den>
                            </m:f>
                            <m:r>
                              <a:rPr lang="en-US" b="1" i="1">
                                <a:solidFill>
                                  <a:srgbClr val="00B050"/>
                                </a:solidFill>
                                <a:latin typeface="Cambria Math" panose="02040503050406030204" pitchFamily="18" charset="0"/>
                                <a:ea typeface="Cambria Math" panose="02040503050406030204" pitchFamily="18" charset="0"/>
                              </a:rPr>
                              <m:t>=</m:t>
                            </m:r>
                            <m:r>
                              <m:rPr>
                                <m:nor/>
                              </m:rPr>
                              <a:rPr lang="en-US" b="1" dirty="0">
                                <a:solidFill>
                                  <a:srgbClr val="00B050"/>
                                </a:solidFill>
                              </a:rPr>
                              <m:t> </m:t>
                            </m:r>
                            <m:sSub>
                              <m:sSubPr>
                                <m:ctrlPr>
                                  <a:rPr lang="en-US" b="1" i="1">
                                    <a:solidFill>
                                      <a:srgbClr val="00B050"/>
                                    </a:solidFill>
                                    <a:latin typeface="Cambria Math" panose="02040503050406030204" pitchFamily="18" charset="0"/>
                                  </a:rPr>
                                </m:ctrlPr>
                              </m:sSubPr>
                              <m:e>
                                <m:r>
                                  <a:rPr lang="en-US" b="1" i="1">
                                    <a:solidFill>
                                      <a:srgbClr val="00B050"/>
                                    </a:solidFill>
                                    <a:latin typeface="Cambria Math" panose="02040503050406030204" pitchFamily="18" charset="0"/>
                                    <a:ea typeface="Cambria Math" panose="02040503050406030204" pitchFamily="18" charset="0"/>
                                  </a:rPr>
                                  <m:t>𝝎</m:t>
                                </m:r>
                              </m:e>
                              <m:sub>
                                <m:r>
                                  <a:rPr lang="en-US" b="1" i="1">
                                    <a:solidFill>
                                      <a:srgbClr val="00B050"/>
                                    </a:solidFill>
                                    <a:latin typeface="Cambria Math" panose="02040503050406030204" pitchFamily="18" charset="0"/>
                                    <a:ea typeface="Cambria Math" panose="02040503050406030204" pitchFamily="18" charset="0"/>
                                  </a:rPr>
                                  <m:t>𝒊</m:t>
                                </m:r>
                              </m:sub>
                            </m:sSub>
                            <m:r>
                              <a:rPr lang="en-US" b="1" i="1">
                                <a:solidFill>
                                  <a:srgbClr val="00B050"/>
                                </a:solidFill>
                                <a:latin typeface="Cambria Math" panose="02040503050406030204" pitchFamily="18" charset="0"/>
                                <a:ea typeface="Cambria Math" panose="02040503050406030204" pitchFamily="18" charset="0"/>
                              </a:rPr>
                              <m:t>+</m:t>
                            </m:r>
                            <m:r>
                              <m:rPr>
                                <m:nor/>
                              </m:rPr>
                              <a:rPr lang="en-US" b="1" dirty="0">
                                <a:solidFill>
                                  <a:srgbClr val="00B050"/>
                                </a:solidFill>
                                <a:ea typeface="Cambria Math" panose="02040503050406030204" pitchFamily="18" charset="0"/>
                              </a:rPr>
                              <m:t> </m:t>
                            </m:r>
                            <m:r>
                              <a:rPr lang="en-US" b="1" i="1" dirty="0" smtClean="0">
                                <a:solidFill>
                                  <a:srgbClr val="00B050"/>
                                </a:solidFill>
                                <a:latin typeface="Cambria Math" panose="02040503050406030204" pitchFamily="18" charset="0"/>
                                <a:ea typeface="Cambria Math" panose="02040503050406030204" pitchFamily="18" charset="0"/>
                              </a:rPr>
                              <m:t>∝</m:t>
                            </m:r>
                            <m:f>
                              <m:fPr>
                                <m:ctrlPr>
                                  <a:rPr lang="en-US" b="1" i="1">
                                    <a:solidFill>
                                      <a:srgbClr val="0000FF"/>
                                    </a:solidFill>
                                    <a:latin typeface="Cambria Math" panose="02040503050406030204" pitchFamily="18" charset="0"/>
                                    <a:ea typeface="Cambria Math" panose="02040503050406030204" pitchFamily="18" charset="0"/>
                                  </a:rPr>
                                </m:ctrlPr>
                              </m:fPr>
                              <m:num>
                                <m:r>
                                  <a:rPr lang="en-US" b="1" i="1">
                                    <a:solidFill>
                                      <a:srgbClr val="0000FF"/>
                                    </a:solidFill>
                                    <a:latin typeface="Cambria Math" panose="02040503050406030204" pitchFamily="18" charset="0"/>
                                    <a:ea typeface="Cambria Math" panose="02040503050406030204" pitchFamily="18" charset="0"/>
                                  </a:rPr>
                                  <m:t>𝟏</m:t>
                                </m:r>
                              </m:num>
                              <m:den>
                                <m:r>
                                  <a:rPr lang="en-US" b="1" i="1">
                                    <a:solidFill>
                                      <a:srgbClr val="0000FF"/>
                                    </a:solidFill>
                                    <a:latin typeface="Cambria Math" panose="02040503050406030204" pitchFamily="18" charset="0"/>
                                    <a:ea typeface="Cambria Math" panose="02040503050406030204" pitchFamily="18" charset="0"/>
                                  </a:rPr>
                                  <m:t>𝒎</m:t>
                                </m:r>
                              </m:den>
                            </m:f>
                            <m:nary>
                              <m:naryPr>
                                <m:chr m:val="∑"/>
                                <m:ctrlPr>
                                  <a:rPr lang="en-US" b="1" i="1">
                                    <a:solidFill>
                                      <a:srgbClr val="0000FF"/>
                                    </a:solidFill>
                                    <a:latin typeface="Cambria Math" panose="02040503050406030204" pitchFamily="18" charset="0"/>
                                    <a:ea typeface="Cambria Math" panose="02040503050406030204" pitchFamily="18" charset="0"/>
                                  </a:rPr>
                                </m:ctrlPr>
                              </m:naryPr>
                              <m:sub>
                                <m:r>
                                  <m:rPr>
                                    <m:brk m:alnAt="23"/>
                                  </m:rPr>
                                  <a:rPr lang="en-US" b="1" i="1">
                                    <a:solidFill>
                                      <a:srgbClr val="0000FF"/>
                                    </a:solidFill>
                                    <a:latin typeface="Cambria Math" panose="02040503050406030204" pitchFamily="18" charset="0"/>
                                    <a:ea typeface="Cambria Math" panose="02040503050406030204" pitchFamily="18" charset="0"/>
                                  </a:rPr>
                                  <m:t>𝒊</m:t>
                                </m:r>
                                <m:r>
                                  <a:rPr lang="en-US" b="1" i="1">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𝟏</m:t>
                                </m:r>
                              </m:sub>
                              <m:sup>
                                <m:r>
                                  <a:rPr lang="en-US" b="1" i="1">
                                    <a:solidFill>
                                      <a:srgbClr val="0000FF"/>
                                    </a:solidFill>
                                    <a:latin typeface="Cambria Math" panose="02040503050406030204" pitchFamily="18" charset="0"/>
                                    <a:ea typeface="Cambria Math" panose="02040503050406030204" pitchFamily="18" charset="0"/>
                                  </a:rPr>
                                  <m:t>𝒏</m:t>
                                </m:r>
                              </m:sup>
                              <m:e>
                                <m:r>
                                  <a:rPr lang="en-US" b="1" i="1">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𝒂</m:t>
                                </m:r>
                                <m:r>
                                  <a:rPr lang="en-US" b="1" i="1">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𝒚</m:t>
                                </m:r>
                                <m:r>
                                  <a:rPr lang="en-US" b="1" i="1">
                                    <a:solidFill>
                                      <a:srgbClr val="0000FF"/>
                                    </a:solidFill>
                                    <a:latin typeface="Cambria Math" panose="02040503050406030204" pitchFamily="18" charset="0"/>
                                    <a:ea typeface="Cambria Math" panose="02040503050406030204" pitchFamily="18" charset="0"/>
                                  </a:rPr>
                                  <m:t>)</m:t>
                                </m:r>
                                <m:sSub>
                                  <m:sSubPr>
                                    <m:ctrlPr>
                                      <a:rPr lang="en-US" b="1" i="1">
                                        <a:solidFill>
                                          <a:srgbClr val="0000FF"/>
                                        </a:solidFill>
                                        <a:latin typeface="Cambria Math" panose="02040503050406030204" pitchFamily="18" charset="0"/>
                                        <a:ea typeface="Cambria Math" panose="02040503050406030204" pitchFamily="18" charset="0"/>
                                      </a:rPr>
                                    </m:ctrlPr>
                                  </m:sSubPr>
                                  <m:e>
                                    <m:r>
                                      <a:rPr lang="en-US" b="1" i="1">
                                        <a:solidFill>
                                          <a:srgbClr val="0000FF"/>
                                        </a:solidFill>
                                        <a:latin typeface="Cambria Math" panose="02040503050406030204" pitchFamily="18" charset="0"/>
                                        <a:ea typeface="Cambria Math" panose="02040503050406030204" pitchFamily="18" charset="0"/>
                                      </a:rPr>
                                      <m:t>𝒙</m:t>
                                    </m:r>
                                  </m:e>
                                  <m:sub>
                                    <m:r>
                                      <a:rPr lang="en-US" b="1" i="1">
                                        <a:solidFill>
                                          <a:srgbClr val="0000FF"/>
                                        </a:solidFill>
                                        <a:latin typeface="Cambria Math" panose="02040503050406030204" pitchFamily="18" charset="0"/>
                                        <a:ea typeface="Cambria Math" panose="02040503050406030204" pitchFamily="18" charset="0"/>
                                      </a:rPr>
                                      <m:t>𝒊</m:t>
                                    </m:r>
                                  </m:sub>
                                </m:sSub>
                              </m:e>
                            </m:nary>
                          </m:e>
                          <m:e>
                            <m:r>
                              <a:rPr lang="en-US" b="1" i="1">
                                <a:solidFill>
                                  <a:srgbClr val="00B050"/>
                                </a:solidFill>
                                <a:latin typeface="Cambria Math" panose="02040503050406030204" pitchFamily="18" charset="0"/>
                              </a:rPr>
                              <m:t>𝒃</m:t>
                            </m:r>
                            <m:r>
                              <a:rPr lang="en-US" b="1" i="1">
                                <a:solidFill>
                                  <a:srgbClr val="00B050"/>
                                </a:solidFill>
                                <a:latin typeface="Cambria Math" panose="02040503050406030204" pitchFamily="18" charset="0"/>
                              </a:rPr>
                              <m:t>=</m:t>
                            </m:r>
                            <m:r>
                              <a:rPr lang="en-US" b="1" i="1">
                                <a:solidFill>
                                  <a:srgbClr val="00B050"/>
                                </a:solidFill>
                                <a:latin typeface="Cambria Math" panose="02040503050406030204" pitchFamily="18" charset="0"/>
                              </a:rPr>
                              <m:t>𝒃</m:t>
                            </m:r>
                            <m:r>
                              <a:rPr lang="en-US" b="1" i="1">
                                <a:solidFill>
                                  <a:srgbClr val="00B050"/>
                                </a:solidFill>
                                <a:latin typeface="Cambria Math" panose="02040503050406030204" pitchFamily="18" charset="0"/>
                              </a:rPr>
                              <m:t>−∝</m:t>
                            </m:r>
                            <m:f>
                              <m:fPr>
                                <m:ctrlPr>
                                  <a:rPr lang="en-US" b="1" i="1">
                                    <a:solidFill>
                                      <a:srgbClr val="00B050"/>
                                    </a:solidFill>
                                    <a:latin typeface="Cambria Math" panose="02040503050406030204" pitchFamily="18" charset="0"/>
                                    <a:ea typeface="Cambria Math" panose="02040503050406030204" pitchFamily="18" charset="0"/>
                                  </a:rPr>
                                </m:ctrlPr>
                              </m:fPr>
                              <m:num>
                                <m:r>
                                  <a:rPr lang="en-US" b="1" i="1">
                                    <a:solidFill>
                                      <a:srgbClr val="00B050"/>
                                    </a:solidFill>
                                    <a:latin typeface="Cambria Math" panose="02040503050406030204" pitchFamily="18" charset="0"/>
                                    <a:ea typeface="Cambria Math" panose="02040503050406030204" pitchFamily="18" charset="0"/>
                                  </a:rPr>
                                  <m:t>𝝏</m:t>
                                </m:r>
                                <m:r>
                                  <a:rPr lang="en-US" b="1" i="1">
                                    <a:solidFill>
                                      <a:srgbClr val="00B050"/>
                                    </a:solidFill>
                                    <a:latin typeface="Cambria Math" panose="02040503050406030204" pitchFamily="18" charset="0"/>
                                    <a:ea typeface="Cambria Math" panose="02040503050406030204" pitchFamily="18" charset="0"/>
                                  </a:rPr>
                                  <m:t>𝓛</m:t>
                                </m:r>
                              </m:num>
                              <m:den>
                                <m:r>
                                  <a:rPr lang="en-US" b="1" i="1">
                                    <a:solidFill>
                                      <a:srgbClr val="00B050"/>
                                    </a:solidFill>
                                    <a:latin typeface="Cambria Math" panose="02040503050406030204" pitchFamily="18" charset="0"/>
                                    <a:ea typeface="Cambria Math" panose="02040503050406030204" pitchFamily="18" charset="0"/>
                                  </a:rPr>
                                  <m:t>𝝏</m:t>
                                </m:r>
                                <m:r>
                                  <a:rPr lang="en-US" b="1" i="1">
                                    <a:solidFill>
                                      <a:srgbClr val="00B050"/>
                                    </a:solidFill>
                                    <a:latin typeface="Cambria Math" panose="02040503050406030204" pitchFamily="18" charset="0"/>
                                    <a:ea typeface="Cambria Math" panose="02040503050406030204" pitchFamily="18" charset="0"/>
                                  </a:rPr>
                                  <m:t>𝒃</m:t>
                                </m:r>
                              </m:den>
                            </m:f>
                            <m:r>
                              <a:rPr lang="en-US" b="1" i="1">
                                <a:solidFill>
                                  <a:srgbClr val="00B050"/>
                                </a:solidFill>
                                <a:latin typeface="Cambria Math" panose="02040503050406030204" pitchFamily="18" charset="0"/>
                                <a:ea typeface="Cambria Math" panose="02040503050406030204" pitchFamily="18" charset="0"/>
                              </a:rPr>
                              <m:t>=</m:t>
                            </m:r>
                            <m:r>
                              <m:rPr>
                                <m:nor/>
                              </m:rPr>
                              <a:rPr lang="en-US" b="1" dirty="0">
                                <a:solidFill>
                                  <a:srgbClr val="00B050"/>
                                </a:solidFill>
                              </a:rPr>
                              <m:t> </m:t>
                            </m:r>
                            <m:r>
                              <a:rPr lang="en-US" b="1" i="1">
                                <a:solidFill>
                                  <a:srgbClr val="00B050"/>
                                </a:solidFill>
                                <a:latin typeface="Cambria Math" panose="02040503050406030204" pitchFamily="18" charset="0"/>
                                <a:ea typeface="Cambria Math" panose="02040503050406030204" pitchFamily="18" charset="0"/>
                              </a:rPr>
                              <m:t>𝒃</m:t>
                            </m:r>
                            <m:r>
                              <a:rPr lang="en-US" b="1" i="1">
                                <a:solidFill>
                                  <a:srgbClr val="00B050"/>
                                </a:solidFill>
                                <a:latin typeface="Cambria Math" panose="02040503050406030204" pitchFamily="18" charset="0"/>
                                <a:ea typeface="Cambria Math" panose="02040503050406030204" pitchFamily="18" charset="0"/>
                              </a:rPr>
                              <m:t>+∝</m:t>
                            </m:r>
                            <m:f>
                              <m:fPr>
                                <m:ctrlPr>
                                  <a:rPr lang="en-US" b="1" i="1">
                                    <a:solidFill>
                                      <a:srgbClr val="0000FF"/>
                                    </a:solidFill>
                                    <a:latin typeface="Cambria Math" panose="02040503050406030204" pitchFamily="18" charset="0"/>
                                    <a:ea typeface="Cambria Math" panose="02040503050406030204" pitchFamily="18" charset="0"/>
                                  </a:rPr>
                                </m:ctrlPr>
                              </m:fPr>
                              <m:num>
                                <m:r>
                                  <a:rPr lang="en-US" b="1" i="1">
                                    <a:solidFill>
                                      <a:srgbClr val="0000FF"/>
                                    </a:solidFill>
                                    <a:latin typeface="Cambria Math" panose="02040503050406030204" pitchFamily="18" charset="0"/>
                                    <a:ea typeface="Cambria Math" panose="02040503050406030204" pitchFamily="18" charset="0"/>
                                  </a:rPr>
                                  <m:t>𝟏</m:t>
                                </m:r>
                              </m:num>
                              <m:den>
                                <m:r>
                                  <a:rPr lang="en-US" b="1" i="1">
                                    <a:solidFill>
                                      <a:srgbClr val="0000FF"/>
                                    </a:solidFill>
                                    <a:latin typeface="Cambria Math" panose="02040503050406030204" pitchFamily="18" charset="0"/>
                                    <a:ea typeface="Cambria Math" panose="02040503050406030204" pitchFamily="18" charset="0"/>
                                  </a:rPr>
                                  <m:t>𝒎</m:t>
                                </m:r>
                              </m:den>
                            </m:f>
                            <m:nary>
                              <m:naryPr>
                                <m:chr m:val="∑"/>
                                <m:ctrlPr>
                                  <a:rPr lang="en-US" b="1" i="1">
                                    <a:solidFill>
                                      <a:srgbClr val="0000FF"/>
                                    </a:solidFill>
                                    <a:latin typeface="Cambria Math" panose="02040503050406030204" pitchFamily="18" charset="0"/>
                                    <a:ea typeface="Cambria Math" panose="02040503050406030204" pitchFamily="18" charset="0"/>
                                  </a:rPr>
                                </m:ctrlPr>
                              </m:naryPr>
                              <m:sub>
                                <m:r>
                                  <m:rPr>
                                    <m:brk m:alnAt="23"/>
                                  </m:rPr>
                                  <a:rPr lang="en-US" b="1" i="1">
                                    <a:solidFill>
                                      <a:srgbClr val="0000FF"/>
                                    </a:solidFill>
                                    <a:latin typeface="Cambria Math" panose="02040503050406030204" pitchFamily="18" charset="0"/>
                                    <a:ea typeface="Cambria Math" panose="02040503050406030204" pitchFamily="18" charset="0"/>
                                  </a:rPr>
                                  <m:t>𝒊</m:t>
                                </m:r>
                                <m:r>
                                  <a:rPr lang="en-US" b="1" i="1">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𝟏</m:t>
                                </m:r>
                              </m:sub>
                              <m:sup>
                                <m:r>
                                  <a:rPr lang="en-US" b="1" i="1">
                                    <a:solidFill>
                                      <a:srgbClr val="0000FF"/>
                                    </a:solidFill>
                                    <a:latin typeface="Cambria Math" panose="02040503050406030204" pitchFamily="18" charset="0"/>
                                    <a:ea typeface="Cambria Math" panose="02040503050406030204" pitchFamily="18" charset="0"/>
                                  </a:rPr>
                                  <m:t>𝒏</m:t>
                                </m:r>
                              </m:sup>
                              <m:e>
                                <m:r>
                                  <a:rPr lang="en-US" b="1" i="1">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𝒂</m:t>
                                </m:r>
                                <m:r>
                                  <a:rPr lang="en-US" b="1" i="1">
                                    <a:solidFill>
                                      <a:srgbClr val="0000FF"/>
                                    </a:solidFill>
                                    <a:latin typeface="Cambria Math" panose="02040503050406030204" pitchFamily="18" charset="0"/>
                                    <a:ea typeface="Cambria Math" panose="02040503050406030204" pitchFamily="18" charset="0"/>
                                  </a:rPr>
                                  <m:t>−</m:t>
                                </m:r>
                                <m:r>
                                  <a:rPr lang="en-US" b="1" i="1">
                                    <a:solidFill>
                                      <a:srgbClr val="0000FF"/>
                                    </a:solidFill>
                                    <a:latin typeface="Cambria Math" panose="02040503050406030204" pitchFamily="18" charset="0"/>
                                    <a:ea typeface="Cambria Math" panose="02040503050406030204" pitchFamily="18" charset="0"/>
                                  </a:rPr>
                                  <m:t>𝒚</m:t>
                                </m:r>
                                <m:r>
                                  <a:rPr lang="en-US" b="1" i="1">
                                    <a:solidFill>
                                      <a:srgbClr val="0000FF"/>
                                    </a:solidFill>
                                    <a:latin typeface="Cambria Math" panose="02040503050406030204" pitchFamily="18" charset="0"/>
                                    <a:ea typeface="Cambria Math" panose="02040503050406030204" pitchFamily="18" charset="0"/>
                                  </a:rPr>
                                  <m:t>) </m:t>
                                </m:r>
                              </m:e>
                            </m:nary>
                          </m:e>
                        </m:eqArr>
                      </m:e>
                    </m:d>
                  </m:oMath>
                </a14:m>
                <a:endParaRPr lang="en-US" dirty="0"/>
              </a:p>
              <a:p>
                <a:pPr marL="0" indent="0">
                  <a:buNone/>
                </a:pPr>
                <a:endParaRPr lang="en-US" dirty="0"/>
              </a:p>
              <a:p>
                <a:pPr marL="0" indent="0">
                  <a:buNone/>
                </a:pPr>
                <a:endParaRPr lang="en-US" dirty="0"/>
              </a:p>
            </p:txBody>
          </p:sp>
        </mc:Choice>
        <mc:Fallback>
          <p:sp>
            <p:nvSpPr>
              <p:cNvPr id="3" name="Content Placeholder 2">
                <a:extLst>
                  <a:ext uri="{FF2B5EF4-FFF2-40B4-BE49-F238E27FC236}">
                    <a16:creationId xmlns:a16="http://schemas.microsoft.com/office/drawing/2014/main" id="{029BDFF2-F00F-4340-B60A-3CDED45D8B11}"/>
                  </a:ext>
                </a:extLst>
              </p:cNvPr>
              <p:cNvSpPr>
                <a:spLocks noGrp="1" noRot="1" noChangeAspect="1" noMove="1" noResize="1" noEditPoints="1" noAdjustHandles="1" noChangeArrowheads="1" noChangeShapeType="1" noTextEdit="1"/>
              </p:cNvSpPr>
              <p:nvPr>
                <p:ph idx="1"/>
              </p:nvPr>
            </p:nvSpPr>
            <p:spPr>
              <a:xfrm>
                <a:off x="1586345" y="574964"/>
                <a:ext cx="7421629" cy="4488243"/>
              </a:xfrm>
              <a:blipFill>
                <a:blip r:embed="rId2"/>
                <a:stretch>
                  <a:fillRect l="-328"/>
                </a:stretch>
              </a:blipFill>
            </p:spPr>
            <p:txBody>
              <a:bodyPr/>
              <a:lstStyle/>
              <a:p>
                <a:r>
                  <a:rPr lang="en-CA">
                    <a:noFill/>
                  </a:rPr>
                  <a:t> </a:t>
                </a:r>
              </a:p>
            </p:txBody>
          </p:sp>
        </mc:Fallback>
      </mc:AlternateContent>
    </p:spTree>
    <p:extLst>
      <p:ext uri="{BB962C8B-B14F-4D97-AF65-F5344CB8AC3E}">
        <p14:creationId xmlns:p14="http://schemas.microsoft.com/office/powerpoint/2010/main" val="122902129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6B91BE-596C-0082-5A90-2407980AA8D4}"/>
              </a:ext>
            </a:extLst>
          </p:cNvPr>
          <p:cNvSpPr>
            <a:spLocks noGrp="1"/>
          </p:cNvSpPr>
          <p:nvPr>
            <p:ph type="title"/>
          </p:nvPr>
        </p:nvSpPr>
        <p:spPr>
          <a:xfrm>
            <a:off x="1717040" y="76200"/>
            <a:ext cx="6969760" cy="332509"/>
          </a:xfrm>
        </p:spPr>
        <p:txBody>
          <a:bodyPr>
            <a:normAutofit fontScale="90000"/>
          </a:bodyPr>
          <a:lstStyle/>
          <a:p>
            <a:r>
              <a:rPr lang="en-US" dirty="0">
                <a:solidFill>
                  <a:srgbClr val="9900FF"/>
                </a:solidFill>
                <a:highlight>
                  <a:srgbClr val="FF00FF"/>
                </a:highlight>
              </a:rPr>
              <a:t>II. </a:t>
            </a:r>
            <a:r>
              <a:rPr lang="en-US" dirty="0">
                <a:solidFill>
                  <a:srgbClr val="9900FF"/>
                </a:solidFill>
              </a:rPr>
              <a:t>Vectorization of Equations for 2 inputs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5EBF779-25C4-C004-3AB8-2CDCE31ABF9A}"/>
                  </a:ext>
                </a:extLst>
              </p:cNvPr>
              <p:cNvSpPr>
                <a:spLocks noGrp="1"/>
              </p:cNvSpPr>
              <p:nvPr>
                <p:ph idx="1"/>
              </p:nvPr>
            </p:nvSpPr>
            <p:spPr>
              <a:xfrm>
                <a:off x="1433945" y="554182"/>
                <a:ext cx="7710055" cy="4357254"/>
              </a:xfrm>
            </p:spPr>
            <p:txBody>
              <a:bodyPr>
                <a:normAutofit/>
              </a:bodyPr>
              <a:lstStyle/>
              <a:p>
                <a:pPr>
                  <a:buFont typeface="Wingdings" panose="05000000000000000000" pitchFamily="2" charset="2"/>
                  <a:buChar char="ü"/>
                </a:pPr>
                <a:r>
                  <a:rPr lang="en-US" dirty="0"/>
                  <a:t>We need to vectorize the following equations/expressions for </a:t>
                </a:r>
                <a14:m>
                  <m:oMath xmlns:m="http://schemas.openxmlformats.org/officeDocument/2006/math">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𝑥</m:t>
                        </m:r>
                      </m:e>
                      <m:sub>
                        <m:r>
                          <a:rPr lang="en-US" i="1" dirty="0">
                            <a:latin typeface="Cambria Math" panose="02040503050406030204" pitchFamily="18" charset="0"/>
                            <a:ea typeface="Cambria Math" panose="02040503050406030204" pitchFamily="18" charset="0"/>
                          </a:rPr>
                          <m:t>1</m:t>
                        </m:r>
                      </m:sub>
                    </m:sSub>
                  </m:oMath>
                </a14:m>
                <a:r>
                  <a:rPr lang="en-GB" dirty="0"/>
                  <a:t> and </a:t>
                </a:r>
                <a14:m>
                  <m:oMath xmlns:m="http://schemas.openxmlformats.org/officeDocument/2006/math">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ea typeface="Cambria Math" panose="02040503050406030204" pitchFamily="18" charset="0"/>
                          </a:rPr>
                          <m:t>𝑥</m:t>
                        </m:r>
                      </m:e>
                      <m:sub>
                        <m:r>
                          <a:rPr lang="en-US" b="0" i="1" dirty="0" smtClean="0">
                            <a:latin typeface="Cambria Math" panose="02040503050406030204" pitchFamily="18" charset="0"/>
                            <a:ea typeface="Cambria Math" panose="02040503050406030204" pitchFamily="18" charset="0"/>
                          </a:rPr>
                          <m:t>2</m:t>
                        </m:r>
                      </m:sub>
                    </m:sSub>
                  </m:oMath>
                </a14:m>
                <a:r>
                  <a:rPr lang="en-GB" dirty="0"/>
                  <a:t>:</a:t>
                </a:r>
              </a:p>
              <a:p>
                <a:pPr>
                  <a:buFont typeface="Wingdings" panose="05000000000000000000" pitchFamily="2" charset="2"/>
                  <a:buChar char="v"/>
                </a:pPr>
                <a:r>
                  <a:rPr lang="en-US" b="1" u="sng" dirty="0"/>
                  <a:t>1. Input</a:t>
                </a:r>
                <a:r>
                  <a:rPr lang="en-US" dirty="0"/>
                  <a:t>: </a:t>
                </a:r>
                <a14:m>
                  <m:oMath xmlns:m="http://schemas.openxmlformats.org/officeDocument/2006/math">
                    <m:sSub>
                      <m:sSubPr>
                        <m:ctrlPr>
                          <a:rPr lang="en-US" b="0" i="1" smtClean="0">
                            <a:solidFill>
                              <a:srgbClr val="0000FF"/>
                            </a:solidFill>
                            <a:latin typeface="Cambria Math" panose="02040503050406030204" pitchFamily="18" charset="0"/>
                            <a:ea typeface="Cambria Math" panose="02040503050406030204" pitchFamily="18" charset="0"/>
                          </a:rPr>
                        </m:ctrlPr>
                      </m:sSubPr>
                      <m:e>
                        <m:r>
                          <a:rPr lang="en-US" b="0" i="1" smtClean="0">
                            <a:solidFill>
                              <a:srgbClr val="0000FF"/>
                            </a:solidFill>
                            <a:latin typeface="Cambria Math" panose="02040503050406030204" pitchFamily="18" charset="0"/>
                            <a:ea typeface="Cambria Math" panose="02040503050406030204" pitchFamily="18" charset="0"/>
                          </a:rPr>
                          <m:t>𝑥</m:t>
                        </m:r>
                      </m:e>
                      <m:sub>
                        <m:r>
                          <a:rPr lang="en-US" b="0" i="1" smtClean="0">
                            <a:solidFill>
                              <a:srgbClr val="0000FF"/>
                            </a:solidFill>
                            <a:latin typeface="Cambria Math" panose="02040503050406030204" pitchFamily="18" charset="0"/>
                            <a:ea typeface="Cambria Math" panose="02040503050406030204" pitchFamily="18" charset="0"/>
                          </a:rPr>
                          <m:t>1</m:t>
                        </m:r>
                      </m:sub>
                    </m:sSub>
                    <m:r>
                      <a:rPr lang="en-US" b="0" i="1" smtClean="0">
                        <a:solidFill>
                          <a:srgbClr val="0000FF"/>
                        </a:solidFill>
                        <a:latin typeface="Cambria Math" panose="02040503050406030204" pitchFamily="18" charset="0"/>
                        <a:ea typeface="Cambria Math" panose="02040503050406030204" pitchFamily="18" charset="0"/>
                      </a:rPr>
                      <m:t>,</m:t>
                    </m:r>
                    <m:sSub>
                      <m:sSubPr>
                        <m:ctrlPr>
                          <a:rPr lang="en-US" b="0" i="1" smtClean="0">
                            <a:solidFill>
                              <a:srgbClr val="0000FF"/>
                            </a:solidFill>
                            <a:latin typeface="Cambria Math" panose="02040503050406030204" pitchFamily="18" charset="0"/>
                            <a:ea typeface="Cambria Math" panose="02040503050406030204" pitchFamily="18" charset="0"/>
                          </a:rPr>
                        </m:ctrlPr>
                      </m:sSubPr>
                      <m:e>
                        <m:r>
                          <a:rPr lang="en-US" b="0" i="1" smtClean="0">
                            <a:solidFill>
                              <a:srgbClr val="0000FF"/>
                            </a:solidFill>
                            <a:latin typeface="Cambria Math" panose="02040503050406030204" pitchFamily="18" charset="0"/>
                            <a:ea typeface="Cambria Math" panose="02040503050406030204" pitchFamily="18" charset="0"/>
                          </a:rPr>
                          <m:t>𝑥</m:t>
                        </m:r>
                      </m:e>
                      <m:sub>
                        <m:r>
                          <a:rPr lang="en-US" b="0" i="1" smtClean="0">
                            <a:solidFill>
                              <a:srgbClr val="0000FF"/>
                            </a:solidFill>
                            <a:latin typeface="Cambria Math" panose="02040503050406030204" pitchFamily="18" charset="0"/>
                            <a:ea typeface="Cambria Math" panose="02040503050406030204" pitchFamily="18" charset="0"/>
                          </a:rPr>
                          <m:t>2</m:t>
                        </m:r>
                      </m:sub>
                    </m:sSub>
                  </m:oMath>
                </a14:m>
                <a:r>
                  <a:rPr lang="en-US" dirty="0"/>
                  <a:t> </a:t>
                </a:r>
                <a:r>
                  <a:rPr lang="en-US" dirty="0">
                    <a:sym typeface="Wingdings" panose="05000000000000000000" pitchFamily="2" charset="2"/>
                  </a:rPr>
                  <a:t></a:t>
                </a:r>
                <a:r>
                  <a:rPr lang="en-GB" b="1" dirty="0">
                    <a:solidFill>
                      <a:srgbClr val="9900FF"/>
                    </a:solidFill>
                  </a:rPr>
                  <a:t> </a:t>
                </a:r>
                <a14:m>
                  <m:oMath xmlns:m="http://schemas.openxmlformats.org/officeDocument/2006/math">
                    <m:sSub>
                      <m:sSubPr>
                        <m:ctrlPr>
                          <a:rPr lang="en-GB" b="1" i="1">
                            <a:solidFill>
                              <a:srgbClr val="9900FF"/>
                            </a:solidFill>
                            <a:latin typeface="Cambria Math" panose="02040503050406030204" pitchFamily="18" charset="0"/>
                          </a:rPr>
                        </m:ctrlPr>
                      </m:sSubPr>
                      <m:e>
                        <m:r>
                          <a:rPr lang="en-US" b="1" i="1">
                            <a:solidFill>
                              <a:srgbClr val="9900FF"/>
                            </a:solidFill>
                            <a:latin typeface="Cambria Math" panose="02040503050406030204" pitchFamily="18" charset="0"/>
                          </a:rPr>
                          <m:t>𝑿</m:t>
                        </m:r>
                      </m:e>
                      <m:sub>
                        <m:r>
                          <a:rPr lang="en-US" b="1" i="1">
                            <a:solidFill>
                              <a:srgbClr val="9900FF"/>
                            </a:solidFill>
                            <a:latin typeface="Cambria Math" panose="02040503050406030204" pitchFamily="18" charset="0"/>
                          </a:rPr>
                          <m:t>𝒊</m:t>
                        </m:r>
                      </m:sub>
                    </m:sSub>
                    <m:r>
                      <a:rPr lang="en-US" b="1" i="1">
                        <a:solidFill>
                          <a:srgbClr val="9900FF"/>
                        </a:solidFill>
                        <a:latin typeface="Cambria Math" panose="02040503050406030204" pitchFamily="18" charset="0"/>
                      </a:rPr>
                      <m:t> </m:t>
                    </m:r>
                    <m:r>
                      <a:rPr lang="en-US" i="1">
                        <a:latin typeface="Cambria Math" panose="02040503050406030204" pitchFamily="18" charset="0"/>
                      </a:rPr>
                      <m:t>𝑎𝑛𝑑</m:t>
                    </m:r>
                    <m:r>
                      <a:rPr lang="en-US" i="1">
                        <a:latin typeface="Cambria Math" panose="02040503050406030204" pitchFamily="18" charset="0"/>
                      </a:rPr>
                      <m:t> </m:t>
                    </m:r>
                    <m:sSub>
                      <m:sSubPr>
                        <m:ctrlPr>
                          <a:rPr lang="en-GB" b="1" i="1">
                            <a:solidFill>
                              <a:srgbClr val="9900FF"/>
                            </a:solidFill>
                            <a:latin typeface="Cambria Math" panose="02040503050406030204" pitchFamily="18" charset="0"/>
                          </a:rPr>
                        </m:ctrlPr>
                      </m:sSubPr>
                      <m:e>
                        <m:r>
                          <a:rPr lang="en-US" b="1" i="1">
                            <a:solidFill>
                              <a:srgbClr val="9900FF"/>
                            </a:solidFill>
                            <a:latin typeface="Cambria Math" panose="02040503050406030204" pitchFamily="18" charset="0"/>
                          </a:rPr>
                          <m:t>𝒀</m:t>
                        </m:r>
                      </m:e>
                      <m:sub>
                        <m:r>
                          <a:rPr lang="en-US" b="1" i="1">
                            <a:solidFill>
                              <a:srgbClr val="9900FF"/>
                            </a:solidFill>
                            <a:latin typeface="Cambria Math" panose="02040503050406030204" pitchFamily="18" charset="0"/>
                          </a:rPr>
                          <m:t>𝒊</m:t>
                        </m:r>
                      </m:sub>
                    </m:sSub>
                  </m:oMath>
                </a14:m>
                <a:endParaRPr lang="en-US" dirty="0"/>
              </a:p>
              <a:p>
                <a:pPr>
                  <a:buFont typeface="Wingdings" panose="05000000000000000000" pitchFamily="2" charset="2"/>
                  <a:buChar char="Ø"/>
                </a:pPr>
                <a:r>
                  <a:rPr lang="en-US" b="1" u="sng" dirty="0"/>
                  <a:t>2. Model/</a:t>
                </a:r>
                <a:r>
                  <a:rPr lang="en-GB" dirty="0"/>
                  <a:t> Summation Function </a:t>
                </a:r>
                <a14:m>
                  <m:oMath xmlns:m="http://schemas.openxmlformats.org/officeDocument/2006/math">
                    <m:r>
                      <a:rPr lang="en-US" b="1" i="1">
                        <a:solidFill>
                          <a:srgbClr val="9900FF"/>
                        </a:solidFill>
                        <a:latin typeface="Cambria Math" panose="02040503050406030204" pitchFamily="18" charset="0"/>
                      </a:rPr>
                      <m:t>𝒁</m:t>
                    </m:r>
                    <m:d>
                      <m:dPr>
                        <m:ctrlPr>
                          <a:rPr lang="en-US" b="1" i="1">
                            <a:solidFill>
                              <a:srgbClr val="9900FF"/>
                            </a:solidFill>
                            <a:latin typeface="Cambria Math" panose="02040503050406030204" pitchFamily="18" charset="0"/>
                          </a:rPr>
                        </m:ctrlPr>
                      </m:dPr>
                      <m:e>
                        <m:r>
                          <a:rPr lang="en-US" b="1" i="1">
                            <a:solidFill>
                              <a:srgbClr val="9900FF"/>
                            </a:solidFill>
                            <a:latin typeface="Cambria Math" panose="02040503050406030204" pitchFamily="18" charset="0"/>
                          </a:rPr>
                          <m:t>.</m:t>
                        </m:r>
                      </m:e>
                    </m:d>
                    <m:r>
                      <a:rPr lang="en-US" b="1" i="1" smtClean="0">
                        <a:solidFill>
                          <a:schemeClr val="tx1"/>
                        </a:solidFill>
                        <a:latin typeface="Cambria Math" panose="02040503050406030204" pitchFamily="18" charset="0"/>
                      </a:rPr>
                      <m:t>:</m:t>
                    </m:r>
                    <m:r>
                      <a:rPr lang="en-US" b="0" i="1" smtClean="0">
                        <a:solidFill>
                          <a:srgbClr val="0000FF"/>
                        </a:solidFill>
                        <a:latin typeface="Cambria Math" panose="02040503050406030204" pitchFamily="18" charset="0"/>
                        <a:ea typeface="Cambria Math" panose="02040503050406030204" pitchFamily="18" charset="0"/>
                      </a:rPr>
                      <m:t>𝑍</m:t>
                    </m:r>
                    <m:d>
                      <m:dPr>
                        <m:ctrlPr>
                          <a:rPr lang="en-US" b="0" i="1" smtClean="0">
                            <a:solidFill>
                              <a:srgbClr val="0000FF"/>
                            </a:solidFill>
                            <a:latin typeface="Cambria Math" panose="02040503050406030204" pitchFamily="18" charset="0"/>
                            <a:ea typeface="Cambria Math" panose="02040503050406030204" pitchFamily="18" charset="0"/>
                          </a:rPr>
                        </m:ctrlPr>
                      </m:dPr>
                      <m:e>
                        <m:sSub>
                          <m:sSubPr>
                            <m:ctrlPr>
                              <a:rPr lang="en-US" b="0" i="1" smtClean="0">
                                <a:solidFill>
                                  <a:srgbClr val="0000FF"/>
                                </a:solidFill>
                                <a:latin typeface="Cambria Math" panose="02040503050406030204" pitchFamily="18" charset="0"/>
                                <a:ea typeface="Cambria Math" panose="02040503050406030204" pitchFamily="18" charset="0"/>
                              </a:rPr>
                            </m:ctrlPr>
                          </m:sSubPr>
                          <m:e>
                            <m:r>
                              <a:rPr lang="en-US" b="0" i="1" smtClean="0">
                                <a:solidFill>
                                  <a:srgbClr val="0000FF"/>
                                </a:solidFill>
                                <a:latin typeface="Cambria Math" panose="02040503050406030204" pitchFamily="18" charset="0"/>
                                <a:ea typeface="Cambria Math" panose="02040503050406030204" pitchFamily="18" charset="0"/>
                              </a:rPr>
                              <m:t>𝑥</m:t>
                            </m:r>
                          </m:e>
                          <m:sub>
                            <m:r>
                              <a:rPr lang="en-US" b="0" i="1" smtClean="0">
                                <a:solidFill>
                                  <a:srgbClr val="0000FF"/>
                                </a:solidFill>
                                <a:latin typeface="Cambria Math" panose="02040503050406030204" pitchFamily="18" charset="0"/>
                                <a:ea typeface="Cambria Math" panose="02040503050406030204" pitchFamily="18" charset="0"/>
                              </a:rPr>
                              <m:t>1</m:t>
                            </m:r>
                          </m:sub>
                        </m:sSub>
                        <m:r>
                          <a:rPr lang="en-US" b="0" i="1" smtClean="0">
                            <a:solidFill>
                              <a:srgbClr val="0000FF"/>
                            </a:solidFill>
                            <a:latin typeface="Cambria Math" panose="02040503050406030204" pitchFamily="18" charset="0"/>
                            <a:ea typeface="Cambria Math" panose="02040503050406030204" pitchFamily="18" charset="0"/>
                          </a:rPr>
                          <m:t>,</m:t>
                        </m:r>
                        <m:sSub>
                          <m:sSubPr>
                            <m:ctrlPr>
                              <a:rPr lang="en-US" b="0" i="1" smtClean="0">
                                <a:solidFill>
                                  <a:srgbClr val="0000FF"/>
                                </a:solidFill>
                                <a:latin typeface="Cambria Math" panose="02040503050406030204" pitchFamily="18" charset="0"/>
                                <a:ea typeface="Cambria Math" panose="02040503050406030204" pitchFamily="18" charset="0"/>
                              </a:rPr>
                            </m:ctrlPr>
                          </m:sSubPr>
                          <m:e>
                            <m:r>
                              <a:rPr lang="en-US" b="0" i="1" smtClean="0">
                                <a:solidFill>
                                  <a:srgbClr val="0000FF"/>
                                </a:solidFill>
                                <a:latin typeface="Cambria Math" panose="02040503050406030204" pitchFamily="18" charset="0"/>
                                <a:ea typeface="Cambria Math" panose="02040503050406030204" pitchFamily="18" charset="0"/>
                              </a:rPr>
                              <m:t>𝑥</m:t>
                            </m:r>
                          </m:e>
                          <m:sub>
                            <m:r>
                              <a:rPr lang="en-US" b="0" i="1" smtClean="0">
                                <a:solidFill>
                                  <a:srgbClr val="0000FF"/>
                                </a:solidFill>
                                <a:latin typeface="Cambria Math" panose="02040503050406030204" pitchFamily="18" charset="0"/>
                                <a:ea typeface="Cambria Math" panose="02040503050406030204" pitchFamily="18" charset="0"/>
                              </a:rPr>
                              <m:t>2</m:t>
                            </m:r>
                          </m:sub>
                        </m:sSub>
                      </m:e>
                    </m:d>
                    <m:r>
                      <a:rPr lang="en-US" b="0" i="1" smtClean="0">
                        <a:solidFill>
                          <a:srgbClr val="0000FF"/>
                        </a:solidFill>
                        <a:latin typeface="Cambria Math" panose="02040503050406030204" pitchFamily="18" charset="0"/>
                        <a:ea typeface="Cambria Math" panose="02040503050406030204" pitchFamily="18" charset="0"/>
                      </a:rPr>
                      <m:t>=</m:t>
                    </m:r>
                    <m:sSub>
                      <m:sSubPr>
                        <m:ctrlPr>
                          <a:rPr lang="en-US" b="0" i="1" smtClean="0">
                            <a:solidFill>
                              <a:srgbClr val="0000FF"/>
                            </a:solidFill>
                            <a:latin typeface="Cambria Math" panose="02040503050406030204" pitchFamily="18" charset="0"/>
                            <a:ea typeface="Cambria Math" panose="02040503050406030204" pitchFamily="18" charset="0"/>
                          </a:rPr>
                        </m:ctrlPr>
                      </m:sSubPr>
                      <m:e>
                        <m:r>
                          <a:rPr lang="en-US" b="0" i="1" smtClean="0">
                            <a:solidFill>
                              <a:srgbClr val="0000FF"/>
                            </a:solidFill>
                            <a:latin typeface="Cambria Math" panose="02040503050406030204" pitchFamily="18" charset="0"/>
                            <a:ea typeface="Cambria Math" panose="02040503050406030204" pitchFamily="18" charset="0"/>
                          </a:rPr>
                          <m:t>𝜔</m:t>
                        </m:r>
                      </m:e>
                      <m:sub>
                        <m:r>
                          <a:rPr lang="en-US" b="0" i="1" smtClean="0">
                            <a:solidFill>
                              <a:srgbClr val="0000FF"/>
                            </a:solidFill>
                            <a:latin typeface="Cambria Math" panose="02040503050406030204" pitchFamily="18" charset="0"/>
                            <a:ea typeface="Cambria Math" panose="02040503050406030204" pitchFamily="18" charset="0"/>
                          </a:rPr>
                          <m:t>1</m:t>
                        </m:r>
                      </m:sub>
                    </m:sSub>
                    <m:sSub>
                      <m:sSubPr>
                        <m:ctrlPr>
                          <a:rPr lang="en-US" b="0" i="1" smtClean="0">
                            <a:solidFill>
                              <a:srgbClr val="0000FF"/>
                            </a:solidFill>
                            <a:latin typeface="Cambria Math" panose="02040503050406030204" pitchFamily="18" charset="0"/>
                            <a:ea typeface="Cambria Math" panose="02040503050406030204" pitchFamily="18" charset="0"/>
                          </a:rPr>
                        </m:ctrlPr>
                      </m:sSubPr>
                      <m:e>
                        <m:r>
                          <a:rPr lang="en-US" b="0" i="1" smtClean="0">
                            <a:solidFill>
                              <a:srgbClr val="0000FF"/>
                            </a:solidFill>
                            <a:latin typeface="Cambria Math" panose="02040503050406030204" pitchFamily="18" charset="0"/>
                            <a:ea typeface="Cambria Math" panose="02040503050406030204" pitchFamily="18" charset="0"/>
                          </a:rPr>
                          <m:t>𝑥</m:t>
                        </m:r>
                      </m:e>
                      <m:sub>
                        <m:r>
                          <a:rPr lang="en-US" b="0" i="1" smtClean="0">
                            <a:solidFill>
                              <a:srgbClr val="0000FF"/>
                            </a:solidFill>
                            <a:latin typeface="Cambria Math" panose="02040503050406030204" pitchFamily="18" charset="0"/>
                            <a:ea typeface="Cambria Math" panose="02040503050406030204" pitchFamily="18" charset="0"/>
                          </a:rPr>
                          <m:t>1</m:t>
                        </m:r>
                      </m:sub>
                    </m:sSub>
                    <m:r>
                      <a:rPr lang="en-US" b="0" i="1" smtClean="0">
                        <a:solidFill>
                          <a:srgbClr val="0000FF"/>
                        </a:solidFill>
                        <a:latin typeface="Cambria Math" panose="02040503050406030204" pitchFamily="18" charset="0"/>
                        <a:ea typeface="Cambria Math" panose="02040503050406030204" pitchFamily="18" charset="0"/>
                      </a:rPr>
                      <m:t>+</m:t>
                    </m:r>
                    <m:sSub>
                      <m:sSubPr>
                        <m:ctrlPr>
                          <a:rPr lang="en-US" b="0" i="1" smtClean="0">
                            <a:solidFill>
                              <a:srgbClr val="0000FF"/>
                            </a:solidFill>
                            <a:latin typeface="Cambria Math" panose="02040503050406030204" pitchFamily="18" charset="0"/>
                            <a:ea typeface="Cambria Math" panose="02040503050406030204" pitchFamily="18" charset="0"/>
                          </a:rPr>
                        </m:ctrlPr>
                      </m:sSubPr>
                      <m:e>
                        <m:r>
                          <a:rPr lang="en-US" b="0" i="1" smtClean="0">
                            <a:solidFill>
                              <a:srgbClr val="0000FF"/>
                            </a:solidFill>
                            <a:latin typeface="Cambria Math" panose="02040503050406030204" pitchFamily="18" charset="0"/>
                            <a:ea typeface="Cambria Math" panose="02040503050406030204" pitchFamily="18" charset="0"/>
                          </a:rPr>
                          <m:t>𝜔</m:t>
                        </m:r>
                      </m:e>
                      <m:sub>
                        <m:r>
                          <a:rPr lang="en-US" b="0" i="1" smtClean="0">
                            <a:solidFill>
                              <a:srgbClr val="0000FF"/>
                            </a:solidFill>
                            <a:latin typeface="Cambria Math" panose="02040503050406030204" pitchFamily="18" charset="0"/>
                            <a:ea typeface="Cambria Math" panose="02040503050406030204" pitchFamily="18" charset="0"/>
                          </a:rPr>
                          <m:t>2</m:t>
                        </m:r>
                      </m:sub>
                    </m:sSub>
                    <m:sSub>
                      <m:sSubPr>
                        <m:ctrlPr>
                          <a:rPr lang="en-US" b="0" i="1" smtClean="0">
                            <a:solidFill>
                              <a:srgbClr val="0000FF"/>
                            </a:solidFill>
                            <a:latin typeface="Cambria Math" panose="02040503050406030204" pitchFamily="18" charset="0"/>
                            <a:ea typeface="Cambria Math" panose="02040503050406030204" pitchFamily="18" charset="0"/>
                          </a:rPr>
                        </m:ctrlPr>
                      </m:sSubPr>
                      <m:e>
                        <m:r>
                          <a:rPr lang="en-US" b="0" i="1" smtClean="0">
                            <a:solidFill>
                              <a:srgbClr val="0000FF"/>
                            </a:solidFill>
                            <a:latin typeface="Cambria Math" panose="02040503050406030204" pitchFamily="18" charset="0"/>
                            <a:ea typeface="Cambria Math" panose="02040503050406030204" pitchFamily="18" charset="0"/>
                          </a:rPr>
                          <m:t>𝑥</m:t>
                        </m:r>
                      </m:e>
                      <m:sub>
                        <m:r>
                          <a:rPr lang="en-US" b="0" i="1" smtClean="0">
                            <a:solidFill>
                              <a:srgbClr val="0000FF"/>
                            </a:solidFill>
                            <a:latin typeface="Cambria Math" panose="02040503050406030204" pitchFamily="18" charset="0"/>
                            <a:ea typeface="Cambria Math" panose="02040503050406030204" pitchFamily="18" charset="0"/>
                          </a:rPr>
                          <m:t>2</m:t>
                        </m:r>
                      </m:sub>
                    </m:sSub>
                    <m:r>
                      <a:rPr lang="en-US" b="0" i="1" smtClean="0">
                        <a:solidFill>
                          <a:srgbClr val="0000FF"/>
                        </a:solidFill>
                        <a:latin typeface="Cambria Math" panose="02040503050406030204" pitchFamily="18" charset="0"/>
                        <a:ea typeface="Cambria Math" panose="02040503050406030204" pitchFamily="18" charset="0"/>
                      </a:rPr>
                      <m:t>+</m:t>
                    </m:r>
                    <m:r>
                      <a:rPr lang="en-US" b="0" i="1" smtClean="0">
                        <a:solidFill>
                          <a:srgbClr val="0000FF"/>
                        </a:solidFill>
                        <a:latin typeface="Cambria Math" panose="02040503050406030204" pitchFamily="18" charset="0"/>
                        <a:ea typeface="Cambria Math" panose="02040503050406030204" pitchFamily="18" charset="0"/>
                      </a:rPr>
                      <m:t>𝑏</m:t>
                    </m:r>
                  </m:oMath>
                </a14:m>
                <a:r>
                  <a:rPr lang="en-US" dirty="0">
                    <a:solidFill>
                      <a:srgbClr val="0000FF"/>
                    </a:solidFill>
                  </a:rPr>
                  <a:t>      </a:t>
                </a:r>
                <a:endParaRPr lang="en-US" dirty="0"/>
              </a:p>
              <a:p>
                <a:pPr>
                  <a:buFont typeface="Wingdings" panose="05000000000000000000" pitchFamily="2" charset="2"/>
                  <a:buChar char="Ø"/>
                </a:pPr>
                <a:r>
                  <a:rPr lang="en-US" b="1" u="sng" dirty="0"/>
                  <a:t>3. Activation function </a:t>
                </a:r>
                <a14:m>
                  <m:oMath xmlns:m="http://schemas.openxmlformats.org/officeDocument/2006/math">
                    <m:r>
                      <a:rPr lang="en-US" b="1" i="1">
                        <a:solidFill>
                          <a:srgbClr val="9900FF"/>
                        </a:solidFill>
                        <a:latin typeface="Cambria Math" panose="02040503050406030204" pitchFamily="18" charset="0"/>
                      </a:rPr>
                      <m:t>𝒂</m:t>
                    </m:r>
                    <m:d>
                      <m:dPr>
                        <m:ctrlPr>
                          <a:rPr lang="en-US" b="1" i="1">
                            <a:solidFill>
                              <a:srgbClr val="9900FF"/>
                            </a:solidFill>
                            <a:latin typeface="Cambria Math" panose="02040503050406030204" pitchFamily="18" charset="0"/>
                          </a:rPr>
                        </m:ctrlPr>
                      </m:dPr>
                      <m:e>
                        <m:r>
                          <a:rPr lang="en-US" b="1" i="1">
                            <a:solidFill>
                              <a:srgbClr val="9900FF"/>
                            </a:solidFill>
                            <a:latin typeface="Cambria Math" panose="02040503050406030204" pitchFamily="18" charset="0"/>
                          </a:rPr>
                          <m:t>𝒛</m:t>
                        </m:r>
                      </m:e>
                    </m:d>
                    <m:r>
                      <a:rPr lang="en-US" b="1" i="1">
                        <a:solidFill>
                          <a:srgbClr val="9900FF"/>
                        </a:solidFill>
                        <a:latin typeface="Cambria Math" panose="02040503050406030204" pitchFamily="18" charset="0"/>
                      </a:rPr>
                      <m:t> </m:t>
                    </m:r>
                  </m:oMath>
                </a14:m>
                <a:r>
                  <a:rPr lang="en-US" b="0" dirty="0"/>
                  <a:t>: </a:t>
                </a:r>
                <a14:m>
                  <m:oMath xmlns:m="http://schemas.openxmlformats.org/officeDocument/2006/math">
                    <m:r>
                      <a:rPr lang="en-US" b="1" i="1" smtClean="0">
                        <a:solidFill>
                          <a:srgbClr val="0000FF"/>
                        </a:solidFill>
                        <a:latin typeface="Cambria Math" panose="02040503050406030204" pitchFamily="18" charset="0"/>
                      </a:rPr>
                      <m:t>𝒂</m:t>
                    </m:r>
                    <m:d>
                      <m:dPr>
                        <m:ctrlPr>
                          <a:rPr lang="en-US" b="1" i="1" smtClean="0">
                            <a:solidFill>
                              <a:srgbClr val="0000FF"/>
                            </a:solidFill>
                            <a:latin typeface="Cambria Math" panose="02040503050406030204" pitchFamily="18" charset="0"/>
                          </a:rPr>
                        </m:ctrlPr>
                      </m:dPr>
                      <m:e>
                        <m:r>
                          <a:rPr lang="en-US" b="1" i="1" smtClean="0">
                            <a:solidFill>
                              <a:srgbClr val="0000FF"/>
                            </a:solidFill>
                            <a:latin typeface="Cambria Math" panose="02040503050406030204" pitchFamily="18" charset="0"/>
                          </a:rPr>
                          <m:t>𝒁</m:t>
                        </m:r>
                      </m:e>
                    </m:d>
                    <m:r>
                      <a:rPr lang="en-US" b="1" i="1" smtClean="0">
                        <a:solidFill>
                          <a:srgbClr val="0000FF"/>
                        </a:solidFill>
                        <a:latin typeface="Cambria Math" panose="02040503050406030204" pitchFamily="18" charset="0"/>
                      </a:rPr>
                      <m:t>=</m:t>
                    </m:r>
                    <m:f>
                      <m:fPr>
                        <m:ctrlPr>
                          <a:rPr lang="en-US" b="1" i="1" smtClean="0">
                            <a:solidFill>
                              <a:srgbClr val="0000FF"/>
                            </a:solidFill>
                            <a:latin typeface="Cambria Math" panose="02040503050406030204" pitchFamily="18" charset="0"/>
                          </a:rPr>
                        </m:ctrlPr>
                      </m:fPr>
                      <m:num>
                        <m:r>
                          <a:rPr lang="en-US" b="1" i="1" smtClean="0">
                            <a:solidFill>
                              <a:srgbClr val="0000FF"/>
                            </a:solidFill>
                            <a:latin typeface="Cambria Math" panose="02040503050406030204" pitchFamily="18" charset="0"/>
                          </a:rPr>
                          <m:t>𝟏</m:t>
                        </m:r>
                      </m:num>
                      <m:den>
                        <m:r>
                          <a:rPr lang="en-US" b="1" i="1" smtClean="0">
                            <a:solidFill>
                              <a:srgbClr val="0000FF"/>
                            </a:solidFill>
                            <a:latin typeface="Cambria Math" panose="02040503050406030204" pitchFamily="18" charset="0"/>
                          </a:rPr>
                          <m:t>𝟏</m:t>
                        </m:r>
                        <m:r>
                          <a:rPr lang="en-US" b="1" i="1" smtClean="0">
                            <a:solidFill>
                              <a:srgbClr val="0000FF"/>
                            </a:solidFill>
                            <a:latin typeface="Cambria Math" panose="02040503050406030204" pitchFamily="18" charset="0"/>
                          </a:rPr>
                          <m:t>+</m:t>
                        </m:r>
                        <m:sSup>
                          <m:sSupPr>
                            <m:ctrlPr>
                              <a:rPr lang="en-US" b="1" i="1" smtClean="0">
                                <a:solidFill>
                                  <a:srgbClr val="0000FF"/>
                                </a:solidFill>
                                <a:latin typeface="Cambria Math" panose="02040503050406030204" pitchFamily="18" charset="0"/>
                              </a:rPr>
                            </m:ctrlPr>
                          </m:sSupPr>
                          <m:e>
                            <m:r>
                              <a:rPr lang="en-US" b="1" i="1" smtClean="0">
                                <a:solidFill>
                                  <a:srgbClr val="0000FF"/>
                                </a:solidFill>
                                <a:latin typeface="Cambria Math" panose="02040503050406030204" pitchFamily="18" charset="0"/>
                              </a:rPr>
                              <m:t>𝒆</m:t>
                            </m:r>
                          </m:e>
                          <m:sup>
                            <m:r>
                              <a:rPr lang="en-US" b="1" i="1" smtClean="0">
                                <a:solidFill>
                                  <a:srgbClr val="0000FF"/>
                                </a:solidFill>
                                <a:latin typeface="Cambria Math" panose="02040503050406030204" pitchFamily="18" charset="0"/>
                              </a:rPr>
                              <m:t>−</m:t>
                            </m:r>
                            <m:r>
                              <a:rPr lang="en-US" b="1" i="1" smtClean="0">
                                <a:solidFill>
                                  <a:srgbClr val="0000FF"/>
                                </a:solidFill>
                                <a:latin typeface="Cambria Math" panose="02040503050406030204" pitchFamily="18" charset="0"/>
                              </a:rPr>
                              <m:t>𝒛</m:t>
                            </m:r>
                          </m:sup>
                        </m:sSup>
                      </m:den>
                    </m:f>
                    <m:r>
                      <a:rPr lang="en-US" b="1" i="1" smtClean="0">
                        <a:solidFill>
                          <a:srgbClr val="0000FF"/>
                        </a:solidFill>
                        <a:latin typeface="Cambria Math" panose="02040503050406030204" pitchFamily="18" charset="0"/>
                      </a:rPr>
                      <m:t>    </m:t>
                    </m:r>
                  </m:oMath>
                </a14:m>
                <a:r>
                  <a:rPr lang="en-US" b="1" dirty="0">
                    <a:solidFill>
                      <a:srgbClr val="0000FF"/>
                    </a:solidFill>
                  </a:rPr>
                  <a:t>                                </a:t>
                </a:r>
                <a:endParaRPr lang="en-US" b="1" dirty="0"/>
              </a:p>
              <a:p>
                <a:pPr>
                  <a:buFont typeface="Wingdings" panose="05000000000000000000" pitchFamily="2" charset="2"/>
                  <a:buChar char="ü"/>
                </a:pPr>
                <a:endParaRPr lang="en-GB" b="1" dirty="0"/>
              </a:p>
              <a:p>
                <a:pPr>
                  <a:buFont typeface="Wingdings" panose="05000000000000000000" pitchFamily="2" charset="2"/>
                  <a:buChar char="v"/>
                </a:pPr>
                <a:r>
                  <a:rPr lang="en-GB" b="1" u="sng" dirty="0"/>
                  <a:t>4. Cost/Loss Function </a:t>
                </a:r>
                <a14:m>
                  <m:oMath xmlns:m="http://schemas.openxmlformats.org/officeDocument/2006/math">
                    <m:r>
                      <a:rPr lang="en-GB" b="1" i="1" smtClean="0">
                        <a:solidFill>
                          <a:srgbClr val="9900FF"/>
                        </a:solidFill>
                        <a:latin typeface="Cambria Math" panose="02040503050406030204" pitchFamily="18" charset="0"/>
                        <a:ea typeface="Cambria Math" panose="02040503050406030204" pitchFamily="18" charset="0"/>
                      </a:rPr>
                      <m:t>𝓛</m:t>
                    </m:r>
                  </m:oMath>
                </a14:m>
                <a:r>
                  <a:rPr lang="en-GB" dirty="0">
                    <a:solidFill>
                      <a:srgbClr val="9900FF"/>
                    </a:solidFill>
                  </a:rPr>
                  <a:t>: </a:t>
                </a:r>
                <a14:m>
                  <m:oMath xmlns:m="http://schemas.openxmlformats.org/officeDocument/2006/math">
                    <m:r>
                      <a:rPr lang="en-US" b="1" i="1">
                        <a:solidFill>
                          <a:srgbClr val="0000FF"/>
                        </a:solidFill>
                        <a:latin typeface="Cambria Math" panose="02040503050406030204" pitchFamily="18" charset="0"/>
                        <a:ea typeface="Cambria Math" panose="02040503050406030204" pitchFamily="18" charset="0"/>
                      </a:rPr>
                      <m:t>𝓛</m:t>
                    </m:r>
                    <m:r>
                      <a:rPr lang="en-US" b="1" i="1">
                        <a:solidFill>
                          <a:srgbClr val="0000FF"/>
                        </a:solidFill>
                        <a:latin typeface="Cambria Math" panose="02040503050406030204" pitchFamily="18" charset="0"/>
                        <a:ea typeface="Cambria Math" panose="02040503050406030204" pitchFamily="18" charset="0"/>
                      </a:rPr>
                      <m:t>=−</m:t>
                    </m:r>
                    <m:f>
                      <m:fPr>
                        <m:ctrlPr>
                          <a:rPr lang="en-US" b="1" i="1">
                            <a:solidFill>
                              <a:srgbClr val="0000FF"/>
                            </a:solidFill>
                            <a:latin typeface="Cambria Math" panose="02040503050406030204" pitchFamily="18" charset="0"/>
                            <a:ea typeface="Cambria Math" panose="02040503050406030204" pitchFamily="18" charset="0"/>
                          </a:rPr>
                        </m:ctrlPr>
                      </m:fPr>
                      <m:num>
                        <m:r>
                          <a:rPr lang="en-US" b="1" i="1">
                            <a:solidFill>
                              <a:srgbClr val="0000FF"/>
                            </a:solidFill>
                            <a:latin typeface="Cambria Math" panose="02040503050406030204" pitchFamily="18" charset="0"/>
                            <a:ea typeface="Cambria Math" panose="02040503050406030204" pitchFamily="18" charset="0"/>
                          </a:rPr>
                          <m:t>𝟏</m:t>
                        </m:r>
                      </m:num>
                      <m:den>
                        <m:r>
                          <a:rPr lang="en-US" b="1" i="1">
                            <a:solidFill>
                              <a:srgbClr val="0000FF"/>
                            </a:solidFill>
                            <a:latin typeface="Cambria Math" panose="02040503050406030204" pitchFamily="18" charset="0"/>
                            <a:ea typeface="Cambria Math" panose="02040503050406030204" pitchFamily="18" charset="0"/>
                          </a:rPr>
                          <m:t>𝒎</m:t>
                        </m:r>
                      </m:den>
                    </m:f>
                    <m:nary>
                      <m:naryPr>
                        <m:chr m:val="∑"/>
                        <m:ctrlPr>
                          <a:rPr lang="en-US" b="1" i="1">
                            <a:solidFill>
                              <a:srgbClr val="0000FF"/>
                            </a:solidFill>
                            <a:latin typeface="Cambria Math" panose="02040503050406030204" pitchFamily="18" charset="0"/>
                          </a:rPr>
                        </m:ctrlPr>
                      </m:naryPr>
                      <m:sub>
                        <m:r>
                          <m:rPr>
                            <m:brk m:alnAt="23"/>
                          </m:rPr>
                          <a:rPr lang="en-US" b="1" i="1">
                            <a:solidFill>
                              <a:srgbClr val="0000FF"/>
                            </a:solidFill>
                            <a:latin typeface="Cambria Math" panose="02040503050406030204" pitchFamily="18" charset="0"/>
                          </a:rPr>
                          <m:t>𝒊</m:t>
                        </m:r>
                        <m:r>
                          <a:rPr lang="en-US" b="1" i="1">
                            <a:solidFill>
                              <a:srgbClr val="0000FF"/>
                            </a:solidFill>
                            <a:latin typeface="Cambria Math" panose="02040503050406030204" pitchFamily="18" charset="0"/>
                          </a:rPr>
                          <m:t>=</m:t>
                        </m:r>
                        <m:r>
                          <a:rPr lang="en-US" b="1" i="1">
                            <a:solidFill>
                              <a:srgbClr val="0000FF"/>
                            </a:solidFill>
                            <a:latin typeface="Cambria Math" panose="02040503050406030204" pitchFamily="18" charset="0"/>
                          </a:rPr>
                          <m:t>𝟏</m:t>
                        </m:r>
                      </m:sub>
                      <m:sup>
                        <m:r>
                          <a:rPr lang="en-US" b="1" i="1">
                            <a:solidFill>
                              <a:srgbClr val="0000FF"/>
                            </a:solidFill>
                            <a:latin typeface="Cambria Math" panose="02040503050406030204" pitchFamily="18" charset="0"/>
                          </a:rPr>
                          <m:t>𝒏</m:t>
                        </m:r>
                      </m:sup>
                      <m:e>
                        <m:sSub>
                          <m:sSubPr>
                            <m:ctrlPr>
                              <a:rPr lang="en-US" b="1" i="1">
                                <a:solidFill>
                                  <a:srgbClr val="0000FF"/>
                                </a:solidFill>
                                <a:latin typeface="Cambria Math" panose="02040503050406030204" pitchFamily="18" charset="0"/>
                              </a:rPr>
                            </m:ctrlPr>
                          </m:sSubPr>
                          <m:e>
                            <m:r>
                              <a:rPr lang="en-US" b="1" i="1">
                                <a:solidFill>
                                  <a:srgbClr val="0000FF"/>
                                </a:solidFill>
                                <a:latin typeface="Cambria Math" panose="02040503050406030204" pitchFamily="18" charset="0"/>
                              </a:rPr>
                              <m:t>[</m:t>
                            </m:r>
                            <m:r>
                              <a:rPr lang="en-US" b="1" i="1">
                                <a:solidFill>
                                  <a:srgbClr val="0000FF"/>
                                </a:solidFill>
                                <a:latin typeface="Cambria Math" panose="02040503050406030204" pitchFamily="18" charset="0"/>
                              </a:rPr>
                              <m:t>𝒚</m:t>
                            </m:r>
                          </m:e>
                          <m:sub>
                            <m:r>
                              <a:rPr lang="en-US" b="1" i="1">
                                <a:solidFill>
                                  <a:srgbClr val="0000FF"/>
                                </a:solidFill>
                                <a:latin typeface="Cambria Math" panose="02040503050406030204" pitchFamily="18" charset="0"/>
                              </a:rPr>
                              <m:t>𝒊</m:t>
                            </m:r>
                          </m:sub>
                        </m:sSub>
                        <m:r>
                          <a:rPr lang="en-US" b="1" i="1">
                            <a:solidFill>
                              <a:srgbClr val="0000FF"/>
                            </a:solidFill>
                            <a:latin typeface="Cambria Math" panose="02040503050406030204" pitchFamily="18" charset="0"/>
                          </a:rPr>
                          <m:t>𝒍𝒐𝒈</m:t>
                        </m:r>
                      </m:e>
                    </m:nary>
                    <m:d>
                      <m:dPr>
                        <m:ctrlPr>
                          <a:rPr lang="en-US" b="1" i="1">
                            <a:solidFill>
                              <a:srgbClr val="0000FF"/>
                            </a:solidFill>
                            <a:latin typeface="Cambria Math" panose="02040503050406030204" pitchFamily="18" charset="0"/>
                          </a:rPr>
                        </m:ctrlPr>
                      </m:dPr>
                      <m:e>
                        <m:sSub>
                          <m:sSubPr>
                            <m:ctrlPr>
                              <a:rPr lang="en-US" b="1" i="1">
                                <a:solidFill>
                                  <a:srgbClr val="0000FF"/>
                                </a:solidFill>
                                <a:latin typeface="Cambria Math" panose="02040503050406030204" pitchFamily="18" charset="0"/>
                              </a:rPr>
                            </m:ctrlPr>
                          </m:sSubPr>
                          <m:e>
                            <m:r>
                              <a:rPr lang="en-US" b="1" i="1">
                                <a:solidFill>
                                  <a:srgbClr val="0000FF"/>
                                </a:solidFill>
                                <a:latin typeface="Cambria Math" panose="02040503050406030204" pitchFamily="18" charset="0"/>
                              </a:rPr>
                              <m:t>𝒂</m:t>
                            </m:r>
                          </m:e>
                          <m:sub>
                            <m:r>
                              <a:rPr lang="en-US" b="1" i="1">
                                <a:solidFill>
                                  <a:srgbClr val="0000FF"/>
                                </a:solidFill>
                                <a:latin typeface="Cambria Math" panose="02040503050406030204" pitchFamily="18" charset="0"/>
                              </a:rPr>
                              <m:t>𝒊</m:t>
                            </m:r>
                          </m:sub>
                        </m:sSub>
                      </m:e>
                    </m:d>
                    <m:r>
                      <a:rPr lang="en-US" b="1" i="1">
                        <a:solidFill>
                          <a:srgbClr val="0000FF"/>
                        </a:solidFill>
                        <a:latin typeface="Cambria Math" panose="02040503050406030204" pitchFamily="18" charset="0"/>
                      </a:rPr>
                      <m:t>+</m:t>
                    </m:r>
                    <m:d>
                      <m:dPr>
                        <m:ctrlPr>
                          <a:rPr lang="en-US" b="1" i="1">
                            <a:solidFill>
                              <a:srgbClr val="0000FF"/>
                            </a:solidFill>
                            <a:latin typeface="Cambria Math" panose="02040503050406030204" pitchFamily="18" charset="0"/>
                          </a:rPr>
                        </m:ctrlPr>
                      </m:dPr>
                      <m:e>
                        <m:r>
                          <a:rPr lang="en-US" b="1" i="1">
                            <a:solidFill>
                              <a:srgbClr val="0000FF"/>
                            </a:solidFill>
                            <a:latin typeface="Cambria Math" panose="02040503050406030204" pitchFamily="18" charset="0"/>
                          </a:rPr>
                          <m:t>𝟏</m:t>
                        </m:r>
                        <m:r>
                          <a:rPr lang="en-US" b="1" i="1">
                            <a:solidFill>
                              <a:srgbClr val="0000FF"/>
                            </a:solidFill>
                            <a:latin typeface="Cambria Math" panose="02040503050406030204" pitchFamily="18" charset="0"/>
                          </a:rPr>
                          <m:t>−</m:t>
                        </m:r>
                        <m:sSub>
                          <m:sSubPr>
                            <m:ctrlPr>
                              <a:rPr lang="en-US" b="1" i="1">
                                <a:solidFill>
                                  <a:srgbClr val="0000FF"/>
                                </a:solidFill>
                                <a:latin typeface="Cambria Math" panose="02040503050406030204" pitchFamily="18" charset="0"/>
                              </a:rPr>
                            </m:ctrlPr>
                          </m:sSubPr>
                          <m:e>
                            <m:r>
                              <a:rPr lang="en-US" b="1" i="1">
                                <a:solidFill>
                                  <a:srgbClr val="0000FF"/>
                                </a:solidFill>
                                <a:latin typeface="Cambria Math" panose="02040503050406030204" pitchFamily="18" charset="0"/>
                              </a:rPr>
                              <m:t>𝒚</m:t>
                            </m:r>
                          </m:e>
                          <m:sub>
                            <m:r>
                              <a:rPr lang="en-US" b="1" i="1">
                                <a:solidFill>
                                  <a:srgbClr val="0000FF"/>
                                </a:solidFill>
                                <a:latin typeface="Cambria Math" panose="02040503050406030204" pitchFamily="18" charset="0"/>
                              </a:rPr>
                              <m:t>𝒊</m:t>
                            </m:r>
                          </m:sub>
                        </m:sSub>
                      </m:e>
                    </m:d>
                    <m:r>
                      <a:rPr lang="en-US" b="1" i="1">
                        <a:solidFill>
                          <a:srgbClr val="0000FF"/>
                        </a:solidFill>
                        <a:latin typeface="Cambria Math" panose="02040503050406030204" pitchFamily="18" charset="0"/>
                      </a:rPr>
                      <m:t>𝒍𝒐𝒈</m:t>
                    </m:r>
                    <m:r>
                      <a:rPr lang="en-US" b="1" i="1">
                        <a:solidFill>
                          <a:srgbClr val="0000FF"/>
                        </a:solidFill>
                        <a:latin typeface="Cambria Math" panose="02040503050406030204" pitchFamily="18" charset="0"/>
                      </a:rPr>
                      <m:t>⁡(</m:t>
                    </m:r>
                    <m:r>
                      <a:rPr lang="en-US" b="1" i="1">
                        <a:solidFill>
                          <a:srgbClr val="0000FF"/>
                        </a:solidFill>
                        <a:latin typeface="Cambria Math" panose="02040503050406030204" pitchFamily="18" charset="0"/>
                      </a:rPr>
                      <m:t>𝟏</m:t>
                    </m:r>
                    <m:r>
                      <a:rPr lang="en-US" b="1" i="1">
                        <a:solidFill>
                          <a:srgbClr val="0000FF"/>
                        </a:solidFill>
                        <a:latin typeface="Cambria Math" panose="02040503050406030204" pitchFamily="18" charset="0"/>
                      </a:rPr>
                      <m:t>−</m:t>
                    </m:r>
                    <m:sSub>
                      <m:sSubPr>
                        <m:ctrlPr>
                          <a:rPr lang="en-US" b="1" i="1">
                            <a:solidFill>
                              <a:srgbClr val="0000FF"/>
                            </a:solidFill>
                            <a:latin typeface="Cambria Math" panose="02040503050406030204" pitchFamily="18" charset="0"/>
                          </a:rPr>
                        </m:ctrlPr>
                      </m:sSubPr>
                      <m:e>
                        <m:r>
                          <a:rPr lang="en-US" b="1" i="1">
                            <a:solidFill>
                              <a:srgbClr val="0000FF"/>
                            </a:solidFill>
                            <a:latin typeface="Cambria Math" panose="02040503050406030204" pitchFamily="18" charset="0"/>
                          </a:rPr>
                          <m:t>𝒂</m:t>
                        </m:r>
                      </m:e>
                      <m:sub>
                        <m:r>
                          <a:rPr lang="en-US" b="1" i="1">
                            <a:solidFill>
                              <a:srgbClr val="0000FF"/>
                            </a:solidFill>
                            <a:latin typeface="Cambria Math" panose="02040503050406030204" pitchFamily="18" charset="0"/>
                          </a:rPr>
                          <m:t>𝒊</m:t>
                        </m:r>
                      </m:sub>
                    </m:sSub>
                    <m:r>
                      <a:rPr lang="en-US" b="1" i="1">
                        <a:solidFill>
                          <a:srgbClr val="0000FF"/>
                        </a:solidFill>
                        <a:latin typeface="Cambria Math" panose="02040503050406030204" pitchFamily="18" charset="0"/>
                      </a:rPr>
                      <m:t>)]</m:t>
                    </m:r>
                  </m:oMath>
                </a14:m>
                <a:endParaRPr lang="en-US" b="1" dirty="0">
                  <a:solidFill>
                    <a:srgbClr val="0000FF"/>
                  </a:solidFill>
                </a:endParaRPr>
              </a:p>
              <a:p>
                <a:pPr>
                  <a:buFont typeface="Wingdings" panose="05000000000000000000" pitchFamily="2" charset="2"/>
                  <a:buChar char="ü"/>
                </a:pPr>
                <a:endParaRPr lang="en-GB" dirty="0">
                  <a:solidFill>
                    <a:srgbClr val="9900FF"/>
                  </a:solidFill>
                </a:endParaRPr>
              </a:p>
              <a:p>
                <a:pPr>
                  <a:buFont typeface="Wingdings" panose="05000000000000000000" pitchFamily="2" charset="2"/>
                  <a:buChar char="v"/>
                </a:pPr>
                <a:r>
                  <a:rPr lang="en-GB" b="1" u="sng" dirty="0"/>
                  <a:t>5. Gradient Descent function</a:t>
                </a:r>
                <a:r>
                  <a:rPr lang="en-GB" dirty="0"/>
                  <a:t>: </a:t>
                </a:r>
                <a14:m>
                  <m:oMath xmlns:m="http://schemas.openxmlformats.org/officeDocument/2006/math">
                    <m:r>
                      <a:rPr lang="en-US" b="1" i="1" smtClean="0">
                        <a:solidFill>
                          <a:srgbClr val="9900FF"/>
                        </a:solidFill>
                        <a:latin typeface="Cambria Math" panose="02040503050406030204" pitchFamily="18" charset="0"/>
                      </a:rPr>
                      <m:t>𝑾</m:t>
                    </m:r>
                    <m:r>
                      <a:rPr lang="en-US" b="1" i="1" smtClean="0">
                        <a:solidFill>
                          <a:srgbClr val="9900FF"/>
                        </a:solidFill>
                        <a:latin typeface="Cambria Math" panose="02040503050406030204" pitchFamily="18" charset="0"/>
                      </a:rPr>
                      <m:t>=</m:t>
                    </m:r>
                    <m:r>
                      <a:rPr lang="en-US" b="1" i="1" smtClean="0">
                        <a:solidFill>
                          <a:srgbClr val="9900FF"/>
                        </a:solidFill>
                        <a:latin typeface="Cambria Math" panose="02040503050406030204" pitchFamily="18" charset="0"/>
                      </a:rPr>
                      <m:t>𝑾</m:t>
                    </m:r>
                    <m:r>
                      <a:rPr lang="en-US" b="1" i="1" smtClean="0">
                        <a:solidFill>
                          <a:srgbClr val="9900FF"/>
                        </a:solidFill>
                        <a:latin typeface="Cambria Math" panose="02040503050406030204" pitchFamily="18" charset="0"/>
                      </a:rPr>
                      <m:t>−∝</m:t>
                    </m:r>
                    <m:f>
                      <m:fPr>
                        <m:ctrlPr>
                          <a:rPr lang="en-US" b="1" i="1" smtClean="0">
                            <a:solidFill>
                              <a:srgbClr val="9900FF"/>
                            </a:solidFill>
                            <a:latin typeface="Cambria Math" panose="02040503050406030204" pitchFamily="18" charset="0"/>
                            <a:ea typeface="Cambria Math" panose="02040503050406030204" pitchFamily="18" charset="0"/>
                          </a:rPr>
                        </m:ctrlPr>
                      </m:fPr>
                      <m:num>
                        <m:r>
                          <a:rPr lang="en-US" b="1" i="1" smtClean="0">
                            <a:solidFill>
                              <a:srgbClr val="9900FF"/>
                            </a:solidFill>
                            <a:latin typeface="Cambria Math" panose="02040503050406030204" pitchFamily="18" charset="0"/>
                            <a:ea typeface="Cambria Math" panose="02040503050406030204" pitchFamily="18" charset="0"/>
                          </a:rPr>
                          <m:t>𝝏</m:t>
                        </m:r>
                        <m:r>
                          <a:rPr lang="en-GB" b="1" i="1">
                            <a:solidFill>
                              <a:srgbClr val="9900FF"/>
                            </a:solidFill>
                            <a:latin typeface="Cambria Math" panose="02040503050406030204" pitchFamily="18" charset="0"/>
                            <a:ea typeface="Cambria Math" panose="02040503050406030204" pitchFamily="18" charset="0"/>
                          </a:rPr>
                          <m:t>𝓛</m:t>
                        </m:r>
                      </m:num>
                      <m:den>
                        <m:r>
                          <a:rPr lang="en-US" b="1" i="1" smtClean="0">
                            <a:solidFill>
                              <a:srgbClr val="9900FF"/>
                            </a:solidFill>
                            <a:latin typeface="Cambria Math" panose="02040503050406030204" pitchFamily="18" charset="0"/>
                            <a:ea typeface="Cambria Math" panose="02040503050406030204" pitchFamily="18" charset="0"/>
                          </a:rPr>
                          <m:t>𝝏</m:t>
                        </m:r>
                        <m:r>
                          <a:rPr lang="en-US" b="1" i="1" smtClean="0">
                            <a:solidFill>
                              <a:srgbClr val="9900FF"/>
                            </a:solidFill>
                            <a:latin typeface="Cambria Math" panose="02040503050406030204" pitchFamily="18" charset="0"/>
                            <a:ea typeface="Cambria Math" panose="02040503050406030204" pitchFamily="18" charset="0"/>
                          </a:rPr>
                          <m:t>𝑾</m:t>
                        </m:r>
                      </m:den>
                    </m:f>
                  </m:oMath>
                </a14:m>
                <a:r>
                  <a:rPr lang="en-GB" dirty="0"/>
                  <a:t> &amp; </a:t>
                </a:r>
                <a14:m>
                  <m:oMath xmlns:m="http://schemas.openxmlformats.org/officeDocument/2006/math">
                    <m:r>
                      <a:rPr lang="en-US" b="1" i="1" smtClean="0">
                        <a:solidFill>
                          <a:srgbClr val="9900FF"/>
                        </a:solidFill>
                        <a:latin typeface="Cambria Math" panose="02040503050406030204" pitchFamily="18" charset="0"/>
                      </a:rPr>
                      <m:t>𝒃</m:t>
                    </m:r>
                    <m:r>
                      <a:rPr lang="en-US" i="1">
                        <a:solidFill>
                          <a:srgbClr val="9900FF"/>
                        </a:solidFill>
                        <a:latin typeface="Cambria Math" panose="02040503050406030204" pitchFamily="18" charset="0"/>
                      </a:rPr>
                      <m:t>=</m:t>
                    </m:r>
                    <m:r>
                      <a:rPr lang="en-US" i="1">
                        <a:solidFill>
                          <a:srgbClr val="9900FF"/>
                        </a:solidFill>
                        <a:latin typeface="Cambria Math" panose="02040503050406030204" pitchFamily="18" charset="0"/>
                      </a:rPr>
                      <m:t>𝑏</m:t>
                    </m:r>
                    <m:r>
                      <a:rPr lang="en-US" i="1">
                        <a:solidFill>
                          <a:srgbClr val="9900FF"/>
                        </a:solidFill>
                        <a:latin typeface="Cambria Math" panose="02040503050406030204" pitchFamily="18" charset="0"/>
                      </a:rPr>
                      <m:t>−∝</m:t>
                    </m:r>
                    <m:f>
                      <m:fPr>
                        <m:ctrlPr>
                          <a:rPr lang="en-US" i="1">
                            <a:solidFill>
                              <a:srgbClr val="9900FF"/>
                            </a:solidFill>
                            <a:latin typeface="Cambria Math" panose="02040503050406030204" pitchFamily="18" charset="0"/>
                            <a:ea typeface="Cambria Math" panose="02040503050406030204" pitchFamily="18" charset="0"/>
                          </a:rPr>
                        </m:ctrlPr>
                      </m:fPr>
                      <m:num>
                        <m:r>
                          <a:rPr lang="en-US" i="1">
                            <a:solidFill>
                              <a:srgbClr val="9900FF"/>
                            </a:solidFill>
                            <a:latin typeface="Cambria Math" panose="02040503050406030204" pitchFamily="18" charset="0"/>
                            <a:ea typeface="Cambria Math" panose="02040503050406030204" pitchFamily="18" charset="0"/>
                          </a:rPr>
                          <m:t>𝜕</m:t>
                        </m:r>
                        <m:r>
                          <a:rPr lang="en-GB" i="1">
                            <a:solidFill>
                              <a:srgbClr val="9900FF"/>
                            </a:solidFill>
                            <a:latin typeface="Cambria Math" panose="02040503050406030204" pitchFamily="18" charset="0"/>
                            <a:ea typeface="Cambria Math" panose="02040503050406030204" pitchFamily="18" charset="0"/>
                          </a:rPr>
                          <m:t>ℒ</m:t>
                        </m:r>
                      </m:num>
                      <m:den>
                        <m:r>
                          <a:rPr lang="en-US" i="1">
                            <a:solidFill>
                              <a:srgbClr val="9900FF"/>
                            </a:solidFill>
                            <a:latin typeface="Cambria Math" panose="02040503050406030204" pitchFamily="18" charset="0"/>
                            <a:ea typeface="Cambria Math" panose="02040503050406030204" pitchFamily="18" charset="0"/>
                          </a:rPr>
                          <m:t>𝜕</m:t>
                        </m:r>
                        <m:r>
                          <a:rPr lang="en-US" i="1">
                            <a:solidFill>
                              <a:srgbClr val="9900FF"/>
                            </a:solidFill>
                            <a:latin typeface="Cambria Math" panose="02040503050406030204" pitchFamily="18" charset="0"/>
                            <a:ea typeface="Cambria Math" panose="02040503050406030204" pitchFamily="18" charset="0"/>
                          </a:rPr>
                          <m:t>𝑏</m:t>
                        </m:r>
                      </m:den>
                    </m:f>
                  </m:oMath>
                </a14:m>
                <a:r>
                  <a:rPr lang="en-US" dirty="0">
                    <a:solidFill>
                      <a:srgbClr val="9900FF"/>
                    </a:solidFill>
                  </a:rPr>
                  <a:t>   </a:t>
                </a:r>
              </a:p>
              <a:p>
                <a:pPr>
                  <a:buFont typeface="Wingdings" panose="05000000000000000000" pitchFamily="2" charset="2"/>
                  <a:buChar char="ü"/>
                </a:pPr>
                <a:endParaRPr lang="en-GB" dirty="0"/>
              </a:p>
              <a:p>
                <a:pPr>
                  <a:buFont typeface="Wingdings" panose="05000000000000000000" pitchFamily="2" charset="2"/>
                  <a:buChar char="ü"/>
                </a:pPr>
                <a:endParaRPr lang="en-GB" dirty="0"/>
              </a:p>
              <a:p>
                <a:pPr>
                  <a:buFont typeface="Wingdings" panose="05000000000000000000" pitchFamily="2" charset="2"/>
                  <a:buChar char="ü"/>
                </a:pPr>
                <a:r>
                  <a:rPr lang="en-GB" dirty="0"/>
                  <a:t>We </a:t>
                </a:r>
                <a:r>
                  <a:rPr lang="en-GB" b="1" dirty="0">
                    <a:solidFill>
                      <a:srgbClr val="9900FF"/>
                    </a:solidFill>
                  </a:rPr>
                  <a:t>generalise</a:t>
                </a:r>
                <a:r>
                  <a:rPr lang="en-GB" dirty="0"/>
                  <a:t> these equations from 2 inputs to </a:t>
                </a:r>
                <a:r>
                  <a:rPr lang="en-GB" dirty="0">
                    <a:solidFill>
                      <a:srgbClr val="9900FF"/>
                    </a:solidFill>
                  </a:rPr>
                  <a:t>n inputs Neural Network </a:t>
                </a:r>
                <a:r>
                  <a:rPr lang="en-GB" dirty="0">
                    <a:solidFill>
                      <a:srgbClr val="FF0000"/>
                    </a:solidFill>
                  </a:rPr>
                  <a:t>as</a:t>
                </a:r>
                <a:r>
                  <a:rPr lang="en-GB" dirty="0">
                    <a:solidFill>
                      <a:srgbClr val="9900FF"/>
                    </a:solidFill>
                  </a:rPr>
                  <a:t> </a:t>
                </a:r>
                <a:r>
                  <a:rPr lang="en-GB" dirty="0">
                    <a:solidFill>
                      <a:srgbClr val="FF0000"/>
                    </a:solidFill>
                  </a:rPr>
                  <a:t>follows:</a:t>
                </a:r>
              </a:p>
              <a:p>
                <a:endParaRPr lang="en-US" dirty="0"/>
              </a:p>
            </p:txBody>
          </p:sp>
        </mc:Choice>
        <mc:Fallback>
          <p:sp>
            <p:nvSpPr>
              <p:cNvPr id="3" name="Content Placeholder 2">
                <a:extLst>
                  <a:ext uri="{FF2B5EF4-FFF2-40B4-BE49-F238E27FC236}">
                    <a16:creationId xmlns:a16="http://schemas.microsoft.com/office/drawing/2014/main" id="{25EBF779-25C4-C004-3AB8-2CDCE31ABF9A}"/>
                  </a:ext>
                </a:extLst>
              </p:cNvPr>
              <p:cNvSpPr>
                <a:spLocks noGrp="1" noRot="1" noChangeAspect="1" noMove="1" noResize="1" noEditPoints="1" noAdjustHandles="1" noChangeArrowheads="1" noChangeShapeType="1" noTextEdit="1"/>
              </p:cNvSpPr>
              <p:nvPr>
                <p:ph idx="1"/>
              </p:nvPr>
            </p:nvSpPr>
            <p:spPr>
              <a:xfrm>
                <a:off x="1433945" y="554182"/>
                <a:ext cx="7710055" cy="4357254"/>
              </a:xfrm>
              <a:blipFill>
                <a:blip r:embed="rId2"/>
                <a:stretch>
                  <a:fillRect l="-316" t="-420"/>
                </a:stretch>
              </a:blipFill>
            </p:spPr>
            <p:txBody>
              <a:bodyPr/>
              <a:lstStyle/>
              <a:p>
                <a:r>
                  <a:rPr lang="en-CA">
                    <a:noFill/>
                  </a:rPr>
                  <a:t> </a:t>
                </a:r>
              </a:p>
            </p:txBody>
          </p:sp>
        </mc:Fallback>
      </mc:AlternateContent>
    </p:spTree>
    <p:extLst>
      <p:ext uri="{BB962C8B-B14F-4D97-AF65-F5344CB8AC3E}">
        <p14:creationId xmlns:p14="http://schemas.microsoft.com/office/powerpoint/2010/main" val="2401278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D9BD69-FE41-2800-98CC-2E7500E0012A}"/>
              </a:ext>
            </a:extLst>
          </p:cNvPr>
          <p:cNvSpPr>
            <a:spLocks noGrp="1"/>
          </p:cNvSpPr>
          <p:nvPr>
            <p:ph type="title"/>
          </p:nvPr>
        </p:nvSpPr>
        <p:spPr/>
        <p:txBody>
          <a:bodyPr/>
          <a:lstStyle/>
          <a:p>
            <a:r>
              <a:rPr lang="en-US" dirty="0">
                <a:solidFill>
                  <a:srgbClr val="9900FF"/>
                </a:solidFill>
                <a:highlight>
                  <a:srgbClr val="FF00FF"/>
                </a:highlight>
              </a:rPr>
              <a:t>II.1. </a:t>
            </a:r>
            <a:r>
              <a:rPr lang="en-US" dirty="0">
                <a:solidFill>
                  <a:srgbClr val="9900FF"/>
                </a:solidFill>
              </a:rPr>
              <a:t>Vectorized dataset for 2 inputs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F8F615-8BB8-73E3-B72A-9A7EB1965D3A}"/>
                  </a:ext>
                </a:extLst>
              </p:cNvPr>
              <p:cNvSpPr>
                <a:spLocks noGrp="1"/>
              </p:cNvSpPr>
              <p:nvPr>
                <p:ph idx="1"/>
              </p:nvPr>
            </p:nvSpPr>
            <p:spPr/>
            <p:txBody>
              <a:bodyPr>
                <a:normAutofit fontScale="92500" lnSpcReduction="10000"/>
              </a:bodyPr>
              <a:lstStyle/>
              <a:p>
                <a:pPr>
                  <a:buFont typeface="Wingdings" panose="05000000000000000000" pitchFamily="2" charset="2"/>
                  <a:buChar char="q"/>
                </a:pPr>
                <a:r>
                  <a:rPr lang="en-US" dirty="0"/>
                  <a:t>We have a dataset </a:t>
                </a:r>
                <a:endParaRPr lang="en-GB" dirty="0"/>
              </a:p>
              <a:p>
                <a:pPr>
                  <a:buFont typeface="Wingdings" panose="05000000000000000000" pitchFamily="2" charset="2"/>
                  <a:buChar char="ü"/>
                </a:pPr>
                <a14:m>
                  <m:oMath xmlns:m="http://schemas.openxmlformats.org/officeDocument/2006/math">
                    <m:r>
                      <a:rPr lang="en-US" b="1" i="1" smtClean="0">
                        <a:solidFill>
                          <a:srgbClr val="9900FF"/>
                        </a:solidFill>
                        <a:latin typeface="Cambria Math" panose="02040503050406030204" pitchFamily="18" charset="0"/>
                      </a:rPr>
                      <m:t>𝑿</m:t>
                    </m:r>
                    <m:r>
                      <a:rPr lang="en-US" b="0" i="1" smtClean="0">
                        <a:solidFill>
                          <a:srgbClr val="9900FF"/>
                        </a:solidFill>
                        <a:latin typeface="Cambria Math" panose="02040503050406030204" pitchFamily="18" charset="0"/>
                      </a:rPr>
                      <m:t>=</m:t>
                    </m:r>
                    <m:d>
                      <m:dPr>
                        <m:ctrlPr>
                          <a:rPr lang="en-US" i="1" smtClean="0">
                            <a:solidFill>
                              <a:srgbClr val="9900FF"/>
                            </a:solidFill>
                            <a:latin typeface="Cambria Math" panose="02040503050406030204" pitchFamily="18" charset="0"/>
                          </a:rPr>
                        </m:ctrlPr>
                      </m:dPr>
                      <m:e>
                        <m:m>
                          <m:mPr>
                            <m:mcs>
                              <m:mc>
                                <m:mcPr>
                                  <m:count m:val="2"/>
                                  <m:mcJc m:val="center"/>
                                </m:mcPr>
                              </m:mc>
                            </m:mcs>
                            <m:ctrlPr>
                              <a:rPr lang="en-US" i="1" smtClean="0">
                                <a:solidFill>
                                  <a:srgbClr val="9900FF"/>
                                </a:solidFill>
                                <a:latin typeface="Cambria Math" panose="02040503050406030204" pitchFamily="18" charset="0"/>
                              </a:rPr>
                            </m:ctrlPr>
                          </m:mPr>
                          <m:mr>
                            <m:e>
                              <m:sSubSup>
                                <m:sSubSupPr>
                                  <m:ctrlPr>
                                    <a:rPr lang="en-US" i="1" smtClean="0">
                                      <a:solidFill>
                                        <a:srgbClr val="9900FF"/>
                                      </a:solidFill>
                                      <a:latin typeface="Cambria Math" panose="02040503050406030204" pitchFamily="18" charset="0"/>
                                    </a:rPr>
                                  </m:ctrlPr>
                                </m:sSubSupPr>
                                <m:e>
                                  <m:r>
                                    <a:rPr lang="en-US" b="0" i="1" smtClean="0">
                                      <a:solidFill>
                                        <a:srgbClr val="9900FF"/>
                                      </a:solidFill>
                                      <a:latin typeface="Cambria Math" panose="02040503050406030204" pitchFamily="18" charset="0"/>
                                    </a:rPr>
                                    <m:t>𝑥</m:t>
                                  </m:r>
                                </m:e>
                                <m:sub>
                                  <m:r>
                                    <a:rPr lang="en-US" b="0" i="1" smtClean="0">
                                      <a:solidFill>
                                        <a:srgbClr val="9900FF"/>
                                      </a:solidFill>
                                      <a:latin typeface="Cambria Math" panose="02040503050406030204" pitchFamily="18" charset="0"/>
                                    </a:rPr>
                                    <m:t>1</m:t>
                                  </m:r>
                                </m:sub>
                                <m:sup>
                                  <m:r>
                                    <a:rPr lang="en-US" b="0" i="1" smtClean="0">
                                      <a:solidFill>
                                        <a:srgbClr val="9900FF"/>
                                      </a:solidFill>
                                      <a:latin typeface="Cambria Math" panose="02040503050406030204" pitchFamily="18" charset="0"/>
                                    </a:rPr>
                                    <m:t>(1)</m:t>
                                  </m:r>
                                </m:sup>
                              </m:sSubSup>
                            </m:e>
                            <m:e>
                              <m:sSubSup>
                                <m:sSubSupPr>
                                  <m:ctrlPr>
                                    <a:rPr lang="en-US" i="1">
                                      <a:solidFill>
                                        <a:srgbClr val="9900FF"/>
                                      </a:solidFill>
                                      <a:latin typeface="Cambria Math" panose="02040503050406030204" pitchFamily="18" charset="0"/>
                                    </a:rPr>
                                  </m:ctrlPr>
                                </m:sSubSupPr>
                                <m:e>
                                  <m:r>
                                    <a:rPr lang="en-US" b="0" i="1">
                                      <a:solidFill>
                                        <a:srgbClr val="9900FF"/>
                                      </a:solidFill>
                                      <a:latin typeface="Cambria Math" panose="02040503050406030204" pitchFamily="18" charset="0"/>
                                    </a:rPr>
                                    <m:t>𝑥</m:t>
                                  </m:r>
                                </m:e>
                                <m:sub>
                                  <m:r>
                                    <a:rPr lang="en-US" b="0" i="1" smtClean="0">
                                      <a:solidFill>
                                        <a:srgbClr val="9900FF"/>
                                      </a:solidFill>
                                      <a:latin typeface="Cambria Math" panose="02040503050406030204" pitchFamily="18" charset="0"/>
                                    </a:rPr>
                                    <m:t>2</m:t>
                                  </m:r>
                                </m:sub>
                                <m:sup>
                                  <m:r>
                                    <a:rPr lang="en-US" b="0" i="1">
                                      <a:solidFill>
                                        <a:srgbClr val="9900FF"/>
                                      </a:solidFill>
                                      <a:latin typeface="Cambria Math" panose="02040503050406030204" pitchFamily="18" charset="0"/>
                                    </a:rPr>
                                    <m:t>(1)</m:t>
                                  </m:r>
                                </m:sup>
                              </m:sSubSup>
                            </m:e>
                          </m:mr>
                          <m:mr>
                            <m:e>
                              <m:m>
                                <m:mPr>
                                  <m:mcs>
                                    <m:mc>
                                      <m:mcPr>
                                        <m:count m:val="1"/>
                                        <m:mcJc m:val="center"/>
                                      </m:mcPr>
                                    </m:mc>
                                  </m:mcs>
                                  <m:ctrlPr>
                                    <a:rPr lang="en-US" i="1" smtClean="0">
                                      <a:solidFill>
                                        <a:srgbClr val="9900FF"/>
                                      </a:solidFill>
                                      <a:latin typeface="Cambria Math" panose="02040503050406030204" pitchFamily="18" charset="0"/>
                                    </a:rPr>
                                  </m:ctrlPr>
                                </m:mPr>
                                <m:mr>
                                  <m:e>
                                    <m:m>
                                      <m:mPr>
                                        <m:mcs>
                                          <m:mc>
                                            <m:mcPr>
                                              <m:count m:val="1"/>
                                              <m:mcJc m:val="center"/>
                                            </m:mcPr>
                                          </m:mc>
                                        </m:mcs>
                                        <m:ctrlPr>
                                          <a:rPr lang="en-US" i="1" smtClean="0">
                                            <a:solidFill>
                                              <a:srgbClr val="9900FF"/>
                                            </a:solidFill>
                                            <a:latin typeface="Cambria Math" panose="02040503050406030204" pitchFamily="18" charset="0"/>
                                          </a:rPr>
                                        </m:ctrlPr>
                                      </m:mPr>
                                      <m:mr>
                                        <m:e>
                                          <m:sSubSup>
                                            <m:sSubSupPr>
                                              <m:ctrlPr>
                                                <a:rPr lang="en-US" i="1">
                                                  <a:solidFill>
                                                    <a:srgbClr val="9900FF"/>
                                                  </a:solidFill>
                                                  <a:latin typeface="Cambria Math" panose="02040503050406030204" pitchFamily="18" charset="0"/>
                                                </a:rPr>
                                              </m:ctrlPr>
                                            </m:sSubSupPr>
                                            <m:e>
                                              <m:r>
                                                <a:rPr lang="en-US" b="0" i="1">
                                                  <a:solidFill>
                                                    <a:srgbClr val="9900FF"/>
                                                  </a:solidFill>
                                                  <a:latin typeface="Cambria Math" panose="02040503050406030204" pitchFamily="18" charset="0"/>
                                                </a:rPr>
                                                <m:t>𝑥</m:t>
                                              </m:r>
                                            </m:e>
                                            <m:sub>
                                              <m:r>
                                                <a:rPr lang="en-US" b="0" i="1">
                                                  <a:solidFill>
                                                    <a:srgbClr val="9900FF"/>
                                                  </a:solidFill>
                                                  <a:latin typeface="Cambria Math" panose="02040503050406030204" pitchFamily="18" charset="0"/>
                                                </a:rPr>
                                                <m:t>1</m:t>
                                              </m:r>
                                            </m:sub>
                                            <m:sup>
                                              <m:r>
                                                <a:rPr lang="en-US" b="0" i="1">
                                                  <a:solidFill>
                                                    <a:srgbClr val="9900FF"/>
                                                  </a:solidFill>
                                                  <a:latin typeface="Cambria Math" panose="02040503050406030204" pitchFamily="18" charset="0"/>
                                                </a:rPr>
                                                <m:t>(</m:t>
                                              </m:r>
                                              <m:r>
                                                <a:rPr lang="en-US" b="0" i="1" smtClean="0">
                                                  <a:solidFill>
                                                    <a:srgbClr val="9900FF"/>
                                                  </a:solidFill>
                                                  <a:latin typeface="Cambria Math" panose="02040503050406030204" pitchFamily="18" charset="0"/>
                                                </a:rPr>
                                                <m:t>2</m:t>
                                              </m:r>
                                              <m:r>
                                                <a:rPr lang="en-US" b="0" i="1">
                                                  <a:solidFill>
                                                    <a:srgbClr val="9900FF"/>
                                                  </a:solidFill>
                                                  <a:latin typeface="Cambria Math" panose="02040503050406030204" pitchFamily="18" charset="0"/>
                                                </a:rPr>
                                                <m:t>)</m:t>
                                              </m:r>
                                            </m:sup>
                                          </m:sSubSup>
                                        </m:e>
                                      </m:mr>
                                      <m:mr>
                                        <m:e>
                                          <m:r>
                                            <a:rPr lang="en-US" b="0" i="1" smtClean="0">
                                              <a:solidFill>
                                                <a:srgbClr val="9900FF"/>
                                              </a:solidFill>
                                              <a:latin typeface="Cambria Math" panose="02040503050406030204" pitchFamily="18" charset="0"/>
                                            </a:rPr>
                                            <m:t>⋮</m:t>
                                          </m:r>
                                        </m:e>
                                      </m:mr>
                                    </m:m>
                                  </m:e>
                                </m:mr>
                                <m:mr>
                                  <m:e>
                                    <m:sSubSup>
                                      <m:sSubSupPr>
                                        <m:ctrlPr>
                                          <a:rPr lang="en-US" i="1">
                                            <a:solidFill>
                                              <a:srgbClr val="9900FF"/>
                                            </a:solidFill>
                                            <a:latin typeface="Cambria Math" panose="02040503050406030204" pitchFamily="18" charset="0"/>
                                          </a:rPr>
                                        </m:ctrlPr>
                                      </m:sSubSupPr>
                                      <m:e>
                                        <m:r>
                                          <a:rPr lang="en-US" b="0" i="1">
                                            <a:solidFill>
                                              <a:srgbClr val="9900FF"/>
                                            </a:solidFill>
                                            <a:latin typeface="Cambria Math" panose="02040503050406030204" pitchFamily="18" charset="0"/>
                                          </a:rPr>
                                          <m:t>𝑥</m:t>
                                        </m:r>
                                      </m:e>
                                      <m:sub>
                                        <m:r>
                                          <a:rPr lang="en-US" b="0" i="1">
                                            <a:solidFill>
                                              <a:srgbClr val="9900FF"/>
                                            </a:solidFill>
                                            <a:latin typeface="Cambria Math" panose="02040503050406030204" pitchFamily="18" charset="0"/>
                                          </a:rPr>
                                          <m:t>1</m:t>
                                        </m:r>
                                      </m:sub>
                                      <m:sup>
                                        <m:r>
                                          <a:rPr lang="en-US" b="0" i="1">
                                            <a:solidFill>
                                              <a:srgbClr val="9900FF"/>
                                            </a:solidFill>
                                            <a:latin typeface="Cambria Math" panose="02040503050406030204" pitchFamily="18" charset="0"/>
                                          </a:rPr>
                                          <m:t>(</m:t>
                                        </m:r>
                                        <m:r>
                                          <a:rPr lang="en-US" b="0" i="1" smtClean="0">
                                            <a:solidFill>
                                              <a:srgbClr val="9900FF"/>
                                            </a:solidFill>
                                            <a:latin typeface="Cambria Math" panose="02040503050406030204" pitchFamily="18" charset="0"/>
                                          </a:rPr>
                                          <m:t>𝑚</m:t>
                                        </m:r>
                                        <m:r>
                                          <a:rPr lang="en-US" b="0" i="1">
                                            <a:solidFill>
                                              <a:srgbClr val="9900FF"/>
                                            </a:solidFill>
                                            <a:latin typeface="Cambria Math" panose="02040503050406030204" pitchFamily="18" charset="0"/>
                                          </a:rPr>
                                          <m:t>)</m:t>
                                        </m:r>
                                      </m:sup>
                                    </m:sSubSup>
                                  </m:e>
                                </m:mr>
                              </m:m>
                            </m:e>
                            <m:e>
                              <m:m>
                                <m:mPr>
                                  <m:mcs>
                                    <m:mc>
                                      <m:mcPr>
                                        <m:count m:val="1"/>
                                        <m:mcJc m:val="center"/>
                                      </m:mcPr>
                                    </m:mc>
                                  </m:mcs>
                                  <m:ctrlPr>
                                    <a:rPr lang="en-US" i="1" smtClean="0">
                                      <a:solidFill>
                                        <a:srgbClr val="9900FF"/>
                                      </a:solidFill>
                                      <a:latin typeface="Cambria Math" panose="02040503050406030204" pitchFamily="18" charset="0"/>
                                    </a:rPr>
                                  </m:ctrlPr>
                                </m:mPr>
                                <m:mr>
                                  <m:e>
                                    <m:m>
                                      <m:mPr>
                                        <m:mcs>
                                          <m:mc>
                                            <m:mcPr>
                                              <m:count m:val="1"/>
                                              <m:mcJc m:val="center"/>
                                            </m:mcPr>
                                          </m:mc>
                                        </m:mcs>
                                        <m:ctrlPr>
                                          <a:rPr lang="en-US" i="1" smtClean="0">
                                            <a:solidFill>
                                              <a:srgbClr val="9900FF"/>
                                            </a:solidFill>
                                            <a:latin typeface="Cambria Math" panose="02040503050406030204" pitchFamily="18" charset="0"/>
                                          </a:rPr>
                                        </m:ctrlPr>
                                      </m:mPr>
                                      <m:mr>
                                        <m:e>
                                          <m:sSubSup>
                                            <m:sSubSupPr>
                                              <m:ctrlPr>
                                                <a:rPr lang="en-US" i="1">
                                                  <a:solidFill>
                                                    <a:srgbClr val="9900FF"/>
                                                  </a:solidFill>
                                                  <a:latin typeface="Cambria Math" panose="02040503050406030204" pitchFamily="18" charset="0"/>
                                                </a:rPr>
                                              </m:ctrlPr>
                                            </m:sSubSupPr>
                                            <m:e>
                                              <m:r>
                                                <a:rPr lang="en-US" b="0" i="1">
                                                  <a:solidFill>
                                                    <a:srgbClr val="9900FF"/>
                                                  </a:solidFill>
                                                  <a:latin typeface="Cambria Math" panose="02040503050406030204" pitchFamily="18" charset="0"/>
                                                </a:rPr>
                                                <m:t>𝑥</m:t>
                                              </m:r>
                                            </m:e>
                                            <m:sub>
                                              <m:r>
                                                <a:rPr lang="en-US" b="0" i="1" smtClean="0">
                                                  <a:solidFill>
                                                    <a:srgbClr val="9900FF"/>
                                                  </a:solidFill>
                                                  <a:latin typeface="Cambria Math" panose="02040503050406030204" pitchFamily="18" charset="0"/>
                                                </a:rPr>
                                                <m:t>2</m:t>
                                              </m:r>
                                            </m:sub>
                                            <m:sup>
                                              <m:r>
                                                <a:rPr lang="en-US" b="0" i="1">
                                                  <a:solidFill>
                                                    <a:srgbClr val="9900FF"/>
                                                  </a:solidFill>
                                                  <a:latin typeface="Cambria Math" panose="02040503050406030204" pitchFamily="18" charset="0"/>
                                                </a:rPr>
                                                <m:t>(</m:t>
                                              </m:r>
                                              <m:r>
                                                <a:rPr lang="en-US" b="0" i="1" smtClean="0">
                                                  <a:solidFill>
                                                    <a:srgbClr val="9900FF"/>
                                                  </a:solidFill>
                                                  <a:latin typeface="Cambria Math" panose="02040503050406030204" pitchFamily="18" charset="0"/>
                                                </a:rPr>
                                                <m:t>2</m:t>
                                              </m:r>
                                              <m:r>
                                                <a:rPr lang="en-US" b="0" i="1">
                                                  <a:solidFill>
                                                    <a:srgbClr val="9900FF"/>
                                                  </a:solidFill>
                                                  <a:latin typeface="Cambria Math" panose="02040503050406030204" pitchFamily="18" charset="0"/>
                                                </a:rPr>
                                                <m:t>)</m:t>
                                              </m:r>
                                            </m:sup>
                                          </m:sSubSup>
                                        </m:e>
                                      </m:mr>
                                      <m:mr>
                                        <m:e>
                                          <m:r>
                                            <a:rPr lang="en-US" b="0" i="1" smtClean="0">
                                              <a:solidFill>
                                                <a:srgbClr val="9900FF"/>
                                              </a:solidFill>
                                              <a:latin typeface="Cambria Math" panose="02040503050406030204" pitchFamily="18" charset="0"/>
                                            </a:rPr>
                                            <m:t>⋮</m:t>
                                          </m:r>
                                        </m:e>
                                      </m:mr>
                                    </m:m>
                                  </m:e>
                                </m:mr>
                                <m:mr>
                                  <m:e>
                                    <m:sSubSup>
                                      <m:sSubSupPr>
                                        <m:ctrlPr>
                                          <a:rPr lang="en-US" i="1">
                                            <a:solidFill>
                                              <a:srgbClr val="9900FF"/>
                                            </a:solidFill>
                                            <a:latin typeface="Cambria Math" panose="02040503050406030204" pitchFamily="18" charset="0"/>
                                          </a:rPr>
                                        </m:ctrlPr>
                                      </m:sSubSupPr>
                                      <m:e>
                                        <m:r>
                                          <a:rPr lang="en-US" b="0" i="1">
                                            <a:solidFill>
                                              <a:srgbClr val="9900FF"/>
                                            </a:solidFill>
                                            <a:latin typeface="Cambria Math" panose="02040503050406030204" pitchFamily="18" charset="0"/>
                                          </a:rPr>
                                          <m:t>𝑥</m:t>
                                        </m:r>
                                      </m:e>
                                      <m:sub>
                                        <m:r>
                                          <a:rPr lang="en-US" b="0" i="1" smtClean="0">
                                            <a:solidFill>
                                              <a:srgbClr val="9900FF"/>
                                            </a:solidFill>
                                            <a:latin typeface="Cambria Math" panose="02040503050406030204" pitchFamily="18" charset="0"/>
                                          </a:rPr>
                                          <m:t>2</m:t>
                                        </m:r>
                                      </m:sub>
                                      <m:sup>
                                        <m:r>
                                          <a:rPr lang="en-US" b="0" i="1">
                                            <a:solidFill>
                                              <a:srgbClr val="9900FF"/>
                                            </a:solidFill>
                                            <a:latin typeface="Cambria Math" panose="02040503050406030204" pitchFamily="18" charset="0"/>
                                          </a:rPr>
                                          <m:t>(</m:t>
                                        </m:r>
                                        <m:r>
                                          <a:rPr lang="en-US" b="0" i="1" smtClean="0">
                                            <a:solidFill>
                                              <a:srgbClr val="9900FF"/>
                                            </a:solidFill>
                                            <a:latin typeface="Cambria Math" panose="02040503050406030204" pitchFamily="18" charset="0"/>
                                          </a:rPr>
                                          <m:t>𝑚</m:t>
                                        </m:r>
                                        <m:r>
                                          <a:rPr lang="en-US" b="0" i="1">
                                            <a:solidFill>
                                              <a:srgbClr val="9900FF"/>
                                            </a:solidFill>
                                            <a:latin typeface="Cambria Math" panose="02040503050406030204" pitchFamily="18" charset="0"/>
                                          </a:rPr>
                                          <m:t>)</m:t>
                                        </m:r>
                                      </m:sup>
                                    </m:sSubSup>
                                  </m:e>
                                </m:mr>
                              </m:m>
                            </m:e>
                          </m:mr>
                        </m:m>
                      </m:e>
                    </m:d>
                    <m:r>
                      <a:rPr lang="en-US" b="0" i="1" smtClean="0">
                        <a:latin typeface="Cambria Math" panose="02040503050406030204" pitchFamily="18" charset="0"/>
                        <a:ea typeface="Cambria Math" panose="02040503050406030204" pitchFamily="18" charset="0"/>
                      </a:rPr>
                      <m:t>∈ </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ℝ</m:t>
                        </m:r>
                      </m:e>
                      <m:sup>
                        <m:r>
                          <a:rPr lang="en-US" b="0" i="1" smtClean="0">
                            <a:latin typeface="Cambria Math" panose="02040503050406030204" pitchFamily="18" charset="0"/>
                            <a:ea typeface="Cambria Math" panose="02040503050406030204" pitchFamily="18" charset="0"/>
                          </a:rPr>
                          <m:t>𝑚𝑋𝑛</m:t>
                        </m:r>
                      </m:sup>
                    </m:sSup>
                  </m:oMath>
                </a14:m>
                <a:r>
                  <a:rPr lang="en-GB" dirty="0"/>
                  <a:t>      : </a:t>
                </a:r>
                <a:r>
                  <a:rPr lang="en-GB" dirty="0">
                    <a:solidFill>
                      <a:srgbClr val="FF0000"/>
                    </a:solidFill>
                  </a:rPr>
                  <a:t>Features dataset</a:t>
                </a:r>
              </a:p>
              <a:p>
                <a:pPr>
                  <a:buFont typeface="Courier New" panose="02070309020205020404" pitchFamily="49" charset="0"/>
                  <a:buChar char="o"/>
                </a:pPr>
                <a:r>
                  <a:rPr lang="en-GB" dirty="0"/>
                  <a:t>m is the number of rows and n=2: number of variables/columns</a:t>
                </a:r>
              </a:p>
              <a:p>
                <a:pPr>
                  <a:buFont typeface="Wingdings" panose="05000000000000000000" pitchFamily="2" charset="2"/>
                  <a:buChar char="ü"/>
                </a:pPr>
                <a:r>
                  <a:rPr lang="en-US" b="1" dirty="0">
                    <a:solidFill>
                      <a:srgbClr val="9900FF"/>
                    </a:solidFill>
                  </a:rPr>
                  <a:t>Y</a:t>
                </a:r>
                <a14:m>
                  <m:oMath xmlns:m="http://schemas.openxmlformats.org/officeDocument/2006/math">
                    <m:r>
                      <a:rPr lang="en-US" i="1">
                        <a:solidFill>
                          <a:srgbClr val="9900FF"/>
                        </a:solidFill>
                        <a:latin typeface="Cambria Math" panose="02040503050406030204" pitchFamily="18" charset="0"/>
                      </a:rPr>
                      <m:t>=</m:t>
                    </m:r>
                    <m:d>
                      <m:dPr>
                        <m:ctrlPr>
                          <a:rPr lang="en-US" i="1">
                            <a:solidFill>
                              <a:srgbClr val="9900FF"/>
                            </a:solidFill>
                            <a:latin typeface="Cambria Math" panose="02040503050406030204" pitchFamily="18" charset="0"/>
                          </a:rPr>
                        </m:ctrlPr>
                      </m:dPr>
                      <m:e>
                        <m:m>
                          <m:mPr>
                            <m:mcs>
                              <m:mc>
                                <m:mcPr>
                                  <m:count m:val="1"/>
                                  <m:mcJc m:val="center"/>
                                </m:mcPr>
                              </m:mc>
                            </m:mcs>
                            <m:ctrlPr>
                              <a:rPr lang="en-US" i="1" smtClean="0">
                                <a:solidFill>
                                  <a:srgbClr val="9900FF"/>
                                </a:solidFill>
                                <a:latin typeface="Cambria Math" panose="02040503050406030204" pitchFamily="18" charset="0"/>
                              </a:rPr>
                            </m:ctrlPr>
                          </m:mPr>
                          <m:mr>
                            <m:e>
                              <m:sSup>
                                <m:sSupPr>
                                  <m:ctrlPr>
                                    <a:rPr lang="en-US" i="1" smtClean="0">
                                      <a:solidFill>
                                        <a:srgbClr val="9900FF"/>
                                      </a:solidFill>
                                      <a:latin typeface="Cambria Math" panose="02040503050406030204" pitchFamily="18" charset="0"/>
                                    </a:rPr>
                                  </m:ctrlPr>
                                </m:sSupPr>
                                <m:e>
                                  <m:r>
                                    <a:rPr lang="en-US" b="0" i="1" smtClean="0">
                                      <a:solidFill>
                                        <a:srgbClr val="9900FF"/>
                                      </a:solidFill>
                                      <a:latin typeface="Cambria Math" panose="02040503050406030204" pitchFamily="18" charset="0"/>
                                    </a:rPr>
                                    <m:t>𝑦</m:t>
                                  </m:r>
                                </m:e>
                                <m:sup>
                                  <m:r>
                                    <a:rPr lang="en-US" b="0" i="1" smtClean="0">
                                      <a:solidFill>
                                        <a:srgbClr val="9900FF"/>
                                      </a:solidFill>
                                      <a:latin typeface="Cambria Math" panose="02040503050406030204" pitchFamily="18" charset="0"/>
                                    </a:rPr>
                                    <m:t>(1)</m:t>
                                  </m:r>
                                </m:sup>
                              </m:sSup>
                            </m:e>
                          </m:mr>
                          <m:mr>
                            <m:e>
                              <m:m>
                                <m:mPr>
                                  <m:mcs>
                                    <m:mc>
                                      <m:mcPr>
                                        <m:count m:val="1"/>
                                        <m:mcJc m:val="center"/>
                                      </m:mcPr>
                                    </m:mc>
                                  </m:mcs>
                                  <m:ctrlPr>
                                    <a:rPr lang="en-US" i="1" smtClean="0">
                                      <a:solidFill>
                                        <a:srgbClr val="9900FF"/>
                                      </a:solidFill>
                                      <a:latin typeface="Cambria Math" panose="02040503050406030204" pitchFamily="18" charset="0"/>
                                    </a:rPr>
                                  </m:ctrlPr>
                                </m:mPr>
                                <m:mr>
                                  <m:e>
                                    <m:sSup>
                                      <m:sSupPr>
                                        <m:ctrlPr>
                                          <a:rPr lang="en-US" i="1">
                                            <a:solidFill>
                                              <a:srgbClr val="9900FF"/>
                                            </a:solidFill>
                                            <a:latin typeface="Cambria Math" panose="02040503050406030204" pitchFamily="18" charset="0"/>
                                          </a:rPr>
                                        </m:ctrlPr>
                                      </m:sSupPr>
                                      <m:e>
                                        <m:r>
                                          <a:rPr lang="en-US" i="1">
                                            <a:solidFill>
                                              <a:srgbClr val="9900FF"/>
                                            </a:solidFill>
                                            <a:latin typeface="Cambria Math" panose="02040503050406030204" pitchFamily="18" charset="0"/>
                                          </a:rPr>
                                          <m:t>𝑦</m:t>
                                        </m:r>
                                      </m:e>
                                      <m:sup>
                                        <m:r>
                                          <a:rPr lang="en-US" i="1">
                                            <a:solidFill>
                                              <a:srgbClr val="9900FF"/>
                                            </a:solidFill>
                                            <a:latin typeface="Cambria Math" panose="02040503050406030204" pitchFamily="18" charset="0"/>
                                          </a:rPr>
                                          <m:t>(</m:t>
                                        </m:r>
                                        <m:r>
                                          <a:rPr lang="en-US" b="0" i="1" smtClean="0">
                                            <a:solidFill>
                                              <a:srgbClr val="9900FF"/>
                                            </a:solidFill>
                                            <a:latin typeface="Cambria Math" panose="02040503050406030204" pitchFamily="18" charset="0"/>
                                          </a:rPr>
                                          <m:t>2</m:t>
                                        </m:r>
                                        <m:r>
                                          <a:rPr lang="en-US" i="1">
                                            <a:solidFill>
                                              <a:srgbClr val="9900FF"/>
                                            </a:solidFill>
                                            <a:latin typeface="Cambria Math" panose="02040503050406030204" pitchFamily="18" charset="0"/>
                                          </a:rPr>
                                          <m:t>)</m:t>
                                        </m:r>
                                      </m:sup>
                                    </m:sSup>
                                  </m:e>
                                </m:mr>
                                <m:mr>
                                  <m:e>
                                    <m:r>
                                      <a:rPr lang="en-US" i="1" smtClean="0">
                                        <a:solidFill>
                                          <a:srgbClr val="9900FF"/>
                                        </a:solidFill>
                                        <a:latin typeface="Cambria Math" panose="02040503050406030204" pitchFamily="18" charset="0"/>
                                      </a:rPr>
                                      <m:t>⋮</m:t>
                                    </m:r>
                                  </m:e>
                                </m:mr>
                              </m:m>
                            </m:e>
                          </m:mr>
                          <m:mr>
                            <m:e>
                              <m:sSup>
                                <m:sSupPr>
                                  <m:ctrlPr>
                                    <a:rPr lang="en-US" i="1">
                                      <a:solidFill>
                                        <a:srgbClr val="9900FF"/>
                                      </a:solidFill>
                                      <a:latin typeface="Cambria Math" panose="02040503050406030204" pitchFamily="18" charset="0"/>
                                    </a:rPr>
                                  </m:ctrlPr>
                                </m:sSupPr>
                                <m:e>
                                  <m:r>
                                    <a:rPr lang="en-US" i="1">
                                      <a:solidFill>
                                        <a:srgbClr val="9900FF"/>
                                      </a:solidFill>
                                      <a:latin typeface="Cambria Math" panose="02040503050406030204" pitchFamily="18" charset="0"/>
                                    </a:rPr>
                                    <m:t>𝑦</m:t>
                                  </m:r>
                                </m:e>
                                <m:sup>
                                  <m:r>
                                    <a:rPr lang="en-US" i="1">
                                      <a:solidFill>
                                        <a:srgbClr val="9900FF"/>
                                      </a:solidFill>
                                      <a:latin typeface="Cambria Math" panose="02040503050406030204" pitchFamily="18" charset="0"/>
                                    </a:rPr>
                                    <m:t>(</m:t>
                                  </m:r>
                                  <m:r>
                                    <a:rPr lang="en-US" b="0" i="1" smtClean="0">
                                      <a:solidFill>
                                        <a:srgbClr val="9900FF"/>
                                      </a:solidFill>
                                      <a:latin typeface="Cambria Math" panose="02040503050406030204" pitchFamily="18" charset="0"/>
                                    </a:rPr>
                                    <m:t>𝑚</m:t>
                                  </m:r>
                                  <m:r>
                                    <a:rPr lang="en-US" i="1">
                                      <a:solidFill>
                                        <a:srgbClr val="9900FF"/>
                                      </a:solidFill>
                                      <a:latin typeface="Cambria Math" panose="02040503050406030204" pitchFamily="18" charset="0"/>
                                    </a:rPr>
                                    <m:t>)</m:t>
                                  </m:r>
                                </m:sup>
                              </m:sSup>
                            </m:e>
                          </m:mr>
                        </m:m>
                      </m:e>
                    </m:d>
                    <m:r>
                      <a:rPr lang="en-US" b="0" i="0" smtClean="0">
                        <a:latin typeface="Cambria Math" panose="02040503050406030204" pitchFamily="18" charset="0"/>
                      </a:rPr>
                      <m:t> </m:t>
                    </m:r>
                  </m:oMath>
                </a14:m>
                <a:r>
                  <a:rPr lang="en-GB" dirty="0"/>
                  <a:t>      : </a:t>
                </a:r>
                <a:r>
                  <a:rPr lang="en-GB" dirty="0">
                    <a:solidFill>
                      <a:srgbClr val="FF0000"/>
                    </a:solidFill>
                  </a:rPr>
                  <a:t>Target </a:t>
                </a:r>
                <a:r>
                  <a:rPr lang="en-GB" dirty="0"/>
                  <a:t>       </a:t>
                </a:r>
              </a:p>
              <a:p>
                <a:pPr>
                  <a:buFont typeface="Courier New" panose="02070309020205020404" pitchFamily="49" charset="0"/>
                  <a:buChar char="o"/>
                </a:pPr>
                <a:r>
                  <a:rPr lang="en-GB" dirty="0"/>
                  <a:t> </a:t>
                </a:r>
                <a14:m>
                  <m:oMath xmlns:m="http://schemas.openxmlformats.org/officeDocument/2006/math">
                    <m:r>
                      <a:rPr lang="en-US" b="0" i="0" dirty="0" smtClean="0">
                        <a:latin typeface="Cambria Math" panose="02040503050406030204" pitchFamily="18" charset="0"/>
                      </a:rPr>
                      <m:t>(</m:t>
                    </m:r>
                    <m:r>
                      <a:rPr lang="en-US" b="0" i="1" dirty="0" smtClean="0">
                        <a:latin typeface="Cambria Math" panose="02040503050406030204" pitchFamily="18" charset="0"/>
                      </a:rPr>
                      <m:t>𝑚</m:t>
                    </m:r>
                    <m:r>
                      <a:rPr lang="en-US" b="0" i="1" dirty="0" smtClean="0">
                        <a:latin typeface="Cambria Math" panose="02040503050406030204" pitchFamily="18" charset="0"/>
                        <a:ea typeface="Cambria Math" panose="02040503050406030204" pitchFamily="18" charset="0"/>
                      </a:rPr>
                      <m:t>≃</m:t>
                    </m:r>
                    <m:r>
                      <a:rPr lang="en-US" b="0" i="1" dirty="0" smtClean="0">
                        <a:latin typeface="Cambria Math" panose="02040503050406030204" pitchFamily="18" charset="0"/>
                        <a:ea typeface="Cambria Math" panose="02040503050406030204" pitchFamily="18" charset="0"/>
                      </a:rPr>
                      <m:t>𝑛𝑢𝑚𝑏𝑒𝑟</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𝑜𝑓</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𝑜𝑏𝑠𝑒𝑟𝑣𝑎𝑡𝑖𝑜𝑛𝑠</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𝑎𝑛𝑑</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𝑛</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𝑛𝑢𝑚𝑏𝑒𝑟</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𝑜𝑓</m:t>
                    </m:r>
                    <m:r>
                      <a:rPr lang="en-US" b="0" i="1" dirty="0" smtClean="0">
                        <a:latin typeface="Cambria Math" panose="02040503050406030204" pitchFamily="18" charset="0"/>
                        <a:ea typeface="Cambria Math" panose="02040503050406030204" pitchFamily="18" charset="0"/>
                      </a:rPr>
                      <m:t> </m:t>
                    </m:r>
                    <m:r>
                      <a:rPr lang="en-US" b="0" i="1" dirty="0" smtClean="0">
                        <a:latin typeface="Cambria Math" panose="02040503050406030204" pitchFamily="18" charset="0"/>
                        <a:ea typeface="Cambria Math" panose="02040503050406030204" pitchFamily="18" charset="0"/>
                      </a:rPr>
                      <m:t>𝑣𝑎𝑟𝑖𝑎𝑏𝑙𝑒𝑠</m:t>
                    </m:r>
                    <m:r>
                      <a:rPr lang="en-US" b="0" i="1" dirty="0" smtClean="0">
                        <a:latin typeface="Cambria Math" panose="02040503050406030204" pitchFamily="18" charset="0"/>
                        <a:ea typeface="Cambria Math" panose="02040503050406030204" pitchFamily="18" charset="0"/>
                      </a:rPr>
                      <m:t>)</m:t>
                    </m:r>
                  </m:oMath>
                </a14:m>
                <a:endParaRPr lang="en-GB" dirty="0"/>
              </a:p>
              <a:p>
                <a:endParaRPr lang="en-US" dirty="0"/>
              </a:p>
            </p:txBody>
          </p:sp>
        </mc:Choice>
        <mc:Fallback xmlns="">
          <p:sp>
            <p:nvSpPr>
              <p:cNvPr id="3" name="Content Placeholder 2">
                <a:extLst>
                  <a:ext uri="{FF2B5EF4-FFF2-40B4-BE49-F238E27FC236}">
                    <a16:creationId xmlns:a16="http://schemas.microsoft.com/office/drawing/2014/main" id="{14F8F615-8BB8-73E3-B72A-9A7EB1965D3A}"/>
                  </a:ext>
                </a:extLst>
              </p:cNvPr>
              <p:cNvSpPr>
                <a:spLocks noGrp="1" noRot="1" noChangeAspect="1" noMove="1" noResize="1" noEditPoints="1" noAdjustHandles="1" noChangeArrowheads="1" noChangeShapeType="1" noTextEdit="1"/>
              </p:cNvSpPr>
              <p:nvPr>
                <p:ph idx="1"/>
              </p:nvPr>
            </p:nvSpPr>
            <p:spPr>
              <a:blipFill>
                <a:blip r:embed="rId2"/>
                <a:stretch>
                  <a:fillRect l="-262" t="-898"/>
                </a:stretch>
              </a:blipFill>
            </p:spPr>
            <p:txBody>
              <a:bodyPr/>
              <a:lstStyle/>
              <a:p>
                <a:r>
                  <a:rPr lang="en-CA">
                    <a:noFill/>
                  </a:rPr>
                  <a:t> </a:t>
                </a:r>
              </a:p>
            </p:txBody>
          </p:sp>
        </mc:Fallback>
      </mc:AlternateContent>
    </p:spTree>
    <p:extLst>
      <p:ext uri="{BB962C8B-B14F-4D97-AF65-F5344CB8AC3E}">
        <p14:creationId xmlns:p14="http://schemas.microsoft.com/office/powerpoint/2010/main" val="2621216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3A648-7CA9-0F20-5819-3B00A7225DFA}"/>
              </a:ext>
            </a:extLst>
          </p:cNvPr>
          <p:cNvSpPr>
            <a:spLocks noGrp="1"/>
          </p:cNvSpPr>
          <p:nvPr>
            <p:ph type="title"/>
          </p:nvPr>
        </p:nvSpPr>
        <p:spPr>
          <a:xfrm>
            <a:off x="1717040" y="90055"/>
            <a:ext cx="6969760" cy="242455"/>
          </a:xfrm>
        </p:spPr>
        <p:txBody>
          <a:bodyPr>
            <a:normAutofit fontScale="90000"/>
          </a:bodyPr>
          <a:lstStyle/>
          <a:p>
            <a:r>
              <a:rPr lang="en-US" altLang="zh-TW" sz="2800" b="1" i="1" u="sng" dirty="0">
                <a:solidFill>
                  <a:srgbClr val="9900FF"/>
                </a:solidFill>
              </a:rPr>
              <a:t>DEEP LEARNING TIMELINE </a:t>
            </a:r>
            <a:r>
              <a:rPr lang="en-US" altLang="zh-TW" sz="900" b="1" i="1" u="sng" dirty="0">
                <a:solidFill>
                  <a:srgbClr val="9900FF"/>
                </a:solidFill>
              </a:rPr>
              <a:t>-2/4</a:t>
            </a:r>
            <a:endParaRPr lang="en-CA" sz="900" dirty="0">
              <a:solidFill>
                <a:srgbClr val="9900FF"/>
              </a:solidFill>
            </a:endParaRPr>
          </a:p>
        </p:txBody>
      </p:sp>
      <p:sp>
        <p:nvSpPr>
          <p:cNvPr id="3" name="Content Placeholder 2">
            <a:extLst>
              <a:ext uri="{FF2B5EF4-FFF2-40B4-BE49-F238E27FC236}">
                <a16:creationId xmlns:a16="http://schemas.microsoft.com/office/drawing/2014/main" id="{6622E7B1-5067-D4FE-8C40-667C5A93299D}"/>
              </a:ext>
            </a:extLst>
          </p:cNvPr>
          <p:cNvSpPr>
            <a:spLocks noGrp="1"/>
          </p:cNvSpPr>
          <p:nvPr>
            <p:ph idx="1"/>
          </p:nvPr>
        </p:nvSpPr>
        <p:spPr>
          <a:xfrm>
            <a:off x="1364674" y="277091"/>
            <a:ext cx="7779326" cy="4866409"/>
          </a:xfrm>
        </p:spPr>
        <p:txBody>
          <a:bodyPr>
            <a:noAutofit/>
          </a:bodyPr>
          <a:lstStyle/>
          <a:p>
            <a:pPr marR="0" lvl="0">
              <a:lnSpc>
                <a:spcPct val="107000"/>
              </a:lnSpc>
              <a:spcBef>
                <a:spcPts val="0"/>
              </a:spcBef>
              <a:spcAft>
                <a:spcPts val="800"/>
              </a:spcAft>
              <a:buFont typeface="Wingdings" panose="05000000000000000000" pitchFamily="2" charset="2"/>
              <a:buChar char="v"/>
              <a:tabLst>
                <a:tab pos="457200" algn="l"/>
              </a:tabLst>
            </a:pPr>
            <a:r>
              <a:rPr lang="en-CA" b="1" kern="100" dirty="0">
                <a:solidFill>
                  <a:srgbClr val="0000FF"/>
                </a:solidFill>
                <a:latin typeface="Aptos" panose="020B0004020202020204" pitchFamily="34" charset="0"/>
                <a:ea typeface="Aptos" panose="020B0004020202020204" pitchFamily="34" charset="0"/>
                <a:cs typeface="Times New Roman" panose="02020603050405020304" pitchFamily="18" charset="0"/>
              </a:rPr>
              <a:t>L</a:t>
            </a:r>
            <a:r>
              <a:rPr lang="en-CA" b="1" kern="100" dirty="0">
                <a:solidFill>
                  <a:srgbClr val="0000FF"/>
                </a:solidFill>
                <a:effectLst/>
                <a:latin typeface="Aptos" panose="020B0004020202020204" pitchFamily="34" charset="0"/>
                <a:ea typeface="Aptos" panose="020B0004020202020204" pitchFamily="34" charset="0"/>
                <a:cs typeface="Times New Roman" panose="02020603050405020304" pitchFamily="18" charset="0"/>
              </a:rPr>
              <a:t>ate 1980s - early 1990s</a:t>
            </a:r>
            <a:r>
              <a:rPr lang="en-CA" kern="100" dirty="0">
                <a:solidFill>
                  <a:srgbClr val="0000FF"/>
                </a:solidFill>
                <a:effectLst/>
                <a:latin typeface="Aptos" panose="020B0004020202020204" pitchFamily="34" charset="0"/>
                <a:ea typeface="Aptos" panose="020B0004020202020204" pitchFamily="34" charset="0"/>
                <a:cs typeface="Times New Roman" panose="02020603050405020304" pitchFamily="18" charset="0"/>
              </a:rPr>
              <a:t>: </a:t>
            </a:r>
            <a:r>
              <a:rPr lang="en-CA" b="1" kern="100" dirty="0">
                <a:solidFill>
                  <a:srgbClr val="0000FF"/>
                </a:solidFill>
                <a:effectLst/>
                <a:latin typeface="Aptos" panose="020B0004020202020204" pitchFamily="34" charset="0"/>
                <a:ea typeface="Aptos" panose="020B0004020202020204" pitchFamily="34" charset="0"/>
                <a:cs typeface="Times New Roman" panose="02020603050405020304" pitchFamily="18" charset="0"/>
              </a:rPr>
              <a:t>Recurrent Neural Networks (RNNs):</a:t>
            </a:r>
            <a:endParaRPr lang="en-CA" kern="100" dirty="0">
              <a:solidFill>
                <a:srgbClr val="0000FF"/>
              </a:solidFill>
              <a:effectLst/>
              <a:latin typeface="Aptos" panose="020B0004020202020204" pitchFamily="34" charset="0"/>
              <a:ea typeface="Aptos" panose="020B0004020202020204" pitchFamily="34" charset="0"/>
              <a:cs typeface="Times New Roman" panose="02020603050405020304" pitchFamily="18" charset="0"/>
            </a:endParaRPr>
          </a:p>
          <a:p>
            <a:pPr marR="0" lvl="1">
              <a:lnSpc>
                <a:spcPct val="107000"/>
              </a:lnSpc>
              <a:spcBef>
                <a:spcPts val="0"/>
              </a:spcBef>
              <a:spcAft>
                <a:spcPts val="800"/>
              </a:spcAft>
              <a:buSzPts val="1000"/>
              <a:buFont typeface="Wingdings" panose="05000000000000000000" pitchFamily="2" charset="2"/>
              <a:buChar char="Ø"/>
              <a:tabLst>
                <a:tab pos="914400" algn="l"/>
              </a:tabLst>
            </a:pPr>
            <a:r>
              <a:rPr lang="en-CA" kern="100" dirty="0">
                <a:solidFill>
                  <a:srgbClr val="4EA72E"/>
                </a:solidFill>
                <a:effectLst/>
                <a:latin typeface="Aptos" panose="020B0004020202020204" pitchFamily="34" charset="0"/>
                <a:ea typeface="Aptos" panose="020B0004020202020204" pitchFamily="34" charset="0"/>
                <a:cs typeface="Times New Roman" panose="02020603050405020304" pitchFamily="18" charset="0"/>
              </a:rPr>
              <a:t>RNNs are designed to process sequential data by maintaining an internal state or memory. They are capable of capturing temporal dependencies in data, making them suitable for tasks such as time series prediction, speech recognition, and natural language processing.</a:t>
            </a:r>
          </a:p>
          <a:p>
            <a:pPr marR="0" lvl="0">
              <a:lnSpc>
                <a:spcPct val="107000"/>
              </a:lnSpc>
              <a:spcBef>
                <a:spcPts val="0"/>
              </a:spcBef>
              <a:spcAft>
                <a:spcPts val="800"/>
              </a:spcAft>
              <a:buFont typeface="Wingdings" panose="05000000000000000000" pitchFamily="2" charset="2"/>
              <a:buChar char="v"/>
              <a:tabLst>
                <a:tab pos="457200" algn="l"/>
              </a:tabLst>
            </a:pPr>
            <a:r>
              <a:rPr lang="en-CA" b="1" kern="100" dirty="0">
                <a:latin typeface="Aptos" panose="020B0004020202020204" pitchFamily="34" charset="0"/>
                <a:ea typeface="Aptos" panose="020B0004020202020204" pitchFamily="34" charset="0"/>
                <a:cs typeface="Times New Roman" panose="02020603050405020304" pitchFamily="18" charset="0"/>
              </a:rPr>
              <a:t> </a:t>
            </a:r>
            <a:r>
              <a:rPr lang="en-CA" b="1" kern="100" dirty="0">
                <a:solidFill>
                  <a:srgbClr val="0000FF"/>
                </a:solidFill>
                <a:effectLst/>
                <a:latin typeface="Aptos" panose="020B0004020202020204" pitchFamily="34" charset="0"/>
                <a:ea typeface="Aptos" panose="020B0004020202020204" pitchFamily="34" charset="0"/>
                <a:cs typeface="Times New Roman" panose="02020603050405020304" pitchFamily="18" charset="0"/>
              </a:rPr>
              <a:t>1997 -   Long Short-Term Memory (LSTM) Networks</a:t>
            </a:r>
            <a:r>
              <a:rPr lang="en-CA" kern="100" dirty="0">
                <a:solidFill>
                  <a:srgbClr val="0000FF"/>
                </a:solidFill>
                <a:effectLst/>
                <a:latin typeface="Aptos" panose="020B0004020202020204" pitchFamily="34" charset="0"/>
                <a:ea typeface="Aptos" panose="020B0004020202020204" pitchFamily="34" charset="0"/>
                <a:cs typeface="Times New Roman" panose="02020603050405020304" pitchFamily="18" charset="0"/>
              </a:rPr>
              <a:t>:</a:t>
            </a:r>
          </a:p>
          <a:p>
            <a:pPr marR="0" lvl="1">
              <a:lnSpc>
                <a:spcPct val="107000"/>
              </a:lnSpc>
              <a:spcBef>
                <a:spcPts val="0"/>
              </a:spcBef>
              <a:spcAft>
                <a:spcPts val="800"/>
              </a:spcAft>
              <a:buSzPts val="1000"/>
              <a:buFont typeface="Wingdings" panose="05000000000000000000" pitchFamily="2" charset="2"/>
              <a:buChar char="Ø"/>
              <a:tabLst>
                <a:tab pos="914400" algn="l"/>
              </a:tabLst>
            </a:pPr>
            <a:r>
              <a:rPr lang="en-CA" kern="100" dirty="0">
                <a:solidFill>
                  <a:srgbClr val="4EA72E"/>
                </a:solidFill>
                <a:effectLst/>
                <a:latin typeface="Aptos" panose="020B0004020202020204" pitchFamily="34" charset="0"/>
                <a:ea typeface="Aptos" panose="020B0004020202020204" pitchFamily="34" charset="0"/>
                <a:cs typeface="Times New Roman" panose="02020603050405020304" pitchFamily="18" charset="0"/>
              </a:rPr>
              <a:t>LSTMs are a type of RNN that address the vanishing gradient problem and are capable of learning and remembering long-term dependencies in sequential data. They utilize specialized memory cells with gating mechanisms to control the flow of information, making them particularly effective for tasks involving long sequences.</a:t>
            </a:r>
            <a:r>
              <a:rPr lang="en-CA" kern="100" dirty="0">
                <a:effectLst/>
                <a:latin typeface="Aptos" panose="020B0004020202020204" pitchFamily="34" charset="0"/>
                <a:ea typeface="Aptos" panose="020B0004020202020204" pitchFamily="34" charset="0"/>
                <a:cs typeface="Times New Roman" panose="02020603050405020304" pitchFamily="18" charset="0"/>
              </a:rPr>
              <a:t> </a:t>
            </a:r>
          </a:p>
          <a:p>
            <a:pPr marR="0" lvl="0">
              <a:lnSpc>
                <a:spcPct val="107000"/>
              </a:lnSpc>
              <a:spcBef>
                <a:spcPts val="0"/>
              </a:spcBef>
              <a:spcAft>
                <a:spcPts val="800"/>
              </a:spcAft>
              <a:buFont typeface="Wingdings" panose="05000000000000000000" pitchFamily="2" charset="2"/>
              <a:buChar char="v"/>
              <a:tabLst>
                <a:tab pos="457200" algn="l"/>
              </a:tabLst>
            </a:pPr>
            <a:r>
              <a:rPr lang="en-CA" b="1" kern="100" dirty="0">
                <a:solidFill>
                  <a:srgbClr val="0000FF"/>
                </a:solidFill>
                <a:effectLst/>
                <a:latin typeface="Aptos" panose="020B0004020202020204" pitchFamily="34" charset="0"/>
                <a:ea typeface="Aptos" panose="020B0004020202020204" pitchFamily="34" charset="0"/>
                <a:cs typeface="Times New Roman" panose="02020603050405020304" pitchFamily="18" charset="0"/>
              </a:rPr>
              <a:t>2006: -  Deep Belief Networks (DBNs)</a:t>
            </a:r>
            <a:r>
              <a:rPr lang="en-CA" kern="100" dirty="0">
                <a:solidFill>
                  <a:srgbClr val="0000FF"/>
                </a:solidFill>
                <a:effectLst/>
                <a:latin typeface="Aptos" panose="020B0004020202020204" pitchFamily="34" charset="0"/>
                <a:ea typeface="Aptos" panose="020B0004020202020204" pitchFamily="34" charset="0"/>
                <a:cs typeface="Times New Roman" panose="02020603050405020304" pitchFamily="18" charset="0"/>
              </a:rPr>
              <a:t>:</a:t>
            </a:r>
          </a:p>
          <a:p>
            <a:pPr marL="914400" marR="0">
              <a:lnSpc>
                <a:spcPct val="107000"/>
              </a:lnSpc>
              <a:spcBef>
                <a:spcPts val="0"/>
              </a:spcBef>
              <a:spcAft>
                <a:spcPts val="800"/>
              </a:spcAft>
              <a:buFont typeface="Wingdings" panose="05000000000000000000" pitchFamily="2" charset="2"/>
              <a:buChar char="Ø"/>
            </a:pPr>
            <a:r>
              <a:rPr lang="en-CA" kern="100" dirty="0">
                <a:solidFill>
                  <a:srgbClr val="4EA72E"/>
                </a:solidFill>
                <a:effectLst/>
                <a:latin typeface="Aptos" panose="020B0004020202020204" pitchFamily="34" charset="0"/>
                <a:ea typeface="Aptos" panose="020B0004020202020204" pitchFamily="34" charset="0"/>
                <a:cs typeface="Times New Roman" panose="02020603050405020304" pitchFamily="18" charset="0"/>
              </a:rPr>
              <a:t>DBNs are deep neural networks composed of multiple layers of restricted Boltzmann machines (RBMs). They utilize unsupervised learning to pre-train each layer before fine-tuning the entire network using supervised learning. DBNs are known for their ability to perform hierarchical feature learning.</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311356534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66B444-B890-9D9B-370C-B0A16B8710FF}"/>
              </a:ext>
            </a:extLst>
          </p:cNvPr>
          <p:cNvSpPr>
            <a:spLocks noGrp="1"/>
          </p:cNvSpPr>
          <p:nvPr>
            <p:ph type="title"/>
          </p:nvPr>
        </p:nvSpPr>
        <p:spPr/>
        <p:txBody>
          <a:bodyPr>
            <a:normAutofit fontScale="90000"/>
          </a:bodyPr>
          <a:lstStyle/>
          <a:p>
            <a:r>
              <a:rPr lang="en-US" dirty="0">
                <a:solidFill>
                  <a:srgbClr val="9900FF"/>
                </a:solidFill>
                <a:highlight>
                  <a:srgbClr val="FF00FF"/>
                </a:highlight>
              </a:rPr>
              <a:t>II.2. </a:t>
            </a:r>
            <a:r>
              <a:rPr lang="en-US" dirty="0">
                <a:solidFill>
                  <a:srgbClr val="9900FF"/>
                </a:solidFill>
              </a:rPr>
              <a:t>Vectorization of the Model/summation (Z) for 2 inputs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FA7AC62-41E5-8BB2-586C-F355A54A789C}"/>
                  </a:ext>
                </a:extLst>
              </p:cNvPr>
              <p:cNvSpPr>
                <a:spLocks noGrp="1"/>
              </p:cNvSpPr>
              <p:nvPr>
                <p:ph idx="1"/>
              </p:nvPr>
            </p:nvSpPr>
            <p:spPr>
              <a:xfrm>
                <a:off x="1717040" y="1200151"/>
                <a:ext cx="6969760" cy="3878170"/>
              </a:xfrm>
            </p:spPr>
            <p:txBody>
              <a:bodyPr/>
              <a:lstStyle/>
              <a:p>
                <a:pPr>
                  <a:buFont typeface="Wingdings" panose="05000000000000000000" pitchFamily="2" charset="2"/>
                  <a:buChar char="§"/>
                </a:pPr>
                <a:r>
                  <a:rPr lang="en-US" dirty="0"/>
                  <a:t>vectorize </a:t>
                </a:r>
                <a:r>
                  <a:rPr lang="en-US" b="1" dirty="0"/>
                  <a:t>Z</a:t>
                </a:r>
                <a:r>
                  <a:rPr lang="en-US" dirty="0"/>
                  <a:t>: (for 2 variables): </a:t>
                </a:r>
                <a14:m>
                  <m:oMath xmlns:m="http://schemas.openxmlformats.org/officeDocument/2006/math">
                    <m:sSup>
                      <m:sSupPr>
                        <m:ctrlPr>
                          <a:rPr lang="en-US" i="1" smtClean="0">
                            <a:solidFill>
                              <a:srgbClr val="9900FF"/>
                            </a:solidFill>
                            <a:latin typeface="Cambria Math" panose="02040503050406030204" pitchFamily="18" charset="0"/>
                          </a:rPr>
                        </m:ctrlPr>
                      </m:sSupPr>
                      <m:e>
                        <m:r>
                          <a:rPr lang="en-US" b="0" i="1" smtClean="0">
                            <a:solidFill>
                              <a:srgbClr val="9900FF"/>
                            </a:solidFill>
                            <a:latin typeface="Cambria Math" panose="02040503050406030204" pitchFamily="18" charset="0"/>
                          </a:rPr>
                          <m:t>𝑧</m:t>
                        </m:r>
                      </m:e>
                      <m:sup>
                        <m:r>
                          <a:rPr lang="en-US" b="0" i="1" smtClean="0">
                            <a:solidFill>
                              <a:srgbClr val="9900FF"/>
                            </a:solidFill>
                            <a:latin typeface="Cambria Math" panose="02040503050406030204" pitchFamily="18" charset="0"/>
                          </a:rPr>
                          <m:t>(</m:t>
                        </m:r>
                        <m:r>
                          <a:rPr lang="en-US" b="0" i="1" smtClean="0">
                            <a:solidFill>
                              <a:srgbClr val="9900FF"/>
                            </a:solidFill>
                            <a:latin typeface="Cambria Math" panose="02040503050406030204" pitchFamily="18" charset="0"/>
                          </a:rPr>
                          <m:t>𝑖</m:t>
                        </m:r>
                        <m:r>
                          <a:rPr lang="en-US" b="0" i="1" smtClean="0">
                            <a:solidFill>
                              <a:srgbClr val="9900FF"/>
                            </a:solidFill>
                            <a:latin typeface="Cambria Math" panose="02040503050406030204" pitchFamily="18" charset="0"/>
                          </a:rPr>
                          <m:t>)</m:t>
                        </m:r>
                      </m:sup>
                    </m:sSup>
                    <m:r>
                      <a:rPr lang="en-US" b="0" i="1" smtClean="0">
                        <a:solidFill>
                          <a:srgbClr val="9900FF"/>
                        </a:solidFill>
                        <a:latin typeface="Cambria Math" panose="02040503050406030204" pitchFamily="18" charset="0"/>
                      </a:rPr>
                      <m:t>=</m:t>
                    </m:r>
                    <m:sSub>
                      <m:sSubPr>
                        <m:ctrlPr>
                          <a:rPr lang="en-US" b="0" i="1" smtClean="0">
                            <a:solidFill>
                              <a:srgbClr val="9900FF"/>
                            </a:solidFill>
                            <a:latin typeface="Cambria Math" panose="02040503050406030204" pitchFamily="18" charset="0"/>
                          </a:rPr>
                        </m:ctrlPr>
                      </m:sSubPr>
                      <m:e>
                        <m:r>
                          <a:rPr lang="en-US" b="0" i="1" smtClean="0">
                            <a:solidFill>
                              <a:srgbClr val="9900FF"/>
                            </a:solidFill>
                            <a:latin typeface="Cambria Math" panose="02040503050406030204" pitchFamily="18" charset="0"/>
                            <a:ea typeface="Cambria Math" panose="02040503050406030204" pitchFamily="18" charset="0"/>
                          </a:rPr>
                          <m:t>𝜔</m:t>
                        </m:r>
                      </m:e>
                      <m:sub>
                        <m:r>
                          <a:rPr lang="en-US" b="0" i="1" smtClean="0">
                            <a:solidFill>
                              <a:srgbClr val="9900FF"/>
                            </a:solidFill>
                            <a:latin typeface="Cambria Math" panose="02040503050406030204" pitchFamily="18" charset="0"/>
                          </a:rPr>
                          <m:t>1</m:t>
                        </m:r>
                      </m:sub>
                    </m:sSub>
                    <m:sSubSup>
                      <m:sSubSupPr>
                        <m:ctrlPr>
                          <a:rPr lang="en-US" b="0" i="1" smtClean="0">
                            <a:solidFill>
                              <a:srgbClr val="9900FF"/>
                            </a:solidFill>
                            <a:latin typeface="Cambria Math" panose="02040503050406030204" pitchFamily="18" charset="0"/>
                          </a:rPr>
                        </m:ctrlPr>
                      </m:sSubSupPr>
                      <m:e>
                        <m:r>
                          <a:rPr lang="en-US" b="0" i="1" smtClean="0">
                            <a:solidFill>
                              <a:srgbClr val="9900FF"/>
                            </a:solidFill>
                            <a:latin typeface="Cambria Math" panose="02040503050406030204" pitchFamily="18" charset="0"/>
                          </a:rPr>
                          <m:t>𝑥</m:t>
                        </m:r>
                      </m:e>
                      <m:sub>
                        <m:r>
                          <a:rPr lang="en-US" b="0" i="1" smtClean="0">
                            <a:solidFill>
                              <a:srgbClr val="9900FF"/>
                            </a:solidFill>
                            <a:latin typeface="Cambria Math" panose="02040503050406030204" pitchFamily="18" charset="0"/>
                          </a:rPr>
                          <m:t>1</m:t>
                        </m:r>
                      </m:sub>
                      <m:sup>
                        <m:r>
                          <a:rPr lang="en-US" b="0" i="1" smtClean="0">
                            <a:solidFill>
                              <a:srgbClr val="9900FF"/>
                            </a:solidFill>
                            <a:latin typeface="Cambria Math" panose="02040503050406030204" pitchFamily="18" charset="0"/>
                          </a:rPr>
                          <m:t>(</m:t>
                        </m:r>
                        <m:r>
                          <a:rPr lang="en-US" b="0" i="1" smtClean="0">
                            <a:solidFill>
                              <a:srgbClr val="9900FF"/>
                            </a:solidFill>
                            <a:latin typeface="Cambria Math" panose="02040503050406030204" pitchFamily="18" charset="0"/>
                          </a:rPr>
                          <m:t>𝑖</m:t>
                        </m:r>
                        <m:r>
                          <a:rPr lang="en-US" b="0" i="1" smtClean="0">
                            <a:solidFill>
                              <a:srgbClr val="9900FF"/>
                            </a:solidFill>
                            <a:latin typeface="Cambria Math" panose="02040503050406030204" pitchFamily="18" charset="0"/>
                          </a:rPr>
                          <m:t>)</m:t>
                        </m:r>
                      </m:sup>
                    </m:sSubSup>
                    <m:r>
                      <a:rPr lang="en-US" b="0" i="1" smtClean="0">
                        <a:solidFill>
                          <a:srgbClr val="9900FF"/>
                        </a:solidFill>
                        <a:latin typeface="Cambria Math" panose="02040503050406030204" pitchFamily="18" charset="0"/>
                      </a:rPr>
                      <m:t>+</m:t>
                    </m:r>
                    <m:sSub>
                      <m:sSubPr>
                        <m:ctrlPr>
                          <a:rPr lang="en-US" b="0" i="1" smtClean="0">
                            <a:solidFill>
                              <a:srgbClr val="9900FF"/>
                            </a:solidFill>
                            <a:latin typeface="Cambria Math" panose="02040503050406030204" pitchFamily="18" charset="0"/>
                          </a:rPr>
                        </m:ctrlPr>
                      </m:sSubPr>
                      <m:e>
                        <m:r>
                          <a:rPr lang="en-US" b="0" i="1" smtClean="0">
                            <a:solidFill>
                              <a:srgbClr val="9900FF"/>
                            </a:solidFill>
                            <a:latin typeface="Cambria Math" panose="02040503050406030204" pitchFamily="18" charset="0"/>
                            <a:ea typeface="Cambria Math" panose="02040503050406030204" pitchFamily="18" charset="0"/>
                          </a:rPr>
                          <m:t>𝜔</m:t>
                        </m:r>
                      </m:e>
                      <m:sub>
                        <m:r>
                          <a:rPr lang="en-US" b="0" i="1" smtClean="0">
                            <a:solidFill>
                              <a:srgbClr val="9900FF"/>
                            </a:solidFill>
                            <a:latin typeface="Cambria Math" panose="02040503050406030204" pitchFamily="18" charset="0"/>
                          </a:rPr>
                          <m:t>2</m:t>
                        </m:r>
                      </m:sub>
                    </m:sSub>
                    <m:sSubSup>
                      <m:sSubSupPr>
                        <m:ctrlPr>
                          <a:rPr lang="en-US" b="0" i="1" smtClean="0">
                            <a:solidFill>
                              <a:srgbClr val="9900FF"/>
                            </a:solidFill>
                            <a:latin typeface="Cambria Math" panose="02040503050406030204" pitchFamily="18" charset="0"/>
                          </a:rPr>
                        </m:ctrlPr>
                      </m:sSubSupPr>
                      <m:e>
                        <m:r>
                          <a:rPr lang="en-US" b="0" i="1" smtClean="0">
                            <a:solidFill>
                              <a:srgbClr val="9900FF"/>
                            </a:solidFill>
                            <a:latin typeface="Cambria Math" panose="02040503050406030204" pitchFamily="18" charset="0"/>
                          </a:rPr>
                          <m:t>𝑥</m:t>
                        </m:r>
                      </m:e>
                      <m:sub>
                        <m:r>
                          <a:rPr lang="en-US" b="0" i="1" smtClean="0">
                            <a:solidFill>
                              <a:srgbClr val="9900FF"/>
                            </a:solidFill>
                            <a:latin typeface="Cambria Math" panose="02040503050406030204" pitchFamily="18" charset="0"/>
                          </a:rPr>
                          <m:t>2</m:t>
                        </m:r>
                      </m:sub>
                      <m:sup>
                        <m:r>
                          <a:rPr lang="en-US" b="0" i="1" smtClean="0">
                            <a:solidFill>
                              <a:srgbClr val="9900FF"/>
                            </a:solidFill>
                            <a:latin typeface="Cambria Math" panose="02040503050406030204" pitchFamily="18" charset="0"/>
                          </a:rPr>
                          <m:t>(</m:t>
                        </m:r>
                        <m:r>
                          <a:rPr lang="en-US" b="0" i="1" smtClean="0">
                            <a:solidFill>
                              <a:srgbClr val="9900FF"/>
                            </a:solidFill>
                            <a:latin typeface="Cambria Math" panose="02040503050406030204" pitchFamily="18" charset="0"/>
                          </a:rPr>
                          <m:t>𝑖</m:t>
                        </m:r>
                        <m:r>
                          <a:rPr lang="en-US" b="0" i="1" smtClean="0">
                            <a:solidFill>
                              <a:srgbClr val="9900FF"/>
                            </a:solidFill>
                            <a:latin typeface="Cambria Math" panose="02040503050406030204" pitchFamily="18" charset="0"/>
                          </a:rPr>
                          <m:t>)</m:t>
                        </m:r>
                      </m:sup>
                    </m:sSubSup>
                  </m:oMath>
                </a14:m>
                <a:endParaRPr lang="en-GB" dirty="0"/>
              </a:p>
              <a:p>
                <a:pPr>
                  <a:buFont typeface="Wingdings" panose="05000000000000000000" pitchFamily="2" charset="2"/>
                  <a:buChar char="§"/>
                </a:pPr>
                <a:r>
                  <a:rPr lang="en-GB" dirty="0"/>
                  <a:t>We now use the subscript (</a:t>
                </a:r>
                <a:r>
                  <a:rPr lang="en-GB" dirty="0" err="1"/>
                  <a:t>i</a:t>
                </a:r>
                <a:r>
                  <a:rPr lang="en-GB" dirty="0"/>
                  <a:t>) to indicate sample/layer (see that later)</a:t>
                </a:r>
              </a:p>
              <a:p>
                <a:pPr>
                  <a:buFont typeface="Wingdings" panose="05000000000000000000" pitchFamily="2" charset="2"/>
                  <a:buChar char="ü"/>
                </a:pPr>
                <a14:m>
                  <m:oMath xmlns:m="http://schemas.openxmlformats.org/officeDocument/2006/math">
                    <m:r>
                      <m:rPr>
                        <m:nor/>
                      </m:rPr>
                      <a:rPr lang="en-US" b="1" i="0" dirty="0" smtClean="0">
                        <a:solidFill>
                          <a:srgbClr val="9900FF"/>
                        </a:solidFill>
                        <a:latin typeface="Cambria Math" panose="02040503050406030204" pitchFamily="18" charset="0"/>
                      </a:rPr>
                      <m:t>Z</m:t>
                    </m:r>
                    <m:r>
                      <a:rPr lang="en-US" i="1">
                        <a:latin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p>
                                <m:sSupPr>
                                  <m:ctrlPr>
                                    <a:rPr lang="en-US" i="1">
                                      <a:latin typeface="Cambria Math" panose="02040503050406030204" pitchFamily="18" charset="0"/>
                                    </a:rPr>
                                  </m:ctrlPr>
                                </m:sSupPr>
                                <m:e>
                                  <m:r>
                                    <a:rPr lang="en-US" b="0" i="1" smtClean="0">
                                      <a:latin typeface="Cambria Math" panose="02040503050406030204" pitchFamily="18" charset="0"/>
                                    </a:rPr>
                                    <m:t>𝑧</m:t>
                                  </m:r>
                                </m:e>
                                <m:sup>
                                  <m:r>
                                    <a:rPr lang="en-US" i="1">
                                      <a:latin typeface="Cambria Math" panose="02040503050406030204" pitchFamily="18" charset="0"/>
                                    </a:rPr>
                                    <m:t>(1)</m:t>
                                  </m:r>
                                </m:sup>
                              </m:sSup>
                            </m:e>
                          </m:mr>
                          <m:mr>
                            <m:e>
                              <m:m>
                                <m:mPr>
                                  <m:mcs>
                                    <m:mc>
                                      <m:mcPr>
                                        <m:count m:val="1"/>
                                        <m:mcJc m:val="center"/>
                                      </m:mcPr>
                                    </m:mc>
                                  </m:mcs>
                                  <m:ctrlPr>
                                    <a:rPr lang="en-US" i="1">
                                      <a:latin typeface="Cambria Math" panose="02040503050406030204" pitchFamily="18" charset="0"/>
                                    </a:rPr>
                                  </m:ctrlPr>
                                </m:mPr>
                                <m:mr>
                                  <m:e>
                                    <m:sSup>
                                      <m:sSupPr>
                                        <m:ctrlPr>
                                          <a:rPr lang="en-US" i="1">
                                            <a:latin typeface="Cambria Math" panose="02040503050406030204" pitchFamily="18" charset="0"/>
                                          </a:rPr>
                                        </m:ctrlPr>
                                      </m:sSupPr>
                                      <m:e>
                                        <m:r>
                                          <a:rPr lang="en-US" b="0" i="1" smtClean="0">
                                            <a:latin typeface="Cambria Math" panose="02040503050406030204" pitchFamily="18" charset="0"/>
                                          </a:rPr>
                                          <m:t>𝑧</m:t>
                                        </m:r>
                                      </m:e>
                                      <m:sup>
                                        <m:r>
                                          <a:rPr lang="en-US" i="1">
                                            <a:latin typeface="Cambria Math" panose="02040503050406030204" pitchFamily="18" charset="0"/>
                                          </a:rPr>
                                          <m:t>(2)</m:t>
                                        </m:r>
                                      </m:sup>
                                    </m:sSup>
                                  </m:e>
                                </m:mr>
                                <m:mr>
                                  <m:e>
                                    <m:r>
                                      <a:rPr lang="en-US" i="1">
                                        <a:latin typeface="Cambria Math" panose="02040503050406030204" pitchFamily="18" charset="0"/>
                                      </a:rPr>
                                      <m:t>⋮</m:t>
                                    </m:r>
                                  </m:e>
                                </m:mr>
                              </m:m>
                            </m:e>
                          </m:mr>
                          <m:mr>
                            <m:e>
                              <m:sSup>
                                <m:sSupPr>
                                  <m:ctrlPr>
                                    <a:rPr lang="en-US" i="1">
                                      <a:latin typeface="Cambria Math" panose="02040503050406030204" pitchFamily="18" charset="0"/>
                                    </a:rPr>
                                  </m:ctrlPr>
                                </m:sSupPr>
                                <m:e>
                                  <m:r>
                                    <a:rPr lang="en-US" b="0" i="1" smtClean="0">
                                      <a:latin typeface="Cambria Math" panose="02040503050406030204" pitchFamily="18" charset="0"/>
                                    </a:rPr>
                                    <m:t>𝑧</m:t>
                                  </m:r>
                                </m:e>
                                <m:sup>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sup>
                              </m:sSup>
                            </m:e>
                          </m:mr>
                        </m:m>
                      </m:e>
                    </m:d>
                    <m:r>
                      <a:rPr lang="en-US" b="0" i="1" smtClean="0">
                        <a:latin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1</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2</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m:t>
                                  </m:r>
                                  <m:r>
                                    <a:rPr lang="en-US" b="0" i="1" smtClean="0">
                                      <a:latin typeface="Cambria Math" panose="02040503050406030204" pitchFamily="18" charset="0"/>
                                    </a:rPr>
                                    <m:t>1</m:t>
                                  </m:r>
                                  <m:r>
                                    <a:rPr lang="en-US" i="1">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𝑏</m:t>
                              </m:r>
                            </m:e>
                          </m:mr>
                          <m:mr>
                            <m:e>
                              <m:m>
                                <m:mPr>
                                  <m:mcs>
                                    <m:mc>
                                      <m:mcPr>
                                        <m:count m:val="1"/>
                                        <m:mcJc m:val="center"/>
                                      </m:mcPr>
                                    </m:mc>
                                  </m:mcs>
                                  <m:ctrlPr>
                                    <a:rPr lang="en-US" i="1">
                                      <a:latin typeface="Cambria Math" panose="02040503050406030204" pitchFamily="18" charset="0"/>
                                    </a:rPr>
                                  </m:ctrlPr>
                                </m:mP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1</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2</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m:t>
                                        </m:r>
                                        <m:r>
                                          <a:rPr lang="en-US" b="0" i="1" smtClean="0">
                                            <a:latin typeface="Cambria Math" panose="02040503050406030204" pitchFamily="18" charset="0"/>
                                          </a:rPr>
                                          <m:t>2</m:t>
                                        </m:r>
                                        <m:r>
                                          <a:rPr lang="en-US" i="1">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𝑏</m:t>
                                    </m:r>
                                  </m:e>
                                </m:mr>
                                <m:mr>
                                  <m:e>
                                    <m:r>
                                      <a:rPr lang="en-US" i="1">
                                        <a:latin typeface="Cambria Math" panose="02040503050406030204" pitchFamily="18" charset="0"/>
                                      </a:rPr>
                                      <m:t>⋮</m:t>
                                    </m:r>
                                  </m:e>
                                </m:mr>
                              </m:m>
                            </m:e>
                          </m:mr>
                          <m:mr>
                            <m:e>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1</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m:t>
                                  </m:r>
                                  <m:r>
                                    <a:rPr lang="en-US" b="0" i="1" smtClean="0">
                                      <a:latin typeface="Cambria Math" panose="02040503050406030204" pitchFamily="18" charset="0"/>
                                    </a:rPr>
                                    <m:t>𝑚</m:t>
                                  </m:r>
                                  <m:r>
                                    <a:rPr lang="en-US" i="1">
                                      <a:latin typeface="Cambria Math" panose="02040503050406030204" pitchFamily="18" charset="0"/>
                                    </a:rPr>
                                    <m:t>)</m:t>
                                  </m:r>
                                </m:sup>
                              </m:sSubSup>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rPr>
                                    <m:t>2</m:t>
                                  </m:r>
                                </m:sub>
                              </m:sSub>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2</m:t>
                                  </m:r>
                                </m:sub>
                                <m:sup>
                                  <m:r>
                                    <a:rPr lang="en-US" i="1">
                                      <a:latin typeface="Cambria Math" panose="02040503050406030204" pitchFamily="18" charset="0"/>
                                    </a:rPr>
                                    <m:t>(</m:t>
                                  </m:r>
                                  <m:r>
                                    <a:rPr lang="en-US" b="0" i="1" smtClean="0">
                                      <a:latin typeface="Cambria Math" panose="02040503050406030204" pitchFamily="18" charset="0"/>
                                    </a:rPr>
                                    <m:t>𝑚</m:t>
                                  </m:r>
                                  <m:r>
                                    <a:rPr lang="en-US" i="1">
                                      <a:latin typeface="Cambria Math" panose="02040503050406030204" pitchFamily="18" charset="0"/>
                                    </a:rPr>
                                    <m:t>)</m:t>
                                  </m:r>
                                </m:sup>
                              </m:sSubSup>
                              <m:r>
                                <a:rPr lang="en-US" b="0" i="1" smtClean="0">
                                  <a:latin typeface="Cambria Math" panose="02040503050406030204" pitchFamily="18" charset="0"/>
                                </a:rPr>
                                <m:t>+</m:t>
                              </m:r>
                              <m:r>
                                <a:rPr lang="en-US" b="0" i="1" smtClean="0">
                                  <a:latin typeface="Cambria Math" panose="02040503050406030204" pitchFamily="18" charset="0"/>
                                </a:rPr>
                                <m:t>𝑏</m:t>
                              </m:r>
                            </m:e>
                          </m:mr>
                        </m:m>
                      </m:e>
                    </m:d>
                    <m:r>
                      <a:rPr lang="en-US" b="0" i="1" smtClean="0">
                        <a:latin typeface="Cambria Math" panose="02040503050406030204" pitchFamily="18" charset="0"/>
                      </a:rPr>
                      <m:t>=</m:t>
                    </m:r>
                    <m:d>
                      <m:dPr>
                        <m:ctrlPr>
                          <a:rPr lang="en-US" i="1" smtClean="0">
                            <a:solidFill>
                              <a:srgbClr val="9900FF"/>
                            </a:solidFill>
                            <a:latin typeface="Cambria Math" panose="02040503050406030204" pitchFamily="18" charset="0"/>
                          </a:rPr>
                        </m:ctrlPr>
                      </m:dPr>
                      <m:e>
                        <m:m>
                          <m:mPr>
                            <m:mcs>
                              <m:mc>
                                <m:mcPr>
                                  <m:count m:val="2"/>
                                  <m:mcJc m:val="center"/>
                                </m:mcPr>
                              </m:mc>
                            </m:mcs>
                            <m:ctrlPr>
                              <a:rPr lang="en-US" i="1">
                                <a:solidFill>
                                  <a:srgbClr val="9900FF"/>
                                </a:solidFill>
                                <a:latin typeface="Cambria Math" panose="02040503050406030204" pitchFamily="18" charset="0"/>
                              </a:rPr>
                            </m:ctrlPr>
                          </m:mPr>
                          <m:mr>
                            <m:e>
                              <m:sSubSup>
                                <m:sSubSupPr>
                                  <m:ctrlPr>
                                    <a:rPr lang="en-US" i="1">
                                      <a:solidFill>
                                        <a:srgbClr val="9900FF"/>
                                      </a:solidFill>
                                      <a:latin typeface="Cambria Math" panose="02040503050406030204" pitchFamily="18" charset="0"/>
                                    </a:rPr>
                                  </m:ctrlPr>
                                </m:sSubSupPr>
                                <m:e>
                                  <m:r>
                                    <a:rPr lang="en-US" i="1">
                                      <a:solidFill>
                                        <a:srgbClr val="9900FF"/>
                                      </a:solidFill>
                                      <a:latin typeface="Cambria Math" panose="02040503050406030204" pitchFamily="18" charset="0"/>
                                    </a:rPr>
                                    <m:t>𝑥</m:t>
                                  </m:r>
                                </m:e>
                                <m:sub>
                                  <m:r>
                                    <a:rPr lang="en-US" i="1">
                                      <a:solidFill>
                                        <a:srgbClr val="9900FF"/>
                                      </a:solidFill>
                                      <a:latin typeface="Cambria Math" panose="02040503050406030204" pitchFamily="18" charset="0"/>
                                    </a:rPr>
                                    <m:t>1</m:t>
                                  </m:r>
                                </m:sub>
                                <m:sup>
                                  <m:r>
                                    <a:rPr lang="en-US" i="1">
                                      <a:solidFill>
                                        <a:srgbClr val="9900FF"/>
                                      </a:solidFill>
                                      <a:latin typeface="Cambria Math" panose="02040503050406030204" pitchFamily="18" charset="0"/>
                                    </a:rPr>
                                    <m:t>(1)</m:t>
                                  </m:r>
                                </m:sup>
                              </m:sSubSup>
                            </m:e>
                            <m:e>
                              <m:sSubSup>
                                <m:sSubSupPr>
                                  <m:ctrlPr>
                                    <a:rPr lang="en-US" i="1">
                                      <a:solidFill>
                                        <a:srgbClr val="9900FF"/>
                                      </a:solidFill>
                                      <a:latin typeface="Cambria Math" panose="02040503050406030204" pitchFamily="18" charset="0"/>
                                    </a:rPr>
                                  </m:ctrlPr>
                                </m:sSubSupPr>
                                <m:e>
                                  <m:r>
                                    <a:rPr lang="en-US" i="1">
                                      <a:solidFill>
                                        <a:srgbClr val="9900FF"/>
                                      </a:solidFill>
                                      <a:latin typeface="Cambria Math" panose="02040503050406030204" pitchFamily="18" charset="0"/>
                                    </a:rPr>
                                    <m:t>𝑥</m:t>
                                  </m:r>
                                </m:e>
                                <m:sub>
                                  <m:r>
                                    <a:rPr lang="en-US" i="1">
                                      <a:solidFill>
                                        <a:srgbClr val="9900FF"/>
                                      </a:solidFill>
                                      <a:latin typeface="Cambria Math" panose="02040503050406030204" pitchFamily="18" charset="0"/>
                                    </a:rPr>
                                    <m:t>2</m:t>
                                  </m:r>
                                </m:sub>
                                <m:sup>
                                  <m:r>
                                    <a:rPr lang="en-US" i="1">
                                      <a:solidFill>
                                        <a:srgbClr val="9900FF"/>
                                      </a:solidFill>
                                      <a:latin typeface="Cambria Math" panose="02040503050406030204" pitchFamily="18" charset="0"/>
                                    </a:rPr>
                                    <m:t>(1)</m:t>
                                  </m:r>
                                </m:sup>
                              </m:sSubSup>
                            </m:e>
                          </m:mr>
                          <m:mr>
                            <m:e>
                              <m:m>
                                <m:mPr>
                                  <m:mcs>
                                    <m:mc>
                                      <m:mcPr>
                                        <m:count m:val="1"/>
                                        <m:mcJc m:val="center"/>
                                      </m:mcPr>
                                    </m:mc>
                                  </m:mcs>
                                  <m:ctrlPr>
                                    <a:rPr lang="en-US" i="1">
                                      <a:solidFill>
                                        <a:srgbClr val="9900FF"/>
                                      </a:solidFill>
                                      <a:latin typeface="Cambria Math" panose="02040503050406030204" pitchFamily="18" charset="0"/>
                                    </a:rPr>
                                  </m:ctrlPr>
                                </m:mPr>
                                <m:mr>
                                  <m:e>
                                    <m:m>
                                      <m:mPr>
                                        <m:mcs>
                                          <m:mc>
                                            <m:mcPr>
                                              <m:count m:val="1"/>
                                              <m:mcJc m:val="center"/>
                                            </m:mcPr>
                                          </m:mc>
                                        </m:mcs>
                                        <m:ctrlPr>
                                          <a:rPr lang="en-US" i="1">
                                            <a:solidFill>
                                              <a:srgbClr val="9900FF"/>
                                            </a:solidFill>
                                            <a:latin typeface="Cambria Math" panose="02040503050406030204" pitchFamily="18" charset="0"/>
                                          </a:rPr>
                                        </m:ctrlPr>
                                      </m:mPr>
                                      <m:mr>
                                        <m:e>
                                          <m:sSubSup>
                                            <m:sSubSupPr>
                                              <m:ctrlPr>
                                                <a:rPr lang="en-US" i="1">
                                                  <a:solidFill>
                                                    <a:srgbClr val="9900FF"/>
                                                  </a:solidFill>
                                                  <a:latin typeface="Cambria Math" panose="02040503050406030204" pitchFamily="18" charset="0"/>
                                                </a:rPr>
                                              </m:ctrlPr>
                                            </m:sSubSupPr>
                                            <m:e>
                                              <m:r>
                                                <a:rPr lang="en-US" i="1">
                                                  <a:solidFill>
                                                    <a:srgbClr val="9900FF"/>
                                                  </a:solidFill>
                                                  <a:latin typeface="Cambria Math" panose="02040503050406030204" pitchFamily="18" charset="0"/>
                                                </a:rPr>
                                                <m:t>𝑥</m:t>
                                              </m:r>
                                            </m:e>
                                            <m:sub>
                                              <m:r>
                                                <a:rPr lang="en-US" i="1">
                                                  <a:solidFill>
                                                    <a:srgbClr val="9900FF"/>
                                                  </a:solidFill>
                                                  <a:latin typeface="Cambria Math" panose="02040503050406030204" pitchFamily="18" charset="0"/>
                                                </a:rPr>
                                                <m:t>1</m:t>
                                              </m:r>
                                            </m:sub>
                                            <m:sup>
                                              <m:r>
                                                <a:rPr lang="en-US" i="1">
                                                  <a:solidFill>
                                                    <a:srgbClr val="9900FF"/>
                                                  </a:solidFill>
                                                  <a:latin typeface="Cambria Math" panose="02040503050406030204" pitchFamily="18" charset="0"/>
                                                </a:rPr>
                                                <m:t>(2)</m:t>
                                              </m:r>
                                            </m:sup>
                                          </m:sSubSup>
                                        </m:e>
                                      </m:mr>
                                      <m:mr>
                                        <m:e>
                                          <m:r>
                                            <a:rPr lang="en-US" i="1">
                                              <a:solidFill>
                                                <a:srgbClr val="9900FF"/>
                                              </a:solidFill>
                                              <a:latin typeface="Cambria Math" panose="02040503050406030204" pitchFamily="18" charset="0"/>
                                            </a:rPr>
                                            <m:t>⋮</m:t>
                                          </m:r>
                                        </m:e>
                                      </m:mr>
                                    </m:m>
                                  </m:e>
                                </m:mr>
                                <m:mr>
                                  <m:e>
                                    <m:sSubSup>
                                      <m:sSubSupPr>
                                        <m:ctrlPr>
                                          <a:rPr lang="en-US" i="1">
                                            <a:solidFill>
                                              <a:srgbClr val="9900FF"/>
                                            </a:solidFill>
                                            <a:latin typeface="Cambria Math" panose="02040503050406030204" pitchFamily="18" charset="0"/>
                                          </a:rPr>
                                        </m:ctrlPr>
                                      </m:sSubSupPr>
                                      <m:e>
                                        <m:r>
                                          <a:rPr lang="en-US" i="1">
                                            <a:solidFill>
                                              <a:srgbClr val="9900FF"/>
                                            </a:solidFill>
                                            <a:latin typeface="Cambria Math" panose="02040503050406030204" pitchFamily="18" charset="0"/>
                                          </a:rPr>
                                          <m:t>𝑥</m:t>
                                        </m:r>
                                      </m:e>
                                      <m:sub>
                                        <m:r>
                                          <a:rPr lang="en-US" i="1">
                                            <a:solidFill>
                                              <a:srgbClr val="9900FF"/>
                                            </a:solidFill>
                                            <a:latin typeface="Cambria Math" panose="02040503050406030204" pitchFamily="18" charset="0"/>
                                          </a:rPr>
                                          <m:t>1</m:t>
                                        </m:r>
                                      </m:sub>
                                      <m:sup>
                                        <m:r>
                                          <a:rPr lang="en-US" i="1">
                                            <a:solidFill>
                                              <a:srgbClr val="9900FF"/>
                                            </a:solidFill>
                                            <a:latin typeface="Cambria Math" panose="02040503050406030204" pitchFamily="18" charset="0"/>
                                          </a:rPr>
                                          <m:t>(</m:t>
                                        </m:r>
                                        <m:r>
                                          <a:rPr lang="en-US" i="1">
                                            <a:solidFill>
                                              <a:srgbClr val="9900FF"/>
                                            </a:solidFill>
                                            <a:latin typeface="Cambria Math" panose="02040503050406030204" pitchFamily="18" charset="0"/>
                                          </a:rPr>
                                          <m:t>𝑚</m:t>
                                        </m:r>
                                        <m:r>
                                          <a:rPr lang="en-US" i="1">
                                            <a:solidFill>
                                              <a:srgbClr val="9900FF"/>
                                            </a:solidFill>
                                            <a:latin typeface="Cambria Math" panose="02040503050406030204" pitchFamily="18" charset="0"/>
                                          </a:rPr>
                                          <m:t>)</m:t>
                                        </m:r>
                                      </m:sup>
                                    </m:sSubSup>
                                  </m:e>
                                </m:mr>
                              </m:m>
                            </m:e>
                            <m:e>
                              <m:m>
                                <m:mPr>
                                  <m:mcs>
                                    <m:mc>
                                      <m:mcPr>
                                        <m:count m:val="1"/>
                                        <m:mcJc m:val="center"/>
                                      </m:mcPr>
                                    </m:mc>
                                  </m:mcs>
                                  <m:ctrlPr>
                                    <a:rPr lang="en-US" i="1">
                                      <a:solidFill>
                                        <a:srgbClr val="9900FF"/>
                                      </a:solidFill>
                                      <a:latin typeface="Cambria Math" panose="02040503050406030204" pitchFamily="18" charset="0"/>
                                    </a:rPr>
                                  </m:ctrlPr>
                                </m:mPr>
                                <m:mr>
                                  <m:e>
                                    <m:m>
                                      <m:mPr>
                                        <m:mcs>
                                          <m:mc>
                                            <m:mcPr>
                                              <m:count m:val="1"/>
                                              <m:mcJc m:val="center"/>
                                            </m:mcPr>
                                          </m:mc>
                                        </m:mcs>
                                        <m:ctrlPr>
                                          <a:rPr lang="en-US" i="1">
                                            <a:solidFill>
                                              <a:srgbClr val="9900FF"/>
                                            </a:solidFill>
                                            <a:latin typeface="Cambria Math" panose="02040503050406030204" pitchFamily="18" charset="0"/>
                                          </a:rPr>
                                        </m:ctrlPr>
                                      </m:mPr>
                                      <m:mr>
                                        <m:e>
                                          <m:sSubSup>
                                            <m:sSubSupPr>
                                              <m:ctrlPr>
                                                <a:rPr lang="en-US" i="1">
                                                  <a:solidFill>
                                                    <a:srgbClr val="9900FF"/>
                                                  </a:solidFill>
                                                  <a:latin typeface="Cambria Math" panose="02040503050406030204" pitchFamily="18" charset="0"/>
                                                </a:rPr>
                                              </m:ctrlPr>
                                            </m:sSubSupPr>
                                            <m:e>
                                              <m:r>
                                                <a:rPr lang="en-US" i="1">
                                                  <a:solidFill>
                                                    <a:srgbClr val="9900FF"/>
                                                  </a:solidFill>
                                                  <a:latin typeface="Cambria Math" panose="02040503050406030204" pitchFamily="18" charset="0"/>
                                                </a:rPr>
                                                <m:t>𝑥</m:t>
                                              </m:r>
                                            </m:e>
                                            <m:sub>
                                              <m:r>
                                                <a:rPr lang="en-US" i="1">
                                                  <a:solidFill>
                                                    <a:srgbClr val="9900FF"/>
                                                  </a:solidFill>
                                                  <a:latin typeface="Cambria Math" panose="02040503050406030204" pitchFamily="18" charset="0"/>
                                                </a:rPr>
                                                <m:t>2</m:t>
                                              </m:r>
                                            </m:sub>
                                            <m:sup>
                                              <m:r>
                                                <a:rPr lang="en-US" i="1">
                                                  <a:solidFill>
                                                    <a:srgbClr val="9900FF"/>
                                                  </a:solidFill>
                                                  <a:latin typeface="Cambria Math" panose="02040503050406030204" pitchFamily="18" charset="0"/>
                                                </a:rPr>
                                                <m:t>(2)</m:t>
                                              </m:r>
                                            </m:sup>
                                          </m:sSubSup>
                                        </m:e>
                                      </m:mr>
                                      <m:mr>
                                        <m:e>
                                          <m:r>
                                            <a:rPr lang="en-US" i="1">
                                              <a:solidFill>
                                                <a:srgbClr val="9900FF"/>
                                              </a:solidFill>
                                              <a:latin typeface="Cambria Math" panose="02040503050406030204" pitchFamily="18" charset="0"/>
                                            </a:rPr>
                                            <m:t>⋮</m:t>
                                          </m:r>
                                        </m:e>
                                      </m:mr>
                                    </m:m>
                                  </m:e>
                                </m:mr>
                                <m:mr>
                                  <m:e>
                                    <m:sSubSup>
                                      <m:sSubSupPr>
                                        <m:ctrlPr>
                                          <a:rPr lang="en-US" i="1">
                                            <a:solidFill>
                                              <a:srgbClr val="9900FF"/>
                                            </a:solidFill>
                                            <a:latin typeface="Cambria Math" panose="02040503050406030204" pitchFamily="18" charset="0"/>
                                          </a:rPr>
                                        </m:ctrlPr>
                                      </m:sSubSupPr>
                                      <m:e>
                                        <m:r>
                                          <a:rPr lang="en-US" i="1">
                                            <a:solidFill>
                                              <a:srgbClr val="9900FF"/>
                                            </a:solidFill>
                                            <a:latin typeface="Cambria Math" panose="02040503050406030204" pitchFamily="18" charset="0"/>
                                          </a:rPr>
                                          <m:t>𝑥</m:t>
                                        </m:r>
                                      </m:e>
                                      <m:sub>
                                        <m:r>
                                          <a:rPr lang="en-US" i="1">
                                            <a:solidFill>
                                              <a:srgbClr val="9900FF"/>
                                            </a:solidFill>
                                            <a:latin typeface="Cambria Math" panose="02040503050406030204" pitchFamily="18" charset="0"/>
                                          </a:rPr>
                                          <m:t>2</m:t>
                                        </m:r>
                                      </m:sub>
                                      <m:sup>
                                        <m:r>
                                          <a:rPr lang="en-US" i="1">
                                            <a:solidFill>
                                              <a:srgbClr val="9900FF"/>
                                            </a:solidFill>
                                            <a:latin typeface="Cambria Math" panose="02040503050406030204" pitchFamily="18" charset="0"/>
                                          </a:rPr>
                                          <m:t>(</m:t>
                                        </m:r>
                                        <m:r>
                                          <a:rPr lang="en-US" i="1">
                                            <a:solidFill>
                                              <a:srgbClr val="9900FF"/>
                                            </a:solidFill>
                                            <a:latin typeface="Cambria Math" panose="02040503050406030204" pitchFamily="18" charset="0"/>
                                          </a:rPr>
                                          <m:t>𝑚</m:t>
                                        </m:r>
                                        <m:r>
                                          <a:rPr lang="en-US" i="1">
                                            <a:solidFill>
                                              <a:srgbClr val="9900FF"/>
                                            </a:solidFill>
                                            <a:latin typeface="Cambria Math" panose="02040503050406030204" pitchFamily="18" charset="0"/>
                                          </a:rPr>
                                          <m:t>)</m:t>
                                        </m:r>
                                      </m:sup>
                                    </m:sSubSup>
                                  </m:e>
                                </m:mr>
                              </m:m>
                            </m:e>
                          </m:mr>
                        </m:m>
                      </m:e>
                    </m:d>
                    <m:r>
                      <a:rPr lang="en-US" b="0" i="0" smtClean="0">
                        <a:solidFill>
                          <a:srgbClr val="9900FF"/>
                        </a:solidFill>
                        <a:latin typeface="Cambria Math" panose="02040503050406030204" pitchFamily="18" charset="0"/>
                      </a:rPr>
                      <m:t>.</m:t>
                    </m:r>
                    <m:d>
                      <m:dPr>
                        <m:ctrlPr>
                          <a:rPr lang="en-US" b="0" i="1" smtClean="0">
                            <a:solidFill>
                              <a:srgbClr val="9900FF"/>
                            </a:solidFill>
                            <a:latin typeface="Cambria Math" panose="02040503050406030204" pitchFamily="18" charset="0"/>
                          </a:rPr>
                        </m:ctrlPr>
                      </m:dPr>
                      <m:e>
                        <m:m>
                          <m:mPr>
                            <m:mcs>
                              <m:mc>
                                <m:mcPr>
                                  <m:count m:val="1"/>
                                  <m:mcJc m:val="center"/>
                                </m:mcPr>
                              </m:mc>
                            </m:mcs>
                            <m:ctrlPr>
                              <a:rPr lang="en-US" b="0" i="1" smtClean="0">
                                <a:solidFill>
                                  <a:srgbClr val="9900FF"/>
                                </a:solidFill>
                                <a:latin typeface="Cambria Math" panose="02040503050406030204" pitchFamily="18" charset="0"/>
                              </a:rPr>
                            </m:ctrlPr>
                          </m:mPr>
                          <m:mr>
                            <m:e>
                              <m:sSub>
                                <m:sSubPr>
                                  <m:ctrlPr>
                                    <a:rPr lang="en-US" b="0" i="1" smtClean="0">
                                      <a:solidFill>
                                        <a:srgbClr val="9900FF"/>
                                      </a:solidFill>
                                      <a:latin typeface="Cambria Math" panose="02040503050406030204" pitchFamily="18" charset="0"/>
                                    </a:rPr>
                                  </m:ctrlPr>
                                </m:sSubPr>
                                <m:e>
                                  <m:r>
                                    <a:rPr lang="en-US" b="0" i="1" smtClean="0">
                                      <a:solidFill>
                                        <a:srgbClr val="9900FF"/>
                                      </a:solidFill>
                                      <a:latin typeface="Cambria Math" panose="02040503050406030204" pitchFamily="18" charset="0"/>
                                      <a:ea typeface="Cambria Math" panose="02040503050406030204" pitchFamily="18" charset="0"/>
                                    </a:rPr>
                                    <m:t>𝜔</m:t>
                                  </m:r>
                                </m:e>
                                <m:sub>
                                  <m:r>
                                    <a:rPr lang="en-US" b="0" i="1" smtClean="0">
                                      <a:solidFill>
                                        <a:srgbClr val="9900FF"/>
                                      </a:solidFill>
                                      <a:latin typeface="Cambria Math" panose="02040503050406030204" pitchFamily="18" charset="0"/>
                                    </a:rPr>
                                    <m:t>1</m:t>
                                  </m:r>
                                </m:sub>
                              </m:sSub>
                            </m:e>
                          </m:mr>
                          <m:mr>
                            <m:e>
                              <m:sSub>
                                <m:sSubPr>
                                  <m:ctrlPr>
                                    <a:rPr lang="en-US" b="0" i="1" smtClean="0">
                                      <a:solidFill>
                                        <a:srgbClr val="9900FF"/>
                                      </a:solidFill>
                                      <a:latin typeface="Cambria Math" panose="02040503050406030204" pitchFamily="18" charset="0"/>
                                    </a:rPr>
                                  </m:ctrlPr>
                                </m:sSubPr>
                                <m:e>
                                  <m:r>
                                    <a:rPr lang="en-US" b="0" i="1" smtClean="0">
                                      <a:solidFill>
                                        <a:srgbClr val="9900FF"/>
                                      </a:solidFill>
                                      <a:latin typeface="Cambria Math" panose="02040503050406030204" pitchFamily="18" charset="0"/>
                                      <a:ea typeface="Cambria Math" panose="02040503050406030204" pitchFamily="18" charset="0"/>
                                    </a:rPr>
                                    <m:t>𝜔</m:t>
                                  </m:r>
                                </m:e>
                                <m:sub>
                                  <m:r>
                                    <a:rPr lang="en-US" b="0" i="1" smtClean="0">
                                      <a:solidFill>
                                        <a:srgbClr val="9900FF"/>
                                      </a:solidFill>
                                      <a:latin typeface="Cambria Math" panose="02040503050406030204" pitchFamily="18" charset="0"/>
                                    </a:rPr>
                                    <m:t>2</m:t>
                                  </m:r>
                                </m:sub>
                              </m:sSub>
                            </m:e>
                          </m:mr>
                        </m:m>
                      </m:e>
                    </m:d>
                    <m:r>
                      <a:rPr lang="en-US" b="0" i="1" smtClean="0">
                        <a:solidFill>
                          <a:srgbClr val="9900FF"/>
                        </a:solidFill>
                        <a:latin typeface="Cambria Math" panose="02040503050406030204" pitchFamily="18" charset="0"/>
                      </a:rPr>
                      <m:t>+</m:t>
                    </m:r>
                    <m:d>
                      <m:dPr>
                        <m:ctrlPr>
                          <a:rPr lang="en-US" i="1">
                            <a:solidFill>
                              <a:srgbClr val="9900FF"/>
                            </a:solidFill>
                            <a:latin typeface="Cambria Math" panose="02040503050406030204" pitchFamily="18" charset="0"/>
                          </a:rPr>
                        </m:ctrlPr>
                      </m:dPr>
                      <m:e>
                        <m:m>
                          <m:mPr>
                            <m:mcs>
                              <m:mc>
                                <m:mcPr>
                                  <m:count m:val="1"/>
                                  <m:mcJc m:val="center"/>
                                </m:mcPr>
                              </m:mc>
                            </m:mcs>
                            <m:ctrlPr>
                              <a:rPr lang="en-US" i="1">
                                <a:solidFill>
                                  <a:srgbClr val="9900FF"/>
                                </a:solidFill>
                                <a:latin typeface="Cambria Math" panose="02040503050406030204" pitchFamily="18" charset="0"/>
                              </a:rPr>
                            </m:ctrlPr>
                          </m:mPr>
                          <m:mr>
                            <m:e>
                              <m:r>
                                <m:rPr>
                                  <m:brk m:alnAt="7"/>
                                </m:rPr>
                                <a:rPr lang="en-US" b="0" i="1" smtClean="0">
                                  <a:solidFill>
                                    <a:srgbClr val="9900FF"/>
                                  </a:solidFill>
                                  <a:latin typeface="Cambria Math" panose="02040503050406030204" pitchFamily="18" charset="0"/>
                                </a:rPr>
                                <m:t>𝑏</m:t>
                              </m:r>
                            </m:e>
                          </m:mr>
                          <m:mr>
                            <m:e>
                              <m:m>
                                <m:mPr>
                                  <m:mcs>
                                    <m:mc>
                                      <m:mcPr>
                                        <m:count m:val="1"/>
                                        <m:mcJc m:val="center"/>
                                      </m:mcPr>
                                    </m:mc>
                                  </m:mcs>
                                  <m:ctrlPr>
                                    <a:rPr lang="en-US" i="1">
                                      <a:solidFill>
                                        <a:srgbClr val="9900FF"/>
                                      </a:solidFill>
                                      <a:latin typeface="Cambria Math" panose="02040503050406030204" pitchFamily="18" charset="0"/>
                                    </a:rPr>
                                  </m:ctrlPr>
                                </m:mPr>
                                <m:mr>
                                  <m:e>
                                    <m:r>
                                      <m:rPr>
                                        <m:brk m:alnAt="7"/>
                                      </m:rPr>
                                      <a:rPr lang="en-US" b="0" i="1" smtClean="0">
                                        <a:solidFill>
                                          <a:srgbClr val="9900FF"/>
                                        </a:solidFill>
                                        <a:latin typeface="Cambria Math" panose="02040503050406030204" pitchFamily="18" charset="0"/>
                                      </a:rPr>
                                      <m:t>𝑏</m:t>
                                    </m:r>
                                  </m:e>
                                </m:mr>
                                <m:mr>
                                  <m:e>
                                    <m:r>
                                      <a:rPr lang="en-US" i="1">
                                        <a:solidFill>
                                          <a:srgbClr val="9900FF"/>
                                        </a:solidFill>
                                        <a:latin typeface="Cambria Math" panose="02040503050406030204" pitchFamily="18" charset="0"/>
                                      </a:rPr>
                                      <m:t>⋮</m:t>
                                    </m:r>
                                  </m:e>
                                </m:mr>
                              </m:m>
                            </m:e>
                          </m:mr>
                          <m:mr>
                            <m:e>
                              <m:r>
                                <a:rPr lang="en-US" b="0" i="1" smtClean="0">
                                  <a:solidFill>
                                    <a:srgbClr val="9900FF"/>
                                  </a:solidFill>
                                  <a:latin typeface="Cambria Math" panose="02040503050406030204" pitchFamily="18" charset="0"/>
                                </a:rPr>
                                <m:t>𝑏</m:t>
                              </m:r>
                            </m:e>
                          </m:mr>
                        </m:m>
                      </m:e>
                    </m:d>
                  </m:oMath>
                </a14:m>
                <a:endParaRPr lang="en-GB" dirty="0"/>
              </a:p>
              <a:p>
                <a:pPr>
                  <a:buFont typeface="Wingdings" panose="05000000000000000000" pitchFamily="2" charset="2"/>
                  <a:buChar char="§"/>
                </a:pPr>
                <a:endParaRPr lang="en-US" dirty="0"/>
              </a:p>
              <a:p>
                <a:pPr>
                  <a:buFont typeface="Wingdings" panose="05000000000000000000" pitchFamily="2" charset="2"/>
                  <a:buChar char="q"/>
                </a:pPr>
                <a:r>
                  <a:rPr lang="en-US" i="1" dirty="0"/>
                  <a:t>Rule of multiplication of two matrices: number of column of the first matrix dim (mx2)= number of raw of the second matrix dim(2x1) gives the dimension (mx1)</a:t>
                </a:r>
              </a:p>
              <a:p>
                <a:pPr>
                  <a:buFont typeface="Wingdings" panose="05000000000000000000" pitchFamily="2" charset="2"/>
                  <a:buChar char="q"/>
                </a:pPr>
                <a:r>
                  <a:rPr lang="en-US" dirty="0"/>
                  <a:t>Hence: </a:t>
                </a:r>
                <a14:m>
                  <m:oMath xmlns:m="http://schemas.openxmlformats.org/officeDocument/2006/math">
                    <m:r>
                      <a:rPr lang="en-US" b="1" i="1" smtClean="0">
                        <a:solidFill>
                          <a:schemeClr val="accent3"/>
                        </a:solidFill>
                        <a:latin typeface="Cambria Math" panose="02040503050406030204" pitchFamily="18" charset="0"/>
                      </a:rPr>
                      <m:t>𝒁</m:t>
                    </m:r>
                    <m:r>
                      <a:rPr lang="en-US" b="1" i="1" smtClean="0">
                        <a:solidFill>
                          <a:schemeClr val="accent3"/>
                        </a:solidFill>
                        <a:latin typeface="Cambria Math" panose="02040503050406030204" pitchFamily="18" charset="0"/>
                      </a:rPr>
                      <m:t>=</m:t>
                    </m:r>
                    <m:r>
                      <a:rPr lang="en-US" b="1" i="1" smtClean="0">
                        <a:solidFill>
                          <a:schemeClr val="accent3"/>
                        </a:solidFill>
                        <a:latin typeface="Cambria Math" panose="02040503050406030204" pitchFamily="18" charset="0"/>
                      </a:rPr>
                      <m:t>𝑿</m:t>
                    </m:r>
                    <m:r>
                      <a:rPr lang="en-US" b="1" i="1" smtClean="0">
                        <a:solidFill>
                          <a:schemeClr val="accent3"/>
                        </a:solidFill>
                        <a:latin typeface="Cambria Math" panose="02040503050406030204" pitchFamily="18" charset="0"/>
                      </a:rPr>
                      <m:t>.</m:t>
                    </m:r>
                    <m:r>
                      <a:rPr lang="en-US" b="1" i="1" smtClean="0">
                        <a:solidFill>
                          <a:schemeClr val="accent3"/>
                        </a:solidFill>
                        <a:latin typeface="Cambria Math" panose="02040503050406030204" pitchFamily="18" charset="0"/>
                      </a:rPr>
                      <m:t>𝑾</m:t>
                    </m:r>
                    <m:r>
                      <a:rPr lang="en-US" b="1" i="1" smtClean="0">
                        <a:solidFill>
                          <a:schemeClr val="accent3"/>
                        </a:solidFill>
                        <a:latin typeface="Cambria Math" panose="02040503050406030204" pitchFamily="18" charset="0"/>
                      </a:rPr>
                      <m:t>+</m:t>
                    </m:r>
                    <m:r>
                      <a:rPr lang="en-US" b="1" i="1" smtClean="0">
                        <a:solidFill>
                          <a:schemeClr val="accent3"/>
                        </a:solidFill>
                        <a:latin typeface="Cambria Math" panose="02040503050406030204" pitchFamily="18" charset="0"/>
                      </a:rPr>
                      <m:t>𝒃</m:t>
                    </m:r>
                    <m:r>
                      <a:rPr lang="en-US" b="0" i="1" smtClean="0">
                        <a:latin typeface="Cambria Math" panose="02040503050406030204" pitchFamily="18" charset="0"/>
                      </a:rPr>
                      <m:t>   </m:t>
                    </m:r>
                    <m:r>
                      <a:rPr lang="en-US" b="0" i="1" smtClean="0">
                        <a:latin typeface="Cambria Math" panose="02040503050406030204" pitchFamily="18" charset="0"/>
                      </a:rPr>
                      <m:t>𝑤h𝑒𝑟𝑒</m:t>
                    </m:r>
                    <m:r>
                      <a:rPr lang="en-US" b="0" i="1" smtClean="0">
                        <a:latin typeface="Cambria Math" panose="02040503050406030204" pitchFamily="18" charset="0"/>
                      </a:rPr>
                      <m:t> </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GB" dirty="0"/>
                  <a:t>  due to broadcasting</a:t>
                </a:r>
              </a:p>
              <a:p>
                <a:pPr>
                  <a:buFont typeface="Wingdings" panose="05000000000000000000" pitchFamily="2" charset="2"/>
                  <a:buChar char="q"/>
                </a:pPr>
                <a14:m>
                  <m:oMath xmlns:m="http://schemas.openxmlformats.org/officeDocument/2006/math">
                    <m:r>
                      <a:rPr lang="en-US" b="1" i="1" u="sng" smtClean="0">
                        <a:solidFill>
                          <a:srgbClr val="9900FF"/>
                        </a:solidFill>
                        <a:latin typeface="Cambria Math" panose="02040503050406030204" pitchFamily="18" charset="0"/>
                      </a:rPr>
                      <m:t>𝒁</m:t>
                    </m:r>
                    <m:r>
                      <a:rPr lang="en-US" b="1" i="1" u="sng" smtClean="0">
                        <a:solidFill>
                          <a:srgbClr val="9900FF"/>
                        </a:solidFill>
                        <a:latin typeface="Cambria Math" panose="02040503050406030204" pitchFamily="18" charset="0"/>
                      </a:rPr>
                      <m:t>=</m:t>
                    </m:r>
                    <m:r>
                      <a:rPr lang="en-US" b="1" i="1" u="sng" smtClean="0">
                        <a:solidFill>
                          <a:srgbClr val="9900FF"/>
                        </a:solidFill>
                        <a:latin typeface="Cambria Math" panose="02040503050406030204" pitchFamily="18" charset="0"/>
                      </a:rPr>
                      <m:t>𝑾</m:t>
                    </m:r>
                    <m:sSup>
                      <m:sSupPr>
                        <m:ctrlPr>
                          <a:rPr lang="en-US" b="1" i="1" u="sng" smtClean="0">
                            <a:solidFill>
                              <a:srgbClr val="9900FF"/>
                            </a:solidFill>
                            <a:latin typeface="Cambria Math" panose="02040503050406030204" pitchFamily="18" charset="0"/>
                          </a:rPr>
                        </m:ctrlPr>
                      </m:sSupPr>
                      <m:e>
                        <m:r>
                          <a:rPr lang="en-US" b="1" i="1" u="sng" smtClean="0">
                            <a:solidFill>
                              <a:srgbClr val="9900FF"/>
                            </a:solidFill>
                            <a:latin typeface="Cambria Math" panose="02040503050406030204" pitchFamily="18" charset="0"/>
                          </a:rPr>
                          <m:t>𝑿</m:t>
                        </m:r>
                      </m:e>
                      <m:sup>
                        <m:r>
                          <a:rPr lang="en-US" b="1" i="1" u="sng" smtClean="0">
                            <a:solidFill>
                              <a:srgbClr val="9900FF"/>
                            </a:solidFill>
                            <a:latin typeface="Cambria Math" panose="02040503050406030204" pitchFamily="18" charset="0"/>
                          </a:rPr>
                          <m:t>𝑻</m:t>
                        </m:r>
                      </m:sup>
                    </m:sSup>
                    <m:r>
                      <a:rPr lang="en-US" b="1" i="1" u="sng" smtClean="0">
                        <a:solidFill>
                          <a:srgbClr val="9900FF"/>
                        </a:solidFill>
                        <a:latin typeface="Cambria Math" panose="02040503050406030204" pitchFamily="18" charset="0"/>
                      </a:rPr>
                      <m:t>+</m:t>
                    </m:r>
                    <m:r>
                      <a:rPr lang="en-US" b="1" i="1" u="sng" smtClean="0">
                        <a:solidFill>
                          <a:srgbClr val="9900FF"/>
                        </a:solidFill>
                        <a:latin typeface="Cambria Math" panose="02040503050406030204" pitchFamily="18" charset="0"/>
                      </a:rPr>
                      <m:t>𝒃</m:t>
                    </m:r>
                  </m:oMath>
                </a14:m>
                <a:r>
                  <a:rPr lang="en-GB" b="1" u="sng" dirty="0">
                    <a:solidFill>
                      <a:srgbClr val="9900FF"/>
                    </a:solidFill>
                  </a:rPr>
                  <a:t> </a:t>
                </a:r>
                <a:r>
                  <a:rPr lang="en-GB" dirty="0"/>
                  <a:t>(</a:t>
                </a:r>
                <a:r>
                  <a:rPr lang="en-GB" dirty="0">
                    <a:solidFill>
                      <a:schemeClr val="accent6">
                        <a:lumMod val="75000"/>
                      </a:schemeClr>
                    </a:solidFill>
                  </a:rPr>
                  <a:t>this is the representation we will use further</a:t>
                </a:r>
                <a:r>
                  <a:rPr lang="en-GB" dirty="0"/>
                  <a:t>)</a:t>
                </a:r>
              </a:p>
              <a:p>
                <a:pPr>
                  <a:buFont typeface="Wingdings" panose="05000000000000000000" pitchFamily="2" charset="2"/>
                  <a:buChar char="q"/>
                </a:pPr>
                <a:endParaRPr lang="en-GB" dirty="0"/>
              </a:p>
              <a:p>
                <a:pPr>
                  <a:buFont typeface="Wingdings" panose="05000000000000000000" pitchFamily="2" charset="2"/>
                  <a:buChar char="q"/>
                </a:pPr>
                <a:endParaRPr lang="en-GB" dirty="0"/>
              </a:p>
              <a:p>
                <a:endParaRPr lang="en-US" dirty="0"/>
              </a:p>
            </p:txBody>
          </p:sp>
        </mc:Choice>
        <mc:Fallback xmlns="">
          <p:sp>
            <p:nvSpPr>
              <p:cNvPr id="3" name="Content Placeholder 2">
                <a:extLst>
                  <a:ext uri="{FF2B5EF4-FFF2-40B4-BE49-F238E27FC236}">
                    <a16:creationId xmlns:a16="http://schemas.microsoft.com/office/drawing/2014/main" id="{9FA7AC62-41E5-8BB2-586C-F355A54A789C}"/>
                  </a:ext>
                </a:extLst>
              </p:cNvPr>
              <p:cNvSpPr>
                <a:spLocks noGrp="1" noRot="1" noChangeAspect="1" noMove="1" noResize="1" noEditPoints="1" noAdjustHandles="1" noChangeArrowheads="1" noChangeShapeType="1" noTextEdit="1"/>
              </p:cNvSpPr>
              <p:nvPr>
                <p:ph idx="1"/>
              </p:nvPr>
            </p:nvSpPr>
            <p:spPr>
              <a:xfrm>
                <a:off x="1717040" y="1200151"/>
                <a:ext cx="6969760" cy="3878170"/>
              </a:xfrm>
              <a:blipFill>
                <a:blip r:embed="rId2"/>
                <a:stretch>
                  <a:fillRect l="-350"/>
                </a:stretch>
              </a:blipFill>
            </p:spPr>
            <p:txBody>
              <a:bodyPr/>
              <a:lstStyle/>
              <a:p>
                <a:r>
                  <a:rPr lang="en-CA">
                    <a:noFill/>
                  </a:rPr>
                  <a:t> </a:t>
                </a:r>
              </a:p>
            </p:txBody>
          </p:sp>
        </mc:Fallback>
      </mc:AlternateContent>
    </p:spTree>
    <p:extLst>
      <p:ext uri="{BB962C8B-B14F-4D97-AF65-F5344CB8AC3E}">
        <p14:creationId xmlns:p14="http://schemas.microsoft.com/office/powerpoint/2010/main" val="13869467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520FE-9BFA-C478-2E13-BB0F2CD58FBA}"/>
              </a:ext>
            </a:extLst>
          </p:cNvPr>
          <p:cNvSpPr>
            <a:spLocks noGrp="1"/>
          </p:cNvSpPr>
          <p:nvPr>
            <p:ph type="title"/>
          </p:nvPr>
        </p:nvSpPr>
        <p:spPr/>
        <p:txBody>
          <a:bodyPr>
            <a:normAutofit fontScale="90000"/>
          </a:bodyPr>
          <a:lstStyle/>
          <a:p>
            <a:r>
              <a:rPr lang="en-US" dirty="0">
                <a:solidFill>
                  <a:srgbClr val="9900FF"/>
                </a:solidFill>
                <a:highlight>
                  <a:srgbClr val="FF00FF"/>
                </a:highlight>
              </a:rPr>
              <a:t>II.3. </a:t>
            </a:r>
            <a:r>
              <a:rPr lang="en-US" dirty="0">
                <a:solidFill>
                  <a:srgbClr val="9900FF"/>
                </a:solidFill>
              </a:rPr>
              <a:t>Vectorization of Activation Function for 2 inputs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2CF4936E-8C9D-F590-B1FD-F2DD9E14ED03}"/>
                  </a:ext>
                </a:extLst>
              </p:cNvPr>
              <p:cNvSpPr>
                <a:spLocks noGrp="1"/>
              </p:cNvSpPr>
              <p:nvPr>
                <p:ph idx="1"/>
              </p:nvPr>
            </p:nvSpPr>
            <p:spPr/>
            <p:txBody>
              <a:bodyPr/>
              <a:lstStyle/>
              <a:p>
                <a:pPr>
                  <a:buFont typeface="Wingdings" panose="05000000000000000000" pitchFamily="2" charset="2"/>
                  <a:buChar char="q"/>
                </a:pPr>
                <a:r>
                  <a:rPr lang="en-US" dirty="0"/>
                  <a:t>Vectorization of activation function: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1+</m:t>
                        </m:r>
                        <m:sSup>
                          <m:sSupPr>
                            <m:ctrlPr>
                              <a:rPr lang="en-US" i="1">
                                <a:latin typeface="Cambria Math" panose="02040503050406030204" pitchFamily="18" charset="0"/>
                              </a:rPr>
                            </m:ctrlPr>
                          </m:sSupPr>
                          <m:e>
                            <m:r>
                              <a:rPr lang="en-US" i="1">
                                <a:latin typeface="Cambria Math" panose="02040503050406030204" pitchFamily="18" charset="0"/>
                              </a:rPr>
                              <m:t>𝑒</m:t>
                            </m:r>
                          </m:e>
                          <m:sup>
                            <m:r>
                              <a:rPr lang="en-US" i="1">
                                <a:latin typeface="Cambria Math" panose="02040503050406030204" pitchFamily="18" charset="0"/>
                              </a:rPr>
                              <m:t>−</m:t>
                            </m:r>
                            <m:r>
                              <a:rPr lang="en-US" i="1">
                                <a:latin typeface="Cambria Math" panose="02040503050406030204" pitchFamily="18" charset="0"/>
                              </a:rPr>
                              <m:t>𝑧</m:t>
                            </m:r>
                          </m:sup>
                        </m:sSup>
                      </m:den>
                    </m:f>
                  </m:oMath>
                </a14:m>
                <a:endParaRPr lang="en-GB" dirty="0"/>
              </a:p>
              <a:p>
                <a:pPr>
                  <a:buFont typeface="Wingdings" panose="05000000000000000000" pitchFamily="2" charset="2"/>
                  <a:buChar char="§"/>
                </a:pPr>
                <a:r>
                  <a:rPr lang="en-US" i="1" dirty="0">
                    <a:solidFill>
                      <a:srgbClr val="FF0000"/>
                    </a:solidFill>
                  </a:rPr>
                  <a:t>Recall: </a:t>
                </a:r>
                <a14:m>
                  <m:oMath xmlns:m="http://schemas.openxmlformats.org/officeDocument/2006/math">
                    <m:sSup>
                      <m:sSupPr>
                        <m:ctrlPr>
                          <a:rPr lang="en-US" i="1" smtClean="0">
                            <a:solidFill>
                              <a:srgbClr val="9900FF"/>
                            </a:solidFill>
                            <a:latin typeface="Cambria Math" panose="02040503050406030204" pitchFamily="18" charset="0"/>
                          </a:rPr>
                        </m:ctrlPr>
                      </m:sSupPr>
                      <m:e>
                        <m:r>
                          <a:rPr lang="en-US" b="0" i="1" smtClean="0">
                            <a:solidFill>
                              <a:srgbClr val="9900FF"/>
                            </a:solidFill>
                            <a:latin typeface="Cambria Math" panose="02040503050406030204" pitchFamily="18" charset="0"/>
                          </a:rPr>
                          <m:t>𝑎</m:t>
                        </m:r>
                      </m:e>
                      <m:sup>
                        <m:r>
                          <a:rPr lang="en-US" b="0" i="1" smtClean="0">
                            <a:solidFill>
                              <a:srgbClr val="9900FF"/>
                            </a:solidFill>
                            <a:latin typeface="Cambria Math" panose="02040503050406030204" pitchFamily="18" charset="0"/>
                          </a:rPr>
                          <m:t>(</m:t>
                        </m:r>
                        <m:r>
                          <a:rPr lang="en-US" b="0" i="1" smtClean="0">
                            <a:solidFill>
                              <a:srgbClr val="9900FF"/>
                            </a:solidFill>
                            <a:latin typeface="Cambria Math" panose="02040503050406030204" pitchFamily="18" charset="0"/>
                          </a:rPr>
                          <m:t>𝑖</m:t>
                        </m:r>
                        <m:r>
                          <a:rPr lang="en-US" b="0" i="1" smtClean="0">
                            <a:solidFill>
                              <a:srgbClr val="9900FF"/>
                            </a:solidFill>
                            <a:latin typeface="Cambria Math" panose="02040503050406030204" pitchFamily="18" charset="0"/>
                          </a:rPr>
                          <m:t>)</m:t>
                        </m:r>
                      </m:sup>
                    </m:sSup>
                    <m:r>
                      <a:rPr lang="en-US" b="0" i="1" smtClean="0">
                        <a:solidFill>
                          <a:srgbClr val="9900FF"/>
                        </a:solidFill>
                        <a:latin typeface="Cambria Math" panose="02040503050406030204" pitchFamily="18" charset="0"/>
                      </a:rPr>
                      <m:t>=</m:t>
                    </m:r>
                    <m:r>
                      <a:rPr lang="en-US" b="0" i="1" smtClean="0">
                        <a:solidFill>
                          <a:srgbClr val="9900FF"/>
                        </a:solidFill>
                        <a:latin typeface="Cambria Math" panose="02040503050406030204" pitchFamily="18" charset="0"/>
                        <a:ea typeface="Cambria Math" panose="02040503050406030204" pitchFamily="18" charset="0"/>
                      </a:rPr>
                      <m:t>𝜎</m:t>
                    </m:r>
                    <m:d>
                      <m:dPr>
                        <m:ctrlPr>
                          <a:rPr lang="en-US" b="0" i="1" smtClean="0">
                            <a:solidFill>
                              <a:srgbClr val="9900FF"/>
                            </a:solidFill>
                            <a:latin typeface="Cambria Math" panose="02040503050406030204" pitchFamily="18" charset="0"/>
                            <a:ea typeface="Cambria Math" panose="02040503050406030204" pitchFamily="18" charset="0"/>
                          </a:rPr>
                        </m:ctrlPr>
                      </m:dPr>
                      <m:e>
                        <m:sSup>
                          <m:sSupPr>
                            <m:ctrlPr>
                              <a:rPr lang="en-US" b="0" i="1" smtClean="0">
                                <a:solidFill>
                                  <a:srgbClr val="9900FF"/>
                                </a:solidFill>
                                <a:latin typeface="Cambria Math" panose="02040503050406030204" pitchFamily="18" charset="0"/>
                                <a:ea typeface="Cambria Math" panose="02040503050406030204" pitchFamily="18" charset="0"/>
                              </a:rPr>
                            </m:ctrlPr>
                          </m:sSupPr>
                          <m:e>
                            <m:r>
                              <a:rPr lang="en-US" b="0" i="1" smtClean="0">
                                <a:solidFill>
                                  <a:srgbClr val="9900FF"/>
                                </a:solidFill>
                                <a:latin typeface="Cambria Math" panose="02040503050406030204" pitchFamily="18" charset="0"/>
                                <a:ea typeface="Cambria Math" panose="02040503050406030204" pitchFamily="18" charset="0"/>
                              </a:rPr>
                              <m:t>𝑧</m:t>
                            </m:r>
                          </m:e>
                          <m:sup>
                            <m:r>
                              <a:rPr lang="en-US" b="0" i="1" smtClean="0">
                                <a:solidFill>
                                  <a:srgbClr val="9900FF"/>
                                </a:solidFill>
                                <a:latin typeface="Cambria Math" panose="02040503050406030204" pitchFamily="18" charset="0"/>
                                <a:ea typeface="Cambria Math" panose="02040503050406030204" pitchFamily="18" charset="0"/>
                              </a:rPr>
                              <m:t>(</m:t>
                            </m:r>
                            <m:r>
                              <a:rPr lang="en-US" b="0" i="1" smtClean="0">
                                <a:solidFill>
                                  <a:srgbClr val="9900FF"/>
                                </a:solidFill>
                                <a:latin typeface="Cambria Math" panose="02040503050406030204" pitchFamily="18" charset="0"/>
                                <a:ea typeface="Cambria Math" panose="02040503050406030204" pitchFamily="18" charset="0"/>
                              </a:rPr>
                              <m:t>𝑖</m:t>
                            </m:r>
                            <m:r>
                              <a:rPr lang="en-US" b="0" i="1" smtClean="0">
                                <a:solidFill>
                                  <a:srgbClr val="9900FF"/>
                                </a:solidFill>
                                <a:latin typeface="Cambria Math" panose="02040503050406030204" pitchFamily="18" charset="0"/>
                                <a:ea typeface="Cambria Math" panose="02040503050406030204" pitchFamily="18" charset="0"/>
                              </a:rPr>
                              <m:t>)</m:t>
                            </m:r>
                          </m:sup>
                        </m:sSup>
                      </m:e>
                    </m:d>
                    <m:r>
                      <a:rPr lang="en-US" b="0" i="1" smtClean="0">
                        <a:solidFill>
                          <a:srgbClr val="9900FF"/>
                        </a:solidFill>
                        <a:latin typeface="Cambria Math" panose="02040503050406030204" pitchFamily="18" charset="0"/>
                        <a:ea typeface="Cambria Math" panose="02040503050406030204" pitchFamily="18" charset="0"/>
                      </a:rPr>
                      <m:t>=</m:t>
                    </m:r>
                    <m:f>
                      <m:fPr>
                        <m:ctrlPr>
                          <a:rPr lang="en-US" i="1">
                            <a:solidFill>
                              <a:srgbClr val="9900FF"/>
                            </a:solidFill>
                            <a:latin typeface="Cambria Math" panose="02040503050406030204" pitchFamily="18" charset="0"/>
                          </a:rPr>
                        </m:ctrlPr>
                      </m:fPr>
                      <m:num>
                        <m:r>
                          <a:rPr lang="en-US" i="1">
                            <a:solidFill>
                              <a:srgbClr val="9900FF"/>
                            </a:solidFill>
                            <a:latin typeface="Cambria Math" panose="02040503050406030204" pitchFamily="18" charset="0"/>
                          </a:rPr>
                          <m:t>1</m:t>
                        </m:r>
                      </m:num>
                      <m:den>
                        <m:r>
                          <a:rPr lang="en-US" i="1">
                            <a:solidFill>
                              <a:srgbClr val="9900FF"/>
                            </a:solidFill>
                            <a:latin typeface="Cambria Math" panose="02040503050406030204" pitchFamily="18" charset="0"/>
                          </a:rPr>
                          <m:t>1+</m:t>
                        </m:r>
                        <m:sSup>
                          <m:sSupPr>
                            <m:ctrlPr>
                              <a:rPr lang="en-US" i="1">
                                <a:solidFill>
                                  <a:srgbClr val="9900FF"/>
                                </a:solidFill>
                                <a:latin typeface="Cambria Math" panose="02040503050406030204" pitchFamily="18" charset="0"/>
                              </a:rPr>
                            </m:ctrlPr>
                          </m:sSupPr>
                          <m:e>
                            <m:r>
                              <a:rPr lang="en-US" i="1">
                                <a:solidFill>
                                  <a:srgbClr val="9900FF"/>
                                </a:solidFill>
                                <a:latin typeface="Cambria Math" panose="02040503050406030204" pitchFamily="18" charset="0"/>
                              </a:rPr>
                              <m:t>𝑒</m:t>
                            </m:r>
                          </m:e>
                          <m:sup>
                            <m:r>
                              <a:rPr lang="en-US" i="1">
                                <a:solidFill>
                                  <a:srgbClr val="9900FF"/>
                                </a:solidFill>
                                <a:latin typeface="Cambria Math" panose="02040503050406030204" pitchFamily="18" charset="0"/>
                              </a:rPr>
                              <m:t>−</m:t>
                            </m:r>
                            <m:sSup>
                              <m:sSupPr>
                                <m:ctrlPr>
                                  <a:rPr lang="en-US" i="1" smtClean="0">
                                    <a:solidFill>
                                      <a:srgbClr val="9900FF"/>
                                    </a:solidFill>
                                    <a:latin typeface="Cambria Math" panose="02040503050406030204" pitchFamily="18" charset="0"/>
                                  </a:rPr>
                                </m:ctrlPr>
                              </m:sSupPr>
                              <m:e>
                                <m:r>
                                  <a:rPr lang="en-US" b="0" i="1" smtClean="0">
                                    <a:solidFill>
                                      <a:srgbClr val="9900FF"/>
                                    </a:solidFill>
                                    <a:latin typeface="Cambria Math" panose="02040503050406030204" pitchFamily="18" charset="0"/>
                                  </a:rPr>
                                  <m:t>𝑧</m:t>
                                </m:r>
                              </m:e>
                              <m:sup>
                                <m:r>
                                  <a:rPr lang="en-US" b="0" i="1" smtClean="0">
                                    <a:solidFill>
                                      <a:srgbClr val="9900FF"/>
                                    </a:solidFill>
                                    <a:latin typeface="Cambria Math" panose="02040503050406030204" pitchFamily="18" charset="0"/>
                                  </a:rPr>
                                  <m:t>(</m:t>
                                </m:r>
                                <m:r>
                                  <a:rPr lang="en-US" b="0" i="1" smtClean="0">
                                    <a:solidFill>
                                      <a:srgbClr val="9900FF"/>
                                    </a:solidFill>
                                    <a:latin typeface="Cambria Math" panose="02040503050406030204" pitchFamily="18" charset="0"/>
                                  </a:rPr>
                                  <m:t>𝑖</m:t>
                                </m:r>
                                <m:r>
                                  <a:rPr lang="en-US" b="0" i="1" smtClean="0">
                                    <a:solidFill>
                                      <a:srgbClr val="9900FF"/>
                                    </a:solidFill>
                                    <a:latin typeface="Cambria Math" panose="02040503050406030204" pitchFamily="18" charset="0"/>
                                  </a:rPr>
                                  <m:t>)</m:t>
                                </m:r>
                              </m:sup>
                            </m:sSup>
                          </m:sup>
                        </m:sSup>
                      </m:den>
                    </m:f>
                  </m:oMath>
                </a14:m>
                <a:endParaRPr lang="en-GB" i="1" dirty="0">
                  <a:solidFill>
                    <a:srgbClr val="FF0000"/>
                  </a:solidFill>
                </a:endParaRPr>
              </a:p>
              <a:p>
                <a:pPr>
                  <a:buFont typeface="Wingdings" panose="05000000000000000000" pitchFamily="2" charset="2"/>
                  <a:buChar char="§"/>
                </a:pPr>
                <a:r>
                  <a:rPr lang="en-US" dirty="0"/>
                  <a:t>Hence: </a:t>
                </a:r>
                <a:endParaRPr lang="en-US" b="0" i="0" dirty="0">
                  <a:latin typeface="Cambria Math" panose="02040503050406030204" pitchFamily="18" charset="0"/>
                </a:endParaRPr>
              </a:p>
              <a:p>
                <a:pPr>
                  <a:buFont typeface="Wingdings" panose="05000000000000000000" pitchFamily="2" charset="2"/>
                  <a:buChar char="ü"/>
                </a:pPr>
                <a14:m>
                  <m:oMath xmlns:m="http://schemas.openxmlformats.org/officeDocument/2006/math">
                    <m:r>
                      <a:rPr lang="en-US" b="1" i="0" smtClean="0">
                        <a:solidFill>
                          <a:srgbClr val="9900FF"/>
                        </a:solidFill>
                        <a:latin typeface="Cambria Math" panose="02040503050406030204" pitchFamily="18" charset="0"/>
                      </a:rPr>
                      <m:t>𝐀</m:t>
                    </m:r>
                    <m:r>
                      <a:rPr lang="en-US" i="1">
                        <a:latin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p>
                                <m:sSupPr>
                                  <m:ctrlPr>
                                    <a:rPr lang="en-US" i="1">
                                      <a:latin typeface="Cambria Math" panose="02040503050406030204" pitchFamily="18" charset="0"/>
                                    </a:rPr>
                                  </m:ctrlPr>
                                </m:sSupPr>
                                <m:e>
                                  <m:r>
                                    <a:rPr lang="en-US" b="0" i="1" smtClean="0">
                                      <a:latin typeface="Cambria Math" panose="02040503050406030204" pitchFamily="18" charset="0"/>
                                    </a:rPr>
                                    <m:t>𝑎</m:t>
                                  </m:r>
                                </m:e>
                                <m:sup>
                                  <m:r>
                                    <a:rPr lang="en-US" i="1">
                                      <a:latin typeface="Cambria Math" panose="02040503050406030204" pitchFamily="18" charset="0"/>
                                    </a:rPr>
                                    <m:t>(1)</m:t>
                                  </m:r>
                                </m:sup>
                              </m:sSup>
                            </m:e>
                          </m:mr>
                          <m:mr>
                            <m:e>
                              <m:m>
                                <m:mPr>
                                  <m:mcs>
                                    <m:mc>
                                      <m:mcPr>
                                        <m:count m:val="1"/>
                                        <m:mcJc m:val="center"/>
                                      </m:mcPr>
                                    </m:mc>
                                  </m:mcs>
                                  <m:ctrlPr>
                                    <a:rPr lang="en-US" i="1">
                                      <a:latin typeface="Cambria Math" panose="02040503050406030204" pitchFamily="18" charset="0"/>
                                    </a:rPr>
                                  </m:ctrlPr>
                                </m:mPr>
                                <m:mr>
                                  <m:e>
                                    <m:sSup>
                                      <m:sSupPr>
                                        <m:ctrlPr>
                                          <a:rPr lang="en-US" i="1">
                                            <a:latin typeface="Cambria Math" panose="02040503050406030204" pitchFamily="18" charset="0"/>
                                          </a:rPr>
                                        </m:ctrlPr>
                                      </m:sSupPr>
                                      <m:e>
                                        <m:r>
                                          <a:rPr lang="en-US" b="0" i="1" smtClean="0">
                                            <a:latin typeface="Cambria Math" panose="02040503050406030204" pitchFamily="18" charset="0"/>
                                          </a:rPr>
                                          <m:t>𝑎</m:t>
                                        </m:r>
                                      </m:e>
                                      <m:sup>
                                        <m:r>
                                          <a:rPr lang="en-US" i="1" smtClean="0">
                                            <a:latin typeface="Cambria Math" panose="02040503050406030204" pitchFamily="18" charset="0"/>
                                          </a:rPr>
                                          <m:t>(</m:t>
                                        </m:r>
                                        <m:r>
                                          <a:rPr lang="en-US" i="1">
                                            <a:latin typeface="Cambria Math" panose="02040503050406030204" pitchFamily="18" charset="0"/>
                                          </a:rPr>
                                          <m:t>2)</m:t>
                                        </m:r>
                                      </m:sup>
                                    </m:sSup>
                                  </m:e>
                                </m:mr>
                                <m:mr>
                                  <m:e>
                                    <m:r>
                                      <a:rPr lang="en-US" i="1">
                                        <a:latin typeface="Cambria Math" panose="02040503050406030204" pitchFamily="18" charset="0"/>
                                      </a:rPr>
                                      <m:t>⋮</m:t>
                                    </m:r>
                                  </m:e>
                                </m:mr>
                              </m:m>
                            </m:e>
                          </m:mr>
                          <m:mr>
                            <m:e>
                              <m:sSup>
                                <m:sSupPr>
                                  <m:ctrlPr>
                                    <a:rPr lang="en-US" i="1">
                                      <a:latin typeface="Cambria Math" panose="02040503050406030204" pitchFamily="18" charset="0"/>
                                    </a:rPr>
                                  </m:ctrlPr>
                                </m:sSupPr>
                                <m:e>
                                  <m:r>
                                    <a:rPr lang="en-US" b="0" i="1" smtClean="0">
                                      <a:latin typeface="Cambria Math" panose="02040503050406030204" pitchFamily="18" charset="0"/>
                                    </a:rPr>
                                    <m:t>𝑎</m:t>
                                  </m:r>
                                </m:e>
                                <m:sup>
                                  <m:r>
                                    <a:rPr lang="en-US" i="1">
                                      <a:latin typeface="Cambria Math" panose="02040503050406030204" pitchFamily="18" charset="0"/>
                                    </a:rPr>
                                    <m:t>(</m:t>
                                  </m:r>
                                  <m:r>
                                    <a:rPr lang="en-US" i="1">
                                      <a:latin typeface="Cambria Math" panose="02040503050406030204" pitchFamily="18" charset="0"/>
                                    </a:rPr>
                                    <m:t>𝑚</m:t>
                                  </m:r>
                                  <m:r>
                                    <a:rPr lang="en-US" i="1">
                                      <a:latin typeface="Cambria Math" panose="02040503050406030204" pitchFamily="18" charset="0"/>
                                    </a:rPr>
                                    <m:t>)</m:t>
                                  </m:r>
                                </m:sup>
                              </m:sSup>
                            </m:e>
                          </m:mr>
                        </m:m>
                      </m:e>
                    </m:d>
                    <m:r>
                      <a:rPr lang="en-US" b="0" i="1" smtClean="0">
                        <a:latin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𝑧</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1</m:t>
                                      </m:r>
                                      <m:r>
                                        <a:rPr lang="en-US" i="1">
                                          <a:latin typeface="Cambria Math" panose="02040503050406030204" pitchFamily="18" charset="0"/>
                                          <a:ea typeface="Cambria Math" panose="02040503050406030204" pitchFamily="18" charset="0"/>
                                        </a:rPr>
                                        <m:t>)</m:t>
                                      </m:r>
                                    </m:sup>
                                  </m:sSup>
                                </m:e>
                              </m:d>
                            </m:e>
                          </m:mr>
                          <m:mr>
                            <m:e>
                              <m:m>
                                <m:mPr>
                                  <m:mcs>
                                    <m:mc>
                                      <m:mcPr>
                                        <m:count m:val="1"/>
                                        <m:mcJc m:val="center"/>
                                      </m:mcPr>
                                    </m:mc>
                                  </m:mcs>
                                  <m:ctrlPr>
                                    <a:rPr lang="en-US" i="1">
                                      <a:latin typeface="Cambria Math" panose="02040503050406030204" pitchFamily="18" charset="0"/>
                                    </a:rPr>
                                  </m:ctrlPr>
                                </m:mPr>
                                <m:mr>
                                  <m:e>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𝑧</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2</m:t>
                                            </m:r>
                                            <m:r>
                                              <a:rPr lang="en-US" i="1">
                                                <a:latin typeface="Cambria Math" panose="02040503050406030204" pitchFamily="18" charset="0"/>
                                                <a:ea typeface="Cambria Math" panose="02040503050406030204" pitchFamily="18" charset="0"/>
                                              </a:rPr>
                                              <m:t>)</m:t>
                                            </m:r>
                                          </m:sup>
                                        </m:sSup>
                                      </m:e>
                                    </m:d>
                                  </m:e>
                                </m:mr>
                                <m:mr>
                                  <m:e>
                                    <m:r>
                                      <a:rPr lang="en-US" i="1">
                                        <a:latin typeface="Cambria Math" panose="02040503050406030204" pitchFamily="18" charset="0"/>
                                      </a:rPr>
                                      <m:t>⋮</m:t>
                                    </m:r>
                                  </m:e>
                                </m:mr>
                              </m:m>
                            </m:e>
                          </m:mr>
                          <m:mr>
                            <m:e>
                              <m:r>
                                <a:rPr lang="en-US" i="1">
                                  <a:latin typeface="Cambria Math" panose="02040503050406030204" pitchFamily="18" charset="0"/>
                                  <a:ea typeface="Cambria Math" panose="02040503050406030204" pitchFamily="18" charset="0"/>
                                </a:rPr>
                                <m:t>𝜎</m:t>
                              </m:r>
                              <m:d>
                                <m:dPr>
                                  <m:ctrlPr>
                                    <a:rPr lang="en-US" i="1">
                                      <a:latin typeface="Cambria Math" panose="02040503050406030204" pitchFamily="18" charset="0"/>
                                      <a:ea typeface="Cambria Math" panose="02040503050406030204" pitchFamily="18" charset="0"/>
                                    </a:rPr>
                                  </m:ctrlPr>
                                </m:dPr>
                                <m:e>
                                  <m:sSup>
                                    <m:sSupPr>
                                      <m:ctrlPr>
                                        <a:rPr lang="en-US" i="1">
                                          <a:latin typeface="Cambria Math" panose="02040503050406030204" pitchFamily="18" charset="0"/>
                                          <a:ea typeface="Cambria Math" panose="02040503050406030204" pitchFamily="18" charset="0"/>
                                        </a:rPr>
                                      </m:ctrlPr>
                                    </m:sSupPr>
                                    <m:e>
                                      <m:r>
                                        <a:rPr lang="en-US" i="1">
                                          <a:latin typeface="Cambria Math" panose="02040503050406030204" pitchFamily="18" charset="0"/>
                                          <a:ea typeface="Cambria Math" panose="02040503050406030204" pitchFamily="18" charset="0"/>
                                        </a:rPr>
                                        <m:t>𝑧</m:t>
                                      </m:r>
                                    </m:e>
                                    <m:sup>
                                      <m:r>
                                        <a:rPr lang="en-US" i="1">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𝑚</m:t>
                                      </m:r>
                                      <m:r>
                                        <a:rPr lang="en-US" i="1">
                                          <a:latin typeface="Cambria Math" panose="02040503050406030204" pitchFamily="18" charset="0"/>
                                          <a:ea typeface="Cambria Math" panose="02040503050406030204" pitchFamily="18" charset="0"/>
                                        </a:rPr>
                                        <m:t>)</m:t>
                                      </m:r>
                                    </m:sup>
                                  </m:sSup>
                                </m:e>
                              </m:d>
                            </m:e>
                          </m:mr>
                        </m:m>
                      </m:e>
                    </m:d>
                    <m:r>
                      <a:rPr lang="en-US" b="0" i="1" smtClean="0">
                        <a:latin typeface="Cambria Math" panose="02040503050406030204" pitchFamily="18" charset="0"/>
                      </a:rPr>
                      <m:t>=</m:t>
                    </m:r>
                    <m:r>
                      <a:rPr lang="en-US" i="1" smtClean="0">
                        <a:solidFill>
                          <a:srgbClr val="9900FF"/>
                        </a:solidFill>
                        <a:latin typeface="Cambria Math" panose="02040503050406030204" pitchFamily="18" charset="0"/>
                        <a:ea typeface="Cambria Math" panose="02040503050406030204" pitchFamily="18" charset="0"/>
                      </a:rPr>
                      <m:t>𝜎</m:t>
                    </m:r>
                    <m:d>
                      <m:dPr>
                        <m:ctrlPr>
                          <a:rPr lang="en-US" i="1">
                            <a:solidFill>
                              <a:srgbClr val="9900FF"/>
                            </a:solidFill>
                            <a:latin typeface="Cambria Math" panose="02040503050406030204" pitchFamily="18" charset="0"/>
                          </a:rPr>
                        </m:ctrlPr>
                      </m:dPr>
                      <m:e>
                        <m:m>
                          <m:mPr>
                            <m:mcs>
                              <m:mc>
                                <m:mcPr>
                                  <m:count m:val="1"/>
                                  <m:mcJc m:val="center"/>
                                </m:mcPr>
                              </m:mc>
                            </m:mcs>
                            <m:ctrlPr>
                              <a:rPr lang="en-US" i="1">
                                <a:solidFill>
                                  <a:srgbClr val="9900FF"/>
                                </a:solidFill>
                                <a:latin typeface="Cambria Math" panose="02040503050406030204" pitchFamily="18" charset="0"/>
                              </a:rPr>
                            </m:ctrlPr>
                          </m:mPr>
                          <m:mr>
                            <m:e>
                              <m:sSup>
                                <m:sSupPr>
                                  <m:ctrlPr>
                                    <a:rPr lang="en-US" i="1">
                                      <a:solidFill>
                                        <a:srgbClr val="9900FF"/>
                                      </a:solidFill>
                                      <a:latin typeface="Cambria Math" panose="02040503050406030204" pitchFamily="18" charset="0"/>
                                    </a:rPr>
                                  </m:ctrlPr>
                                </m:sSupPr>
                                <m:e>
                                  <m:r>
                                    <a:rPr lang="en-US" b="0" i="1" smtClean="0">
                                      <a:solidFill>
                                        <a:srgbClr val="9900FF"/>
                                      </a:solidFill>
                                      <a:latin typeface="Cambria Math" panose="02040503050406030204" pitchFamily="18" charset="0"/>
                                    </a:rPr>
                                    <m:t>𝑧</m:t>
                                  </m:r>
                                </m:e>
                                <m:sup>
                                  <m:r>
                                    <a:rPr lang="en-US" i="1">
                                      <a:solidFill>
                                        <a:srgbClr val="9900FF"/>
                                      </a:solidFill>
                                      <a:latin typeface="Cambria Math" panose="02040503050406030204" pitchFamily="18" charset="0"/>
                                    </a:rPr>
                                    <m:t>(1)</m:t>
                                  </m:r>
                                </m:sup>
                              </m:sSup>
                            </m:e>
                          </m:mr>
                          <m:mr>
                            <m:e>
                              <m:m>
                                <m:mPr>
                                  <m:mcs>
                                    <m:mc>
                                      <m:mcPr>
                                        <m:count m:val="1"/>
                                        <m:mcJc m:val="center"/>
                                      </m:mcPr>
                                    </m:mc>
                                  </m:mcs>
                                  <m:ctrlPr>
                                    <a:rPr lang="en-US" i="1">
                                      <a:solidFill>
                                        <a:srgbClr val="9900FF"/>
                                      </a:solidFill>
                                      <a:latin typeface="Cambria Math" panose="02040503050406030204" pitchFamily="18" charset="0"/>
                                    </a:rPr>
                                  </m:ctrlPr>
                                </m:mPr>
                                <m:mr>
                                  <m:e>
                                    <m:sSup>
                                      <m:sSupPr>
                                        <m:ctrlPr>
                                          <a:rPr lang="en-US" i="1">
                                            <a:solidFill>
                                              <a:srgbClr val="9900FF"/>
                                            </a:solidFill>
                                            <a:latin typeface="Cambria Math" panose="02040503050406030204" pitchFamily="18" charset="0"/>
                                          </a:rPr>
                                        </m:ctrlPr>
                                      </m:sSupPr>
                                      <m:e>
                                        <m:r>
                                          <a:rPr lang="en-US" b="0" i="1" smtClean="0">
                                            <a:solidFill>
                                              <a:srgbClr val="9900FF"/>
                                            </a:solidFill>
                                            <a:latin typeface="Cambria Math" panose="02040503050406030204" pitchFamily="18" charset="0"/>
                                          </a:rPr>
                                          <m:t>𝑧</m:t>
                                        </m:r>
                                      </m:e>
                                      <m:sup>
                                        <m:r>
                                          <a:rPr lang="en-US" i="1">
                                            <a:solidFill>
                                              <a:srgbClr val="9900FF"/>
                                            </a:solidFill>
                                            <a:latin typeface="Cambria Math" panose="02040503050406030204" pitchFamily="18" charset="0"/>
                                          </a:rPr>
                                          <m:t>(2)</m:t>
                                        </m:r>
                                      </m:sup>
                                    </m:sSup>
                                  </m:e>
                                </m:mr>
                                <m:mr>
                                  <m:e>
                                    <m:r>
                                      <a:rPr lang="en-US" i="1">
                                        <a:solidFill>
                                          <a:srgbClr val="9900FF"/>
                                        </a:solidFill>
                                        <a:latin typeface="Cambria Math" panose="02040503050406030204" pitchFamily="18" charset="0"/>
                                      </a:rPr>
                                      <m:t>⋮</m:t>
                                    </m:r>
                                  </m:e>
                                </m:mr>
                              </m:m>
                            </m:e>
                          </m:mr>
                          <m:mr>
                            <m:e>
                              <m:sSup>
                                <m:sSupPr>
                                  <m:ctrlPr>
                                    <a:rPr lang="en-US" i="1">
                                      <a:solidFill>
                                        <a:srgbClr val="9900FF"/>
                                      </a:solidFill>
                                      <a:latin typeface="Cambria Math" panose="02040503050406030204" pitchFamily="18" charset="0"/>
                                    </a:rPr>
                                  </m:ctrlPr>
                                </m:sSupPr>
                                <m:e>
                                  <m:r>
                                    <a:rPr lang="en-US" b="0" i="1" smtClean="0">
                                      <a:solidFill>
                                        <a:srgbClr val="9900FF"/>
                                      </a:solidFill>
                                      <a:latin typeface="Cambria Math" panose="02040503050406030204" pitchFamily="18" charset="0"/>
                                    </a:rPr>
                                    <m:t>𝑧</m:t>
                                  </m:r>
                                </m:e>
                                <m:sup>
                                  <m:r>
                                    <a:rPr lang="en-US" i="1">
                                      <a:solidFill>
                                        <a:srgbClr val="9900FF"/>
                                      </a:solidFill>
                                      <a:latin typeface="Cambria Math" panose="02040503050406030204" pitchFamily="18" charset="0"/>
                                    </a:rPr>
                                    <m:t>(</m:t>
                                  </m:r>
                                  <m:r>
                                    <a:rPr lang="en-US" i="1">
                                      <a:solidFill>
                                        <a:srgbClr val="9900FF"/>
                                      </a:solidFill>
                                      <a:latin typeface="Cambria Math" panose="02040503050406030204" pitchFamily="18" charset="0"/>
                                    </a:rPr>
                                    <m:t>𝑚</m:t>
                                  </m:r>
                                  <m:r>
                                    <a:rPr lang="en-US" i="1">
                                      <a:solidFill>
                                        <a:srgbClr val="9900FF"/>
                                      </a:solidFill>
                                      <a:latin typeface="Cambria Math" panose="02040503050406030204" pitchFamily="18" charset="0"/>
                                    </a:rPr>
                                    <m:t>)</m:t>
                                  </m:r>
                                </m:sup>
                              </m:sSup>
                            </m:e>
                          </m:mr>
                        </m:m>
                      </m:e>
                    </m:d>
                    <m:r>
                      <a:rPr lang="en-US" b="0" i="1" smtClean="0">
                        <a:latin typeface="Cambria Math" panose="02040503050406030204" pitchFamily="18" charset="0"/>
                      </a:rPr>
                      <m:t>=</m:t>
                    </m:r>
                    <m:r>
                      <a:rPr lang="en-US" b="0" i="1" smtClean="0">
                        <a:solidFill>
                          <a:srgbClr val="9900FF"/>
                        </a:solidFill>
                        <a:latin typeface="Cambria Math" panose="02040503050406030204" pitchFamily="18" charset="0"/>
                        <a:ea typeface="Cambria Math" panose="02040503050406030204" pitchFamily="18" charset="0"/>
                      </a:rPr>
                      <m:t>𝜎</m:t>
                    </m:r>
                    <m:r>
                      <a:rPr lang="en-US" b="0" i="1" smtClean="0">
                        <a:solidFill>
                          <a:srgbClr val="9900FF"/>
                        </a:solidFill>
                        <a:latin typeface="Cambria Math" panose="02040503050406030204" pitchFamily="18" charset="0"/>
                        <a:ea typeface="Cambria Math" panose="02040503050406030204" pitchFamily="18" charset="0"/>
                      </a:rPr>
                      <m:t>(</m:t>
                    </m:r>
                    <m:r>
                      <a:rPr lang="en-US" b="0" i="1" smtClean="0">
                        <a:solidFill>
                          <a:srgbClr val="9900FF"/>
                        </a:solidFill>
                        <a:latin typeface="Cambria Math" panose="02040503050406030204" pitchFamily="18" charset="0"/>
                        <a:ea typeface="Cambria Math" panose="02040503050406030204" pitchFamily="18" charset="0"/>
                      </a:rPr>
                      <m:t>𝑧</m:t>
                    </m:r>
                    <m:r>
                      <a:rPr lang="en-US" b="0" i="1" smtClean="0">
                        <a:solidFill>
                          <a:srgbClr val="9900FF"/>
                        </a:solidFill>
                        <a:latin typeface="Cambria Math" panose="02040503050406030204" pitchFamily="18" charset="0"/>
                        <a:ea typeface="Cambria Math" panose="02040503050406030204" pitchFamily="18" charset="0"/>
                      </a:rPr>
                      <m:t>)</m:t>
                    </m:r>
                  </m:oMath>
                </a14:m>
                <a:endParaRPr lang="en-GB" dirty="0">
                  <a:solidFill>
                    <a:srgbClr val="9900FF"/>
                  </a:solidFill>
                </a:endParaRPr>
              </a:p>
              <a:p>
                <a:endParaRPr lang="en-US" dirty="0"/>
              </a:p>
            </p:txBody>
          </p:sp>
        </mc:Choice>
        <mc:Fallback xmlns="">
          <p:sp>
            <p:nvSpPr>
              <p:cNvPr id="3" name="Content Placeholder 2">
                <a:extLst>
                  <a:ext uri="{FF2B5EF4-FFF2-40B4-BE49-F238E27FC236}">
                    <a16:creationId xmlns:a16="http://schemas.microsoft.com/office/drawing/2014/main" id="{2CF4936E-8C9D-F590-B1FD-F2DD9E14ED03}"/>
                  </a:ext>
                </a:extLst>
              </p:cNvPr>
              <p:cNvSpPr>
                <a:spLocks noGrp="1" noRot="1" noChangeAspect="1" noMove="1" noResize="1" noEditPoints="1" noAdjustHandles="1" noChangeArrowheads="1" noChangeShapeType="1" noTextEdit="1"/>
              </p:cNvSpPr>
              <p:nvPr>
                <p:ph idx="1"/>
              </p:nvPr>
            </p:nvSpPr>
            <p:spPr>
              <a:blipFill>
                <a:blip r:embed="rId2"/>
                <a:stretch>
                  <a:fillRect l="-350"/>
                </a:stretch>
              </a:blipFill>
            </p:spPr>
            <p:txBody>
              <a:bodyPr/>
              <a:lstStyle/>
              <a:p>
                <a:r>
                  <a:rPr lang="en-CA">
                    <a:noFill/>
                  </a:rPr>
                  <a:t> </a:t>
                </a:r>
              </a:p>
            </p:txBody>
          </p:sp>
        </mc:Fallback>
      </mc:AlternateContent>
    </p:spTree>
    <p:extLst>
      <p:ext uri="{BB962C8B-B14F-4D97-AF65-F5344CB8AC3E}">
        <p14:creationId xmlns:p14="http://schemas.microsoft.com/office/powerpoint/2010/main" val="206979284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AD77B-5266-6D6F-C7FE-E917988A63C9}"/>
              </a:ext>
            </a:extLst>
          </p:cNvPr>
          <p:cNvSpPr>
            <a:spLocks noGrp="1"/>
          </p:cNvSpPr>
          <p:nvPr>
            <p:ph type="title"/>
          </p:nvPr>
        </p:nvSpPr>
        <p:spPr/>
        <p:txBody>
          <a:bodyPr>
            <a:normAutofit fontScale="90000"/>
          </a:bodyPr>
          <a:lstStyle/>
          <a:p>
            <a:r>
              <a:rPr lang="en-US" dirty="0">
                <a:solidFill>
                  <a:srgbClr val="9900FF"/>
                </a:solidFill>
                <a:highlight>
                  <a:srgbClr val="FF00FF"/>
                </a:highlight>
              </a:rPr>
              <a:t>II.4. </a:t>
            </a:r>
            <a:r>
              <a:rPr lang="en-US" dirty="0">
                <a:solidFill>
                  <a:srgbClr val="9900FF"/>
                </a:solidFill>
              </a:rPr>
              <a:t>Vectorization of Loss/Cost Function for 2 inputs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13AECE-A326-CE74-E03B-AC5E6B099B1C}"/>
                  </a:ext>
                </a:extLst>
              </p:cNvPr>
              <p:cNvSpPr>
                <a:spLocks noGrp="1"/>
              </p:cNvSpPr>
              <p:nvPr>
                <p:ph idx="1"/>
              </p:nvPr>
            </p:nvSpPr>
            <p:spPr>
              <a:xfrm>
                <a:off x="1717040" y="1200150"/>
                <a:ext cx="7232996" cy="3849831"/>
              </a:xfrm>
            </p:spPr>
            <p:txBody>
              <a:bodyPr>
                <a:normAutofit fontScale="92500"/>
              </a:bodyPr>
              <a:lstStyle/>
              <a:p>
                <a:pPr marL="0" indent="0">
                  <a:buNone/>
                </a:pPr>
                <a:endParaRPr lang="en-GB" b="1" i="1" dirty="0">
                  <a:solidFill>
                    <a:srgbClr val="9900FF"/>
                  </a:solidFill>
                  <a:latin typeface="Cambria Math" panose="02040503050406030204" pitchFamily="18" charset="0"/>
                  <a:ea typeface="Cambria Math" panose="02040503050406030204" pitchFamily="18" charset="0"/>
                </a:endParaRPr>
              </a:p>
              <a:p>
                <a:pPr>
                  <a:buFont typeface="Wingdings" panose="05000000000000000000" pitchFamily="2" charset="2"/>
                  <a:buChar char="q"/>
                </a:pPr>
                <a:r>
                  <a:rPr lang="en-US" u="sng" dirty="0">
                    <a:ea typeface="Cambria Math" panose="02040503050406030204" pitchFamily="18" charset="0"/>
                  </a:rPr>
                  <a:t>Remember</a:t>
                </a:r>
                <a:r>
                  <a:rPr lang="en-US" dirty="0">
                    <a:ea typeface="Cambria Math" panose="02040503050406030204" pitchFamily="18" charset="0"/>
                  </a:rPr>
                  <a:t>:  </a:t>
                </a:r>
                <a14:m>
                  <m:oMath xmlns:m="http://schemas.openxmlformats.org/officeDocument/2006/math">
                    <m:r>
                      <a:rPr lang="en-US" b="1" i="1" smtClean="0">
                        <a:solidFill>
                          <a:srgbClr val="00B050"/>
                        </a:solidFill>
                        <a:latin typeface="Cambria Math" panose="02040503050406030204" pitchFamily="18" charset="0"/>
                        <a:ea typeface="Cambria Math" panose="02040503050406030204" pitchFamily="18" charset="0"/>
                      </a:rPr>
                      <m:t>𝓛</m:t>
                    </m:r>
                    <m:r>
                      <a:rPr lang="en-US" b="1" i="1" smtClean="0">
                        <a:solidFill>
                          <a:srgbClr val="00B050"/>
                        </a:solidFill>
                        <a:latin typeface="Cambria Math" panose="02040503050406030204" pitchFamily="18" charset="0"/>
                        <a:ea typeface="Cambria Math" panose="02040503050406030204" pitchFamily="18" charset="0"/>
                      </a:rPr>
                      <m:t>=</m:t>
                    </m:r>
                    <m:r>
                      <a:rPr lang="en-US" b="1" i="1" smtClean="0">
                        <a:solidFill>
                          <a:srgbClr val="00B050"/>
                        </a:solidFill>
                        <a:latin typeface="Cambria Math" panose="02040503050406030204" pitchFamily="18" charset="0"/>
                        <a:ea typeface="Cambria Math" panose="02040503050406030204" pitchFamily="18" charset="0"/>
                      </a:rPr>
                      <m:t>𝑳𝑳</m:t>
                    </m:r>
                    <m:r>
                      <a:rPr lang="en-US" b="1" i="1" smtClean="0">
                        <a:solidFill>
                          <a:srgbClr val="00B050"/>
                        </a:solidFill>
                        <a:latin typeface="Cambria Math" panose="02040503050406030204" pitchFamily="18" charset="0"/>
                        <a:ea typeface="Cambria Math" panose="02040503050406030204" pitchFamily="18" charset="0"/>
                      </a:rPr>
                      <m:t>≈−</m:t>
                    </m:r>
                    <m:f>
                      <m:fPr>
                        <m:ctrlPr>
                          <a:rPr lang="en-US" b="1" i="1" smtClean="0">
                            <a:solidFill>
                              <a:srgbClr val="00B050"/>
                            </a:solidFill>
                            <a:latin typeface="Cambria Math" panose="02040503050406030204" pitchFamily="18" charset="0"/>
                            <a:ea typeface="Cambria Math" panose="02040503050406030204" pitchFamily="18" charset="0"/>
                          </a:rPr>
                        </m:ctrlPr>
                      </m:fPr>
                      <m:num>
                        <m:r>
                          <a:rPr lang="en-US" b="1" i="1" smtClean="0">
                            <a:solidFill>
                              <a:srgbClr val="00B050"/>
                            </a:solidFill>
                            <a:latin typeface="Cambria Math" panose="02040503050406030204" pitchFamily="18" charset="0"/>
                            <a:ea typeface="Cambria Math" panose="02040503050406030204" pitchFamily="18" charset="0"/>
                          </a:rPr>
                          <m:t>𝟏</m:t>
                        </m:r>
                      </m:num>
                      <m:den>
                        <m:r>
                          <a:rPr lang="en-US" b="1" i="1" smtClean="0">
                            <a:solidFill>
                              <a:srgbClr val="00B050"/>
                            </a:solidFill>
                            <a:latin typeface="Cambria Math" panose="02040503050406030204" pitchFamily="18" charset="0"/>
                            <a:ea typeface="Cambria Math" panose="02040503050406030204" pitchFamily="18" charset="0"/>
                          </a:rPr>
                          <m:t>𝒎</m:t>
                        </m:r>
                      </m:den>
                    </m:f>
                    <m:nary>
                      <m:naryPr>
                        <m:chr m:val="∑"/>
                        <m:ctrlPr>
                          <a:rPr lang="en-US" b="1" i="1">
                            <a:solidFill>
                              <a:srgbClr val="00B050"/>
                            </a:solidFill>
                            <a:latin typeface="Cambria Math" panose="02040503050406030204" pitchFamily="18" charset="0"/>
                          </a:rPr>
                        </m:ctrlPr>
                      </m:naryPr>
                      <m:sub>
                        <m:r>
                          <m:rPr>
                            <m:brk m:alnAt="23"/>
                          </m:rPr>
                          <a:rPr lang="en-US" b="1" i="1">
                            <a:solidFill>
                              <a:srgbClr val="00B050"/>
                            </a:solidFill>
                            <a:latin typeface="Cambria Math" panose="02040503050406030204" pitchFamily="18" charset="0"/>
                          </a:rPr>
                          <m:t>𝒊</m:t>
                        </m:r>
                        <m:r>
                          <a:rPr lang="en-US" b="1" i="1">
                            <a:solidFill>
                              <a:srgbClr val="00B050"/>
                            </a:solidFill>
                            <a:latin typeface="Cambria Math" panose="02040503050406030204" pitchFamily="18" charset="0"/>
                          </a:rPr>
                          <m:t>=</m:t>
                        </m:r>
                        <m:r>
                          <a:rPr lang="en-US" b="1" i="1">
                            <a:solidFill>
                              <a:srgbClr val="00B050"/>
                            </a:solidFill>
                            <a:latin typeface="Cambria Math" panose="02040503050406030204" pitchFamily="18" charset="0"/>
                          </a:rPr>
                          <m:t>𝟏</m:t>
                        </m:r>
                      </m:sub>
                      <m:sup>
                        <m:r>
                          <a:rPr lang="en-US" b="1" i="1">
                            <a:solidFill>
                              <a:srgbClr val="00B050"/>
                            </a:solidFill>
                            <a:latin typeface="Cambria Math" panose="02040503050406030204" pitchFamily="18" charset="0"/>
                          </a:rPr>
                          <m:t>𝒏</m:t>
                        </m:r>
                      </m:sup>
                      <m:e>
                        <m:sSub>
                          <m:sSubPr>
                            <m:ctrlPr>
                              <a:rPr lang="en-US" b="1" i="1">
                                <a:solidFill>
                                  <a:srgbClr val="00B050"/>
                                </a:solidFill>
                                <a:latin typeface="Cambria Math" panose="02040503050406030204" pitchFamily="18" charset="0"/>
                              </a:rPr>
                            </m:ctrlPr>
                          </m:sSubPr>
                          <m:e>
                            <m:r>
                              <a:rPr lang="en-US" b="1" i="1" smtClean="0">
                                <a:solidFill>
                                  <a:schemeClr val="tx1"/>
                                </a:solidFill>
                                <a:latin typeface="Cambria Math" panose="02040503050406030204" pitchFamily="18" charset="0"/>
                              </a:rPr>
                              <m:t>[</m:t>
                            </m:r>
                            <m:r>
                              <a:rPr lang="en-US" b="1" i="1">
                                <a:solidFill>
                                  <a:srgbClr val="00B050"/>
                                </a:solidFill>
                                <a:latin typeface="Cambria Math" panose="02040503050406030204" pitchFamily="18" charset="0"/>
                              </a:rPr>
                              <m:t>𝒚</m:t>
                            </m:r>
                          </m:e>
                          <m:sub>
                            <m:r>
                              <a:rPr lang="en-US" b="1" i="1">
                                <a:solidFill>
                                  <a:srgbClr val="00B050"/>
                                </a:solidFill>
                                <a:latin typeface="Cambria Math" panose="02040503050406030204" pitchFamily="18" charset="0"/>
                              </a:rPr>
                              <m:t>𝒊</m:t>
                            </m:r>
                          </m:sub>
                        </m:sSub>
                        <m:r>
                          <a:rPr lang="en-US" b="1" i="1">
                            <a:solidFill>
                              <a:srgbClr val="00B050"/>
                            </a:solidFill>
                            <a:latin typeface="Cambria Math" panose="02040503050406030204" pitchFamily="18" charset="0"/>
                          </a:rPr>
                          <m:t>𝒍𝒐𝒈</m:t>
                        </m:r>
                      </m:e>
                    </m:nary>
                    <m:d>
                      <m:dPr>
                        <m:ctrlPr>
                          <a:rPr lang="en-US" b="1" i="1">
                            <a:solidFill>
                              <a:srgbClr val="00B050"/>
                            </a:solidFill>
                            <a:latin typeface="Cambria Math" panose="02040503050406030204" pitchFamily="18" charset="0"/>
                          </a:rPr>
                        </m:ctrlPr>
                      </m:dPr>
                      <m:e>
                        <m:sSub>
                          <m:sSubPr>
                            <m:ctrlPr>
                              <a:rPr lang="en-US" b="1" i="1">
                                <a:solidFill>
                                  <a:srgbClr val="00B050"/>
                                </a:solidFill>
                                <a:latin typeface="Cambria Math" panose="02040503050406030204" pitchFamily="18" charset="0"/>
                              </a:rPr>
                            </m:ctrlPr>
                          </m:sSubPr>
                          <m:e>
                            <m:r>
                              <a:rPr lang="en-US" b="1" i="1">
                                <a:solidFill>
                                  <a:srgbClr val="00B050"/>
                                </a:solidFill>
                                <a:latin typeface="Cambria Math" panose="02040503050406030204" pitchFamily="18" charset="0"/>
                              </a:rPr>
                              <m:t>𝒂</m:t>
                            </m:r>
                          </m:e>
                          <m:sub>
                            <m:r>
                              <a:rPr lang="en-US" b="1" i="1">
                                <a:solidFill>
                                  <a:srgbClr val="00B050"/>
                                </a:solidFill>
                                <a:latin typeface="Cambria Math" panose="02040503050406030204" pitchFamily="18" charset="0"/>
                              </a:rPr>
                              <m:t>𝒊</m:t>
                            </m:r>
                          </m:sub>
                        </m:sSub>
                      </m:e>
                    </m:d>
                    <m:r>
                      <a:rPr lang="en-US" b="1" i="1">
                        <a:solidFill>
                          <a:srgbClr val="00B050"/>
                        </a:solidFill>
                        <a:latin typeface="Cambria Math" panose="02040503050406030204" pitchFamily="18" charset="0"/>
                      </a:rPr>
                      <m:t>+</m:t>
                    </m:r>
                    <m:d>
                      <m:dPr>
                        <m:ctrlPr>
                          <a:rPr lang="en-US" b="1" i="1">
                            <a:solidFill>
                              <a:srgbClr val="00B050"/>
                            </a:solidFill>
                            <a:latin typeface="Cambria Math" panose="02040503050406030204" pitchFamily="18" charset="0"/>
                          </a:rPr>
                        </m:ctrlPr>
                      </m:dPr>
                      <m:e>
                        <m:r>
                          <a:rPr lang="en-US" b="1" i="1">
                            <a:solidFill>
                              <a:srgbClr val="00B050"/>
                            </a:solidFill>
                            <a:latin typeface="Cambria Math" panose="02040503050406030204" pitchFamily="18" charset="0"/>
                          </a:rPr>
                          <m:t>𝟏</m:t>
                        </m:r>
                        <m:r>
                          <a:rPr lang="en-US" b="1" i="1">
                            <a:solidFill>
                              <a:srgbClr val="00B050"/>
                            </a:solidFill>
                            <a:latin typeface="Cambria Math" panose="02040503050406030204" pitchFamily="18" charset="0"/>
                          </a:rPr>
                          <m:t>−</m:t>
                        </m:r>
                        <m:sSub>
                          <m:sSubPr>
                            <m:ctrlPr>
                              <a:rPr lang="en-US" b="1" i="1">
                                <a:solidFill>
                                  <a:srgbClr val="00B050"/>
                                </a:solidFill>
                                <a:latin typeface="Cambria Math" panose="02040503050406030204" pitchFamily="18" charset="0"/>
                              </a:rPr>
                            </m:ctrlPr>
                          </m:sSubPr>
                          <m:e>
                            <m:r>
                              <a:rPr lang="en-US" b="1" i="1">
                                <a:solidFill>
                                  <a:srgbClr val="00B050"/>
                                </a:solidFill>
                                <a:latin typeface="Cambria Math" panose="02040503050406030204" pitchFamily="18" charset="0"/>
                              </a:rPr>
                              <m:t>𝒚</m:t>
                            </m:r>
                          </m:e>
                          <m:sub>
                            <m:r>
                              <a:rPr lang="en-US" b="1" i="1">
                                <a:solidFill>
                                  <a:srgbClr val="00B050"/>
                                </a:solidFill>
                                <a:latin typeface="Cambria Math" panose="02040503050406030204" pitchFamily="18" charset="0"/>
                              </a:rPr>
                              <m:t>𝒊</m:t>
                            </m:r>
                          </m:sub>
                        </m:sSub>
                      </m:e>
                    </m:d>
                    <m:r>
                      <a:rPr lang="en-US" b="1" i="1">
                        <a:solidFill>
                          <a:srgbClr val="00B050"/>
                        </a:solidFill>
                        <a:latin typeface="Cambria Math" panose="02040503050406030204" pitchFamily="18" charset="0"/>
                      </a:rPr>
                      <m:t>𝒍𝒐𝒈</m:t>
                    </m:r>
                    <m:r>
                      <a:rPr lang="en-US" b="1" i="1">
                        <a:solidFill>
                          <a:srgbClr val="00B050"/>
                        </a:solidFill>
                        <a:latin typeface="Cambria Math" panose="02040503050406030204" pitchFamily="18" charset="0"/>
                      </a:rPr>
                      <m:t>⁡(</m:t>
                    </m:r>
                    <m:r>
                      <a:rPr lang="en-US" b="1" i="1">
                        <a:solidFill>
                          <a:srgbClr val="00B050"/>
                        </a:solidFill>
                        <a:latin typeface="Cambria Math" panose="02040503050406030204" pitchFamily="18" charset="0"/>
                      </a:rPr>
                      <m:t>𝟏</m:t>
                    </m:r>
                    <m:r>
                      <a:rPr lang="en-US" b="1" i="1">
                        <a:solidFill>
                          <a:srgbClr val="00B050"/>
                        </a:solidFill>
                        <a:latin typeface="Cambria Math" panose="02040503050406030204" pitchFamily="18" charset="0"/>
                      </a:rPr>
                      <m:t>−</m:t>
                    </m:r>
                    <m:sSub>
                      <m:sSubPr>
                        <m:ctrlPr>
                          <a:rPr lang="en-US" b="1" i="1">
                            <a:solidFill>
                              <a:srgbClr val="00B050"/>
                            </a:solidFill>
                            <a:latin typeface="Cambria Math" panose="02040503050406030204" pitchFamily="18" charset="0"/>
                          </a:rPr>
                        </m:ctrlPr>
                      </m:sSubPr>
                      <m:e>
                        <m:r>
                          <a:rPr lang="en-US" b="1" i="1">
                            <a:solidFill>
                              <a:srgbClr val="00B050"/>
                            </a:solidFill>
                            <a:latin typeface="Cambria Math" panose="02040503050406030204" pitchFamily="18" charset="0"/>
                          </a:rPr>
                          <m:t>𝒂</m:t>
                        </m:r>
                      </m:e>
                      <m:sub>
                        <m:r>
                          <a:rPr lang="en-US" b="1" i="1">
                            <a:solidFill>
                              <a:srgbClr val="00B050"/>
                            </a:solidFill>
                            <a:latin typeface="Cambria Math" panose="02040503050406030204" pitchFamily="18" charset="0"/>
                          </a:rPr>
                          <m:t>𝒊</m:t>
                        </m:r>
                      </m:sub>
                    </m:sSub>
                    <m:r>
                      <a:rPr lang="en-US" b="1" i="1">
                        <a:latin typeface="Cambria Math" panose="02040503050406030204" pitchFamily="18" charset="0"/>
                      </a:rPr>
                      <m:t>)</m:t>
                    </m:r>
                  </m:oMath>
                </a14:m>
                <a:r>
                  <a:rPr lang="en-US" dirty="0"/>
                  <a:t>]</a:t>
                </a:r>
              </a:p>
              <a:p>
                <a:pPr marL="0" indent="0">
                  <a:buNone/>
                </a:pPr>
                <a:endParaRPr lang="en-US" b="1" i="1" dirty="0">
                  <a:solidFill>
                    <a:srgbClr val="9900FF"/>
                  </a:solidFill>
                  <a:latin typeface="Cambria Math" panose="02040503050406030204" pitchFamily="18" charset="0"/>
                  <a:ea typeface="Cambria Math" panose="02040503050406030204" pitchFamily="18" charset="0"/>
                </a:endParaRPr>
              </a:p>
              <a:p>
                <a:pPr marL="0" indent="0">
                  <a:buNone/>
                </a:pPr>
                <a:endParaRPr lang="en-US" b="1" i="1" dirty="0">
                  <a:solidFill>
                    <a:srgbClr val="9900FF"/>
                  </a:solidFill>
                  <a:latin typeface="Cambria Math" panose="02040503050406030204" pitchFamily="18" charset="0"/>
                  <a:ea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GB" b="1" i="1" smtClean="0">
                          <a:solidFill>
                            <a:srgbClr val="9900FF"/>
                          </a:solidFill>
                          <a:latin typeface="Cambria Math" panose="02040503050406030204" pitchFamily="18" charset="0"/>
                          <a:ea typeface="Cambria Math" panose="02040503050406030204" pitchFamily="18" charset="0"/>
                        </a:rPr>
                        <m:t>𝓛</m:t>
                      </m:r>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𝑚</m:t>
                          </m:r>
                        </m:den>
                      </m:f>
                      <m:nary>
                        <m:naryPr>
                          <m:chr m:val="∑"/>
                          <m:ctrlPr>
                            <a:rPr lang="en-US" b="0" i="1" smtClean="0">
                              <a:latin typeface="Cambria Math" panose="02040503050406030204" pitchFamily="18" charset="0"/>
                              <a:ea typeface="Cambria Math" panose="02040503050406030204" pitchFamily="18" charset="0"/>
                            </a:rPr>
                          </m:ctrlPr>
                        </m:naryPr>
                        <m:sub>
                          <m:r>
                            <m:rPr>
                              <m:brk m:alnAt="23"/>
                            </m:rPr>
                            <a:rPr lang="en-US" b="0" i="1" smtClean="0">
                              <a:latin typeface="Cambria Math" panose="02040503050406030204" pitchFamily="18" charset="0"/>
                              <a:ea typeface="Cambria Math" panose="02040503050406030204" pitchFamily="18" charset="0"/>
                            </a:rPr>
                            <m:t>𝑖</m:t>
                          </m:r>
                          <m:r>
                            <a:rPr lang="en-US" b="0" i="1" smtClean="0">
                              <a:latin typeface="Cambria Math" panose="02040503050406030204" pitchFamily="18" charset="0"/>
                              <a:ea typeface="Cambria Math" panose="02040503050406030204" pitchFamily="18" charset="0"/>
                            </a:rPr>
                            <m:t>=1</m:t>
                          </m:r>
                        </m:sub>
                        <m:sup>
                          <m:r>
                            <a:rPr lang="en-US" b="0" i="1" smtClean="0">
                              <a:latin typeface="Cambria Math" panose="02040503050406030204" pitchFamily="18" charset="0"/>
                              <a:ea typeface="Cambria Math" panose="02040503050406030204" pitchFamily="18" charset="0"/>
                            </a:rPr>
                            <m:t>𝑚</m:t>
                          </m:r>
                        </m:sup>
                        <m:e>
                          <m:d>
                            <m:dPr>
                              <m:begChr m:val="{"/>
                              <m:endChr m:val="}"/>
                              <m:ctrlPr>
                                <a:rPr lang="en-US" b="0" i="1" smtClean="0">
                                  <a:latin typeface="Cambria Math" panose="02040503050406030204" pitchFamily="18" charset="0"/>
                                  <a:ea typeface="Cambria Math" panose="02040503050406030204" pitchFamily="18" charset="0"/>
                                </a:rPr>
                              </m:ctrlPr>
                            </m:dPr>
                            <m:e>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1</m:t>
                                                </m:r>
                                              </m:e>
                                            </m:d>
                                          </m:sup>
                                        </m:sSup>
                                      </m:e>
                                    </m:mr>
                                    <m:mr>
                                      <m:e>
                                        <m:m>
                                          <m:mPr>
                                            <m:mcs>
                                              <m:mc>
                                                <m:mcPr>
                                                  <m:count m:val="1"/>
                                                  <m:mcJc m:val="center"/>
                                                </m:mcPr>
                                              </m:mc>
                                            </m:mcs>
                                            <m:ctrlPr>
                                              <a:rPr lang="en-US" i="1">
                                                <a:latin typeface="Cambria Math" panose="02040503050406030204" pitchFamily="18" charset="0"/>
                                              </a:rPr>
                                            </m:ctrlPr>
                                          </m:mPr>
                                          <m:mr>
                                            <m:e>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2</m:t>
                                                      </m:r>
                                                    </m:e>
                                                  </m:d>
                                                </m:sup>
                                              </m:sSup>
                                            </m:e>
                                          </m:mr>
                                          <m:mr>
                                            <m:e>
                                              <m:r>
                                                <a:rPr lang="en-US" i="1">
                                                  <a:latin typeface="Cambria Math" panose="02040503050406030204" pitchFamily="18" charset="0"/>
                                                </a:rPr>
                                                <m:t>⋮</m:t>
                                              </m:r>
                                            </m:e>
                                          </m:mr>
                                        </m:m>
                                      </m:e>
                                    </m:mr>
                                    <m:mr>
                                      <m:e>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𝑚</m:t>
                                                </m:r>
                                              </m:e>
                                            </m:d>
                                          </m:sup>
                                        </m:sSup>
                                      </m:e>
                                    </m:mr>
                                  </m:m>
                                </m:e>
                              </m:d>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p>
                                                  <m:sSupPr>
                                                    <m:ctrlPr>
                                                      <a:rPr lang="en-US" i="1">
                                                        <a:latin typeface="Cambria Math" panose="02040503050406030204" pitchFamily="18" charset="0"/>
                                                      </a:rPr>
                                                    </m:ctrlPr>
                                                  </m:sSupPr>
                                                  <m:e>
                                                    <m:r>
                                                      <a:rPr lang="en-US" i="1">
                                                        <a:latin typeface="Cambria Math" panose="02040503050406030204" pitchFamily="18" charset="0"/>
                                                      </a:rPr>
                                                      <m:t>𝑎</m:t>
                                                    </m:r>
                                                  </m:e>
                                                  <m:sup>
                                                    <m:d>
                                                      <m:dPr>
                                                        <m:ctrlPr>
                                                          <a:rPr lang="en-US" i="1">
                                                            <a:latin typeface="Cambria Math" panose="02040503050406030204" pitchFamily="18" charset="0"/>
                                                          </a:rPr>
                                                        </m:ctrlPr>
                                                      </m:dPr>
                                                      <m:e>
                                                        <m:r>
                                                          <a:rPr lang="en-US" i="1">
                                                            <a:latin typeface="Cambria Math" panose="02040503050406030204" pitchFamily="18" charset="0"/>
                                                          </a:rPr>
                                                          <m:t>1</m:t>
                                                        </m:r>
                                                      </m:e>
                                                    </m:d>
                                                  </m:sup>
                                                </m:sSup>
                                              </m:e>
                                            </m:mr>
                                            <m:mr>
                                              <m:e>
                                                <m:m>
                                                  <m:mPr>
                                                    <m:mcs>
                                                      <m:mc>
                                                        <m:mcPr>
                                                          <m:count m:val="1"/>
                                                          <m:mcJc m:val="center"/>
                                                        </m:mcPr>
                                                      </m:mc>
                                                    </m:mcs>
                                                    <m:ctrlPr>
                                                      <a:rPr lang="en-US" i="1">
                                                        <a:latin typeface="Cambria Math" panose="02040503050406030204" pitchFamily="18" charset="0"/>
                                                      </a:rPr>
                                                    </m:ctrlPr>
                                                  </m:mPr>
                                                  <m:mr>
                                                    <m:e>
                                                      <m:sSup>
                                                        <m:sSupPr>
                                                          <m:ctrlPr>
                                                            <a:rPr lang="en-US" i="1">
                                                              <a:latin typeface="Cambria Math" panose="02040503050406030204" pitchFamily="18" charset="0"/>
                                                            </a:rPr>
                                                          </m:ctrlPr>
                                                        </m:sSupPr>
                                                        <m:e>
                                                          <m:r>
                                                            <a:rPr lang="en-US" i="1">
                                                              <a:latin typeface="Cambria Math" panose="02040503050406030204" pitchFamily="18" charset="0"/>
                                                            </a:rPr>
                                                            <m:t>𝑎</m:t>
                                                          </m:r>
                                                        </m:e>
                                                        <m:sup>
                                                          <m:d>
                                                            <m:dPr>
                                                              <m:ctrlPr>
                                                                <a:rPr lang="en-US" i="1">
                                                                  <a:latin typeface="Cambria Math" panose="02040503050406030204" pitchFamily="18" charset="0"/>
                                                                </a:rPr>
                                                              </m:ctrlPr>
                                                            </m:dPr>
                                                            <m:e>
                                                              <m:r>
                                                                <a:rPr lang="en-US" i="1">
                                                                  <a:latin typeface="Cambria Math" panose="02040503050406030204" pitchFamily="18" charset="0"/>
                                                                </a:rPr>
                                                                <m:t>2</m:t>
                                                              </m:r>
                                                            </m:e>
                                                          </m:d>
                                                        </m:sup>
                                                      </m:sSup>
                                                    </m:e>
                                                  </m:mr>
                                                  <m:mr>
                                                    <m:e>
                                                      <m:r>
                                                        <a:rPr lang="en-US" i="1">
                                                          <a:latin typeface="Cambria Math" panose="02040503050406030204" pitchFamily="18" charset="0"/>
                                                        </a:rPr>
                                                        <m:t>⋮</m:t>
                                                      </m:r>
                                                    </m:e>
                                                  </m:mr>
                                                </m:m>
                                              </m:e>
                                            </m:mr>
                                            <m:mr>
                                              <m:e>
                                                <m:sSup>
                                                  <m:sSupPr>
                                                    <m:ctrlPr>
                                                      <a:rPr lang="en-US" i="1">
                                                        <a:latin typeface="Cambria Math" panose="02040503050406030204" pitchFamily="18" charset="0"/>
                                                      </a:rPr>
                                                    </m:ctrlPr>
                                                  </m:sSupPr>
                                                  <m:e>
                                                    <m:r>
                                                      <a:rPr lang="en-US" i="1">
                                                        <a:latin typeface="Cambria Math" panose="02040503050406030204" pitchFamily="18" charset="0"/>
                                                      </a:rPr>
                                                      <m:t>𝑎</m:t>
                                                    </m:r>
                                                  </m:e>
                                                  <m:sup>
                                                    <m:d>
                                                      <m:dPr>
                                                        <m:ctrlPr>
                                                          <a:rPr lang="en-US" i="1">
                                                            <a:latin typeface="Cambria Math" panose="02040503050406030204" pitchFamily="18" charset="0"/>
                                                          </a:rPr>
                                                        </m:ctrlPr>
                                                      </m:dPr>
                                                      <m:e>
                                                        <m:r>
                                                          <a:rPr lang="en-US" i="1">
                                                            <a:latin typeface="Cambria Math" panose="02040503050406030204" pitchFamily="18" charset="0"/>
                                                          </a:rPr>
                                                          <m:t>𝑚</m:t>
                                                        </m:r>
                                                      </m:e>
                                                    </m:d>
                                                  </m:sup>
                                                </m:sSup>
                                              </m:e>
                                            </m:mr>
                                          </m:m>
                                        </m:e>
                                      </m:d>
                                    </m:e>
                                  </m:d>
                                </m:e>
                              </m:fun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1−</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1</m:t>
                                                    </m:r>
                                                  </m:e>
                                                </m:d>
                                              </m:sup>
                                            </m:sSup>
                                          </m:e>
                                        </m:mr>
                                        <m:mr>
                                          <m:e>
                                            <m:m>
                                              <m:mPr>
                                                <m:mcs>
                                                  <m:mc>
                                                    <m:mcPr>
                                                      <m:count m:val="1"/>
                                                      <m:mcJc m:val="center"/>
                                                    </m:mcPr>
                                                  </m:mc>
                                                </m:mcs>
                                                <m:ctrlPr>
                                                  <a:rPr lang="en-US" i="1">
                                                    <a:latin typeface="Cambria Math" panose="02040503050406030204" pitchFamily="18" charset="0"/>
                                                  </a:rPr>
                                                </m:ctrlPr>
                                              </m:mPr>
                                              <m:mr>
                                                <m:e>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2</m:t>
                                                          </m:r>
                                                        </m:e>
                                                      </m:d>
                                                    </m:sup>
                                                  </m:sSup>
                                                </m:e>
                                              </m:mr>
                                              <m:mr>
                                                <m:e>
                                                  <m:r>
                                                    <a:rPr lang="en-US" i="1">
                                                      <a:latin typeface="Cambria Math" panose="02040503050406030204" pitchFamily="18" charset="0"/>
                                                    </a:rPr>
                                                    <m:t>⋮</m:t>
                                                  </m:r>
                                                </m:e>
                                              </m:mr>
                                            </m:m>
                                          </m:e>
                                        </m:mr>
                                        <m:mr>
                                          <m:e>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𝑚</m:t>
                                                    </m:r>
                                                  </m:e>
                                                </m:d>
                                              </m:sup>
                                            </m:sSup>
                                          </m:e>
                                        </m:mr>
                                      </m:m>
                                    </m:e>
                                  </m:d>
                                </m:e>
                              </m:d>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1−</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p>
                                                  <m:sSupPr>
                                                    <m:ctrlPr>
                                                      <a:rPr lang="en-US" i="1">
                                                        <a:latin typeface="Cambria Math" panose="02040503050406030204" pitchFamily="18" charset="0"/>
                                                      </a:rPr>
                                                    </m:ctrlPr>
                                                  </m:sSupPr>
                                                  <m:e>
                                                    <m:r>
                                                      <a:rPr lang="en-US" i="1">
                                                        <a:latin typeface="Cambria Math" panose="02040503050406030204" pitchFamily="18" charset="0"/>
                                                      </a:rPr>
                                                      <m:t>𝑎</m:t>
                                                    </m:r>
                                                  </m:e>
                                                  <m:sup>
                                                    <m:d>
                                                      <m:dPr>
                                                        <m:ctrlPr>
                                                          <a:rPr lang="en-US" i="1">
                                                            <a:latin typeface="Cambria Math" panose="02040503050406030204" pitchFamily="18" charset="0"/>
                                                          </a:rPr>
                                                        </m:ctrlPr>
                                                      </m:dPr>
                                                      <m:e>
                                                        <m:r>
                                                          <a:rPr lang="en-US" i="1">
                                                            <a:latin typeface="Cambria Math" panose="02040503050406030204" pitchFamily="18" charset="0"/>
                                                          </a:rPr>
                                                          <m:t>1</m:t>
                                                        </m:r>
                                                      </m:e>
                                                    </m:d>
                                                  </m:sup>
                                                </m:sSup>
                                              </m:e>
                                            </m:mr>
                                            <m:mr>
                                              <m:e>
                                                <m:m>
                                                  <m:mPr>
                                                    <m:mcs>
                                                      <m:mc>
                                                        <m:mcPr>
                                                          <m:count m:val="1"/>
                                                          <m:mcJc m:val="center"/>
                                                        </m:mcPr>
                                                      </m:mc>
                                                    </m:mcs>
                                                    <m:ctrlPr>
                                                      <a:rPr lang="en-US" i="1">
                                                        <a:latin typeface="Cambria Math" panose="02040503050406030204" pitchFamily="18" charset="0"/>
                                                      </a:rPr>
                                                    </m:ctrlPr>
                                                  </m:mPr>
                                                  <m:mr>
                                                    <m:e>
                                                      <m:sSup>
                                                        <m:sSupPr>
                                                          <m:ctrlPr>
                                                            <a:rPr lang="en-US" i="1">
                                                              <a:latin typeface="Cambria Math" panose="02040503050406030204" pitchFamily="18" charset="0"/>
                                                            </a:rPr>
                                                          </m:ctrlPr>
                                                        </m:sSupPr>
                                                        <m:e>
                                                          <m:r>
                                                            <a:rPr lang="en-US" i="1">
                                                              <a:latin typeface="Cambria Math" panose="02040503050406030204" pitchFamily="18" charset="0"/>
                                                            </a:rPr>
                                                            <m:t>𝑎</m:t>
                                                          </m:r>
                                                        </m:e>
                                                        <m:sup>
                                                          <m:d>
                                                            <m:dPr>
                                                              <m:ctrlPr>
                                                                <a:rPr lang="en-US" i="1">
                                                                  <a:latin typeface="Cambria Math" panose="02040503050406030204" pitchFamily="18" charset="0"/>
                                                                </a:rPr>
                                                              </m:ctrlPr>
                                                            </m:dPr>
                                                            <m:e>
                                                              <m:r>
                                                                <a:rPr lang="en-US" i="1">
                                                                  <a:latin typeface="Cambria Math" panose="02040503050406030204" pitchFamily="18" charset="0"/>
                                                                </a:rPr>
                                                                <m:t>2</m:t>
                                                              </m:r>
                                                            </m:e>
                                                          </m:d>
                                                        </m:sup>
                                                      </m:sSup>
                                                    </m:e>
                                                  </m:mr>
                                                  <m:mr>
                                                    <m:e>
                                                      <m:r>
                                                        <a:rPr lang="en-US" i="1">
                                                          <a:latin typeface="Cambria Math" panose="02040503050406030204" pitchFamily="18" charset="0"/>
                                                        </a:rPr>
                                                        <m:t>⋮</m:t>
                                                      </m:r>
                                                    </m:e>
                                                  </m:mr>
                                                </m:m>
                                              </m:e>
                                            </m:mr>
                                            <m:mr>
                                              <m:e>
                                                <m:sSup>
                                                  <m:sSupPr>
                                                    <m:ctrlPr>
                                                      <a:rPr lang="en-US" i="1">
                                                        <a:latin typeface="Cambria Math" panose="02040503050406030204" pitchFamily="18" charset="0"/>
                                                      </a:rPr>
                                                    </m:ctrlPr>
                                                  </m:sSupPr>
                                                  <m:e>
                                                    <m:r>
                                                      <a:rPr lang="en-US" i="1">
                                                        <a:latin typeface="Cambria Math" panose="02040503050406030204" pitchFamily="18" charset="0"/>
                                                      </a:rPr>
                                                      <m:t>𝑎</m:t>
                                                    </m:r>
                                                  </m:e>
                                                  <m:sup>
                                                    <m:d>
                                                      <m:dPr>
                                                        <m:ctrlPr>
                                                          <a:rPr lang="en-US" i="1">
                                                            <a:latin typeface="Cambria Math" panose="02040503050406030204" pitchFamily="18" charset="0"/>
                                                          </a:rPr>
                                                        </m:ctrlPr>
                                                      </m:dPr>
                                                      <m:e>
                                                        <m:r>
                                                          <a:rPr lang="en-US" i="1">
                                                            <a:latin typeface="Cambria Math" panose="02040503050406030204" pitchFamily="18" charset="0"/>
                                                          </a:rPr>
                                                          <m:t>𝑚</m:t>
                                                        </m:r>
                                                      </m:e>
                                                    </m:d>
                                                  </m:sup>
                                                </m:sSup>
                                              </m:e>
                                            </m:mr>
                                          </m:m>
                                        </m:e>
                                      </m:d>
                                    </m:e>
                                  </m:d>
                                </m:e>
                              </m:func>
                            </m:e>
                          </m:d>
                        </m:e>
                      </m:nary>
                    </m:oMath>
                  </m:oMathPara>
                </a14:m>
                <a:endParaRPr lang="en-US" dirty="0"/>
              </a:p>
              <a:p>
                <a:pPr marL="0" indent="0">
                  <a:buNone/>
                </a:pPr>
                <a:endParaRPr lang="en-US" dirty="0"/>
              </a:p>
              <a:p>
                <a:pPr marL="0" indent="0">
                  <a:buNone/>
                </a:pPr>
                <a:endParaRPr lang="en-US" dirty="0"/>
              </a:p>
              <a:p>
                <a:pPr marL="0" indent="0">
                  <a:buNone/>
                </a:pPr>
                <a:r>
                  <a:rPr lang="en-US" dirty="0"/>
                  <a:t>Hence”</a:t>
                </a:r>
              </a:p>
              <a:p>
                <a:pPr marL="0" indent="0">
                  <a:buNone/>
                </a:pPr>
                <a14:m>
                  <m:oMathPara xmlns:m="http://schemas.openxmlformats.org/officeDocument/2006/math">
                    <m:oMathParaPr>
                      <m:jc m:val="centerGroup"/>
                    </m:oMathParaPr>
                    <m:oMath xmlns:m="http://schemas.openxmlformats.org/officeDocument/2006/math">
                      <m:r>
                        <a:rPr lang="en-GB" b="1" i="1" smtClean="0">
                          <a:solidFill>
                            <a:srgbClr val="9900FF"/>
                          </a:solidFill>
                          <a:latin typeface="Cambria Math" panose="02040503050406030204" pitchFamily="18" charset="0"/>
                          <a:ea typeface="Cambria Math" panose="02040503050406030204" pitchFamily="18" charset="0"/>
                        </a:rPr>
                        <m:t>𝓛</m:t>
                      </m:r>
                      <m:r>
                        <a:rPr lang="en-US" b="1" i="1">
                          <a:solidFill>
                            <a:srgbClr val="9900FF"/>
                          </a:solidFill>
                          <a:latin typeface="Cambria Math" panose="02040503050406030204" pitchFamily="18" charset="0"/>
                          <a:ea typeface="Cambria Math" panose="02040503050406030204" pitchFamily="18" charset="0"/>
                        </a:rPr>
                        <m:t>=−</m:t>
                      </m:r>
                      <m:f>
                        <m:fPr>
                          <m:ctrlPr>
                            <a:rPr lang="en-US" b="1" i="1">
                              <a:solidFill>
                                <a:srgbClr val="9900FF"/>
                              </a:solidFill>
                              <a:latin typeface="Cambria Math" panose="02040503050406030204" pitchFamily="18" charset="0"/>
                              <a:ea typeface="Cambria Math" panose="02040503050406030204" pitchFamily="18" charset="0"/>
                            </a:rPr>
                          </m:ctrlPr>
                        </m:fPr>
                        <m:num>
                          <m:r>
                            <a:rPr lang="en-US" b="1" i="1">
                              <a:solidFill>
                                <a:srgbClr val="9900FF"/>
                              </a:solidFill>
                              <a:latin typeface="Cambria Math" panose="02040503050406030204" pitchFamily="18" charset="0"/>
                              <a:ea typeface="Cambria Math" panose="02040503050406030204" pitchFamily="18" charset="0"/>
                            </a:rPr>
                            <m:t>𝟏</m:t>
                          </m:r>
                        </m:num>
                        <m:den>
                          <m:r>
                            <a:rPr lang="en-US" b="1" i="1">
                              <a:solidFill>
                                <a:srgbClr val="9900FF"/>
                              </a:solidFill>
                              <a:latin typeface="Cambria Math" panose="02040503050406030204" pitchFamily="18" charset="0"/>
                              <a:ea typeface="Cambria Math" panose="02040503050406030204" pitchFamily="18" charset="0"/>
                            </a:rPr>
                            <m:t>𝒎</m:t>
                          </m:r>
                        </m:den>
                      </m:f>
                      <m:nary>
                        <m:naryPr>
                          <m:chr m:val="∑"/>
                          <m:subHide m:val="on"/>
                          <m:supHide m:val="on"/>
                          <m:ctrlPr>
                            <a:rPr lang="en-US" b="1" i="1" smtClean="0">
                              <a:solidFill>
                                <a:srgbClr val="9900FF"/>
                              </a:solidFill>
                              <a:latin typeface="Cambria Math" panose="02040503050406030204" pitchFamily="18" charset="0"/>
                              <a:ea typeface="Cambria Math" panose="02040503050406030204" pitchFamily="18" charset="0"/>
                            </a:rPr>
                          </m:ctrlPr>
                        </m:naryPr>
                        <m:sub/>
                        <m:sup/>
                        <m:e>
                          <m:r>
                            <a:rPr lang="en-US" b="1" i="1" smtClean="0">
                              <a:solidFill>
                                <a:srgbClr val="9900FF"/>
                              </a:solidFill>
                              <a:latin typeface="Cambria Math" panose="02040503050406030204" pitchFamily="18" charset="0"/>
                              <a:ea typeface="Cambria Math" panose="02040503050406030204" pitchFamily="18" charset="0"/>
                            </a:rPr>
                            <m:t>[</m:t>
                          </m:r>
                          <m:r>
                            <a:rPr lang="en-US" b="1" i="1" smtClean="0">
                              <a:solidFill>
                                <a:srgbClr val="9900FF"/>
                              </a:solidFill>
                              <a:latin typeface="Cambria Math" panose="02040503050406030204" pitchFamily="18" charset="0"/>
                              <a:ea typeface="Cambria Math" panose="02040503050406030204" pitchFamily="18" charset="0"/>
                            </a:rPr>
                            <m:t>𝒀</m:t>
                          </m:r>
                          <m:r>
                            <a:rPr lang="en-US" b="1" i="1" smtClean="0">
                              <a:solidFill>
                                <a:srgbClr val="9900FF"/>
                              </a:solidFill>
                              <a:latin typeface="Cambria Math" panose="02040503050406030204" pitchFamily="18" charset="0"/>
                              <a:ea typeface="Cambria Math" panose="02040503050406030204" pitchFamily="18" charset="0"/>
                            </a:rPr>
                            <m:t>.</m:t>
                          </m:r>
                          <m:func>
                            <m:funcPr>
                              <m:ctrlPr>
                                <a:rPr lang="en-US" b="1" i="1" smtClean="0">
                                  <a:solidFill>
                                    <a:srgbClr val="9900FF"/>
                                  </a:solidFill>
                                  <a:latin typeface="Cambria Math" panose="02040503050406030204" pitchFamily="18" charset="0"/>
                                  <a:ea typeface="Cambria Math" panose="02040503050406030204" pitchFamily="18" charset="0"/>
                                </a:rPr>
                              </m:ctrlPr>
                            </m:funcPr>
                            <m:fName>
                              <m:r>
                                <a:rPr lang="en-US" b="1" i="0" smtClean="0">
                                  <a:solidFill>
                                    <a:srgbClr val="9900FF"/>
                                  </a:solidFill>
                                  <a:latin typeface="Cambria Math" panose="02040503050406030204" pitchFamily="18" charset="0"/>
                                  <a:ea typeface="Cambria Math" panose="02040503050406030204" pitchFamily="18" charset="0"/>
                                </a:rPr>
                                <m:t>𝐥𝐨𝐠</m:t>
                              </m:r>
                            </m:fName>
                            <m:e>
                              <m:d>
                                <m:dPr>
                                  <m:ctrlPr>
                                    <a:rPr lang="en-US" b="1" i="1" smtClean="0">
                                      <a:solidFill>
                                        <a:srgbClr val="9900FF"/>
                                      </a:solidFill>
                                      <a:latin typeface="Cambria Math" panose="02040503050406030204" pitchFamily="18" charset="0"/>
                                      <a:ea typeface="Cambria Math" panose="02040503050406030204" pitchFamily="18" charset="0"/>
                                    </a:rPr>
                                  </m:ctrlPr>
                                </m:dPr>
                                <m:e>
                                  <m:r>
                                    <a:rPr lang="en-US" b="1" i="1" smtClean="0">
                                      <a:solidFill>
                                        <a:srgbClr val="9900FF"/>
                                      </a:solidFill>
                                      <a:latin typeface="Cambria Math" panose="02040503050406030204" pitchFamily="18" charset="0"/>
                                      <a:ea typeface="Cambria Math" panose="02040503050406030204" pitchFamily="18" charset="0"/>
                                    </a:rPr>
                                    <m:t>𝑨</m:t>
                                  </m:r>
                                </m:e>
                              </m:d>
                            </m:e>
                          </m:func>
                          <m:r>
                            <a:rPr lang="en-US" b="1" i="1" smtClean="0">
                              <a:solidFill>
                                <a:srgbClr val="9900FF"/>
                              </a:solidFill>
                              <a:latin typeface="Cambria Math" panose="02040503050406030204" pitchFamily="18" charset="0"/>
                              <a:ea typeface="Cambria Math" panose="02040503050406030204" pitchFamily="18" charset="0"/>
                            </a:rPr>
                            <m:t>+</m:t>
                          </m:r>
                          <m:d>
                            <m:dPr>
                              <m:ctrlPr>
                                <a:rPr lang="en-US" b="1" i="1" smtClean="0">
                                  <a:solidFill>
                                    <a:srgbClr val="9900FF"/>
                                  </a:solidFill>
                                  <a:latin typeface="Cambria Math" panose="02040503050406030204" pitchFamily="18" charset="0"/>
                                  <a:ea typeface="Cambria Math" panose="02040503050406030204" pitchFamily="18" charset="0"/>
                                </a:rPr>
                              </m:ctrlPr>
                            </m:dPr>
                            <m:e>
                              <m:r>
                                <a:rPr lang="en-US" b="1" i="1" smtClean="0">
                                  <a:solidFill>
                                    <a:srgbClr val="9900FF"/>
                                  </a:solidFill>
                                  <a:latin typeface="Cambria Math" panose="02040503050406030204" pitchFamily="18" charset="0"/>
                                  <a:ea typeface="Cambria Math" panose="02040503050406030204" pitchFamily="18" charset="0"/>
                                </a:rPr>
                                <m:t>𝟏</m:t>
                              </m:r>
                              <m:r>
                                <a:rPr lang="en-US" b="1" i="1" smtClean="0">
                                  <a:solidFill>
                                    <a:srgbClr val="9900FF"/>
                                  </a:solidFill>
                                  <a:latin typeface="Cambria Math" panose="02040503050406030204" pitchFamily="18" charset="0"/>
                                  <a:ea typeface="Cambria Math" panose="02040503050406030204" pitchFamily="18" charset="0"/>
                                </a:rPr>
                                <m:t>−</m:t>
                              </m:r>
                              <m:r>
                                <a:rPr lang="en-US" b="1" i="1" smtClean="0">
                                  <a:solidFill>
                                    <a:srgbClr val="9900FF"/>
                                  </a:solidFill>
                                  <a:latin typeface="Cambria Math" panose="02040503050406030204" pitchFamily="18" charset="0"/>
                                  <a:ea typeface="Cambria Math" panose="02040503050406030204" pitchFamily="18" charset="0"/>
                                </a:rPr>
                                <m:t>𝒀</m:t>
                              </m:r>
                            </m:e>
                          </m:d>
                          <m:r>
                            <a:rPr lang="en-US" b="1" i="1" smtClean="0">
                              <a:solidFill>
                                <a:srgbClr val="9900FF"/>
                              </a:solidFill>
                              <a:latin typeface="Cambria Math" panose="02040503050406030204" pitchFamily="18" charset="0"/>
                              <a:ea typeface="Cambria Math" panose="02040503050406030204" pitchFamily="18" charset="0"/>
                            </a:rPr>
                            <m:t>.</m:t>
                          </m:r>
                          <m:r>
                            <a:rPr lang="en-US" b="1" i="0" smtClean="0">
                              <a:solidFill>
                                <a:srgbClr val="9900FF"/>
                              </a:solidFill>
                              <a:latin typeface="Cambria Math" panose="02040503050406030204" pitchFamily="18" charset="0"/>
                              <a:ea typeface="Cambria Math" panose="02040503050406030204" pitchFamily="18" charset="0"/>
                            </a:rPr>
                            <m:t>𝐥𝐨</m:t>
                          </m:r>
                          <m:func>
                            <m:funcPr>
                              <m:ctrlPr>
                                <a:rPr lang="en-US" b="1" i="1" smtClean="0">
                                  <a:solidFill>
                                    <a:srgbClr val="9900FF"/>
                                  </a:solidFill>
                                  <a:latin typeface="Cambria Math" panose="02040503050406030204" pitchFamily="18" charset="0"/>
                                  <a:ea typeface="Cambria Math" panose="02040503050406030204" pitchFamily="18" charset="0"/>
                                </a:rPr>
                              </m:ctrlPr>
                            </m:funcPr>
                            <m:fName>
                              <m:r>
                                <a:rPr lang="en-US" b="1" i="0" smtClean="0">
                                  <a:solidFill>
                                    <a:srgbClr val="9900FF"/>
                                  </a:solidFill>
                                  <a:latin typeface="Cambria Math" panose="02040503050406030204" pitchFamily="18" charset="0"/>
                                  <a:ea typeface="Cambria Math" panose="02040503050406030204" pitchFamily="18" charset="0"/>
                                </a:rPr>
                                <m:t>𝐠</m:t>
                              </m:r>
                            </m:fName>
                            <m:e>
                              <m:d>
                                <m:dPr>
                                  <m:ctrlPr>
                                    <a:rPr lang="en-US" b="1" i="1" smtClean="0">
                                      <a:solidFill>
                                        <a:srgbClr val="9900FF"/>
                                      </a:solidFill>
                                      <a:latin typeface="Cambria Math" panose="02040503050406030204" pitchFamily="18" charset="0"/>
                                      <a:ea typeface="Cambria Math" panose="02040503050406030204" pitchFamily="18" charset="0"/>
                                    </a:rPr>
                                  </m:ctrlPr>
                                </m:dPr>
                                <m:e>
                                  <m:r>
                                    <a:rPr lang="en-US" b="1" i="1" smtClean="0">
                                      <a:solidFill>
                                        <a:srgbClr val="9900FF"/>
                                      </a:solidFill>
                                      <a:latin typeface="Cambria Math" panose="02040503050406030204" pitchFamily="18" charset="0"/>
                                      <a:ea typeface="Cambria Math" panose="02040503050406030204" pitchFamily="18" charset="0"/>
                                    </a:rPr>
                                    <m:t>𝟏</m:t>
                                  </m:r>
                                  <m:r>
                                    <a:rPr lang="en-US" b="1" i="1" smtClean="0">
                                      <a:solidFill>
                                        <a:srgbClr val="9900FF"/>
                                      </a:solidFill>
                                      <a:latin typeface="Cambria Math" panose="02040503050406030204" pitchFamily="18" charset="0"/>
                                      <a:ea typeface="Cambria Math" panose="02040503050406030204" pitchFamily="18" charset="0"/>
                                    </a:rPr>
                                    <m:t>−</m:t>
                                  </m:r>
                                  <m:r>
                                    <a:rPr lang="en-US" b="1" i="1" smtClean="0">
                                      <a:solidFill>
                                        <a:srgbClr val="9900FF"/>
                                      </a:solidFill>
                                      <a:latin typeface="Cambria Math" panose="02040503050406030204" pitchFamily="18" charset="0"/>
                                      <a:ea typeface="Cambria Math" panose="02040503050406030204" pitchFamily="18" charset="0"/>
                                    </a:rPr>
                                    <m:t>𝑨</m:t>
                                  </m:r>
                                </m:e>
                              </m:d>
                            </m:e>
                          </m:func>
                          <m:r>
                            <a:rPr lang="en-US" b="1" i="1" smtClean="0">
                              <a:solidFill>
                                <a:srgbClr val="9900FF"/>
                              </a:solidFill>
                              <a:latin typeface="Cambria Math" panose="02040503050406030204" pitchFamily="18" charset="0"/>
                              <a:ea typeface="Cambria Math" panose="02040503050406030204" pitchFamily="18" charset="0"/>
                            </a:rPr>
                            <m:t>]</m:t>
                          </m:r>
                        </m:e>
                      </m:nary>
                    </m:oMath>
                  </m:oMathPara>
                </a14:m>
                <a:endParaRPr lang="en-US" b="1" dirty="0"/>
              </a:p>
              <a:p>
                <a:endParaRPr lang="en-US" dirty="0"/>
              </a:p>
            </p:txBody>
          </p:sp>
        </mc:Choice>
        <mc:Fallback xmlns="">
          <p:sp>
            <p:nvSpPr>
              <p:cNvPr id="3" name="Content Placeholder 2">
                <a:extLst>
                  <a:ext uri="{FF2B5EF4-FFF2-40B4-BE49-F238E27FC236}">
                    <a16:creationId xmlns:a16="http://schemas.microsoft.com/office/drawing/2014/main" id="{F613AECE-A326-CE74-E03B-AC5E6B099B1C}"/>
                  </a:ext>
                </a:extLst>
              </p:cNvPr>
              <p:cNvSpPr>
                <a:spLocks noGrp="1" noRot="1" noChangeAspect="1" noMove="1" noResize="1" noEditPoints="1" noAdjustHandles="1" noChangeArrowheads="1" noChangeShapeType="1" noTextEdit="1"/>
              </p:cNvSpPr>
              <p:nvPr>
                <p:ph idx="1"/>
              </p:nvPr>
            </p:nvSpPr>
            <p:spPr>
              <a:xfrm>
                <a:off x="1717040" y="1200150"/>
                <a:ext cx="7232996" cy="3849831"/>
              </a:xfrm>
              <a:blipFill>
                <a:blip r:embed="rId2"/>
                <a:stretch>
                  <a:fillRect l="-337" t="-158"/>
                </a:stretch>
              </a:blipFill>
            </p:spPr>
            <p:txBody>
              <a:bodyPr/>
              <a:lstStyle/>
              <a:p>
                <a:r>
                  <a:rPr lang="en-CA">
                    <a:noFill/>
                  </a:rPr>
                  <a:t> </a:t>
                </a:r>
              </a:p>
            </p:txBody>
          </p:sp>
        </mc:Fallback>
      </mc:AlternateContent>
    </p:spTree>
    <p:extLst>
      <p:ext uri="{BB962C8B-B14F-4D97-AF65-F5344CB8AC3E}">
        <p14:creationId xmlns:p14="http://schemas.microsoft.com/office/powerpoint/2010/main" val="7117452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2EE586-8023-7389-6AE5-2A0FC8B64A62}"/>
              </a:ext>
            </a:extLst>
          </p:cNvPr>
          <p:cNvSpPr>
            <a:spLocks noGrp="1"/>
          </p:cNvSpPr>
          <p:nvPr>
            <p:ph type="title"/>
          </p:nvPr>
        </p:nvSpPr>
        <p:spPr>
          <a:xfrm>
            <a:off x="1717040" y="205979"/>
            <a:ext cx="7316124" cy="857250"/>
          </a:xfrm>
        </p:spPr>
        <p:txBody>
          <a:bodyPr>
            <a:normAutofit/>
          </a:bodyPr>
          <a:lstStyle/>
          <a:p>
            <a:r>
              <a:rPr lang="en-US" sz="2400" dirty="0">
                <a:solidFill>
                  <a:srgbClr val="9900FF"/>
                </a:solidFill>
                <a:highlight>
                  <a:srgbClr val="FF00FF"/>
                </a:highlight>
              </a:rPr>
              <a:t>II.5. </a:t>
            </a:r>
            <a:r>
              <a:rPr lang="en-US" sz="2400" dirty="0">
                <a:solidFill>
                  <a:srgbClr val="9900FF"/>
                </a:solidFill>
              </a:rPr>
              <a:t>Vectorization of Gradient Descent Equations 2 inputs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F1B0943-9580-7905-5F41-CB3CFCF1ED91}"/>
                  </a:ext>
                </a:extLst>
              </p:cNvPr>
              <p:cNvSpPr>
                <a:spLocks noGrp="1"/>
              </p:cNvSpPr>
              <p:nvPr>
                <p:ph idx="1"/>
              </p:nvPr>
            </p:nvSpPr>
            <p:spPr/>
            <p:txBody>
              <a:bodyPr/>
              <a:lstStyle/>
              <a:p>
                <a:pPr>
                  <a:buFont typeface="Wingdings" panose="05000000000000000000" pitchFamily="2" charset="2"/>
                  <a:buChar char="§"/>
                </a:pPr>
                <a:r>
                  <a:rPr lang="en-US" dirty="0"/>
                  <a:t>Vectorization of Gradient descent equation:</a:t>
                </a:r>
              </a:p>
              <a:p>
                <a:pPr>
                  <a:buFont typeface="Wingdings" panose="05000000000000000000" pitchFamily="2" charset="2"/>
                  <a:buChar char="§"/>
                </a:pPr>
                <a:r>
                  <a:rPr lang="en-US" b="0" u="sng" dirty="0">
                    <a:ea typeface="Cambria Math" panose="02040503050406030204" pitchFamily="18" charset="0"/>
                  </a:rPr>
                  <a:t>Remember</a:t>
                </a:r>
                <a:r>
                  <a:rPr lang="en-US" b="0" dirty="0">
                    <a:ea typeface="Cambria Math" panose="02040503050406030204" pitchFamily="18" charset="0"/>
                  </a:rPr>
                  <a:t>: </a:t>
                </a:r>
                <a14:m>
                  <m:oMath xmlns:m="http://schemas.openxmlformats.org/officeDocument/2006/math">
                    <m:d>
                      <m:dPr>
                        <m:ctrlPr>
                          <a:rPr lang="en-US"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i="1">
                                      <a:latin typeface="Cambria Math" panose="02040503050406030204" pitchFamily="18" charset="0"/>
                                      <a:ea typeface="Cambria Math" panose="02040503050406030204" pitchFamily="18" charset="0"/>
                                    </a:rPr>
                                    <m:t>1</m:t>
                                  </m:r>
                                </m:sub>
                              </m:sSub>
                            </m:e>
                          </m:mr>
                          <m:mr>
                            <m:e>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2</m:t>
                                  </m:r>
                                </m:sub>
                              </m:sSub>
                            </m:e>
                          </m:mr>
                        </m:m>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1</m:t>
                                  </m:r>
                                </m:sub>
                              </m:sSub>
                            </m:e>
                          </m:mr>
                          <m:mr>
                            <m:e>
                              <m:sSub>
                                <m:sSubPr>
                                  <m:ctrlPr>
                                    <a:rPr lang="en-US" b="0" i="1" smtClean="0">
                                      <a:latin typeface="Cambria Math" panose="02040503050406030204" pitchFamily="18" charset="0"/>
                                      <a:ea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𝜔</m:t>
                                  </m:r>
                                </m:e>
                                <m:sub>
                                  <m:r>
                                    <a:rPr lang="en-US" b="0" i="1" smtClean="0">
                                      <a:latin typeface="Cambria Math" panose="02040503050406030204" pitchFamily="18" charset="0"/>
                                      <a:ea typeface="Cambria Math" panose="02040503050406030204" pitchFamily="18" charset="0"/>
                                    </a:rPr>
                                    <m:t>2</m:t>
                                  </m:r>
                                </m:sub>
                              </m:sSub>
                            </m:e>
                          </m:mr>
                        </m:m>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m>
                          <m:mPr>
                            <m:mcs>
                              <m:mc>
                                <m:mcPr>
                                  <m:count m:val="1"/>
                                  <m:mcJc m:val="center"/>
                                </m:mcPr>
                              </m:mc>
                            </m:mcs>
                            <m:ctrlPr>
                              <a:rPr lang="en-US" b="0" i="1" smtClean="0">
                                <a:latin typeface="Cambria Math" panose="02040503050406030204" pitchFamily="18" charset="0"/>
                                <a:ea typeface="Cambria Math" panose="02040503050406030204" pitchFamily="18" charset="0"/>
                              </a:rPr>
                            </m:ctrlPr>
                          </m:mPr>
                          <m:m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1</m:t>
                                      </m:r>
                                    </m:sub>
                                  </m:sSub>
                                </m:den>
                              </m:f>
                            </m:e>
                          </m:mr>
                          <m:m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b="0" i="1" smtClean="0">
                                          <a:latin typeface="Cambria Math" panose="02040503050406030204" pitchFamily="18" charset="0"/>
                                          <a:ea typeface="Cambria Math" panose="02040503050406030204" pitchFamily="18" charset="0"/>
                                        </a:rPr>
                                        <m:t>2</m:t>
                                      </m:r>
                                    </m:sub>
                                  </m:sSub>
                                </m:den>
                              </m:f>
                            </m:e>
                          </m:mr>
                        </m:m>
                      </m:e>
                    </m:d>
                  </m:oMath>
                </a14:m>
                <a:r>
                  <a:rPr lang="en-US" dirty="0"/>
                  <a:t>  </a:t>
                </a:r>
                <a14:m>
                  <m:oMath xmlns:m="http://schemas.openxmlformats.org/officeDocument/2006/math">
                    <m:r>
                      <a:rPr lang="en-US" i="1" dirty="0" smtClean="0">
                        <a:latin typeface="Cambria Math" panose="02040503050406030204" pitchFamily="18" charset="0"/>
                        <a:ea typeface="Cambria Math" panose="02040503050406030204" pitchFamily="18" charset="0"/>
                      </a:rPr>
                      <m:t>→</m:t>
                    </m:r>
                  </m:oMath>
                </a14:m>
                <a:r>
                  <a:rPr lang="en-US" dirty="0"/>
                  <a:t>    Jacobian</a:t>
                </a:r>
              </a:p>
              <a:p>
                <a:pPr marL="0" indent="0">
                  <a:buNone/>
                </a:pPr>
                <a:r>
                  <a:rPr lang="en-US" dirty="0"/>
                  <a:t>Hence:                                                       </a:t>
                </a:r>
              </a:p>
              <a:p>
                <a:pPr marL="0" indent="0">
                  <a:buNone/>
                </a:pPr>
                <a:r>
                  <a:rPr lang="en-US" b="1" dirty="0">
                    <a:solidFill>
                      <a:srgbClr val="9900FF"/>
                    </a:solidFill>
                  </a:rPr>
                  <a:t> </a:t>
                </a:r>
                <a14:m>
                  <m:oMath xmlns:m="http://schemas.openxmlformats.org/officeDocument/2006/math">
                    <m:r>
                      <a:rPr lang="en-US" b="1" i="1" smtClean="0">
                        <a:solidFill>
                          <a:srgbClr val="9900FF"/>
                        </a:solidFill>
                        <a:latin typeface="Cambria Math" panose="02040503050406030204" pitchFamily="18" charset="0"/>
                      </a:rPr>
                      <m:t>𝑾</m:t>
                    </m:r>
                    <m:r>
                      <a:rPr lang="en-US" b="1" i="1" smtClean="0">
                        <a:solidFill>
                          <a:srgbClr val="9900FF"/>
                        </a:solidFill>
                        <a:latin typeface="Cambria Math" panose="02040503050406030204" pitchFamily="18" charset="0"/>
                      </a:rPr>
                      <m:t>=</m:t>
                    </m:r>
                    <m:r>
                      <a:rPr lang="en-US" b="1" i="1" smtClean="0">
                        <a:solidFill>
                          <a:srgbClr val="9900FF"/>
                        </a:solidFill>
                        <a:latin typeface="Cambria Math" panose="02040503050406030204" pitchFamily="18" charset="0"/>
                      </a:rPr>
                      <m:t>𝑾</m:t>
                    </m:r>
                    <m:r>
                      <a:rPr lang="en-US" b="1" i="1" smtClean="0">
                        <a:solidFill>
                          <a:srgbClr val="9900FF"/>
                        </a:solidFill>
                        <a:latin typeface="Cambria Math" panose="02040503050406030204" pitchFamily="18" charset="0"/>
                      </a:rPr>
                      <m:t>−∝</m:t>
                    </m:r>
                    <m:f>
                      <m:fPr>
                        <m:ctrlPr>
                          <a:rPr lang="en-US" b="1" i="1" smtClean="0">
                            <a:solidFill>
                              <a:srgbClr val="9900FF"/>
                            </a:solidFill>
                            <a:latin typeface="Cambria Math" panose="02040503050406030204" pitchFamily="18" charset="0"/>
                            <a:ea typeface="Cambria Math" panose="02040503050406030204" pitchFamily="18" charset="0"/>
                          </a:rPr>
                        </m:ctrlPr>
                      </m:fPr>
                      <m:num>
                        <m:r>
                          <a:rPr lang="en-US" b="1" i="1" smtClean="0">
                            <a:solidFill>
                              <a:srgbClr val="9900FF"/>
                            </a:solidFill>
                            <a:latin typeface="Cambria Math" panose="02040503050406030204" pitchFamily="18" charset="0"/>
                            <a:ea typeface="Cambria Math" panose="02040503050406030204" pitchFamily="18" charset="0"/>
                          </a:rPr>
                          <m:t>𝝏</m:t>
                        </m:r>
                        <m:r>
                          <a:rPr lang="en-GB" b="1" i="1">
                            <a:solidFill>
                              <a:srgbClr val="9900FF"/>
                            </a:solidFill>
                            <a:latin typeface="Cambria Math" panose="02040503050406030204" pitchFamily="18" charset="0"/>
                            <a:ea typeface="Cambria Math" panose="02040503050406030204" pitchFamily="18" charset="0"/>
                          </a:rPr>
                          <m:t>𝓛</m:t>
                        </m:r>
                      </m:num>
                      <m:den>
                        <m:r>
                          <a:rPr lang="en-US" b="1" i="1" smtClean="0">
                            <a:solidFill>
                              <a:srgbClr val="9900FF"/>
                            </a:solidFill>
                            <a:latin typeface="Cambria Math" panose="02040503050406030204" pitchFamily="18" charset="0"/>
                            <a:ea typeface="Cambria Math" panose="02040503050406030204" pitchFamily="18" charset="0"/>
                          </a:rPr>
                          <m:t>𝝏</m:t>
                        </m:r>
                        <m:r>
                          <a:rPr lang="en-US" b="1" i="1" smtClean="0">
                            <a:solidFill>
                              <a:srgbClr val="9900FF"/>
                            </a:solidFill>
                            <a:latin typeface="Cambria Math" panose="02040503050406030204" pitchFamily="18" charset="0"/>
                            <a:ea typeface="Cambria Math" panose="02040503050406030204" pitchFamily="18" charset="0"/>
                          </a:rPr>
                          <m:t>𝑾</m:t>
                        </m:r>
                      </m:den>
                    </m:f>
                  </m:oMath>
                </a14:m>
                <a:endParaRPr lang="en-US" b="1" i="1" dirty="0">
                  <a:solidFill>
                    <a:srgbClr val="9900FF"/>
                  </a:solidFill>
                  <a:latin typeface="Cambria Math" panose="02040503050406030204" pitchFamily="18" charset="0"/>
                  <a:ea typeface="Cambria Math" panose="02040503050406030204" pitchFamily="18" charset="0"/>
                </a:endParaRPr>
              </a:p>
              <a:p>
                <a:pPr marL="0" indent="0">
                  <a:buNone/>
                </a:pPr>
                <a14:m>
                  <m:oMath xmlns:m="http://schemas.openxmlformats.org/officeDocument/2006/math">
                    <m:r>
                      <a:rPr lang="en-US" b="1" i="1" smtClean="0">
                        <a:solidFill>
                          <a:srgbClr val="9900FF"/>
                        </a:solidFill>
                        <a:latin typeface="Cambria Math" panose="02040503050406030204" pitchFamily="18" charset="0"/>
                      </a:rPr>
                      <m:t>𝒃</m:t>
                    </m:r>
                    <m:r>
                      <a:rPr lang="en-US" b="1" i="1">
                        <a:solidFill>
                          <a:srgbClr val="9900FF"/>
                        </a:solidFill>
                        <a:latin typeface="Cambria Math" panose="02040503050406030204" pitchFamily="18" charset="0"/>
                      </a:rPr>
                      <m:t>=</m:t>
                    </m:r>
                    <m:r>
                      <a:rPr lang="en-US" b="1" i="1" smtClean="0">
                        <a:solidFill>
                          <a:srgbClr val="9900FF"/>
                        </a:solidFill>
                        <a:latin typeface="Cambria Math" panose="02040503050406030204" pitchFamily="18" charset="0"/>
                      </a:rPr>
                      <m:t>𝒃</m:t>
                    </m:r>
                    <m:r>
                      <a:rPr lang="en-US" b="1" i="1">
                        <a:solidFill>
                          <a:srgbClr val="9900FF"/>
                        </a:solidFill>
                        <a:latin typeface="Cambria Math" panose="02040503050406030204" pitchFamily="18" charset="0"/>
                      </a:rPr>
                      <m:t>−∝</m:t>
                    </m:r>
                    <m:f>
                      <m:fPr>
                        <m:ctrlPr>
                          <a:rPr lang="en-US" b="1" i="1">
                            <a:solidFill>
                              <a:srgbClr val="9900FF"/>
                            </a:solidFill>
                            <a:latin typeface="Cambria Math" panose="02040503050406030204" pitchFamily="18" charset="0"/>
                            <a:ea typeface="Cambria Math" panose="02040503050406030204" pitchFamily="18" charset="0"/>
                          </a:rPr>
                        </m:ctrlPr>
                      </m:fPr>
                      <m:num>
                        <m:r>
                          <a:rPr lang="en-US" b="1" i="1">
                            <a:solidFill>
                              <a:srgbClr val="9900FF"/>
                            </a:solidFill>
                            <a:latin typeface="Cambria Math" panose="02040503050406030204" pitchFamily="18" charset="0"/>
                            <a:ea typeface="Cambria Math" panose="02040503050406030204" pitchFamily="18" charset="0"/>
                          </a:rPr>
                          <m:t>𝝏</m:t>
                        </m:r>
                        <m:r>
                          <a:rPr lang="en-GB" b="1" i="1">
                            <a:solidFill>
                              <a:srgbClr val="9900FF"/>
                            </a:solidFill>
                            <a:latin typeface="Cambria Math" panose="02040503050406030204" pitchFamily="18" charset="0"/>
                            <a:ea typeface="Cambria Math" panose="02040503050406030204" pitchFamily="18" charset="0"/>
                          </a:rPr>
                          <m:t>𝓛</m:t>
                        </m:r>
                      </m:num>
                      <m:den>
                        <m:r>
                          <a:rPr lang="en-US" b="1" i="1">
                            <a:solidFill>
                              <a:srgbClr val="9900FF"/>
                            </a:solidFill>
                            <a:latin typeface="Cambria Math" panose="02040503050406030204" pitchFamily="18" charset="0"/>
                            <a:ea typeface="Cambria Math" panose="02040503050406030204" pitchFamily="18" charset="0"/>
                          </a:rPr>
                          <m:t>𝝏</m:t>
                        </m:r>
                        <m:r>
                          <a:rPr lang="en-US" b="1" i="1" smtClean="0">
                            <a:solidFill>
                              <a:srgbClr val="9900FF"/>
                            </a:solidFill>
                            <a:latin typeface="Cambria Math" panose="02040503050406030204" pitchFamily="18" charset="0"/>
                            <a:ea typeface="Cambria Math" panose="02040503050406030204" pitchFamily="18" charset="0"/>
                          </a:rPr>
                          <m:t>𝒃</m:t>
                        </m:r>
                      </m:den>
                    </m:f>
                  </m:oMath>
                </a14:m>
                <a:r>
                  <a:rPr lang="en-US" b="1" dirty="0">
                    <a:solidFill>
                      <a:srgbClr val="9900FF"/>
                    </a:solidFill>
                  </a:rPr>
                  <a:t>   </a:t>
                </a:r>
              </a:p>
              <a:p>
                <a:pPr marL="0" indent="0">
                  <a:buNone/>
                </a:pPr>
                <a:r>
                  <a:rPr lang="en-US" dirty="0"/>
                  <a:t>Here there is no need to vectorize b since it is a constant</a:t>
                </a:r>
              </a:p>
              <a:p>
                <a:endParaRPr lang="en-US" dirty="0"/>
              </a:p>
            </p:txBody>
          </p:sp>
        </mc:Choice>
        <mc:Fallback xmlns="">
          <p:sp>
            <p:nvSpPr>
              <p:cNvPr id="3" name="Content Placeholder 2">
                <a:extLst>
                  <a:ext uri="{FF2B5EF4-FFF2-40B4-BE49-F238E27FC236}">
                    <a16:creationId xmlns:a16="http://schemas.microsoft.com/office/drawing/2014/main" id="{EF1B0943-9580-7905-5F41-CB3CFCF1ED91}"/>
                  </a:ext>
                </a:extLst>
              </p:cNvPr>
              <p:cNvSpPr>
                <a:spLocks noGrp="1" noRot="1" noChangeAspect="1" noMove="1" noResize="1" noEditPoints="1" noAdjustHandles="1" noChangeArrowheads="1" noChangeShapeType="1" noTextEdit="1"/>
              </p:cNvSpPr>
              <p:nvPr>
                <p:ph idx="1"/>
              </p:nvPr>
            </p:nvSpPr>
            <p:spPr>
              <a:blipFill>
                <a:blip r:embed="rId2"/>
                <a:stretch>
                  <a:fillRect l="-525" t="-539"/>
                </a:stretch>
              </a:blipFill>
            </p:spPr>
            <p:txBody>
              <a:bodyPr/>
              <a:lstStyle/>
              <a:p>
                <a:r>
                  <a:rPr lang="en-CA">
                    <a:noFill/>
                  </a:rPr>
                  <a:t> </a:t>
                </a:r>
              </a:p>
            </p:txBody>
          </p:sp>
        </mc:Fallback>
      </mc:AlternateContent>
    </p:spTree>
    <p:extLst>
      <p:ext uri="{BB962C8B-B14F-4D97-AF65-F5344CB8AC3E}">
        <p14:creationId xmlns:p14="http://schemas.microsoft.com/office/powerpoint/2010/main" val="22783905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A3D9F9-6128-FEF7-5A8C-BE10C0141B6B}"/>
              </a:ext>
            </a:extLst>
          </p:cNvPr>
          <p:cNvSpPr>
            <a:spLocks noGrp="1"/>
          </p:cNvSpPr>
          <p:nvPr>
            <p:ph type="title"/>
          </p:nvPr>
        </p:nvSpPr>
        <p:spPr>
          <a:xfrm>
            <a:off x="1475508" y="0"/>
            <a:ext cx="7668491" cy="644236"/>
          </a:xfrm>
        </p:spPr>
        <p:txBody>
          <a:bodyPr>
            <a:normAutofit fontScale="90000"/>
          </a:bodyPr>
          <a:lstStyle/>
          <a:p>
            <a:r>
              <a:rPr lang="en-US" sz="2000" dirty="0">
                <a:solidFill>
                  <a:srgbClr val="9900FF"/>
                </a:solidFill>
                <a:highlight>
                  <a:srgbClr val="FF00FF"/>
                </a:highlight>
              </a:rPr>
              <a:t>II.6. </a:t>
            </a:r>
            <a:r>
              <a:rPr lang="en-US" sz="2000" dirty="0">
                <a:solidFill>
                  <a:srgbClr val="9900FF"/>
                </a:solidFill>
              </a:rPr>
              <a:t>Vectorization of Derivatives of the Cost Function for 2 inputs with respect to W</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7BD339A-4721-0D20-B276-F3955394A732}"/>
                  </a:ext>
                </a:extLst>
              </p:cNvPr>
              <p:cNvSpPr>
                <a:spLocks noGrp="1"/>
              </p:cNvSpPr>
              <p:nvPr>
                <p:ph idx="1"/>
              </p:nvPr>
            </p:nvSpPr>
            <p:spPr>
              <a:xfrm>
                <a:off x="1475508" y="574964"/>
                <a:ext cx="7668492" cy="4568535"/>
              </a:xfrm>
            </p:spPr>
            <p:txBody>
              <a:bodyPr>
                <a:normAutofit fontScale="85000" lnSpcReduction="10000"/>
              </a:bodyPr>
              <a:lstStyle/>
              <a:p>
                <a:pPr>
                  <a:buFont typeface="Wingdings" panose="05000000000000000000" pitchFamily="2" charset="2"/>
                  <a:buChar char="q"/>
                </a:pPr>
                <a:r>
                  <a:rPr lang="en-US" dirty="0"/>
                  <a:t>Vectorization of Gradients of </a:t>
                </a:r>
                <a14:m>
                  <m:oMath xmlns:m="http://schemas.openxmlformats.org/officeDocument/2006/math">
                    <m:r>
                      <a:rPr lang="en-GB" i="1" smtClean="0">
                        <a:latin typeface="Cambria Math" panose="02040503050406030204" pitchFamily="18" charset="0"/>
                        <a:ea typeface="Cambria Math" panose="02040503050406030204" pitchFamily="18" charset="0"/>
                      </a:rPr>
                      <m:t>ℒ</m:t>
                    </m:r>
                  </m:oMath>
                </a14:m>
                <a:r>
                  <a:rPr lang="en-US" dirty="0"/>
                  <a:t> :</a:t>
                </a:r>
              </a:p>
              <a:p>
                <a:pPr>
                  <a:buFont typeface="Wingdings" panose="05000000000000000000" pitchFamily="2" charset="2"/>
                  <a:buChar char="§"/>
                </a:pPr>
                <a14:m>
                  <m:oMath xmlns:m="http://schemas.openxmlformats.org/officeDocument/2006/math">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𝑊</m:t>
                        </m:r>
                      </m:den>
                    </m:f>
                    <m:r>
                      <a:rPr lang="en-US" b="0" i="1" smtClean="0">
                        <a:latin typeface="Cambria Math" panose="02040503050406030204" pitchFamily="18" charset="0"/>
                        <a:ea typeface="Cambria Math" panose="02040503050406030204" pitchFamily="18" charset="0"/>
                      </a:rPr>
                      <m:t>=</m:t>
                    </m:r>
                    <m:d>
                      <m:dPr>
                        <m:ctrlPr>
                          <a:rPr lang="en-US" i="1">
                            <a:latin typeface="Cambria Math" panose="02040503050406030204" pitchFamily="18" charset="0"/>
                            <a:ea typeface="Cambria Math" panose="02040503050406030204" pitchFamily="18" charset="0"/>
                          </a:rPr>
                        </m:ctrlPr>
                      </m:dPr>
                      <m:e>
                        <m:m>
                          <m:mPr>
                            <m:mcs>
                              <m:mc>
                                <m:mcPr>
                                  <m:count m:val="1"/>
                                  <m:mcJc m:val="center"/>
                                </m:mcPr>
                              </m:mc>
                            </m:mcs>
                            <m:ctrlPr>
                              <a:rPr lang="en-US" i="1">
                                <a:latin typeface="Cambria Math" panose="02040503050406030204" pitchFamily="18" charset="0"/>
                                <a:ea typeface="Cambria Math" panose="02040503050406030204" pitchFamily="18" charset="0"/>
                              </a:rPr>
                            </m:ctrlPr>
                          </m:mPr>
                          <m:m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1</m:t>
                                      </m:r>
                                    </m:sub>
                                  </m:sSub>
                                </m:den>
                              </m:f>
                            </m:e>
                          </m:mr>
                          <m:mr>
                            <m:e>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ℒ</m:t>
                                  </m:r>
                                </m:num>
                                <m:den>
                                  <m:r>
                                    <a:rPr lang="en-US" i="1">
                                      <a:latin typeface="Cambria Math" panose="02040503050406030204" pitchFamily="18" charset="0"/>
                                      <a:ea typeface="Cambria Math" panose="02040503050406030204" pitchFamily="18" charset="0"/>
                                    </a:rPr>
                                    <m:t>𝜕</m:t>
                                  </m:r>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𝑤</m:t>
                                      </m:r>
                                    </m:e>
                                    <m:sub>
                                      <m:r>
                                        <a:rPr lang="en-US" i="1">
                                          <a:latin typeface="Cambria Math" panose="02040503050406030204" pitchFamily="18" charset="0"/>
                                          <a:ea typeface="Cambria Math" panose="02040503050406030204" pitchFamily="18" charset="0"/>
                                        </a:rPr>
                                        <m:t>2</m:t>
                                      </m:r>
                                    </m:sub>
                                  </m:sSub>
                                </m:den>
                              </m:f>
                            </m:e>
                          </m:mr>
                        </m:m>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𝑚</m:t>
                        </m:r>
                      </m:den>
                    </m:f>
                    <m:d>
                      <m:dPr>
                        <m:ctrlPr>
                          <a:rPr lang="en-US" i="1">
                            <a:latin typeface="Cambria Math" panose="02040503050406030204" pitchFamily="18" charset="0"/>
                            <a:ea typeface="Cambria Math" panose="02040503050406030204" pitchFamily="18" charset="0"/>
                          </a:rPr>
                        </m:ctrlPr>
                      </m:dPr>
                      <m:e>
                        <m:m>
                          <m:mPr>
                            <m:mcs>
                              <m:mc>
                                <m:mcPr>
                                  <m:count m:val="1"/>
                                  <m:mcJc m:val="center"/>
                                </m:mcPr>
                              </m:mc>
                            </m:mcs>
                            <m:ctrlPr>
                              <a:rPr lang="en-US" i="1">
                                <a:latin typeface="Cambria Math" panose="02040503050406030204" pitchFamily="18" charset="0"/>
                                <a:ea typeface="Cambria Math" panose="02040503050406030204" pitchFamily="18" charset="0"/>
                              </a:rPr>
                            </m:ctrlPr>
                          </m:mPr>
                          <m:m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r>
                                    <a:rPr lang="en-US" i="1">
                                      <a:latin typeface="Cambria Math" panose="02040503050406030204" pitchFamily="18" charset="0"/>
                                    </a:rPr>
                                    <m:t>)</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r>
                                    <a:rPr lang="en-US" i="1">
                                      <a:latin typeface="Cambria Math" panose="02040503050406030204" pitchFamily="18" charset="0"/>
                                    </a:rPr>
                                    <m:t> </m:t>
                                  </m:r>
                                </m:e>
                              </m:nary>
                            </m:e>
                          </m:mr>
                          <m:mr>
                            <m:e>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r>
                                    <a:rPr lang="en-US" i="1">
                                      <a:latin typeface="Cambria Math" panose="02040503050406030204" pitchFamily="18" charset="0"/>
                                    </a:rPr>
                                    <m:t>)</m:t>
                                  </m:r>
                                  <m:sSubSup>
                                    <m:sSubSupPr>
                                      <m:ctrlPr>
                                        <a:rPr lang="en-US"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2</m:t>
                                      </m:r>
                                    </m:sub>
                                    <m:sup>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up>
                                  </m:sSubSup>
                                  <m:r>
                                    <a:rPr lang="en-US" i="1">
                                      <a:latin typeface="Cambria Math" panose="02040503050406030204" pitchFamily="18" charset="0"/>
                                    </a:rPr>
                                    <m:t> </m:t>
                                  </m:r>
                                </m:e>
                              </m:nary>
                            </m:e>
                          </m:mr>
                        </m:m>
                      </m:e>
                    </m:d>
                    <m:r>
                      <a:rPr lang="en-US" b="0" i="1" smtClean="0">
                        <a:latin typeface="Cambria Math" panose="02040503050406030204" pitchFamily="18" charset="0"/>
                        <a:ea typeface="Cambria Math" panose="02040503050406030204" pitchFamily="18" charset="0"/>
                      </a:rPr>
                      <m:t>=</m:t>
                    </m:r>
                    <m:f>
                      <m:fPr>
                        <m:ctrlPr>
                          <a:rPr lang="en-US" b="0" i="1" smtClean="0">
                            <a:latin typeface="Cambria Math" panose="02040503050406030204" pitchFamily="18" charset="0"/>
                            <a:ea typeface="Cambria Math" panose="02040503050406030204" pitchFamily="18" charset="0"/>
                          </a:rPr>
                        </m:ctrlPr>
                      </m:fPr>
                      <m:num>
                        <m:r>
                          <a:rPr lang="en-US" b="0" i="1" smtClean="0">
                            <a:latin typeface="Cambria Math" panose="02040503050406030204" pitchFamily="18" charset="0"/>
                            <a:ea typeface="Cambria Math" panose="02040503050406030204" pitchFamily="18" charset="0"/>
                          </a:rPr>
                          <m:t>1</m:t>
                        </m:r>
                      </m:num>
                      <m:den>
                        <m:r>
                          <a:rPr lang="en-US" b="0" i="1" smtClean="0">
                            <a:latin typeface="Cambria Math" panose="02040503050406030204" pitchFamily="18" charset="0"/>
                            <a:ea typeface="Cambria Math" panose="02040503050406030204" pitchFamily="18" charset="0"/>
                          </a:rPr>
                          <m:t>𝑚</m:t>
                        </m:r>
                      </m:den>
                    </m:f>
                    <m:d>
                      <m:dPr>
                        <m:ctrlPr>
                          <a:rPr lang="en-US" b="0" i="1" smtClean="0">
                            <a:latin typeface="Cambria Math" panose="02040503050406030204" pitchFamily="18" charset="0"/>
                            <a:ea typeface="Cambria Math" panose="02040503050406030204" pitchFamily="18" charset="0"/>
                          </a:rPr>
                        </m:ctrlPr>
                      </m:dPr>
                      <m:e>
                        <m:m>
                          <m:mPr>
                            <m:mcs>
                              <m:mc>
                                <m:mcPr>
                                  <m:count m:val="2"/>
                                  <m:mcJc m:val="center"/>
                                </m:mcPr>
                              </m:mc>
                            </m:mcs>
                            <m:ctrlPr>
                              <a:rPr lang="en-US" b="0" i="1" smtClean="0">
                                <a:latin typeface="Cambria Math" panose="02040503050406030204" pitchFamily="18" charset="0"/>
                                <a:ea typeface="Cambria Math" panose="02040503050406030204" pitchFamily="18" charset="0"/>
                              </a:rPr>
                            </m:ctrlPr>
                          </m:mPr>
                          <m:mr>
                            <m:e>
                              <m:m>
                                <m:mPr>
                                  <m:mcs>
                                    <m:mc>
                                      <m:mcPr>
                                        <m:count m:val="3"/>
                                        <m:mcJc m:val="center"/>
                                      </m:mcPr>
                                    </m:mc>
                                  </m:mcs>
                                  <m:ctrlPr>
                                    <a:rPr lang="en-US" b="0" i="1" smtClean="0">
                                      <a:latin typeface="Cambria Math" panose="02040503050406030204" pitchFamily="18" charset="0"/>
                                      <a:ea typeface="Cambria Math" panose="02040503050406030204" pitchFamily="18" charset="0"/>
                                    </a:rPr>
                                  </m:ctrlPr>
                                </m:mPr>
                                <m:m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sup>
                                    </m:sSubSup>
                                  </m:e>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𝑥</m:t>
                                        </m:r>
                                      </m:e>
                                      <m:sub>
                                        <m:r>
                                          <a:rPr lang="en-US" i="1">
                                            <a:latin typeface="Cambria Math" panose="02040503050406030204" pitchFamily="18" charset="0"/>
                                            <a:ea typeface="Cambria Math" panose="02040503050406030204" pitchFamily="18" charset="0"/>
                                          </a:rPr>
                                          <m:t>1</m:t>
                                        </m:r>
                                      </m:sub>
                                      <m: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m:t>
                                            </m:r>
                                          </m:e>
                                        </m:d>
                                      </m:sup>
                                    </m:sSubSup>
                                  </m:e>
                                  <m:e>
                                    <m:r>
                                      <a:rPr lang="en-US" b="0" i="1" smtClean="0">
                                        <a:latin typeface="Cambria Math" panose="02040503050406030204" pitchFamily="18" charset="0"/>
                                        <a:ea typeface="Cambria Math" panose="02040503050406030204" pitchFamily="18" charset="0"/>
                                      </a:rPr>
                                      <m:t>…</m:t>
                                    </m:r>
                                  </m:e>
                                </m:mr>
                              </m:m>
                            </m:e>
                            <m:e>
                              <m:sSubSup>
                                <m:sSubSupPr>
                                  <m:ctrlPr>
                                    <a:rPr lang="en-US" b="0" i="1" smtClean="0">
                                      <a:latin typeface="Cambria Math" panose="02040503050406030204" pitchFamily="18" charset="0"/>
                                      <a:ea typeface="Cambria Math" panose="02040503050406030204" pitchFamily="18" charset="0"/>
                                    </a:rPr>
                                  </m:ctrlPr>
                                </m:sSubSupPr>
                                <m:e>
                                  <m:r>
                                    <a:rPr lang="en-US" b="0" i="1" smtClean="0">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1</m:t>
                                  </m:r>
                                </m:sub>
                                <m: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𝑚</m:t>
                                      </m:r>
                                    </m:e>
                                  </m:d>
                                </m:sup>
                              </m:sSubSup>
                            </m:e>
                          </m:mr>
                          <m:mr>
                            <m:e>
                              <m:m>
                                <m:mPr>
                                  <m:mcs>
                                    <m:mc>
                                      <m:mcPr>
                                        <m:count m:val="3"/>
                                        <m:mcJc m:val="center"/>
                                      </m:mcPr>
                                    </m:mc>
                                  </m:mcs>
                                  <m:ctrlPr>
                                    <a:rPr lang="en-US" b="0" i="1" smtClean="0">
                                      <a:latin typeface="Cambria Math" panose="02040503050406030204" pitchFamily="18" charset="0"/>
                                      <a:ea typeface="Cambria Math" panose="02040503050406030204" pitchFamily="18" charset="0"/>
                                    </a:rPr>
                                  </m:ctrlPr>
                                </m:mPr>
                                <m:mr>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1</m:t>
                                            </m:r>
                                          </m:e>
                                        </m:d>
                                      </m:sup>
                                    </m:sSubSup>
                                  </m:e>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up>
                                        <m:d>
                                          <m:dPr>
                                            <m:ctrlPr>
                                              <a:rPr lang="en-US" b="0" i="1" smtClean="0">
                                                <a:latin typeface="Cambria Math" panose="02040503050406030204" pitchFamily="18" charset="0"/>
                                                <a:ea typeface="Cambria Math" panose="02040503050406030204" pitchFamily="18" charset="0"/>
                                              </a:rPr>
                                            </m:ctrlPr>
                                          </m:dPr>
                                          <m:e>
                                            <m:r>
                                              <a:rPr lang="en-US" b="0" i="1" smtClean="0">
                                                <a:latin typeface="Cambria Math" panose="02040503050406030204" pitchFamily="18" charset="0"/>
                                                <a:ea typeface="Cambria Math" panose="02040503050406030204" pitchFamily="18" charset="0"/>
                                              </a:rPr>
                                              <m:t>2</m:t>
                                            </m:r>
                                          </m:e>
                                        </m:d>
                                      </m:sup>
                                    </m:sSubSup>
                                  </m:e>
                                  <m:e>
                                    <m:r>
                                      <a:rPr lang="en-US" b="0" i="1" smtClean="0">
                                        <a:latin typeface="Cambria Math" panose="02040503050406030204" pitchFamily="18" charset="0"/>
                                        <a:ea typeface="Cambria Math" panose="02040503050406030204" pitchFamily="18" charset="0"/>
                                      </a:rPr>
                                      <m:t>…</m:t>
                                    </m:r>
                                  </m:e>
                                </m:mr>
                              </m:m>
                            </m:e>
                            <m:e>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𝑥</m:t>
                                  </m:r>
                                </m:e>
                                <m:sub>
                                  <m:r>
                                    <a:rPr lang="en-US" b="0" i="1" smtClean="0">
                                      <a:latin typeface="Cambria Math" panose="02040503050406030204" pitchFamily="18" charset="0"/>
                                      <a:ea typeface="Cambria Math" panose="02040503050406030204" pitchFamily="18" charset="0"/>
                                    </a:rPr>
                                    <m:t>2</m:t>
                                  </m:r>
                                </m:sub>
                                <m:sup>
                                  <m:d>
                                    <m:dPr>
                                      <m:ctrlPr>
                                        <a:rPr lang="en-US" i="1">
                                          <a:latin typeface="Cambria Math" panose="02040503050406030204" pitchFamily="18" charset="0"/>
                                          <a:ea typeface="Cambria Math" panose="02040503050406030204" pitchFamily="18" charset="0"/>
                                        </a:rPr>
                                      </m:ctrlPr>
                                    </m:dPr>
                                    <m:e>
                                      <m:r>
                                        <a:rPr lang="en-US" i="1">
                                          <a:latin typeface="Cambria Math" panose="02040503050406030204" pitchFamily="18" charset="0"/>
                                          <a:ea typeface="Cambria Math" panose="02040503050406030204" pitchFamily="18" charset="0"/>
                                        </a:rPr>
                                        <m:t>𝑚</m:t>
                                      </m:r>
                                    </m:e>
                                  </m:d>
                                </m:sup>
                              </m:sSubSup>
                            </m:e>
                          </m:mr>
                        </m:m>
                      </m:e>
                    </m:d>
                    <m:r>
                      <a:rPr lang="en-US" b="0" i="1" smtClean="0">
                        <a:latin typeface="Cambria Math" panose="02040503050406030204" pitchFamily="18" charset="0"/>
                        <a:ea typeface="Cambria Math" panose="02040503050406030204" pitchFamily="18" charset="0"/>
                      </a:rPr>
                      <m:t>.</m:t>
                    </m:r>
                    <m:d>
                      <m:dPr>
                        <m:ctrlPr>
                          <a:rPr lang="en-US" b="0" i="1" smtClean="0">
                            <a:latin typeface="Cambria Math" panose="02040503050406030204" pitchFamily="18" charset="0"/>
                            <a:ea typeface="Cambria Math" panose="02040503050406030204" pitchFamily="18" charset="0"/>
                          </a:rPr>
                        </m:ctrlPr>
                      </m:dPr>
                      <m:e>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p>
                                    <m:sSupPr>
                                      <m:ctrlPr>
                                        <a:rPr lang="en-US" i="1">
                                          <a:latin typeface="Cambria Math" panose="02040503050406030204" pitchFamily="18" charset="0"/>
                                        </a:rPr>
                                      </m:ctrlPr>
                                    </m:sSupPr>
                                    <m:e>
                                      <m:r>
                                        <a:rPr lang="en-US" i="1">
                                          <a:latin typeface="Cambria Math" panose="02040503050406030204" pitchFamily="18" charset="0"/>
                                        </a:rPr>
                                        <m:t>𝑎</m:t>
                                      </m:r>
                                    </m:e>
                                    <m:sup>
                                      <m:d>
                                        <m:dPr>
                                          <m:ctrlPr>
                                            <a:rPr lang="en-US" i="1">
                                              <a:latin typeface="Cambria Math" panose="02040503050406030204" pitchFamily="18" charset="0"/>
                                            </a:rPr>
                                          </m:ctrlPr>
                                        </m:dPr>
                                        <m:e>
                                          <m:r>
                                            <a:rPr lang="en-US" i="1">
                                              <a:latin typeface="Cambria Math" panose="02040503050406030204" pitchFamily="18" charset="0"/>
                                            </a:rPr>
                                            <m:t>1</m:t>
                                          </m:r>
                                        </m:e>
                                      </m:d>
                                    </m:sup>
                                  </m:sSup>
                                </m:e>
                              </m:mr>
                              <m:mr>
                                <m:e>
                                  <m:m>
                                    <m:mPr>
                                      <m:mcs>
                                        <m:mc>
                                          <m:mcPr>
                                            <m:count m:val="1"/>
                                            <m:mcJc m:val="center"/>
                                          </m:mcPr>
                                        </m:mc>
                                      </m:mcs>
                                      <m:ctrlPr>
                                        <a:rPr lang="en-US" i="1">
                                          <a:latin typeface="Cambria Math" panose="02040503050406030204" pitchFamily="18" charset="0"/>
                                        </a:rPr>
                                      </m:ctrlPr>
                                    </m:mPr>
                                    <m:mr>
                                      <m:e>
                                        <m:sSup>
                                          <m:sSupPr>
                                            <m:ctrlPr>
                                              <a:rPr lang="en-US" i="1">
                                                <a:latin typeface="Cambria Math" panose="02040503050406030204" pitchFamily="18" charset="0"/>
                                              </a:rPr>
                                            </m:ctrlPr>
                                          </m:sSupPr>
                                          <m:e>
                                            <m:r>
                                              <a:rPr lang="en-US" i="1">
                                                <a:latin typeface="Cambria Math" panose="02040503050406030204" pitchFamily="18" charset="0"/>
                                              </a:rPr>
                                              <m:t>𝑎</m:t>
                                            </m:r>
                                          </m:e>
                                          <m:sup>
                                            <m:d>
                                              <m:dPr>
                                                <m:ctrlPr>
                                                  <a:rPr lang="en-US" i="1">
                                                    <a:latin typeface="Cambria Math" panose="02040503050406030204" pitchFamily="18" charset="0"/>
                                                  </a:rPr>
                                                </m:ctrlPr>
                                              </m:dPr>
                                              <m:e>
                                                <m:r>
                                                  <a:rPr lang="en-US" i="1">
                                                    <a:latin typeface="Cambria Math" panose="02040503050406030204" pitchFamily="18" charset="0"/>
                                                  </a:rPr>
                                                  <m:t>2</m:t>
                                                </m:r>
                                              </m:e>
                                            </m:d>
                                          </m:sup>
                                        </m:sSup>
                                      </m:e>
                                    </m:mr>
                                    <m:mr>
                                      <m:e>
                                        <m:r>
                                          <a:rPr lang="en-US" i="1">
                                            <a:latin typeface="Cambria Math" panose="02040503050406030204" pitchFamily="18" charset="0"/>
                                          </a:rPr>
                                          <m:t>⋮</m:t>
                                        </m:r>
                                      </m:e>
                                    </m:mr>
                                  </m:m>
                                </m:e>
                              </m:mr>
                              <m:mr>
                                <m:e>
                                  <m:sSup>
                                    <m:sSupPr>
                                      <m:ctrlPr>
                                        <a:rPr lang="en-US" i="1">
                                          <a:latin typeface="Cambria Math" panose="02040503050406030204" pitchFamily="18" charset="0"/>
                                        </a:rPr>
                                      </m:ctrlPr>
                                    </m:sSupPr>
                                    <m:e>
                                      <m:r>
                                        <a:rPr lang="en-US" i="1">
                                          <a:latin typeface="Cambria Math" panose="02040503050406030204" pitchFamily="18" charset="0"/>
                                        </a:rPr>
                                        <m:t>𝑎</m:t>
                                      </m:r>
                                    </m:e>
                                    <m:sup>
                                      <m:d>
                                        <m:dPr>
                                          <m:ctrlPr>
                                            <a:rPr lang="en-US" i="1">
                                              <a:latin typeface="Cambria Math" panose="02040503050406030204" pitchFamily="18" charset="0"/>
                                            </a:rPr>
                                          </m:ctrlPr>
                                        </m:dPr>
                                        <m:e>
                                          <m:r>
                                            <a:rPr lang="en-US" i="1">
                                              <a:latin typeface="Cambria Math" panose="02040503050406030204" pitchFamily="18" charset="0"/>
                                            </a:rPr>
                                            <m:t>𝑚</m:t>
                                          </m:r>
                                        </m:e>
                                      </m:d>
                                    </m:sup>
                                  </m:sSup>
                                </m:e>
                              </m:mr>
                            </m:m>
                          </m:e>
                        </m:d>
                        <m:r>
                          <a:rPr lang="en-US" b="0" i="1" smtClean="0">
                            <a:latin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p>
                                    <m:sSupPr>
                                      <m:ctrlPr>
                                        <a:rPr lang="en-US" i="1">
                                          <a:latin typeface="Cambria Math" panose="02040503050406030204" pitchFamily="18" charset="0"/>
                                        </a:rPr>
                                      </m:ctrlPr>
                                    </m:sSupPr>
                                    <m:e>
                                      <m:r>
                                        <a:rPr lang="en-US" b="0" i="1" smtClean="0">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1</m:t>
                                          </m:r>
                                        </m:e>
                                      </m:d>
                                    </m:sup>
                                  </m:sSup>
                                </m:e>
                              </m:mr>
                              <m:mr>
                                <m:e>
                                  <m:m>
                                    <m:mPr>
                                      <m:mcs>
                                        <m:mc>
                                          <m:mcPr>
                                            <m:count m:val="1"/>
                                            <m:mcJc m:val="center"/>
                                          </m:mcPr>
                                        </m:mc>
                                      </m:mcs>
                                      <m:ctrlPr>
                                        <a:rPr lang="en-US" i="1">
                                          <a:latin typeface="Cambria Math" panose="02040503050406030204" pitchFamily="18" charset="0"/>
                                        </a:rPr>
                                      </m:ctrlPr>
                                    </m:mPr>
                                    <m:mr>
                                      <m:e>
                                        <m:sSup>
                                          <m:sSupPr>
                                            <m:ctrlPr>
                                              <a:rPr lang="en-US" i="1">
                                                <a:latin typeface="Cambria Math" panose="02040503050406030204" pitchFamily="18" charset="0"/>
                                              </a:rPr>
                                            </m:ctrlPr>
                                          </m:sSupPr>
                                          <m:e>
                                            <m:r>
                                              <a:rPr lang="en-US" b="0" i="1" smtClean="0">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2</m:t>
                                                </m:r>
                                              </m:e>
                                            </m:d>
                                          </m:sup>
                                        </m:sSup>
                                      </m:e>
                                    </m:mr>
                                    <m:mr>
                                      <m:e>
                                        <m:r>
                                          <a:rPr lang="en-US" i="1">
                                            <a:latin typeface="Cambria Math" panose="02040503050406030204" pitchFamily="18" charset="0"/>
                                          </a:rPr>
                                          <m:t>⋮</m:t>
                                        </m:r>
                                      </m:e>
                                    </m:mr>
                                  </m:m>
                                </m:e>
                              </m:mr>
                              <m:mr>
                                <m:e>
                                  <m:sSup>
                                    <m:sSupPr>
                                      <m:ctrlPr>
                                        <a:rPr lang="en-US" i="1">
                                          <a:latin typeface="Cambria Math" panose="02040503050406030204" pitchFamily="18" charset="0"/>
                                        </a:rPr>
                                      </m:ctrlPr>
                                    </m:sSupPr>
                                    <m:e>
                                      <m:r>
                                        <a:rPr lang="en-US" b="0" i="1" smtClean="0">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𝑚</m:t>
                                          </m:r>
                                        </m:e>
                                      </m:d>
                                    </m:sup>
                                  </m:sSup>
                                </m:e>
                              </m:mr>
                            </m:m>
                          </m:e>
                        </m:d>
                      </m:e>
                    </m:d>
                  </m:oMath>
                </a14:m>
                <a:endParaRPr lang="en-GB" dirty="0"/>
              </a:p>
              <a:p>
                <a:pPr>
                  <a:buFont typeface="Wingdings" panose="05000000000000000000" pitchFamily="2" charset="2"/>
                  <a:buChar char="§"/>
                </a:pPr>
                <a:r>
                  <a:rPr lang="en-GB" dirty="0"/>
                  <a:t>Hence:</a:t>
                </a:r>
              </a:p>
              <a:p>
                <a:pPr>
                  <a:buFont typeface="Wingdings" panose="05000000000000000000" pitchFamily="2" charset="2"/>
                  <a:buChar char="§"/>
                </a:pPr>
                <a14:m>
                  <m:oMath xmlns:m="http://schemas.openxmlformats.org/officeDocument/2006/math">
                    <m:f>
                      <m:fPr>
                        <m:ctrlPr>
                          <a:rPr lang="en-US" b="1" i="1" smtClean="0">
                            <a:solidFill>
                              <a:srgbClr val="9900FF"/>
                            </a:solidFill>
                            <a:latin typeface="Cambria Math" panose="02040503050406030204" pitchFamily="18" charset="0"/>
                            <a:ea typeface="Cambria Math" panose="02040503050406030204" pitchFamily="18" charset="0"/>
                          </a:rPr>
                        </m:ctrlPr>
                      </m:fPr>
                      <m:num>
                        <m:r>
                          <a:rPr lang="en-US" b="1" i="1">
                            <a:solidFill>
                              <a:srgbClr val="9900FF"/>
                            </a:solidFill>
                            <a:latin typeface="Cambria Math" panose="02040503050406030204" pitchFamily="18" charset="0"/>
                            <a:ea typeface="Cambria Math" panose="02040503050406030204" pitchFamily="18" charset="0"/>
                          </a:rPr>
                          <m:t>𝝏</m:t>
                        </m:r>
                        <m:r>
                          <a:rPr lang="en-GB" b="1" i="1">
                            <a:solidFill>
                              <a:srgbClr val="9900FF"/>
                            </a:solidFill>
                            <a:latin typeface="Cambria Math" panose="02040503050406030204" pitchFamily="18" charset="0"/>
                            <a:ea typeface="Cambria Math" panose="02040503050406030204" pitchFamily="18" charset="0"/>
                          </a:rPr>
                          <m:t>𝓛</m:t>
                        </m:r>
                      </m:num>
                      <m:den>
                        <m:r>
                          <a:rPr lang="en-US" b="1" i="1">
                            <a:solidFill>
                              <a:srgbClr val="9900FF"/>
                            </a:solidFill>
                            <a:latin typeface="Cambria Math" panose="02040503050406030204" pitchFamily="18" charset="0"/>
                            <a:ea typeface="Cambria Math" panose="02040503050406030204" pitchFamily="18" charset="0"/>
                          </a:rPr>
                          <m:t>𝝏</m:t>
                        </m:r>
                        <m:r>
                          <a:rPr lang="en-US" b="1" i="1">
                            <a:solidFill>
                              <a:srgbClr val="9900FF"/>
                            </a:solidFill>
                            <a:latin typeface="Cambria Math" panose="02040503050406030204" pitchFamily="18" charset="0"/>
                            <a:ea typeface="Cambria Math" panose="02040503050406030204" pitchFamily="18" charset="0"/>
                          </a:rPr>
                          <m:t>𝑾</m:t>
                        </m:r>
                      </m:den>
                    </m:f>
                    <m:r>
                      <a:rPr lang="en-US" b="1" i="1" smtClean="0">
                        <a:solidFill>
                          <a:srgbClr val="9900FF"/>
                        </a:solidFill>
                        <a:latin typeface="Cambria Math" panose="02040503050406030204" pitchFamily="18" charset="0"/>
                        <a:ea typeface="Cambria Math" panose="02040503050406030204" pitchFamily="18" charset="0"/>
                      </a:rPr>
                      <m:t>=</m:t>
                    </m:r>
                    <m:f>
                      <m:fPr>
                        <m:ctrlPr>
                          <a:rPr lang="en-US" b="1" i="1">
                            <a:solidFill>
                              <a:srgbClr val="9900FF"/>
                            </a:solidFill>
                            <a:latin typeface="Cambria Math" panose="02040503050406030204" pitchFamily="18" charset="0"/>
                            <a:ea typeface="Cambria Math" panose="02040503050406030204" pitchFamily="18" charset="0"/>
                          </a:rPr>
                        </m:ctrlPr>
                      </m:fPr>
                      <m:num>
                        <m:r>
                          <a:rPr lang="en-US" b="1" i="1">
                            <a:solidFill>
                              <a:srgbClr val="9900FF"/>
                            </a:solidFill>
                            <a:latin typeface="Cambria Math" panose="02040503050406030204" pitchFamily="18" charset="0"/>
                            <a:ea typeface="Cambria Math" panose="02040503050406030204" pitchFamily="18" charset="0"/>
                          </a:rPr>
                          <m:t>𝟏</m:t>
                        </m:r>
                      </m:num>
                      <m:den>
                        <m:r>
                          <a:rPr lang="en-US" b="1" i="1">
                            <a:solidFill>
                              <a:srgbClr val="9900FF"/>
                            </a:solidFill>
                            <a:latin typeface="Cambria Math" panose="02040503050406030204" pitchFamily="18" charset="0"/>
                            <a:ea typeface="Cambria Math" panose="02040503050406030204" pitchFamily="18" charset="0"/>
                          </a:rPr>
                          <m:t>𝒎</m:t>
                        </m:r>
                      </m:den>
                    </m:f>
                    <m:sSup>
                      <m:sSupPr>
                        <m:ctrlPr>
                          <a:rPr lang="en-US" b="1" i="1" smtClean="0">
                            <a:solidFill>
                              <a:srgbClr val="9900FF"/>
                            </a:solidFill>
                            <a:latin typeface="Cambria Math" panose="02040503050406030204" pitchFamily="18" charset="0"/>
                            <a:ea typeface="Cambria Math" panose="02040503050406030204" pitchFamily="18" charset="0"/>
                          </a:rPr>
                        </m:ctrlPr>
                      </m:sSupPr>
                      <m:e>
                        <m:r>
                          <a:rPr lang="en-US" b="1" i="1" smtClean="0">
                            <a:solidFill>
                              <a:srgbClr val="9900FF"/>
                            </a:solidFill>
                            <a:latin typeface="Cambria Math" panose="02040503050406030204" pitchFamily="18" charset="0"/>
                            <a:ea typeface="Cambria Math" panose="02040503050406030204" pitchFamily="18" charset="0"/>
                          </a:rPr>
                          <m:t>𝑿</m:t>
                        </m:r>
                      </m:e>
                      <m:sup>
                        <m:r>
                          <a:rPr lang="en-US" b="1" i="1" smtClean="0">
                            <a:solidFill>
                              <a:srgbClr val="9900FF"/>
                            </a:solidFill>
                            <a:latin typeface="Cambria Math" panose="02040503050406030204" pitchFamily="18" charset="0"/>
                            <a:ea typeface="Cambria Math" panose="02040503050406030204" pitchFamily="18" charset="0"/>
                          </a:rPr>
                          <m:t>𝑻</m:t>
                        </m:r>
                      </m:sup>
                    </m:sSup>
                    <m:r>
                      <a:rPr lang="en-US" b="1" i="1" smtClean="0">
                        <a:solidFill>
                          <a:srgbClr val="9900FF"/>
                        </a:solidFill>
                        <a:latin typeface="Cambria Math" panose="02040503050406030204" pitchFamily="18" charset="0"/>
                        <a:ea typeface="Cambria Math" panose="02040503050406030204" pitchFamily="18" charset="0"/>
                      </a:rPr>
                      <m:t>.(</m:t>
                    </m:r>
                    <m:r>
                      <a:rPr lang="en-US" b="1" i="1" smtClean="0">
                        <a:solidFill>
                          <a:srgbClr val="9900FF"/>
                        </a:solidFill>
                        <a:latin typeface="Cambria Math" panose="02040503050406030204" pitchFamily="18" charset="0"/>
                        <a:ea typeface="Cambria Math" panose="02040503050406030204" pitchFamily="18" charset="0"/>
                      </a:rPr>
                      <m:t>𝑨</m:t>
                    </m:r>
                    <m:r>
                      <a:rPr lang="en-US" b="1" i="1" smtClean="0">
                        <a:solidFill>
                          <a:srgbClr val="9900FF"/>
                        </a:solidFill>
                        <a:latin typeface="Cambria Math" panose="02040503050406030204" pitchFamily="18" charset="0"/>
                        <a:ea typeface="Cambria Math" panose="02040503050406030204" pitchFamily="18" charset="0"/>
                      </a:rPr>
                      <m:t>−</m:t>
                    </m:r>
                    <m:r>
                      <a:rPr lang="en-US" b="1" i="1" smtClean="0">
                        <a:solidFill>
                          <a:srgbClr val="9900FF"/>
                        </a:solidFill>
                        <a:latin typeface="Cambria Math" panose="02040503050406030204" pitchFamily="18" charset="0"/>
                        <a:ea typeface="Cambria Math" panose="02040503050406030204" pitchFamily="18" charset="0"/>
                      </a:rPr>
                      <m:t>𝒀</m:t>
                    </m:r>
                    <m:r>
                      <a:rPr lang="en-US" b="1" i="1" smtClean="0">
                        <a:solidFill>
                          <a:srgbClr val="9900FF"/>
                        </a:solidFill>
                        <a:latin typeface="Cambria Math" panose="02040503050406030204" pitchFamily="18" charset="0"/>
                        <a:ea typeface="Cambria Math" panose="02040503050406030204" pitchFamily="18" charset="0"/>
                      </a:rPr>
                      <m:t>)</m:t>
                    </m:r>
                  </m:oMath>
                </a14:m>
                <a:endParaRPr lang="en-GB" b="1" dirty="0">
                  <a:solidFill>
                    <a:srgbClr val="9900FF"/>
                  </a:solidFill>
                </a:endParaRPr>
              </a:p>
              <a:p>
                <a:pPr>
                  <a:buFont typeface="Wingdings" panose="05000000000000000000" pitchFamily="2" charset="2"/>
                  <a:buChar char="§"/>
                </a:pPr>
                <a:r>
                  <a:rPr lang="en-US" dirty="0"/>
                  <a:t>* </a:t>
                </a:r>
                <a14:m>
                  <m:oMath xmlns:m="http://schemas.openxmlformats.org/officeDocument/2006/math">
                    <m:f>
                      <m:fPr>
                        <m:ctrlPr>
                          <a:rPr lang="en-GB" i="1">
                            <a:latin typeface="Cambria Math" panose="02040503050406030204" pitchFamily="18" charset="0"/>
                          </a:rPr>
                        </m:ctrlPr>
                      </m:fPr>
                      <m:num>
                        <m:r>
                          <a:rPr lang="en-GB" i="1">
                            <a:latin typeface="Cambria Math" panose="02040503050406030204" pitchFamily="18" charset="0"/>
                            <a:ea typeface="Cambria Math" panose="02040503050406030204" pitchFamily="18" charset="0"/>
                          </a:rPr>
                          <m:t>𝜕</m:t>
                        </m:r>
                        <m:r>
                          <a:rPr lang="en-GB" i="1">
                            <a:latin typeface="Cambria Math" panose="02040503050406030204" pitchFamily="18" charset="0"/>
                            <a:ea typeface="Cambria Math" panose="02040503050406030204" pitchFamily="18" charset="0"/>
                          </a:rPr>
                          <m:t>ℒ</m:t>
                        </m:r>
                      </m:num>
                      <m:den>
                        <m:r>
                          <a:rPr lang="en-GB" i="1">
                            <a:latin typeface="Cambria Math" panose="02040503050406030204" pitchFamily="18" charset="0"/>
                            <a:ea typeface="Cambria Math" panose="02040503050406030204" pitchFamily="18" charset="0"/>
                          </a:rPr>
                          <m:t>𝜕</m:t>
                        </m:r>
                        <m:r>
                          <a:rPr lang="en-US" i="1">
                            <a:latin typeface="Cambria Math" panose="02040503050406030204" pitchFamily="18" charset="0"/>
                            <a:ea typeface="Cambria Math" panose="02040503050406030204" pitchFamily="18" charset="0"/>
                          </a:rPr>
                          <m:t>𝑏</m:t>
                        </m:r>
                      </m:den>
                    </m:f>
                    <m:r>
                      <a:rPr lang="en-US" i="1">
                        <a:latin typeface="Cambria Math" panose="02040503050406030204" pitchFamily="18" charset="0"/>
                        <a:ea typeface="Cambria Math" panose="02040503050406030204" pitchFamily="18" charset="0"/>
                      </a:rPr>
                      <m:t>=</m:t>
                    </m:r>
                    <m:f>
                      <m:fPr>
                        <m:ctrlPr>
                          <a:rPr lang="en-US" i="1">
                            <a:latin typeface="Cambria Math" panose="02040503050406030204" pitchFamily="18" charset="0"/>
                            <a:ea typeface="Cambria Math" panose="02040503050406030204" pitchFamily="18" charset="0"/>
                          </a:rPr>
                        </m:ctrlPr>
                      </m:fPr>
                      <m:num>
                        <m:r>
                          <a:rPr lang="en-US" i="1">
                            <a:latin typeface="Cambria Math" panose="02040503050406030204" pitchFamily="18" charset="0"/>
                            <a:ea typeface="Cambria Math" panose="02040503050406030204" pitchFamily="18" charset="0"/>
                          </a:rPr>
                          <m:t>1</m:t>
                        </m:r>
                      </m:num>
                      <m:den>
                        <m:r>
                          <a:rPr lang="en-US" i="1">
                            <a:latin typeface="Cambria Math" panose="02040503050406030204" pitchFamily="18" charset="0"/>
                            <a:ea typeface="Cambria Math" panose="02040503050406030204" pitchFamily="18" charset="0"/>
                          </a:rPr>
                          <m:t>𝑚</m:t>
                        </m:r>
                      </m:den>
                    </m:f>
                    <m:nary>
                      <m:naryPr>
                        <m:chr m:val="∑"/>
                        <m:ctrlPr>
                          <a:rPr lang="en-US" i="1">
                            <a:latin typeface="Cambria Math" panose="02040503050406030204" pitchFamily="18" charset="0"/>
                          </a:rPr>
                        </m:ctrlPr>
                      </m:naryPr>
                      <m:sub>
                        <m:r>
                          <m:rPr>
                            <m:brk m:alnAt="23"/>
                          </m:rPr>
                          <a:rPr lang="en-US" i="1">
                            <a:latin typeface="Cambria Math" panose="02040503050406030204" pitchFamily="18" charset="0"/>
                          </a:rPr>
                          <m:t>𝑖</m:t>
                        </m:r>
                        <m:r>
                          <a:rPr lang="en-US" i="1">
                            <a:latin typeface="Cambria Math" panose="02040503050406030204" pitchFamily="18" charset="0"/>
                          </a:rPr>
                          <m:t>=1</m:t>
                        </m:r>
                      </m:sub>
                      <m:sup>
                        <m:r>
                          <a:rPr lang="en-US" i="1">
                            <a:latin typeface="Cambria Math" panose="02040503050406030204" pitchFamily="18" charset="0"/>
                          </a:rPr>
                          <m:t>𝑚</m:t>
                        </m:r>
                      </m:sup>
                      <m:e>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𝑎</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r>
                          <a:rPr lang="en-US" i="1">
                            <a:latin typeface="Cambria Math" panose="02040503050406030204" pitchFamily="18" charset="0"/>
                          </a:rPr>
                          <m:t>−</m:t>
                        </m:r>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r>
                              <a:rPr lang="en-US" i="1">
                                <a:latin typeface="Cambria Math" panose="02040503050406030204" pitchFamily="18" charset="0"/>
                              </a:rPr>
                              <m:t>𝑖</m:t>
                            </m:r>
                            <m:r>
                              <a:rPr lang="en-US" i="1">
                                <a:latin typeface="Cambria Math" panose="02040503050406030204" pitchFamily="18" charset="0"/>
                              </a:rPr>
                              <m:t>)</m:t>
                            </m:r>
                          </m:sup>
                        </m:sSup>
                        <m:r>
                          <a:rPr lang="en-US" i="1">
                            <a:latin typeface="Cambria Math" panose="02040503050406030204" pitchFamily="18" charset="0"/>
                          </a:rPr>
                          <m:t>) </m:t>
                        </m:r>
                      </m:e>
                    </m:nary>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𝑚</m:t>
                        </m:r>
                      </m:den>
                    </m:f>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=1</m:t>
                        </m:r>
                      </m:sub>
                      <m:sup>
                        <m:r>
                          <a:rPr lang="en-US" b="0" i="1" smtClean="0">
                            <a:latin typeface="Cambria Math" panose="02040503050406030204" pitchFamily="18" charset="0"/>
                          </a:rPr>
                          <m:t>𝑛</m:t>
                        </m:r>
                      </m:sup>
                      <m:e>
                        <m:d>
                          <m:dPr>
                            <m:ctrlPr>
                              <a:rPr lang="en-US" b="0" i="1" smtClean="0">
                                <a:latin typeface="Cambria Math" panose="02040503050406030204" pitchFamily="18" charset="0"/>
                              </a:rPr>
                            </m:ctrlPr>
                          </m:dPr>
                          <m:e>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p>
                                        <m:sSupPr>
                                          <m:ctrlPr>
                                            <a:rPr lang="en-US" i="1">
                                              <a:latin typeface="Cambria Math" panose="02040503050406030204" pitchFamily="18" charset="0"/>
                                            </a:rPr>
                                          </m:ctrlPr>
                                        </m:sSupPr>
                                        <m:e>
                                          <m:r>
                                            <a:rPr lang="en-US" i="1">
                                              <a:latin typeface="Cambria Math" panose="02040503050406030204" pitchFamily="18" charset="0"/>
                                            </a:rPr>
                                            <m:t>𝑎</m:t>
                                          </m:r>
                                        </m:e>
                                        <m:sup>
                                          <m:d>
                                            <m:dPr>
                                              <m:ctrlPr>
                                                <a:rPr lang="en-US" i="1">
                                                  <a:latin typeface="Cambria Math" panose="02040503050406030204" pitchFamily="18" charset="0"/>
                                                </a:rPr>
                                              </m:ctrlPr>
                                            </m:dPr>
                                            <m:e>
                                              <m:r>
                                                <a:rPr lang="en-US" i="1">
                                                  <a:latin typeface="Cambria Math" panose="02040503050406030204" pitchFamily="18" charset="0"/>
                                                </a:rPr>
                                                <m:t>1</m:t>
                                              </m:r>
                                            </m:e>
                                          </m:d>
                                        </m:sup>
                                      </m:sSup>
                                    </m:e>
                                  </m:mr>
                                  <m:mr>
                                    <m:e>
                                      <m:m>
                                        <m:mPr>
                                          <m:mcs>
                                            <m:mc>
                                              <m:mcPr>
                                                <m:count m:val="1"/>
                                                <m:mcJc m:val="center"/>
                                              </m:mcPr>
                                            </m:mc>
                                          </m:mcs>
                                          <m:ctrlPr>
                                            <a:rPr lang="en-US" i="1">
                                              <a:latin typeface="Cambria Math" panose="02040503050406030204" pitchFamily="18" charset="0"/>
                                            </a:rPr>
                                          </m:ctrlPr>
                                        </m:mPr>
                                        <m:mr>
                                          <m:e>
                                            <m:sSup>
                                              <m:sSupPr>
                                                <m:ctrlPr>
                                                  <a:rPr lang="en-US" i="1">
                                                    <a:latin typeface="Cambria Math" panose="02040503050406030204" pitchFamily="18" charset="0"/>
                                                  </a:rPr>
                                                </m:ctrlPr>
                                              </m:sSupPr>
                                              <m:e>
                                                <m:r>
                                                  <a:rPr lang="en-US" i="1">
                                                    <a:latin typeface="Cambria Math" panose="02040503050406030204" pitchFamily="18" charset="0"/>
                                                  </a:rPr>
                                                  <m:t>𝑎</m:t>
                                                </m:r>
                                              </m:e>
                                              <m:sup>
                                                <m:d>
                                                  <m:dPr>
                                                    <m:ctrlPr>
                                                      <a:rPr lang="en-US" i="1">
                                                        <a:latin typeface="Cambria Math" panose="02040503050406030204" pitchFamily="18" charset="0"/>
                                                      </a:rPr>
                                                    </m:ctrlPr>
                                                  </m:dPr>
                                                  <m:e>
                                                    <m:r>
                                                      <a:rPr lang="en-US" i="1">
                                                        <a:latin typeface="Cambria Math" panose="02040503050406030204" pitchFamily="18" charset="0"/>
                                                      </a:rPr>
                                                      <m:t>2</m:t>
                                                    </m:r>
                                                  </m:e>
                                                </m:d>
                                              </m:sup>
                                            </m:sSup>
                                          </m:e>
                                        </m:mr>
                                        <m:mr>
                                          <m:e>
                                            <m:r>
                                              <a:rPr lang="en-US" i="1">
                                                <a:latin typeface="Cambria Math" panose="02040503050406030204" pitchFamily="18" charset="0"/>
                                              </a:rPr>
                                              <m:t>⋮</m:t>
                                            </m:r>
                                          </m:e>
                                        </m:mr>
                                      </m:m>
                                    </m:e>
                                  </m:mr>
                                  <m:mr>
                                    <m:e>
                                      <m:sSup>
                                        <m:sSupPr>
                                          <m:ctrlPr>
                                            <a:rPr lang="en-US" i="1">
                                              <a:latin typeface="Cambria Math" panose="02040503050406030204" pitchFamily="18" charset="0"/>
                                            </a:rPr>
                                          </m:ctrlPr>
                                        </m:sSupPr>
                                        <m:e>
                                          <m:r>
                                            <a:rPr lang="en-US" i="1">
                                              <a:latin typeface="Cambria Math" panose="02040503050406030204" pitchFamily="18" charset="0"/>
                                            </a:rPr>
                                            <m:t>𝑎</m:t>
                                          </m:r>
                                        </m:e>
                                        <m:sup>
                                          <m:d>
                                            <m:dPr>
                                              <m:ctrlPr>
                                                <a:rPr lang="en-US" i="1">
                                                  <a:latin typeface="Cambria Math" panose="02040503050406030204" pitchFamily="18" charset="0"/>
                                                </a:rPr>
                                              </m:ctrlPr>
                                            </m:dPr>
                                            <m:e>
                                              <m:r>
                                                <a:rPr lang="en-US" i="1">
                                                  <a:latin typeface="Cambria Math" panose="02040503050406030204" pitchFamily="18" charset="0"/>
                                                </a:rPr>
                                                <m:t>𝑚</m:t>
                                              </m:r>
                                            </m:e>
                                          </m:d>
                                        </m:sup>
                                      </m:sSup>
                                    </m:e>
                                  </m:mr>
                                </m:m>
                              </m:e>
                            </m:d>
                            <m:r>
                              <a:rPr lang="en-US" i="1">
                                <a:latin typeface="Cambria Math" panose="02040503050406030204" pitchFamily="18" charset="0"/>
                              </a:rPr>
                              <m:t>−</m:t>
                            </m:r>
                            <m:d>
                              <m:dPr>
                                <m:ctrlPr>
                                  <a:rPr lang="en-US" i="1">
                                    <a:latin typeface="Cambria Math" panose="02040503050406030204" pitchFamily="18" charset="0"/>
                                  </a:rPr>
                                </m:ctrlPr>
                              </m:dPr>
                              <m:e>
                                <m:m>
                                  <m:mPr>
                                    <m:mcs>
                                      <m:mc>
                                        <m:mcPr>
                                          <m:count m:val="1"/>
                                          <m:mcJc m:val="center"/>
                                        </m:mcPr>
                                      </m:mc>
                                    </m:mcs>
                                    <m:ctrlPr>
                                      <a:rPr lang="en-US" i="1">
                                        <a:latin typeface="Cambria Math" panose="02040503050406030204" pitchFamily="18" charset="0"/>
                                      </a:rPr>
                                    </m:ctrlPr>
                                  </m:mPr>
                                  <m:mr>
                                    <m:e>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1</m:t>
                                              </m:r>
                                            </m:e>
                                          </m:d>
                                        </m:sup>
                                      </m:sSup>
                                    </m:e>
                                  </m:mr>
                                  <m:mr>
                                    <m:e>
                                      <m:m>
                                        <m:mPr>
                                          <m:mcs>
                                            <m:mc>
                                              <m:mcPr>
                                                <m:count m:val="1"/>
                                                <m:mcJc m:val="center"/>
                                              </m:mcPr>
                                            </m:mc>
                                          </m:mcs>
                                          <m:ctrlPr>
                                            <a:rPr lang="en-US" i="1">
                                              <a:latin typeface="Cambria Math" panose="02040503050406030204" pitchFamily="18" charset="0"/>
                                            </a:rPr>
                                          </m:ctrlPr>
                                        </m:mPr>
                                        <m:mr>
                                          <m:e>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2</m:t>
                                                    </m:r>
                                                  </m:e>
                                                </m:d>
                                              </m:sup>
                                            </m:sSup>
                                          </m:e>
                                        </m:mr>
                                        <m:mr>
                                          <m:e>
                                            <m:r>
                                              <a:rPr lang="en-US" i="1">
                                                <a:latin typeface="Cambria Math" panose="02040503050406030204" pitchFamily="18" charset="0"/>
                                              </a:rPr>
                                              <m:t>⋮</m:t>
                                            </m:r>
                                          </m:e>
                                        </m:mr>
                                      </m:m>
                                    </m:e>
                                  </m:mr>
                                  <m:mr>
                                    <m:e>
                                      <m:sSup>
                                        <m:sSupPr>
                                          <m:ctrlPr>
                                            <a:rPr lang="en-US" i="1">
                                              <a:latin typeface="Cambria Math" panose="02040503050406030204" pitchFamily="18" charset="0"/>
                                            </a:rPr>
                                          </m:ctrlPr>
                                        </m:sSupPr>
                                        <m:e>
                                          <m:r>
                                            <a:rPr lang="en-US" i="1">
                                              <a:latin typeface="Cambria Math" panose="02040503050406030204" pitchFamily="18" charset="0"/>
                                            </a:rPr>
                                            <m:t>𝑦</m:t>
                                          </m:r>
                                        </m:e>
                                        <m:sup>
                                          <m:d>
                                            <m:dPr>
                                              <m:ctrlPr>
                                                <a:rPr lang="en-US" i="1">
                                                  <a:latin typeface="Cambria Math" panose="02040503050406030204" pitchFamily="18" charset="0"/>
                                                </a:rPr>
                                              </m:ctrlPr>
                                            </m:dPr>
                                            <m:e>
                                              <m:r>
                                                <a:rPr lang="en-US" i="1">
                                                  <a:latin typeface="Cambria Math" panose="02040503050406030204" pitchFamily="18" charset="0"/>
                                                </a:rPr>
                                                <m:t>𝑚</m:t>
                                              </m:r>
                                            </m:e>
                                          </m:d>
                                        </m:sup>
                                      </m:sSup>
                                    </m:e>
                                  </m:mr>
                                </m:m>
                              </m:e>
                            </m:d>
                          </m:e>
                        </m:d>
                      </m:e>
                    </m:nary>
                  </m:oMath>
                </a14:m>
                <a:endParaRPr lang="en-GB" dirty="0"/>
              </a:p>
              <a:p>
                <a:pPr>
                  <a:buFont typeface="Wingdings" panose="05000000000000000000" pitchFamily="2" charset="2"/>
                  <a:buChar char="§"/>
                </a:pPr>
                <a14:m>
                  <m:oMath xmlns:m="http://schemas.openxmlformats.org/officeDocument/2006/math">
                    <m:f>
                      <m:fPr>
                        <m:ctrlPr>
                          <a:rPr lang="en-GB" b="1" i="1" smtClean="0">
                            <a:solidFill>
                              <a:srgbClr val="9900FF"/>
                            </a:solidFill>
                            <a:latin typeface="Cambria Math" panose="02040503050406030204" pitchFamily="18" charset="0"/>
                          </a:rPr>
                        </m:ctrlPr>
                      </m:fPr>
                      <m:num>
                        <m:r>
                          <a:rPr lang="en-GB" b="1" i="1">
                            <a:solidFill>
                              <a:srgbClr val="9900FF"/>
                            </a:solidFill>
                            <a:latin typeface="Cambria Math" panose="02040503050406030204" pitchFamily="18" charset="0"/>
                            <a:ea typeface="Cambria Math" panose="02040503050406030204" pitchFamily="18" charset="0"/>
                          </a:rPr>
                          <m:t>𝝏</m:t>
                        </m:r>
                        <m:r>
                          <a:rPr lang="en-GB" b="1" i="1">
                            <a:solidFill>
                              <a:srgbClr val="9900FF"/>
                            </a:solidFill>
                            <a:latin typeface="Cambria Math" panose="02040503050406030204" pitchFamily="18" charset="0"/>
                            <a:ea typeface="Cambria Math" panose="02040503050406030204" pitchFamily="18" charset="0"/>
                          </a:rPr>
                          <m:t>𝓛</m:t>
                        </m:r>
                      </m:num>
                      <m:den>
                        <m:r>
                          <a:rPr lang="en-GB" b="1" i="1">
                            <a:solidFill>
                              <a:srgbClr val="9900FF"/>
                            </a:solidFill>
                            <a:latin typeface="Cambria Math" panose="02040503050406030204" pitchFamily="18" charset="0"/>
                            <a:ea typeface="Cambria Math" panose="02040503050406030204" pitchFamily="18" charset="0"/>
                          </a:rPr>
                          <m:t>𝝏</m:t>
                        </m:r>
                        <m:r>
                          <a:rPr lang="en-US" b="1" i="1">
                            <a:solidFill>
                              <a:srgbClr val="9900FF"/>
                            </a:solidFill>
                            <a:latin typeface="Cambria Math" panose="02040503050406030204" pitchFamily="18" charset="0"/>
                            <a:ea typeface="Cambria Math" panose="02040503050406030204" pitchFamily="18" charset="0"/>
                          </a:rPr>
                          <m:t>𝒃</m:t>
                        </m:r>
                      </m:den>
                    </m:f>
                    <m:r>
                      <a:rPr lang="en-US" b="1" i="1" smtClean="0">
                        <a:solidFill>
                          <a:srgbClr val="9900FF"/>
                        </a:solidFill>
                        <a:latin typeface="Cambria Math" panose="02040503050406030204" pitchFamily="18" charset="0"/>
                        <a:ea typeface="Cambria Math" panose="02040503050406030204" pitchFamily="18" charset="0"/>
                      </a:rPr>
                      <m:t>=</m:t>
                    </m:r>
                    <m:f>
                      <m:fPr>
                        <m:ctrlPr>
                          <a:rPr lang="en-US" b="1" i="1" smtClean="0">
                            <a:solidFill>
                              <a:srgbClr val="9900FF"/>
                            </a:solidFill>
                            <a:latin typeface="Cambria Math" panose="02040503050406030204" pitchFamily="18" charset="0"/>
                            <a:ea typeface="Cambria Math" panose="02040503050406030204" pitchFamily="18" charset="0"/>
                          </a:rPr>
                        </m:ctrlPr>
                      </m:fPr>
                      <m:num>
                        <m:r>
                          <a:rPr lang="en-US" b="1" i="1" smtClean="0">
                            <a:solidFill>
                              <a:srgbClr val="9900FF"/>
                            </a:solidFill>
                            <a:latin typeface="Cambria Math" panose="02040503050406030204" pitchFamily="18" charset="0"/>
                            <a:ea typeface="Cambria Math" panose="02040503050406030204" pitchFamily="18" charset="0"/>
                          </a:rPr>
                          <m:t>𝟏</m:t>
                        </m:r>
                      </m:num>
                      <m:den>
                        <m:r>
                          <a:rPr lang="en-US" b="1" i="1" smtClean="0">
                            <a:solidFill>
                              <a:srgbClr val="9900FF"/>
                            </a:solidFill>
                            <a:latin typeface="Cambria Math" panose="02040503050406030204" pitchFamily="18" charset="0"/>
                            <a:ea typeface="Cambria Math" panose="02040503050406030204" pitchFamily="18" charset="0"/>
                          </a:rPr>
                          <m:t>𝒎</m:t>
                        </m:r>
                      </m:den>
                    </m:f>
                    <m:nary>
                      <m:naryPr>
                        <m:chr m:val="∑"/>
                        <m:subHide m:val="on"/>
                        <m:supHide m:val="on"/>
                        <m:ctrlPr>
                          <a:rPr lang="en-US" b="1" i="1" smtClean="0">
                            <a:solidFill>
                              <a:srgbClr val="9900FF"/>
                            </a:solidFill>
                            <a:latin typeface="Cambria Math" panose="02040503050406030204" pitchFamily="18" charset="0"/>
                            <a:ea typeface="Cambria Math" panose="02040503050406030204" pitchFamily="18" charset="0"/>
                          </a:rPr>
                        </m:ctrlPr>
                      </m:naryPr>
                      <m:sub/>
                      <m:sup/>
                      <m:e>
                        <m:r>
                          <a:rPr lang="en-US" b="1" i="1" smtClean="0">
                            <a:solidFill>
                              <a:srgbClr val="9900FF"/>
                            </a:solidFill>
                            <a:latin typeface="Cambria Math" panose="02040503050406030204" pitchFamily="18" charset="0"/>
                            <a:ea typeface="Cambria Math" panose="02040503050406030204" pitchFamily="18" charset="0"/>
                          </a:rPr>
                          <m:t>(</m:t>
                        </m:r>
                        <m:r>
                          <a:rPr lang="en-US" b="1" i="1" smtClean="0">
                            <a:solidFill>
                              <a:srgbClr val="9900FF"/>
                            </a:solidFill>
                            <a:latin typeface="Cambria Math" panose="02040503050406030204" pitchFamily="18" charset="0"/>
                            <a:ea typeface="Cambria Math" panose="02040503050406030204" pitchFamily="18" charset="0"/>
                          </a:rPr>
                          <m:t>𝑨</m:t>
                        </m:r>
                        <m:r>
                          <a:rPr lang="en-US" b="1" i="1" smtClean="0">
                            <a:solidFill>
                              <a:srgbClr val="9900FF"/>
                            </a:solidFill>
                            <a:latin typeface="Cambria Math" panose="02040503050406030204" pitchFamily="18" charset="0"/>
                            <a:ea typeface="Cambria Math" panose="02040503050406030204" pitchFamily="18" charset="0"/>
                          </a:rPr>
                          <m:t>−</m:t>
                        </m:r>
                        <m:r>
                          <a:rPr lang="en-US" b="1" i="1" smtClean="0">
                            <a:solidFill>
                              <a:srgbClr val="9900FF"/>
                            </a:solidFill>
                            <a:latin typeface="Cambria Math" panose="02040503050406030204" pitchFamily="18" charset="0"/>
                            <a:ea typeface="Cambria Math" panose="02040503050406030204" pitchFamily="18" charset="0"/>
                          </a:rPr>
                          <m:t>𝒀</m:t>
                        </m:r>
                        <m:r>
                          <a:rPr lang="en-US" b="1" i="1" smtClean="0">
                            <a:solidFill>
                              <a:srgbClr val="9900FF"/>
                            </a:solidFill>
                            <a:latin typeface="Cambria Math" panose="02040503050406030204" pitchFamily="18" charset="0"/>
                            <a:ea typeface="Cambria Math" panose="02040503050406030204" pitchFamily="18" charset="0"/>
                          </a:rPr>
                          <m:t>)</m:t>
                        </m:r>
                      </m:e>
                    </m:nary>
                  </m:oMath>
                </a14:m>
                <a:endParaRPr lang="en-GB" b="1" dirty="0"/>
              </a:p>
              <a:p>
                <a:pPr>
                  <a:buFont typeface="Wingdings" panose="05000000000000000000" pitchFamily="2" charset="2"/>
                  <a:buChar char="§"/>
                </a:pPr>
                <a:endParaRPr lang="en-GB" dirty="0"/>
              </a:p>
              <a:p>
                <a:endParaRPr lang="en-US" dirty="0"/>
              </a:p>
              <a:p>
                <a:pPr>
                  <a:buFont typeface="Wingdings" panose="05000000000000000000" pitchFamily="2" charset="2"/>
                  <a:buChar char="§"/>
                </a:pPr>
                <a:r>
                  <a:rPr lang="en-US" dirty="0">
                    <a:solidFill>
                      <a:srgbClr val="FF0000"/>
                    </a:solidFill>
                  </a:rPr>
                  <a:t>N.B: With vectorization we can extend our dataset dimension from </a:t>
                </a:r>
                <a14:m>
                  <m:oMath xmlns:m="http://schemas.openxmlformats.org/officeDocument/2006/math">
                    <m:sSub>
                      <m:sSubPr>
                        <m:ctrlPr>
                          <a:rPr lang="en-US" i="1" smtClean="0">
                            <a:solidFill>
                              <a:srgbClr val="9900FF"/>
                            </a:solidFill>
                            <a:latin typeface="Cambria Math" panose="02040503050406030204" pitchFamily="18" charset="0"/>
                          </a:rPr>
                        </m:ctrlPr>
                      </m:sSubPr>
                      <m:e>
                        <m:r>
                          <a:rPr lang="en-US" b="0" i="1" smtClean="0">
                            <a:solidFill>
                              <a:srgbClr val="9900FF"/>
                            </a:solidFill>
                            <a:latin typeface="Cambria Math" panose="02040503050406030204" pitchFamily="18" charset="0"/>
                          </a:rPr>
                          <m:t>𝑥</m:t>
                        </m:r>
                      </m:e>
                      <m:sub>
                        <m:r>
                          <a:rPr lang="en-US" b="0" i="1" smtClean="0">
                            <a:solidFill>
                              <a:srgbClr val="9900FF"/>
                            </a:solidFill>
                            <a:latin typeface="Cambria Math" panose="02040503050406030204" pitchFamily="18" charset="0"/>
                          </a:rPr>
                          <m:t>1</m:t>
                        </m:r>
                      </m:sub>
                    </m:sSub>
                    <m:r>
                      <a:rPr lang="en-US" b="0" i="1" smtClean="0">
                        <a:solidFill>
                          <a:srgbClr val="9900FF"/>
                        </a:solidFill>
                        <a:latin typeface="Cambria Math" panose="02040503050406030204" pitchFamily="18" charset="0"/>
                      </a:rPr>
                      <m:t> </m:t>
                    </m:r>
                    <m:r>
                      <a:rPr lang="en-US" b="0" i="1" smtClean="0">
                        <a:solidFill>
                          <a:srgbClr val="FF0000"/>
                        </a:solidFill>
                        <a:latin typeface="Cambria Math" panose="02040503050406030204" pitchFamily="18" charset="0"/>
                      </a:rPr>
                      <m:t>&amp; </m:t>
                    </m:r>
                    <m:sSub>
                      <m:sSubPr>
                        <m:ctrlPr>
                          <a:rPr lang="en-US" b="0" i="1" smtClean="0">
                            <a:solidFill>
                              <a:srgbClr val="9900FF"/>
                            </a:solidFill>
                            <a:latin typeface="Cambria Math" panose="02040503050406030204" pitchFamily="18" charset="0"/>
                          </a:rPr>
                        </m:ctrlPr>
                      </m:sSubPr>
                      <m:e>
                        <m:r>
                          <a:rPr lang="en-US" b="0" i="1" smtClean="0">
                            <a:solidFill>
                              <a:srgbClr val="9900FF"/>
                            </a:solidFill>
                            <a:latin typeface="Cambria Math" panose="02040503050406030204" pitchFamily="18" charset="0"/>
                          </a:rPr>
                          <m:t>𝑥</m:t>
                        </m:r>
                      </m:e>
                      <m:sub>
                        <m:r>
                          <a:rPr lang="en-US" b="0" i="1" smtClean="0">
                            <a:solidFill>
                              <a:srgbClr val="9900FF"/>
                            </a:solidFill>
                            <a:latin typeface="Cambria Math" panose="02040503050406030204" pitchFamily="18" charset="0"/>
                          </a:rPr>
                          <m:t>2</m:t>
                        </m:r>
                      </m:sub>
                    </m:sSub>
                    <m:r>
                      <a:rPr lang="en-US" b="0" i="1" smtClean="0">
                        <a:solidFill>
                          <a:srgbClr val="9900FF"/>
                        </a:solidFill>
                        <a:latin typeface="Cambria Math" panose="02040503050406030204" pitchFamily="18" charset="0"/>
                      </a:rPr>
                      <m:t> </m:t>
                    </m:r>
                    <m:r>
                      <a:rPr lang="en-US" b="0" i="1" smtClean="0">
                        <a:solidFill>
                          <a:srgbClr val="FF0000"/>
                        </a:solidFill>
                        <a:latin typeface="Cambria Math" panose="02040503050406030204" pitchFamily="18" charset="0"/>
                      </a:rPr>
                      <m:t>𝑡𝑜</m:t>
                    </m:r>
                    <m:r>
                      <a:rPr lang="en-US" b="0" i="1" smtClean="0">
                        <a:solidFill>
                          <a:srgbClr val="FF0000"/>
                        </a:solidFill>
                        <a:latin typeface="Cambria Math" panose="02040503050406030204" pitchFamily="18" charset="0"/>
                      </a:rPr>
                      <m:t> </m:t>
                    </m:r>
                    <m:sSub>
                      <m:sSubPr>
                        <m:ctrlPr>
                          <a:rPr lang="en-US" b="0" i="1" smtClean="0">
                            <a:solidFill>
                              <a:srgbClr val="9900FF"/>
                            </a:solidFill>
                            <a:latin typeface="Cambria Math" panose="02040503050406030204" pitchFamily="18" charset="0"/>
                          </a:rPr>
                        </m:ctrlPr>
                      </m:sSubPr>
                      <m:e>
                        <m:r>
                          <a:rPr lang="en-US" b="0" i="1" smtClean="0">
                            <a:solidFill>
                              <a:srgbClr val="9900FF"/>
                            </a:solidFill>
                            <a:latin typeface="Cambria Math" panose="02040503050406030204" pitchFamily="18" charset="0"/>
                          </a:rPr>
                          <m:t>𝑥</m:t>
                        </m:r>
                      </m:e>
                      <m:sub>
                        <m:r>
                          <a:rPr lang="en-US" b="0" i="1" smtClean="0">
                            <a:solidFill>
                              <a:srgbClr val="9900FF"/>
                            </a:solidFill>
                            <a:latin typeface="Cambria Math" panose="02040503050406030204" pitchFamily="18" charset="0"/>
                          </a:rPr>
                          <m:t>1</m:t>
                        </m:r>
                      </m:sub>
                    </m:sSub>
                    <m:r>
                      <a:rPr lang="en-US" b="0" i="1" smtClean="0">
                        <a:solidFill>
                          <a:srgbClr val="9900FF"/>
                        </a:solidFill>
                        <a:latin typeface="Cambria Math" panose="02040503050406030204" pitchFamily="18" charset="0"/>
                      </a:rPr>
                      <m:t>,</m:t>
                    </m:r>
                    <m:sSub>
                      <m:sSubPr>
                        <m:ctrlPr>
                          <a:rPr lang="en-US" b="0" i="1" smtClean="0">
                            <a:solidFill>
                              <a:srgbClr val="9900FF"/>
                            </a:solidFill>
                            <a:latin typeface="Cambria Math" panose="02040503050406030204" pitchFamily="18" charset="0"/>
                          </a:rPr>
                        </m:ctrlPr>
                      </m:sSubPr>
                      <m:e>
                        <m:r>
                          <a:rPr lang="en-US" b="0" i="1" smtClean="0">
                            <a:solidFill>
                              <a:srgbClr val="9900FF"/>
                            </a:solidFill>
                            <a:latin typeface="Cambria Math" panose="02040503050406030204" pitchFamily="18" charset="0"/>
                          </a:rPr>
                          <m:t>𝑥</m:t>
                        </m:r>
                      </m:e>
                      <m:sub>
                        <m:r>
                          <a:rPr lang="en-US" b="0" i="1" smtClean="0">
                            <a:solidFill>
                              <a:srgbClr val="9900FF"/>
                            </a:solidFill>
                            <a:latin typeface="Cambria Math" panose="02040503050406030204" pitchFamily="18" charset="0"/>
                          </a:rPr>
                          <m:t>2</m:t>
                        </m:r>
                      </m:sub>
                    </m:sSub>
                    <m:r>
                      <a:rPr lang="en-US" b="0" i="1" smtClean="0">
                        <a:solidFill>
                          <a:srgbClr val="9900FF"/>
                        </a:solidFill>
                        <a:latin typeface="Cambria Math" panose="02040503050406030204" pitchFamily="18" charset="0"/>
                      </a:rPr>
                      <m:t>,</m:t>
                    </m:r>
                    <m:sSub>
                      <m:sSubPr>
                        <m:ctrlPr>
                          <a:rPr lang="en-US" b="0" i="1" smtClean="0">
                            <a:solidFill>
                              <a:srgbClr val="9900FF"/>
                            </a:solidFill>
                            <a:latin typeface="Cambria Math" panose="02040503050406030204" pitchFamily="18" charset="0"/>
                          </a:rPr>
                        </m:ctrlPr>
                      </m:sSubPr>
                      <m:e>
                        <m:r>
                          <a:rPr lang="en-US" b="0" i="1" smtClean="0">
                            <a:solidFill>
                              <a:srgbClr val="9900FF"/>
                            </a:solidFill>
                            <a:latin typeface="Cambria Math" panose="02040503050406030204" pitchFamily="18" charset="0"/>
                          </a:rPr>
                          <m:t>𝑥</m:t>
                        </m:r>
                      </m:e>
                      <m:sub>
                        <m:r>
                          <a:rPr lang="en-US" b="0" i="1" smtClean="0">
                            <a:solidFill>
                              <a:srgbClr val="9900FF"/>
                            </a:solidFill>
                            <a:latin typeface="Cambria Math" panose="02040503050406030204" pitchFamily="18" charset="0"/>
                          </a:rPr>
                          <m:t>3</m:t>
                        </m:r>
                      </m:sub>
                    </m:sSub>
                    <m:r>
                      <a:rPr lang="en-US" b="0" i="1" smtClean="0">
                        <a:solidFill>
                          <a:srgbClr val="9900FF"/>
                        </a:solidFill>
                        <a:latin typeface="Cambria Math" panose="02040503050406030204" pitchFamily="18" charset="0"/>
                      </a:rPr>
                      <m:t>….</m:t>
                    </m:r>
                    <m:sSub>
                      <m:sSubPr>
                        <m:ctrlPr>
                          <a:rPr lang="en-US" b="0" i="1" smtClean="0">
                            <a:solidFill>
                              <a:srgbClr val="9900FF"/>
                            </a:solidFill>
                            <a:latin typeface="Cambria Math" panose="02040503050406030204" pitchFamily="18" charset="0"/>
                          </a:rPr>
                        </m:ctrlPr>
                      </m:sSubPr>
                      <m:e>
                        <m:r>
                          <a:rPr lang="en-US" b="0" i="1" smtClean="0">
                            <a:solidFill>
                              <a:srgbClr val="9900FF"/>
                            </a:solidFill>
                            <a:latin typeface="Cambria Math" panose="02040503050406030204" pitchFamily="18" charset="0"/>
                          </a:rPr>
                          <m:t>𝑥</m:t>
                        </m:r>
                      </m:e>
                      <m:sub>
                        <m:r>
                          <a:rPr lang="en-US" b="0" i="1" smtClean="0">
                            <a:solidFill>
                              <a:srgbClr val="9900FF"/>
                            </a:solidFill>
                            <a:latin typeface="Cambria Math" panose="02040503050406030204" pitchFamily="18" charset="0"/>
                          </a:rPr>
                          <m:t>𝑛</m:t>
                        </m:r>
                      </m:sub>
                    </m:sSub>
                  </m:oMath>
                </a14:m>
                <a:endParaRPr lang="en-GB" dirty="0">
                  <a:solidFill>
                    <a:srgbClr val="FF0000"/>
                  </a:solidFill>
                </a:endParaRPr>
              </a:p>
              <a:p>
                <a:pPr>
                  <a:buFont typeface="Wingdings" panose="05000000000000000000" pitchFamily="2" charset="2"/>
                  <a:buChar char="§"/>
                </a:pPr>
                <a:r>
                  <a:rPr lang="en-US" dirty="0">
                    <a:solidFill>
                      <a:srgbClr val="FF0000"/>
                    </a:solidFill>
                  </a:rPr>
                  <a:t>The matrix notations will not change </a:t>
                </a:r>
                <a:endParaRPr lang="en-GB" dirty="0">
                  <a:solidFill>
                    <a:srgbClr val="FF0000"/>
                  </a:solidFill>
                </a:endParaRPr>
              </a:p>
              <a:p>
                <a:endParaRPr lang="en-US" dirty="0"/>
              </a:p>
            </p:txBody>
          </p:sp>
        </mc:Choice>
        <mc:Fallback xmlns="">
          <p:sp>
            <p:nvSpPr>
              <p:cNvPr id="3" name="Content Placeholder 2">
                <a:extLst>
                  <a:ext uri="{FF2B5EF4-FFF2-40B4-BE49-F238E27FC236}">
                    <a16:creationId xmlns:a16="http://schemas.microsoft.com/office/drawing/2014/main" id="{97BD339A-4721-0D20-B276-F3955394A732}"/>
                  </a:ext>
                </a:extLst>
              </p:cNvPr>
              <p:cNvSpPr>
                <a:spLocks noGrp="1" noRot="1" noChangeAspect="1" noMove="1" noResize="1" noEditPoints="1" noAdjustHandles="1" noChangeArrowheads="1" noChangeShapeType="1" noTextEdit="1"/>
              </p:cNvSpPr>
              <p:nvPr>
                <p:ph idx="1"/>
              </p:nvPr>
            </p:nvSpPr>
            <p:spPr>
              <a:xfrm>
                <a:off x="1475508" y="574964"/>
                <a:ext cx="7668492" cy="4568535"/>
              </a:xfrm>
              <a:blipFill>
                <a:blip r:embed="rId2"/>
                <a:stretch>
                  <a:fillRect l="-79" t="-533"/>
                </a:stretch>
              </a:blipFill>
            </p:spPr>
            <p:txBody>
              <a:bodyPr/>
              <a:lstStyle/>
              <a:p>
                <a:r>
                  <a:rPr lang="en-CA">
                    <a:noFill/>
                  </a:rPr>
                  <a:t> </a:t>
                </a:r>
              </a:p>
            </p:txBody>
          </p:sp>
        </mc:Fallback>
      </mc:AlternateContent>
    </p:spTree>
    <p:extLst>
      <p:ext uri="{BB962C8B-B14F-4D97-AF65-F5344CB8AC3E}">
        <p14:creationId xmlns:p14="http://schemas.microsoft.com/office/powerpoint/2010/main" val="21157470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C912A-8C24-3890-A332-424CCDF70E15}"/>
              </a:ext>
            </a:extLst>
          </p:cNvPr>
          <p:cNvSpPr>
            <a:spLocks noGrp="1"/>
          </p:cNvSpPr>
          <p:nvPr>
            <p:ph type="title"/>
          </p:nvPr>
        </p:nvSpPr>
        <p:spPr>
          <a:xfrm>
            <a:off x="1428751" y="96075"/>
            <a:ext cx="7715250" cy="430181"/>
          </a:xfrm>
        </p:spPr>
        <p:txBody>
          <a:bodyPr>
            <a:normAutofit fontScale="90000"/>
          </a:bodyPr>
          <a:lstStyle/>
          <a:p>
            <a:r>
              <a:rPr lang="en-US" sz="2000" dirty="0">
                <a:solidFill>
                  <a:srgbClr val="9900FF"/>
                </a:solidFill>
                <a:highlight>
                  <a:srgbClr val="FF00FF"/>
                </a:highlight>
              </a:rPr>
              <a:t>III.  </a:t>
            </a:r>
            <a:r>
              <a:rPr lang="en-US" sz="2000" dirty="0">
                <a:solidFill>
                  <a:srgbClr val="9900FF"/>
                </a:solidFill>
              </a:rPr>
              <a:t>Training a Deep Learning: Model Architecture and Weights Matrices</a:t>
            </a:r>
          </a:p>
        </p:txBody>
      </p:sp>
      <p:sp>
        <p:nvSpPr>
          <p:cNvPr id="3" name="Content Placeholder 2">
            <a:extLst>
              <a:ext uri="{FF2B5EF4-FFF2-40B4-BE49-F238E27FC236}">
                <a16:creationId xmlns:a16="http://schemas.microsoft.com/office/drawing/2014/main" id="{17825742-993D-6214-7F24-FF3203E6F159}"/>
              </a:ext>
            </a:extLst>
          </p:cNvPr>
          <p:cNvSpPr>
            <a:spLocks noGrp="1"/>
          </p:cNvSpPr>
          <p:nvPr>
            <p:ph idx="1"/>
          </p:nvPr>
        </p:nvSpPr>
        <p:spPr>
          <a:xfrm>
            <a:off x="1428750" y="651164"/>
            <a:ext cx="7715250" cy="1468581"/>
          </a:xfrm>
        </p:spPr>
        <p:txBody>
          <a:bodyPr/>
          <a:lstStyle/>
          <a:p>
            <a:pPr>
              <a:buFont typeface="Wingdings" panose="05000000000000000000" pitchFamily="2" charset="2"/>
              <a:buChar char="q"/>
            </a:pPr>
            <a:r>
              <a:rPr lang="en-US" b="0" i="0" dirty="0">
                <a:solidFill>
                  <a:srgbClr val="202124"/>
                </a:solidFill>
                <a:effectLst/>
                <a:highlight>
                  <a:srgbClr val="FFFFFF"/>
                </a:highlight>
                <a:latin typeface="Google Sans"/>
              </a:rPr>
              <a:t>Deep learning models are trained </a:t>
            </a:r>
            <a:r>
              <a:rPr lang="en-US" b="0" i="0" dirty="0">
                <a:solidFill>
                  <a:srgbClr val="040C28"/>
                </a:solidFill>
                <a:effectLst/>
                <a:latin typeface="Google Sans"/>
              </a:rPr>
              <a:t>using a neural </a:t>
            </a:r>
            <a:r>
              <a:rPr lang="en-US" b="0" i="0" dirty="0">
                <a:solidFill>
                  <a:srgbClr val="9900FF"/>
                </a:solidFill>
                <a:effectLst/>
                <a:latin typeface="Google Sans"/>
              </a:rPr>
              <a:t>network architecture </a:t>
            </a:r>
            <a:r>
              <a:rPr lang="en-US" b="0" i="0" dirty="0">
                <a:solidFill>
                  <a:srgbClr val="040C28"/>
                </a:solidFill>
                <a:effectLst/>
                <a:latin typeface="Google Sans"/>
              </a:rPr>
              <a:t>or a set of labeled data that contains multiple layers</a:t>
            </a:r>
            <a:r>
              <a:rPr lang="en-US" b="0" i="0" dirty="0">
                <a:solidFill>
                  <a:srgbClr val="202124"/>
                </a:solidFill>
                <a:effectLst/>
                <a:highlight>
                  <a:srgbClr val="FFFFFF"/>
                </a:highlight>
                <a:latin typeface="Google Sans"/>
              </a:rPr>
              <a:t>. </a:t>
            </a:r>
          </a:p>
          <a:p>
            <a:pPr>
              <a:buFont typeface="Wingdings" panose="05000000000000000000" pitchFamily="2" charset="2"/>
              <a:buChar char="q"/>
            </a:pPr>
            <a:r>
              <a:rPr lang="en-US" b="0" i="0" dirty="0">
                <a:solidFill>
                  <a:srgbClr val="202124"/>
                </a:solidFill>
                <a:effectLst/>
                <a:highlight>
                  <a:srgbClr val="FFFFFF"/>
                </a:highlight>
                <a:latin typeface="Google Sans"/>
              </a:rPr>
              <a:t>These architectures learn features directly from the data without hindrance to manual feature extraction.</a:t>
            </a:r>
            <a:endParaRPr lang="en-US" dirty="0"/>
          </a:p>
        </p:txBody>
      </p:sp>
      <p:pic>
        <p:nvPicPr>
          <p:cNvPr id="1026" name="Picture 2" descr="Industry Use cases of Neural Network | by Vishal Yadav | Medium">
            <a:extLst>
              <a:ext uri="{FF2B5EF4-FFF2-40B4-BE49-F238E27FC236}">
                <a16:creationId xmlns:a16="http://schemas.microsoft.com/office/drawing/2014/main" id="{F9A089CE-5031-4670-45B8-62603063EB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86345" y="1828800"/>
            <a:ext cx="7557655" cy="33147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130225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040" y="103910"/>
            <a:ext cx="6969760" cy="381000"/>
          </a:xfrm>
        </p:spPr>
        <p:txBody>
          <a:bodyPr>
            <a:normAutofit fontScale="90000"/>
          </a:bodyPr>
          <a:lstStyle/>
          <a:p>
            <a:r>
              <a:rPr lang="en-US" sz="2400" dirty="0">
                <a:solidFill>
                  <a:srgbClr val="9900FF"/>
                </a:solidFill>
              </a:rPr>
              <a:t>Feed Forward Neural Network Model </a:t>
            </a:r>
          </a:p>
        </p:txBody>
      </p:sp>
      <p:sp>
        <p:nvSpPr>
          <p:cNvPr id="4" name="Content Placeholder 3">
            <a:extLst>
              <a:ext uri="{FF2B5EF4-FFF2-40B4-BE49-F238E27FC236}">
                <a16:creationId xmlns:a16="http://schemas.microsoft.com/office/drawing/2014/main" id="{0F26F5BB-7025-11E4-D443-5A04C4A3C977}"/>
              </a:ext>
            </a:extLst>
          </p:cNvPr>
          <p:cNvSpPr>
            <a:spLocks noGrp="1"/>
          </p:cNvSpPr>
          <p:nvPr>
            <p:ph idx="1"/>
          </p:nvPr>
        </p:nvSpPr>
        <p:spPr>
          <a:xfrm>
            <a:off x="1475509" y="547255"/>
            <a:ext cx="7592291" cy="4047368"/>
          </a:xfrm>
        </p:spPr>
        <p:txBody>
          <a:bodyPr>
            <a:normAutofit/>
          </a:bodyPr>
          <a:lstStyle/>
          <a:p>
            <a:pPr>
              <a:buFont typeface="Wingdings" panose="05000000000000000000" pitchFamily="2" charset="2"/>
              <a:buChar char="q"/>
            </a:pPr>
            <a:r>
              <a:rPr lang="en-US" b="0" i="0" dirty="0">
                <a:solidFill>
                  <a:srgbClr val="202124"/>
                </a:solidFill>
                <a:effectLst/>
                <a:highlight>
                  <a:srgbClr val="FFFFFF"/>
                </a:highlight>
                <a:latin typeface="Google Sans"/>
              </a:rPr>
              <a:t>During </a:t>
            </a:r>
            <a:r>
              <a:rPr lang="en-US" b="0" i="0" dirty="0">
                <a:solidFill>
                  <a:srgbClr val="9900FF"/>
                </a:solidFill>
                <a:effectLst/>
                <a:highlight>
                  <a:srgbClr val="FFFFFF"/>
                </a:highlight>
                <a:latin typeface="Google Sans"/>
              </a:rPr>
              <a:t>forward propagation</a:t>
            </a:r>
            <a:r>
              <a:rPr lang="en-US" b="0" i="0" dirty="0">
                <a:solidFill>
                  <a:srgbClr val="202124"/>
                </a:solidFill>
                <a:effectLst/>
                <a:highlight>
                  <a:srgbClr val="FFFFFF"/>
                </a:highlight>
                <a:latin typeface="Google Sans"/>
              </a:rPr>
              <a:t>, </a:t>
            </a:r>
            <a:r>
              <a:rPr lang="en-US" b="0" i="0" dirty="0">
                <a:solidFill>
                  <a:srgbClr val="040C28"/>
                </a:solidFill>
                <a:effectLst/>
                <a:latin typeface="Google Sans"/>
              </a:rPr>
              <a:t>the input is fed into the neural network, and the network calculates the output</a:t>
            </a:r>
            <a:r>
              <a:rPr lang="en-US" b="0" i="0" dirty="0">
                <a:solidFill>
                  <a:srgbClr val="202124"/>
                </a:solidFill>
                <a:effectLst/>
                <a:highlight>
                  <a:srgbClr val="FFFFFF"/>
                </a:highlight>
                <a:latin typeface="Google Sans"/>
              </a:rPr>
              <a:t>. </a:t>
            </a:r>
          </a:p>
        </p:txBody>
      </p:sp>
      <p:pic>
        <p:nvPicPr>
          <p:cNvPr id="5" name="Picture 2">
            <a:extLst>
              <a:ext uri="{FF2B5EF4-FFF2-40B4-BE49-F238E27FC236}">
                <a16:creationId xmlns:a16="http://schemas.microsoft.com/office/drawing/2014/main" id="{D557AFF9-CBFC-7144-A978-01B7643FB65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75509" y="1136073"/>
            <a:ext cx="7592291" cy="27501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 name="Picture 3">
            <a:extLst>
              <a:ext uri="{FF2B5EF4-FFF2-40B4-BE49-F238E27FC236}">
                <a16:creationId xmlns:a16="http://schemas.microsoft.com/office/drawing/2014/main" id="{5B264C38-88BF-2743-A486-86C90A63703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0982" y="4007427"/>
            <a:ext cx="7363691" cy="95470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7024786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C61363-675B-167E-5D12-7E20A65F82A6}"/>
              </a:ext>
            </a:extLst>
          </p:cNvPr>
          <p:cNvSpPr>
            <a:spLocks noGrp="1"/>
          </p:cNvSpPr>
          <p:nvPr>
            <p:ph type="title"/>
          </p:nvPr>
        </p:nvSpPr>
        <p:spPr>
          <a:xfrm>
            <a:off x="1473620" y="69272"/>
            <a:ext cx="7670380" cy="327225"/>
          </a:xfrm>
        </p:spPr>
        <p:txBody>
          <a:bodyPr>
            <a:normAutofit fontScale="90000"/>
          </a:bodyPr>
          <a:lstStyle/>
          <a:p>
            <a:r>
              <a:rPr lang="en-US" sz="2000" dirty="0">
                <a:solidFill>
                  <a:srgbClr val="9900FF"/>
                </a:solidFill>
              </a:rPr>
              <a:t>III.</a:t>
            </a:r>
            <a:r>
              <a:rPr lang="en-US" sz="2000" dirty="0">
                <a:solidFill>
                  <a:srgbClr val="00B050"/>
                </a:solidFill>
              </a:rPr>
              <a:t> TRAINING A DL </a:t>
            </a:r>
            <a:r>
              <a:rPr lang="en-US" sz="2000" dirty="0">
                <a:solidFill>
                  <a:srgbClr val="9900FF"/>
                </a:solidFill>
              </a:rPr>
              <a:t>- FORWARD PROPAGATION for 2 input Model</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9D679A5-4664-036C-28B7-E7E6F11669AE}"/>
                  </a:ext>
                </a:extLst>
              </p:cNvPr>
              <p:cNvSpPr>
                <a:spLocks noGrp="1"/>
              </p:cNvSpPr>
              <p:nvPr>
                <p:ph idx="1"/>
              </p:nvPr>
            </p:nvSpPr>
            <p:spPr>
              <a:xfrm>
                <a:off x="1413164" y="942110"/>
                <a:ext cx="7273636" cy="4201390"/>
              </a:xfrm>
            </p:spPr>
            <p:txBody>
              <a:bodyPr>
                <a:normAutofit fontScale="92500" lnSpcReduction="20000"/>
              </a:bodyPr>
              <a:lstStyle/>
              <a:p>
                <a:pPr>
                  <a:lnSpc>
                    <a:spcPct val="115000"/>
                  </a:lnSpc>
                  <a:spcAft>
                    <a:spcPts val="1000"/>
                  </a:spcAft>
                  <a:buFont typeface="Wingdings" panose="05000000000000000000" pitchFamily="2" charset="2"/>
                  <a:buChar char="q"/>
                </a:pPr>
                <a14:m>
                  <m:oMath xmlns:m="http://schemas.openxmlformats.org/officeDocument/2006/math">
                    <m:m>
                      <m:mPr>
                        <m:mcs>
                          <m:mc>
                            <m:mcPr>
                              <m:count m:val="1"/>
                              <m:mcJc m:val="center"/>
                            </m:mcPr>
                          </m:mc>
                        </m:mcs>
                        <m:ctrlPr>
                          <a:rPr lang="en-US" sz="1800" i="1" smtClean="0">
                            <a:effectLst/>
                            <a:latin typeface="Cambria Math" panose="02040503050406030204" pitchFamily="18" charset="0"/>
                            <a:ea typeface="Calibri" panose="020F0502020204030204" pitchFamily="34" charset="0"/>
                            <a:cs typeface="Times New Roman" panose="02020603050405020304" pitchFamily="18" charset="0"/>
                          </a:rPr>
                        </m:ctrlPr>
                      </m:mPr>
                      <m:mr>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b="0" i="1" smtClean="0">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1</m:t>
                              </m:r>
                            </m:sub>
                          </m:sSub>
                        </m:e>
                      </m:mr>
                      <m:mr>
                        <m:e>
                          <m:sSub>
                            <m:sSubPr>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𝑥</m:t>
                              </m:r>
                            </m:e>
                            <m:sub>
                              <m:r>
                                <a:rPr lang="en-US" sz="1800" i="1">
                                  <a:effectLst/>
                                  <a:latin typeface="Cambria Math" panose="02040503050406030204" pitchFamily="18" charset="0"/>
                                  <a:ea typeface="Calibri" panose="020F0502020204030204" pitchFamily="34" charset="0"/>
                                  <a:cs typeface="Times New Roman" panose="02020603050405020304" pitchFamily="18" charset="0"/>
                                </a:rPr>
                                <m:t>2</m:t>
                              </m:r>
                            </m:sub>
                          </m:sSub>
                        </m:e>
                      </m:mr>
                    </m:m>
                    <m:r>
                      <a:rPr lang="en-US" sz="1800" i="1">
                        <a:effectLst/>
                        <a:latin typeface="Cambria Math" panose="02040503050406030204" pitchFamily="18" charset="0"/>
                        <a:ea typeface="Calibri" panose="020F0502020204030204" pitchFamily="34" charset="0"/>
                        <a:cs typeface="Times New Roman" panose="02020603050405020304" pitchFamily="18" charset="0"/>
                      </a:rPr>
                      <m:t>&gt;0</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Is a perceptron  </a:t>
                </a:r>
                <a14:m>
                  <m:oMath xmlns:m="http://schemas.openxmlformats.org/officeDocument/2006/math">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linear model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We add more neurons &amp; hidden layers:</a:t>
                </a:r>
              </a:p>
              <a:p>
                <a:pPr>
                  <a:lnSpc>
                    <a:spcPct val="115000"/>
                  </a:lnSpc>
                  <a:spcAft>
                    <a:spcPts val="1000"/>
                  </a:spcAft>
                  <a:buFont typeface="Wingdings" panose="05000000000000000000" pitchFamily="2" charset="2"/>
                  <a:buChar char="q"/>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buFont typeface="Wingdings" panose="05000000000000000000" pitchFamily="2" charset="2"/>
                  <a:buChar char="q"/>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buFont typeface="Wingdings" panose="05000000000000000000" pitchFamily="2" charset="2"/>
                  <a:buChar char="q"/>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buFont typeface="Wingdings" panose="05000000000000000000" pitchFamily="2" charset="2"/>
                  <a:buChar char="q"/>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buFont typeface="Wingdings" panose="05000000000000000000" pitchFamily="2" charset="2"/>
                  <a:buChar char="q"/>
                </a:pPr>
                <a:endParaRPr lang="en-US" sz="1800" dirty="0">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buFont typeface="Wingdings" panose="05000000000000000000" pitchFamily="2" charset="2"/>
                  <a:buChar char="q"/>
                </a:pPr>
                <a:endParaRPr lang="en-US" sz="18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a:lnSpc>
                    <a:spcPct val="115000"/>
                  </a:lnSpc>
                  <a:spcAft>
                    <a:spcPts val="1000"/>
                  </a:spcAft>
                  <a:buFont typeface="Wingdings" panose="05000000000000000000" pitchFamily="2" charset="2"/>
                  <a:buChar char="q"/>
                </a:pP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sym typeface="Wingdings" panose="05000000000000000000" pitchFamily="2" charset="2"/>
                  </a:rPr>
                  <a:t> calculate the weights, loss function, and Z values</a:t>
                </a:r>
                <a:r>
                  <a:rPr lang="en-US" sz="1800" dirty="0">
                    <a:effectLst/>
                    <a:latin typeface="Times New Roman" panose="02020603050405020304" pitchFamily="18" charset="0"/>
                    <a:ea typeface="Times New Roman" panose="02020603050405020304" pitchFamily="18" charset="0"/>
                    <a:cs typeface="Times New Roman" panose="02020603050405020304" pitchFamily="18" charset="0"/>
                  </a:rPr>
                  <a:t>  </a:t>
                </a:r>
              </a:p>
              <a:p>
                <a:pPr>
                  <a:lnSpc>
                    <a:spcPct val="115000"/>
                  </a:lnSpc>
                  <a:spcAft>
                    <a:spcPts val="1000"/>
                  </a:spcAft>
                  <a:buFont typeface="Wingdings" panose="05000000000000000000" pitchFamily="2" charset="2"/>
                  <a:buChar char="q"/>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buFont typeface="Wingdings" panose="05000000000000000000" pitchFamily="2" charset="2"/>
                  <a:buChar char="q"/>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buFont typeface="Wingdings" panose="05000000000000000000" pitchFamily="2" charset="2"/>
                  <a:buChar char="q"/>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pP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pPr>
                <a:endParaRPr lang="en-US" sz="1800" dirty="0">
                  <a:effectLst/>
                  <a:latin typeface="Times New Roman" panose="02020603050405020304" pitchFamily="18" charset="0"/>
                  <a:ea typeface="Calibri" panose="020F0502020204030204" pitchFamily="34" charset="0"/>
                  <a:cs typeface="Times New Roman" panose="02020603050405020304" pitchFamily="18" charset="0"/>
                </a:endParaRPr>
              </a:p>
              <a:p>
                <a:pPr marL="0" indent="0">
                  <a:lnSpc>
                    <a:spcPct val="115000"/>
                  </a:lnSpc>
                  <a:spcAft>
                    <a:spcPts val="1000"/>
                  </a:spcAft>
                  <a:buNone/>
                </a:pP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D9D679A5-4664-036C-28B7-E7E6F11669AE}"/>
                  </a:ext>
                </a:extLst>
              </p:cNvPr>
              <p:cNvSpPr>
                <a:spLocks noGrp="1" noRot="1" noChangeAspect="1" noMove="1" noResize="1" noEditPoints="1" noAdjustHandles="1" noChangeArrowheads="1" noChangeShapeType="1" noTextEdit="1"/>
              </p:cNvSpPr>
              <p:nvPr>
                <p:ph idx="1"/>
              </p:nvPr>
            </p:nvSpPr>
            <p:spPr>
              <a:xfrm>
                <a:off x="1413164" y="942110"/>
                <a:ext cx="7273636" cy="4201390"/>
              </a:xfrm>
              <a:blipFill>
                <a:blip r:embed="rId2"/>
                <a:stretch>
                  <a:fillRect l="-419"/>
                </a:stretch>
              </a:blipFill>
            </p:spPr>
            <p:txBody>
              <a:bodyPr/>
              <a:lstStyle/>
              <a:p>
                <a:r>
                  <a:rPr lang="en-CA">
                    <a:noFill/>
                  </a:rPr>
                  <a:t> </a:t>
                </a:r>
              </a:p>
            </p:txBody>
          </p:sp>
        </mc:Fallback>
      </mc:AlternateContent>
      <p:pic>
        <p:nvPicPr>
          <p:cNvPr id="4" name="Picture 3">
            <a:extLst>
              <a:ext uri="{FF2B5EF4-FFF2-40B4-BE49-F238E27FC236}">
                <a16:creationId xmlns:a16="http://schemas.microsoft.com/office/drawing/2014/main" id="{6D3299C9-0167-D10D-42F5-17D99E3D1318}"/>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69510" y="2145869"/>
            <a:ext cx="1781175" cy="2240915"/>
          </a:xfrm>
          <a:prstGeom prst="rect">
            <a:avLst/>
          </a:prstGeom>
          <a:noFill/>
          <a:ln>
            <a:noFill/>
          </a:ln>
        </p:spPr>
      </p:pic>
    </p:spTree>
    <p:extLst>
      <p:ext uri="{BB962C8B-B14F-4D97-AF65-F5344CB8AC3E}">
        <p14:creationId xmlns:p14="http://schemas.microsoft.com/office/powerpoint/2010/main" val="458270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9933A2F-2F4B-2488-3057-1552249216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897192" y="1151335"/>
            <a:ext cx="2686176" cy="3380023"/>
          </a:xfrm>
          <a:prstGeom prst="rect">
            <a:avLst/>
          </a:prstGeom>
          <a:noFill/>
          <a:ln>
            <a:noFill/>
          </a:ln>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71378DB-C8AF-4C05-2ADD-FBE9AD2C4356}"/>
                  </a:ext>
                </a:extLst>
              </p:cNvPr>
              <p:cNvSpPr>
                <a:spLocks noGrp="1"/>
              </p:cNvSpPr>
              <p:nvPr>
                <p:ph sz="half" idx="2"/>
              </p:nvPr>
            </p:nvSpPr>
            <p:spPr>
              <a:xfrm>
                <a:off x="5191760" y="1151336"/>
                <a:ext cx="3383280" cy="3380023"/>
              </a:xfrm>
            </p:spPr>
            <p:txBody>
              <a:bodyPr>
                <a:normAutofit/>
              </a:bodyPr>
              <a:lstStyle/>
              <a:p>
                <a:pPr>
                  <a:buFont typeface="Wingdings" panose="05000000000000000000" pitchFamily="2" charset="2"/>
                  <a:buChar char="v"/>
                </a:pPr>
                <a:r>
                  <a:rPr lang="en-US" dirty="0"/>
                  <a:t>If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𝑤</m:t>
                        </m:r>
                      </m:e>
                      <m:sub>
                        <m:r>
                          <a:rPr lang="en-US" i="1">
                            <a:latin typeface="Cambria Math" panose="02040503050406030204" pitchFamily="18" charset="0"/>
                          </a:rPr>
                          <m:t>𝑖𝑗</m:t>
                        </m:r>
                        <m:r>
                          <a:rPr lang="en-US" i="1">
                            <a:latin typeface="Cambria Math" panose="02040503050406030204" pitchFamily="18" charset="0"/>
                          </a:rPr>
                          <m:t>   </m:t>
                        </m:r>
                      </m:sub>
                    </m:sSub>
                    <m:r>
                      <a:rPr lang="en-US" i="1">
                        <a:latin typeface="Cambria Math" panose="02040503050406030204" pitchFamily="18" charset="0"/>
                      </a:rPr>
                      <m:t> </m:t>
                    </m:r>
                  </m:oMath>
                </a14:m>
                <a:r>
                  <a:rPr lang="en-US" dirty="0">
                    <a:effectLst/>
                  </a:rPr>
                  <a:t>: Weight for neuron </a:t>
                </a:r>
                <a14:m>
                  <m:oMath xmlns:m="http://schemas.openxmlformats.org/officeDocument/2006/math">
                    <m:r>
                      <a:rPr lang="en-US" i="1">
                        <a:effectLst/>
                        <a:latin typeface="Cambria Math" panose="02040503050406030204" pitchFamily="18" charset="0"/>
                      </a:rPr>
                      <m:t>𝑖</m:t>
                    </m:r>
                  </m:oMath>
                </a14:m>
                <a:r>
                  <a:rPr lang="en-US" dirty="0">
                    <a:effectLst/>
                  </a:rPr>
                  <a:t> front entry </a:t>
                </a:r>
                <a14:m>
                  <m:oMath xmlns:m="http://schemas.openxmlformats.org/officeDocument/2006/math">
                    <m:r>
                      <a:rPr lang="en-US" i="1">
                        <a:effectLst/>
                        <a:latin typeface="Cambria Math" panose="02040503050406030204" pitchFamily="18" charset="0"/>
                      </a:rPr>
                      <m:t>𝑗</m:t>
                    </m:r>
                  </m:oMath>
                </a14:m>
                <a:endParaRPr lang="en-US" dirty="0">
                  <a:effectLst/>
                </a:endParaRPr>
              </a:p>
              <a:p>
                <a:pPr>
                  <a:buFont typeface="Wingdings" panose="05000000000000000000" pitchFamily="2" charset="2"/>
                  <a:buChar char="v"/>
                </a:pPr>
                <a14:m>
                  <m:oMath xmlns:m="http://schemas.openxmlformats.org/officeDocument/2006/math">
                    <m:box>
                      <m:boxPr>
                        <m:ctrlPr>
                          <a:rPr lang="en-US" i="1" smtClean="0">
                            <a:effectLst/>
                            <a:latin typeface="Cambria Math" panose="02040503050406030204" pitchFamily="18" charset="0"/>
                          </a:rPr>
                        </m:ctrlPr>
                      </m:boxPr>
                      <m:e>
                        <m:groupChr>
                          <m:groupChrPr>
                            <m:chr m:val="⇒"/>
                            <m:pos m:val="top"/>
                            <m:ctrlPr>
                              <a:rPr lang="en-US" i="1">
                                <a:effectLst/>
                                <a:latin typeface="Cambria Math" panose="02040503050406030204" pitchFamily="18" charset="0"/>
                              </a:rPr>
                            </m:ctrlPr>
                          </m:groupChrPr>
                          <m:e/>
                        </m:groupChr>
                        <m:sSub>
                          <m:sSubPr>
                            <m:ctrlPr>
                              <a:rPr lang="en-US" i="1">
                                <a:effectLst/>
                                <a:latin typeface="Cambria Math" panose="02040503050406030204" pitchFamily="18" charset="0"/>
                              </a:rPr>
                            </m:ctrlPr>
                          </m:sSubPr>
                          <m:e>
                            <m:r>
                              <a:rPr lang="en-US" i="1">
                                <a:effectLst/>
                                <a:latin typeface="Cambria Math" panose="02040503050406030204" pitchFamily="18" charset="0"/>
                              </a:rPr>
                              <m:t>𝑏</m:t>
                            </m:r>
                          </m:e>
                          <m:sub>
                            <m:r>
                              <a:rPr lang="en-US" i="1">
                                <a:effectLst/>
                                <a:latin typeface="Cambria Math" panose="02040503050406030204" pitchFamily="18" charset="0"/>
                              </a:rPr>
                              <m:t>𝑖</m:t>
                            </m:r>
                            <m:r>
                              <a:rPr lang="en-US" i="1">
                                <a:effectLst/>
                                <a:latin typeface="Cambria Math" panose="02040503050406030204" pitchFamily="18" charset="0"/>
                              </a:rPr>
                              <m:t>   </m:t>
                            </m:r>
                          </m:sub>
                        </m:sSub>
                      </m:e>
                    </m:box>
                  </m:oMath>
                </a14:m>
                <a:r>
                  <a:rPr lang="en-US" dirty="0">
                    <a:effectLst/>
                  </a:rPr>
                  <a:t> : </a:t>
                </a:r>
                <a:r>
                  <a:rPr lang="en-US" dirty="0" err="1">
                    <a:effectLst/>
                  </a:rPr>
                  <a:t>Biais</a:t>
                </a:r>
                <a:r>
                  <a:rPr lang="en-US" dirty="0">
                    <a:effectLst/>
                  </a:rPr>
                  <a:t> of neuron </a:t>
                </a:r>
                <a14:m>
                  <m:oMath xmlns:m="http://schemas.openxmlformats.org/officeDocument/2006/math">
                    <m:r>
                      <a:rPr lang="en-US" i="1">
                        <a:effectLst/>
                        <a:latin typeface="Cambria Math" panose="02040503050406030204" pitchFamily="18" charset="0"/>
                      </a:rPr>
                      <m:t>𝑖</m:t>
                    </m:r>
                  </m:oMath>
                </a14:m>
                <a:r>
                  <a:rPr lang="en-US" dirty="0">
                    <a:effectLst/>
                  </a:rPr>
                  <a:t> </a:t>
                </a:r>
              </a:p>
              <a:p>
                <a:pPr>
                  <a:spcAft>
                    <a:spcPts val="1000"/>
                  </a:spcAft>
                  <a:buFont typeface="Wingdings" panose="05000000000000000000" pitchFamily="2" charset="2"/>
                  <a:buChar char="v"/>
                </a:pPr>
                <a14:m>
                  <m:oMath xmlns:m="http://schemas.openxmlformats.org/officeDocument/2006/math">
                    <m:d>
                      <m:dPr>
                        <m:begChr m:val="{"/>
                        <m:endChr m:val=""/>
                        <m:ctrlPr>
                          <a:rPr lang="en-US" i="1" smtClean="0">
                            <a:effectLst/>
                            <a:latin typeface="Cambria Math" panose="02040503050406030204" pitchFamily="18" charset="0"/>
                          </a:rPr>
                        </m:ctrlPr>
                      </m:dPr>
                      <m:e>
                        <m:eqArr>
                          <m:eqArrPr>
                            <m:ctrlPr>
                              <a:rPr lang="en-US" i="1">
                                <a:effectLst/>
                                <a:latin typeface="Cambria Math" panose="02040503050406030204" pitchFamily="18" charset="0"/>
                              </a:rPr>
                            </m:ctrlPr>
                          </m:eqArrPr>
                          <m:e>
                            <m:r>
                              <a:rPr lang="en-US" i="1">
                                <a:effectLst/>
                                <a:latin typeface="Cambria Math" panose="02040503050406030204" pitchFamily="18" charset="0"/>
                              </a:rPr>
                              <m:t>&amp;</m:t>
                            </m:r>
                            <m:sSub>
                              <m:sSubPr>
                                <m:ctrlPr>
                                  <a:rPr lang="en-US" i="1">
                                    <a:effectLst/>
                                    <a:latin typeface="Cambria Math" panose="02040503050406030204" pitchFamily="18" charset="0"/>
                                  </a:rPr>
                                </m:ctrlPr>
                              </m:sSubPr>
                              <m:e>
                                <m:r>
                                  <a:rPr lang="en-US" i="1">
                                    <a:effectLst/>
                                    <a:latin typeface="Cambria Math" panose="02040503050406030204" pitchFamily="18" charset="0"/>
                                  </a:rPr>
                                  <m:t>𝑧</m:t>
                                </m:r>
                              </m:e>
                              <m:sub>
                                <m:r>
                                  <a:rPr lang="en-US" i="1">
                                    <a:effectLst/>
                                    <a:latin typeface="Cambria Math" panose="02040503050406030204" pitchFamily="18" charset="0"/>
                                  </a:rPr>
                                  <m:t>1</m:t>
                                </m:r>
                              </m:sub>
                            </m:sSub>
                            <m:r>
                              <a:rPr lang="en-US" i="1">
                                <a:effectLst/>
                                <a:latin typeface="Cambria Math" panose="020405030504060302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rPr>
                                  <m:t>𝑤</m:t>
                                </m:r>
                              </m:e>
                              <m:sub>
                                <m:r>
                                  <a:rPr lang="en-US" i="1">
                                    <a:effectLst/>
                                    <a:latin typeface="Cambria Math" panose="02040503050406030204" pitchFamily="18" charset="0"/>
                                  </a:rPr>
                                  <m:t>11</m:t>
                                </m:r>
                              </m:sub>
                            </m:sSub>
                            <m:sSub>
                              <m:sSubPr>
                                <m:ctrlPr>
                                  <a:rPr lang="en-US" i="1">
                                    <a:effectLst/>
                                    <a:latin typeface="Cambria Math" panose="02040503050406030204" pitchFamily="18" charset="0"/>
                                  </a:rPr>
                                </m:ctrlPr>
                              </m:sSubPr>
                              <m:e>
                                <m:r>
                                  <a:rPr lang="en-US" i="1">
                                    <a:effectLst/>
                                    <a:latin typeface="Cambria Math" panose="02040503050406030204" pitchFamily="18" charset="0"/>
                                  </a:rPr>
                                  <m:t>𝑥</m:t>
                                </m:r>
                              </m:e>
                              <m:sub>
                                <m:r>
                                  <a:rPr lang="en-US" i="1">
                                    <a:effectLst/>
                                    <a:latin typeface="Cambria Math" panose="02040503050406030204" pitchFamily="18" charset="0"/>
                                  </a:rPr>
                                  <m:t>1</m:t>
                                </m:r>
                              </m:sub>
                            </m:sSub>
                            <m:r>
                              <a:rPr lang="en-US" i="1">
                                <a:effectLst/>
                                <a:latin typeface="Cambria Math" panose="020405030504060302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rPr>
                                  <m:t>𝑤</m:t>
                                </m:r>
                              </m:e>
                              <m:sub>
                                <m:r>
                                  <a:rPr lang="en-US" i="1">
                                    <a:effectLst/>
                                    <a:latin typeface="Cambria Math" panose="02040503050406030204" pitchFamily="18" charset="0"/>
                                  </a:rPr>
                                  <m:t>12</m:t>
                                </m:r>
                              </m:sub>
                            </m:sSub>
                            <m:sSub>
                              <m:sSubPr>
                                <m:ctrlPr>
                                  <a:rPr lang="en-US" i="1">
                                    <a:effectLst/>
                                    <a:latin typeface="Cambria Math" panose="02040503050406030204" pitchFamily="18" charset="0"/>
                                  </a:rPr>
                                </m:ctrlPr>
                              </m:sSubPr>
                              <m:e>
                                <m:r>
                                  <a:rPr lang="en-US" i="1">
                                    <a:effectLst/>
                                    <a:latin typeface="Cambria Math" panose="02040503050406030204" pitchFamily="18" charset="0"/>
                                  </a:rPr>
                                  <m:t>𝑥</m:t>
                                </m:r>
                              </m:e>
                              <m:sub>
                                <m:r>
                                  <a:rPr lang="en-US" i="1">
                                    <a:effectLst/>
                                    <a:latin typeface="Cambria Math" panose="02040503050406030204" pitchFamily="18" charset="0"/>
                                  </a:rPr>
                                  <m:t>2</m:t>
                                </m:r>
                              </m:sub>
                            </m:sSub>
                            <m:r>
                              <a:rPr lang="en-US" i="1">
                                <a:effectLst/>
                                <a:latin typeface="Cambria Math" panose="020405030504060302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rPr>
                                  <m:t>𝑏</m:t>
                                </m:r>
                              </m:e>
                              <m:sub>
                                <m:r>
                                  <a:rPr lang="en-US" i="1">
                                    <a:effectLst/>
                                    <a:latin typeface="Cambria Math" panose="02040503050406030204" pitchFamily="18" charset="0"/>
                                  </a:rPr>
                                  <m:t>1</m:t>
                                </m:r>
                              </m:sub>
                            </m:sSub>
                          </m:e>
                          <m:e>
                            <m:r>
                              <a:rPr lang="en-US" i="1">
                                <a:effectLst/>
                                <a:latin typeface="Cambria Math" panose="02040503050406030204" pitchFamily="18" charset="0"/>
                              </a:rPr>
                              <m:t>&amp;</m:t>
                            </m:r>
                            <m:sSub>
                              <m:sSubPr>
                                <m:ctrlPr>
                                  <a:rPr lang="en-US" i="1">
                                    <a:effectLst/>
                                    <a:latin typeface="Cambria Math" panose="02040503050406030204" pitchFamily="18" charset="0"/>
                                  </a:rPr>
                                </m:ctrlPr>
                              </m:sSubPr>
                              <m:e>
                                <m:r>
                                  <a:rPr lang="en-US" i="1">
                                    <a:effectLst/>
                                    <a:latin typeface="Cambria Math" panose="02040503050406030204" pitchFamily="18" charset="0"/>
                                  </a:rPr>
                                  <m:t>𝑎</m:t>
                                </m:r>
                              </m:e>
                              <m:sub>
                                <m:r>
                                  <a:rPr lang="en-US" i="1">
                                    <a:effectLst/>
                                    <a:latin typeface="Cambria Math" panose="02040503050406030204" pitchFamily="18" charset="0"/>
                                  </a:rPr>
                                  <m:t>1</m:t>
                                </m:r>
                              </m:sub>
                            </m:sSub>
                            <m:r>
                              <a:rPr lang="en-US" i="1">
                                <a:effectLst/>
                                <a:latin typeface="Cambria Math" panose="02040503050406030204" pitchFamily="18" charset="0"/>
                              </a:rPr>
                              <m:t>=</m:t>
                            </m:r>
                            <m:f>
                              <m:fPr>
                                <m:ctrlPr>
                                  <a:rPr lang="en-US" i="1">
                                    <a:effectLst/>
                                    <a:latin typeface="Cambria Math" panose="02040503050406030204" pitchFamily="18" charset="0"/>
                                  </a:rPr>
                                </m:ctrlPr>
                              </m:fPr>
                              <m:num>
                                <m:r>
                                  <a:rPr lang="en-US" i="1">
                                    <a:effectLst/>
                                    <a:latin typeface="Cambria Math" panose="02040503050406030204" pitchFamily="18" charset="0"/>
                                  </a:rPr>
                                  <m:t>1</m:t>
                                </m:r>
                              </m:num>
                              <m:den>
                                <m:r>
                                  <a:rPr lang="en-US" i="1">
                                    <a:effectLst/>
                                    <a:latin typeface="Cambria Math" panose="02040503050406030204" pitchFamily="18" charset="0"/>
                                  </a:rPr>
                                  <m:t>1+</m:t>
                                </m:r>
                                <m:sSup>
                                  <m:sSupPr>
                                    <m:ctrlPr>
                                      <a:rPr lang="en-US" i="1">
                                        <a:effectLst/>
                                        <a:latin typeface="Cambria Math" panose="02040503050406030204" pitchFamily="18" charset="0"/>
                                      </a:rPr>
                                    </m:ctrlPr>
                                  </m:sSupPr>
                                  <m:e>
                                    <m:r>
                                      <a:rPr lang="en-US" i="1">
                                        <a:effectLst/>
                                        <a:latin typeface="Cambria Math" panose="02040503050406030204" pitchFamily="18" charset="0"/>
                                      </a:rPr>
                                      <m:t>𝑒</m:t>
                                    </m:r>
                                  </m:e>
                                  <m:sup>
                                    <m:r>
                                      <a:rPr lang="en-US" i="1">
                                        <a:effectLst/>
                                        <a:latin typeface="Cambria Math" panose="020405030504060302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rPr>
                                          <m:t>𝑧</m:t>
                                        </m:r>
                                      </m:e>
                                      <m:sub>
                                        <m:r>
                                          <a:rPr lang="en-US" i="1">
                                            <a:effectLst/>
                                            <a:latin typeface="Cambria Math" panose="02040503050406030204" pitchFamily="18" charset="0"/>
                                          </a:rPr>
                                          <m:t>1</m:t>
                                        </m:r>
                                      </m:sub>
                                    </m:sSub>
                                  </m:sup>
                                </m:sSup>
                              </m:den>
                            </m:f>
                          </m:e>
                        </m:eqArr>
                      </m:e>
                    </m:d>
                  </m:oMath>
                </a14:m>
                <a:endParaRPr lang="en-US" dirty="0">
                  <a:effectLst/>
                </a:endParaRPr>
              </a:p>
              <a:p>
                <a:pPr>
                  <a:buFont typeface="Wingdings" panose="05000000000000000000" pitchFamily="2" charset="2"/>
                  <a:buChar char="v"/>
                </a:pPr>
                <a14:m>
                  <m:oMath xmlns:m="http://schemas.openxmlformats.org/officeDocument/2006/math">
                    <m:d>
                      <m:dPr>
                        <m:begChr m:val="{"/>
                        <m:endChr m:val=""/>
                        <m:ctrlPr>
                          <a:rPr lang="en-US" i="1">
                            <a:effectLst/>
                            <a:latin typeface="Cambria Math" panose="02040503050406030204" pitchFamily="18" charset="0"/>
                          </a:rPr>
                        </m:ctrlPr>
                      </m:dPr>
                      <m:e>
                        <m:eqArr>
                          <m:eqArrPr>
                            <m:ctrlPr>
                              <a:rPr lang="en-US" i="1">
                                <a:effectLst/>
                                <a:latin typeface="Cambria Math" panose="02040503050406030204" pitchFamily="18" charset="0"/>
                              </a:rPr>
                            </m:ctrlPr>
                          </m:eqArrPr>
                          <m:e>
                            <m:r>
                              <a:rPr lang="en-US" i="1">
                                <a:effectLst/>
                                <a:latin typeface="Cambria Math" panose="02040503050406030204" pitchFamily="18" charset="0"/>
                              </a:rPr>
                              <m:t>&amp;</m:t>
                            </m:r>
                            <m:sSub>
                              <m:sSubPr>
                                <m:ctrlPr>
                                  <a:rPr lang="en-US" i="1">
                                    <a:effectLst/>
                                    <a:latin typeface="Cambria Math" panose="02040503050406030204" pitchFamily="18" charset="0"/>
                                  </a:rPr>
                                </m:ctrlPr>
                              </m:sSubPr>
                              <m:e>
                                <m:r>
                                  <a:rPr lang="en-US" i="1">
                                    <a:effectLst/>
                                    <a:latin typeface="Cambria Math" panose="02040503050406030204" pitchFamily="18" charset="0"/>
                                  </a:rPr>
                                  <m:t>𝑧</m:t>
                                </m:r>
                              </m:e>
                              <m:sub>
                                <m:r>
                                  <a:rPr lang="en-US" i="1">
                                    <a:effectLst/>
                                    <a:latin typeface="Cambria Math" panose="02040503050406030204" pitchFamily="18" charset="0"/>
                                  </a:rPr>
                                  <m:t>2</m:t>
                                </m:r>
                              </m:sub>
                            </m:sSub>
                            <m:r>
                              <a:rPr lang="en-US" i="1">
                                <a:effectLst/>
                                <a:latin typeface="Cambria Math" panose="020405030504060302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rPr>
                                  <m:t>𝑤</m:t>
                                </m:r>
                              </m:e>
                              <m:sub>
                                <m:r>
                                  <a:rPr lang="en-US" i="1">
                                    <a:effectLst/>
                                    <a:latin typeface="Cambria Math" panose="02040503050406030204" pitchFamily="18" charset="0"/>
                                  </a:rPr>
                                  <m:t>21</m:t>
                                </m:r>
                              </m:sub>
                            </m:sSub>
                            <m:sSub>
                              <m:sSubPr>
                                <m:ctrlPr>
                                  <a:rPr lang="en-US" i="1">
                                    <a:effectLst/>
                                    <a:latin typeface="Cambria Math" panose="02040503050406030204" pitchFamily="18" charset="0"/>
                                  </a:rPr>
                                </m:ctrlPr>
                              </m:sSubPr>
                              <m:e>
                                <m:r>
                                  <a:rPr lang="en-US" i="1">
                                    <a:effectLst/>
                                    <a:latin typeface="Cambria Math" panose="02040503050406030204" pitchFamily="18" charset="0"/>
                                  </a:rPr>
                                  <m:t>𝑥</m:t>
                                </m:r>
                              </m:e>
                              <m:sub>
                                <m:r>
                                  <a:rPr lang="en-US" i="1">
                                    <a:effectLst/>
                                    <a:latin typeface="Cambria Math" panose="02040503050406030204" pitchFamily="18" charset="0"/>
                                  </a:rPr>
                                  <m:t>1</m:t>
                                </m:r>
                              </m:sub>
                            </m:sSub>
                            <m:r>
                              <a:rPr lang="en-US" i="1">
                                <a:effectLst/>
                                <a:latin typeface="Cambria Math" panose="020405030504060302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rPr>
                                  <m:t>𝑤</m:t>
                                </m:r>
                              </m:e>
                              <m:sub>
                                <m:r>
                                  <a:rPr lang="en-US" i="1">
                                    <a:effectLst/>
                                    <a:latin typeface="Cambria Math" panose="02040503050406030204" pitchFamily="18" charset="0"/>
                                  </a:rPr>
                                  <m:t>22</m:t>
                                </m:r>
                              </m:sub>
                            </m:sSub>
                            <m:sSub>
                              <m:sSubPr>
                                <m:ctrlPr>
                                  <a:rPr lang="en-US" i="1">
                                    <a:effectLst/>
                                    <a:latin typeface="Cambria Math" panose="02040503050406030204" pitchFamily="18" charset="0"/>
                                  </a:rPr>
                                </m:ctrlPr>
                              </m:sSubPr>
                              <m:e>
                                <m:r>
                                  <a:rPr lang="en-US" i="1">
                                    <a:effectLst/>
                                    <a:latin typeface="Cambria Math" panose="02040503050406030204" pitchFamily="18" charset="0"/>
                                  </a:rPr>
                                  <m:t>𝑥</m:t>
                                </m:r>
                              </m:e>
                              <m:sub>
                                <m:r>
                                  <a:rPr lang="en-US" i="1">
                                    <a:effectLst/>
                                    <a:latin typeface="Cambria Math" panose="02040503050406030204" pitchFamily="18" charset="0"/>
                                  </a:rPr>
                                  <m:t>2</m:t>
                                </m:r>
                              </m:sub>
                            </m:sSub>
                            <m:r>
                              <a:rPr lang="en-US" i="1">
                                <a:effectLst/>
                                <a:latin typeface="Cambria Math" panose="020405030504060302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rPr>
                                  <m:t>𝑏</m:t>
                                </m:r>
                              </m:e>
                              <m:sub>
                                <m:r>
                                  <a:rPr lang="en-US" i="1">
                                    <a:effectLst/>
                                    <a:latin typeface="Cambria Math" panose="02040503050406030204" pitchFamily="18" charset="0"/>
                                  </a:rPr>
                                  <m:t>2</m:t>
                                </m:r>
                              </m:sub>
                            </m:sSub>
                          </m:e>
                          <m:e>
                            <m:r>
                              <a:rPr lang="en-US" i="1">
                                <a:effectLst/>
                                <a:latin typeface="Cambria Math" panose="02040503050406030204" pitchFamily="18" charset="0"/>
                              </a:rPr>
                              <m:t>&amp;</m:t>
                            </m:r>
                            <m:sSub>
                              <m:sSubPr>
                                <m:ctrlPr>
                                  <a:rPr lang="en-US" i="1">
                                    <a:effectLst/>
                                    <a:latin typeface="Cambria Math" panose="02040503050406030204" pitchFamily="18" charset="0"/>
                                  </a:rPr>
                                </m:ctrlPr>
                              </m:sSubPr>
                              <m:e>
                                <m:r>
                                  <a:rPr lang="en-US" i="1">
                                    <a:effectLst/>
                                    <a:latin typeface="Cambria Math" panose="02040503050406030204" pitchFamily="18" charset="0"/>
                                  </a:rPr>
                                  <m:t>𝑎</m:t>
                                </m:r>
                              </m:e>
                              <m:sub>
                                <m:r>
                                  <a:rPr lang="en-US" i="1">
                                    <a:effectLst/>
                                    <a:latin typeface="Cambria Math" panose="02040503050406030204" pitchFamily="18" charset="0"/>
                                  </a:rPr>
                                  <m:t>2</m:t>
                                </m:r>
                              </m:sub>
                            </m:sSub>
                            <m:r>
                              <a:rPr lang="en-US" i="1">
                                <a:effectLst/>
                                <a:latin typeface="Cambria Math" panose="02040503050406030204" pitchFamily="18" charset="0"/>
                              </a:rPr>
                              <m:t>=</m:t>
                            </m:r>
                            <m:f>
                              <m:fPr>
                                <m:ctrlPr>
                                  <a:rPr lang="en-US" i="1">
                                    <a:effectLst/>
                                    <a:latin typeface="Cambria Math" panose="02040503050406030204" pitchFamily="18" charset="0"/>
                                  </a:rPr>
                                </m:ctrlPr>
                              </m:fPr>
                              <m:num>
                                <m:r>
                                  <a:rPr lang="en-US" i="1">
                                    <a:effectLst/>
                                    <a:latin typeface="Cambria Math" panose="02040503050406030204" pitchFamily="18" charset="0"/>
                                  </a:rPr>
                                  <m:t>1</m:t>
                                </m:r>
                              </m:num>
                              <m:den>
                                <m:r>
                                  <a:rPr lang="en-US" i="1">
                                    <a:effectLst/>
                                    <a:latin typeface="Cambria Math" panose="02040503050406030204" pitchFamily="18" charset="0"/>
                                  </a:rPr>
                                  <m:t>1+</m:t>
                                </m:r>
                                <m:sSup>
                                  <m:sSupPr>
                                    <m:ctrlPr>
                                      <a:rPr lang="en-US" i="1">
                                        <a:effectLst/>
                                        <a:latin typeface="Cambria Math" panose="02040503050406030204" pitchFamily="18" charset="0"/>
                                      </a:rPr>
                                    </m:ctrlPr>
                                  </m:sSupPr>
                                  <m:e>
                                    <m:r>
                                      <a:rPr lang="en-US" i="1">
                                        <a:effectLst/>
                                        <a:latin typeface="Cambria Math" panose="02040503050406030204" pitchFamily="18" charset="0"/>
                                      </a:rPr>
                                      <m:t>𝑒</m:t>
                                    </m:r>
                                  </m:e>
                                  <m:sup>
                                    <m:r>
                                      <a:rPr lang="en-US" i="1">
                                        <a:effectLst/>
                                        <a:latin typeface="Cambria Math" panose="02040503050406030204" pitchFamily="18" charset="0"/>
                                      </a:rPr>
                                      <m:t>−</m:t>
                                    </m:r>
                                    <m:sSub>
                                      <m:sSubPr>
                                        <m:ctrlPr>
                                          <a:rPr lang="en-US" i="1">
                                            <a:effectLst/>
                                            <a:latin typeface="Cambria Math" panose="02040503050406030204" pitchFamily="18" charset="0"/>
                                          </a:rPr>
                                        </m:ctrlPr>
                                      </m:sSubPr>
                                      <m:e>
                                        <m:r>
                                          <a:rPr lang="en-US" i="1">
                                            <a:effectLst/>
                                            <a:latin typeface="Cambria Math" panose="02040503050406030204" pitchFamily="18" charset="0"/>
                                          </a:rPr>
                                          <m:t>𝑧</m:t>
                                        </m:r>
                                      </m:e>
                                      <m:sub>
                                        <m:r>
                                          <a:rPr lang="en-US" i="1">
                                            <a:effectLst/>
                                            <a:latin typeface="Cambria Math" panose="02040503050406030204" pitchFamily="18" charset="0"/>
                                          </a:rPr>
                                          <m:t>2</m:t>
                                        </m:r>
                                      </m:sub>
                                    </m:sSub>
                                  </m:sup>
                                </m:sSup>
                              </m:den>
                            </m:f>
                          </m:e>
                        </m:eqArr>
                      </m:e>
                    </m:d>
                  </m:oMath>
                </a14:m>
                <a:endParaRPr lang="en-US" dirty="0">
                  <a:effectLst/>
                </a:endParaRPr>
              </a:p>
              <a:p>
                <a:endParaRPr lang="en-US" dirty="0"/>
              </a:p>
            </p:txBody>
          </p:sp>
        </mc:Choice>
        <mc:Fallback xmlns="">
          <p:sp>
            <p:nvSpPr>
              <p:cNvPr id="3" name="Content Placeholder 2">
                <a:extLst>
                  <a:ext uri="{FF2B5EF4-FFF2-40B4-BE49-F238E27FC236}">
                    <a16:creationId xmlns:a16="http://schemas.microsoft.com/office/drawing/2014/main" id="{B71378DB-C8AF-4C05-2ADD-FBE9AD2C4356}"/>
                  </a:ext>
                </a:extLst>
              </p:cNvPr>
              <p:cNvSpPr>
                <a:spLocks noGrp="1" noRot="1" noChangeAspect="1" noMove="1" noResize="1" noEditPoints="1" noAdjustHandles="1" noChangeArrowheads="1" noChangeShapeType="1" noTextEdit="1"/>
              </p:cNvSpPr>
              <p:nvPr>
                <p:ph sz="half" idx="2"/>
              </p:nvPr>
            </p:nvSpPr>
            <p:spPr>
              <a:xfrm>
                <a:off x="5191760" y="1151336"/>
                <a:ext cx="3383280" cy="3380023"/>
              </a:xfrm>
              <a:blipFill>
                <a:blip r:embed="rId3"/>
                <a:stretch>
                  <a:fillRect l="-721" t="-542"/>
                </a:stretch>
              </a:blipFill>
            </p:spPr>
            <p:txBody>
              <a:bodyPr/>
              <a:lstStyle/>
              <a:p>
                <a:r>
                  <a:rPr lang="en-US">
                    <a:noFill/>
                  </a:rPr>
                  <a:t> </a:t>
                </a:r>
              </a:p>
            </p:txBody>
          </p:sp>
        </mc:Fallback>
      </mc:AlternateContent>
      <p:sp>
        <p:nvSpPr>
          <p:cNvPr id="17" name="Text Placeholder 3">
            <a:extLst>
              <a:ext uri="{FF2B5EF4-FFF2-40B4-BE49-F238E27FC236}">
                <a16:creationId xmlns:a16="http://schemas.microsoft.com/office/drawing/2014/main" id="{81D04B28-6BD6-703D-CAAA-EF4AD5539ADA}"/>
              </a:ext>
            </a:extLst>
          </p:cNvPr>
          <p:cNvSpPr>
            <a:spLocks noGrp="1"/>
          </p:cNvSpPr>
          <p:nvPr>
            <p:ph type="body" sz="quarter" idx="3"/>
          </p:nvPr>
        </p:nvSpPr>
        <p:spPr>
          <a:xfrm>
            <a:off x="5191761" y="528321"/>
            <a:ext cx="3383280" cy="623016"/>
          </a:xfrm>
        </p:spPr>
        <p:txBody>
          <a:bodyPr/>
          <a:lstStyle/>
          <a:p>
            <a:r>
              <a:rPr lang="en-US" dirty="0"/>
              <a:t>.</a:t>
            </a:r>
          </a:p>
        </p:txBody>
      </p:sp>
      <p:sp>
        <p:nvSpPr>
          <p:cNvPr id="19" name="Text Placeholder 4">
            <a:extLst>
              <a:ext uri="{FF2B5EF4-FFF2-40B4-BE49-F238E27FC236}">
                <a16:creationId xmlns:a16="http://schemas.microsoft.com/office/drawing/2014/main" id="{9C7A3BCD-A767-FE3B-737E-CB0ED57201EA}"/>
              </a:ext>
            </a:extLst>
          </p:cNvPr>
          <p:cNvSpPr>
            <a:spLocks noGrp="1"/>
          </p:cNvSpPr>
          <p:nvPr>
            <p:ph type="body" sz="quarter" idx="13"/>
          </p:nvPr>
        </p:nvSpPr>
        <p:spPr>
          <a:xfrm>
            <a:off x="355600" y="528321"/>
            <a:ext cx="3769360" cy="623016"/>
          </a:xfrm>
        </p:spPr>
        <p:txBody>
          <a:bodyPr/>
          <a:lstStyle/>
          <a:p>
            <a:r>
              <a:rPr lang="en-US" sz="1800" dirty="0">
                <a:solidFill>
                  <a:srgbClr val="9900FF"/>
                </a:solidFill>
              </a:rPr>
              <a:t>III. </a:t>
            </a:r>
            <a:r>
              <a:rPr lang="en-US" sz="1800" dirty="0">
                <a:solidFill>
                  <a:srgbClr val="00B050"/>
                </a:solidFill>
              </a:rPr>
              <a:t>TRAINING A DL </a:t>
            </a:r>
            <a:r>
              <a:rPr lang="en-US" sz="1800" dirty="0">
                <a:solidFill>
                  <a:srgbClr val="9900FF"/>
                </a:solidFill>
              </a:rPr>
              <a:t>– Forward Propagation  - Layer after Layer</a:t>
            </a:r>
            <a:endParaRPr lang="en-US" dirty="0"/>
          </a:p>
        </p:txBody>
      </p:sp>
    </p:spTree>
    <p:extLst>
      <p:ext uri="{BB962C8B-B14F-4D97-AF65-F5344CB8AC3E}">
        <p14:creationId xmlns:p14="http://schemas.microsoft.com/office/powerpoint/2010/main" val="244244387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3D8F5-590B-1D7D-5F64-2340542135ED}"/>
              </a:ext>
            </a:extLst>
          </p:cNvPr>
          <p:cNvSpPr>
            <a:spLocks noGrp="1"/>
          </p:cNvSpPr>
          <p:nvPr>
            <p:ph type="title"/>
          </p:nvPr>
        </p:nvSpPr>
        <p:spPr/>
        <p:txBody>
          <a:bodyPr/>
          <a:lstStyle/>
          <a:p>
            <a:r>
              <a:rPr lang="en-US" dirty="0"/>
              <a: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F4DF54E-77D0-1C38-C641-AE583C1A63EB}"/>
                  </a:ext>
                </a:extLst>
              </p:cNvPr>
              <p:cNvSpPr>
                <a:spLocks noGrp="1"/>
              </p:cNvSpPr>
              <p:nvPr>
                <p:ph idx="1"/>
              </p:nvPr>
            </p:nvSpPr>
            <p:spPr>
              <a:xfrm>
                <a:off x="1717040" y="1200150"/>
                <a:ext cx="7351390" cy="3943349"/>
              </a:xfrm>
            </p:spPr>
            <p:txBody>
              <a:bodyPr>
                <a:normAutofit fontScale="77500" lnSpcReduction="20000"/>
              </a:bodyPr>
              <a:lstStyle/>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Times New Roman" panose="02020603050405020304" pitchFamily="18" charset="0"/>
                  </a:rPr>
                  <a:t>We can add more Neurons to this layer by using a subscript indicating the layer </a:t>
                </a:r>
                <a14:m>
                  <m:oMath xmlns:m="http://schemas.openxmlformats.org/officeDocument/2006/math">
                    <m:d>
                      <m:dPr>
                        <m:begChr m:val="["/>
                        <m:endChr m:val="]"/>
                        <m:ctrlPr>
                          <a:rPr lang="en-US" sz="1800" i="1">
                            <a:effectLst/>
                            <a:latin typeface="Cambria Math" panose="02040503050406030204" pitchFamily="18" charset="0"/>
                            <a:ea typeface="Calibri" panose="020F0502020204030204" pitchFamily="34" charset="0"/>
                            <a:cs typeface="Times New Roman" panose="02020603050405020304" pitchFamily="18" charset="0"/>
                          </a:rPr>
                        </m:ctrlPr>
                      </m:dPr>
                      <m:e>
                        <m:r>
                          <a:rPr lang="en-US" sz="1800" i="1">
                            <a:effectLst/>
                            <a:latin typeface="Cambria Math" panose="02040503050406030204" pitchFamily="18" charset="0"/>
                            <a:ea typeface="Calibri" panose="020F0502020204030204" pitchFamily="34" charset="0"/>
                            <a:cs typeface="Times New Roman" panose="02020603050405020304" pitchFamily="18" charset="0"/>
                          </a:rPr>
                          <m:t>𝑐</m:t>
                        </m:r>
                      </m:e>
                    </m:d>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Wingdings" panose="05000000000000000000" pitchFamily="2" charset="2"/>
                  <a:buChar char="q"/>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Where:</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Wingdings" panose="05000000000000000000" pitchFamily="2" charset="2"/>
                  <a:buChar char="q"/>
                </a:pPr>
                <a14:m>
                  <m:oMath xmlns:m="http://schemas.openxmlformats.org/officeDocument/2006/math">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11</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  Weight for </a:t>
                </a:r>
                <a14:m>
                  <m:oMath xmlns:m="http://schemas.openxmlformats.org/officeDocument/2006/math">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coming from </a:t>
                </a:r>
                <a14:m>
                  <m:oMath xmlns:m="http://schemas.openxmlformats.org/officeDocument/2006/math">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p>
                    </m:sSubSup>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Wingdings" panose="05000000000000000000" pitchFamily="2" charset="2"/>
                  <a:buChar char="q"/>
                </a:pPr>
                <a14:m>
                  <m:oMath xmlns:m="http://schemas.openxmlformats.org/officeDocument/2006/math">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12</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  Weight for </a:t>
                </a:r>
                <a14:m>
                  <m:oMath xmlns:m="http://schemas.openxmlformats.org/officeDocument/2006/math">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oMath>
                </a14:m>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coming from </a:t>
                </a:r>
                <a14:m>
                  <m:oMath xmlns:m="http://schemas.openxmlformats.org/officeDocument/2006/math">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p>
                    </m:sSubSup>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q"/>
                </a:pPr>
                <a14:m>
                  <m:oMath xmlns:m="http://schemas.openxmlformats.org/officeDocument/2006/math">
                    <m:d>
                      <m:dPr>
                        <m:begChr m:val="{"/>
                        <m:endChr m:val=""/>
                        <m:ctrlPr>
                          <a:rPr lang="en-US" sz="1800" i="1">
                            <a:effectLst/>
                            <a:latin typeface="Cambria Math" panose="02040503050406030204" pitchFamily="18" charset="0"/>
                            <a:ea typeface="Times New Roman" panose="02020603050405020304" pitchFamily="18" charset="0"/>
                          </a:rPr>
                        </m:ctrlPr>
                      </m:dPr>
                      <m:e>
                        <m:eqArr>
                          <m:eqArrPr>
                            <m:ctrlPr>
                              <a:rPr lang="en-US" sz="1800" i="1">
                                <a:effectLst/>
                                <a:latin typeface="Cambria Math" panose="02040503050406030204" pitchFamily="18" charset="0"/>
                                <a:ea typeface="Times New Roman" panose="02020603050405020304" pitchFamily="18" charset="0"/>
                              </a:rPr>
                            </m:ctrlPr>
                          </m:eqArr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&amp;</m:t>
                            </m:r>
                            <m:sSubSup>
                              <m:sSubSupPr>
                                <m:ctrlPr>
                                  <a:rPr lang="en-US" sz="1800" i="1">
                                    <a:effectLst/>
                                    <a:latin typeface="Cambria Math" panose="02040503050406030204" pitchFamily="18" charset="0"/>
                                    <a:ea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effectLst/>
                                    <a:latin typeface="Cambria Math" panose="02040503050406030204" pitchFamily="18" charset="0"/>
                                    <a:ea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11</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sSubSup>
                              <m:sSubSupPr>
                                <m:ctrlPr>
                                  <a:rPr lang="en-US" sz="1800" i="1">
                                    <a:effectLst/>
                                    <a:latin typeface="Cambria Math" panose="02040503050406030204" pitchFamily="18" charset="0"/>
                                    <a:ea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effectLst/>
                                    <a:latin typeface="Cambria Math" panose="02040503050406030204" pitchFamily="18" charset="0"/>
                                    <a:ea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12</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sSubSup>
                              <m:sSubSupPr>
                                <m:ctrlPr>
                                  <a:rPr lang="en-US" sz="1800" i="1">
                                    <a:effectLst/>
                                    <a:latin typeface="Cambria Math" panose="02040503050406030204" pitchFamily="18" charset="0"/>
                                    <a:ea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effectLst/>
                                    <a:latin typeface="Cambria Math" panose="02040503050406030204" pitchFamily="18" charset="0"/>
                                    <a:ea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&amp;</m:t>
                            </m:r>
                            <m:sSubSup>
                              <m:sSubSupPr>
                                <m:ctrlPr>
                                  <a:rPr lang="en-US" sz="1800" i="1">
                                    <a:effectLst/>
                                    <a:latin typeface="Cambria Math" panose="02040503050406030204" pitchFamily="18" charset="0"/>
                                    <a:ea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US" sz="1800" i="1">
                                        <a:effectLst/>
                                        <a:latin typeface="Cambria Math" panose="02040503050406030204" pitchFamily="18" charset="0"/>
                                        <a:ea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i="1">
                                            <a:effectLst/>
                                            <a:latin typeface="Cambria Math" panose="02040503050406030204" pitchFamily="18" charset="0"/>
                                            <a:ea typeface="Times New Roman" panose="02020603050405020304" pitchFamily="18" charset="0"/>
                                          </a:rPr>
                                        </m:ctrlPr>
                                      </m:sSupPr>
                                      <m:e>
                                        <m:sSub>
                                          <m:sSubPr>
                                            <m:ctrlPr>
                                              <a:rPr lang="en-US" sz="1800" i="1">
                                                <a:effectLst/>
                                                <a:latin typeface="Cambria Math" panose="02040503050406030204" pitchFamily="18" charset="0"/>
                                                <a:ea typeface="Times New Roman" panose="02020603050405020304" pitchFamily="18" charset="0"/>
                                              </a:rPr>
                                            </m:ctrlPr>
                                          </m:sSub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𝑍</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Sub>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p>
                                  </m:sup>
                                </m:sSup>
                              </m:den>
                            </m:f>
                          </m:e>
                        </m:eqArr>
                      </m:e>
                    </m:d>
                  </m:oMath>
                </a14:m>
                <a:endParaRPr lang="en-US" dirty="0"/>
              </a:p>
            </p:txBody>
          </p:sp>
        </mc:Choice>
        <mc:Fallback xmlns="">
          <p:sp>
            <p:nvSpPr>
              <p:cNvPr id="3" name="Content Placeholder 2">
                <a:extLst>
                  <a:ext uri="{FF2B5EF4-FFF2-40B4-BE49-F238E27FC236}">
                    <a16:creationId xmlns:a16="http://schemas.microsoft.com/office/drawing/2014/main" id="{1F4DF54E-77D0-1C38-C641-AE583C1A63EB}"/>
                  </a:ext>
                </a:extLst>
              </p:cNvPr>
              <p:cNvSpPr>
                <a:spLocks noGrp="1" noRot="1" noChangeAspect="1" noMove="1" noResize="1" noEditPoints="1" noAdjustHandles="1" noChangeArrowheads="1" noChangeShapeType="1" noTextEdit="1"/>
              </p:cNvSpPr>
              <p:nvPr>
                <p:ph idx="1"/>
              </p:nvPr>
            </p:nvSpPr>
            <p:spPr>
              <a:xfrm>
                <a:off x="1717040" y="1200150"/>
                <a:ext cx="7351390" cy="3943349"/>
              </a:xfrm>
              <a:blipFill>
                <a:blip r:embed="rId3"/>
                <a:stretch>
                  <a:fillRect l="-166"/>
                </a:stretch>
              </a:blipFill>
            </p:spPr>
            <p:txBody>
              <a:bodyPr/>
              <a:lstStyle/>
              <a:p>
                <a:r>
                  <a:rPr lang="en-CA">
                    <a:noFill/>
                  </a:rPr>
                  <a:t> </a:t>
                </a:r>
              </a:p>
            </p:txBody>
          </p:sp>
        </mc:Fallback>
      </mc:AlternateContent>
      <p:pic>
        <p:nvPicPr>
          <p:cNvPr id="4" name="Picture 3">
            <a:extLst>
              <a:ext uri="{FF2B5EF4-FFF2-40B4-BE49-F238E27FC236}">
                <a16:creationId xmlns:a16="http://schemas.microsoft.com/office/drawing/2014/main" id="{8DFABFEF-5440-7F2D-177A-0C8C1F59AB37}"/>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717039" y="181237"/>
            <a:ext cx="5265651" cy="2215515"/>
          </a:xfrm>
          <a:prstGeom prst="rect">
            <a:avLst/>
          </a:prstGeom>
          <a:noFill/>
          <a:ln>
            <a:noFill/>
          </a:ln>
        </p:spPr>
      </p:pic>
    </p:spTree>
    <p:extLst>
      <p:ext uri="{BB962C8B-B14F-4D97-AF65-F5344CB8AC3E}">
        <p14:creationId xmlns:p14="http://schemas.microsoft.com/office/powerpoint/2010/main" val="41778644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8907BB-192B-E663-93CD-77AFD3DCE163}"/>
              </a:ext>
            </a:extLst>
          </p:cNvPr>
          <p:cNvSpPr>
            <a:spLocks noGrp="1"/>
          </p:cNvSpPr>
          <p:nvPr>
            <p:ph type="title"/>
          </p:nvPr>
        </p:nvSpPr>
        <p:spPr>
          <a:xfrm>
            <a:off x="1717040" y="205979"/>
            <a:ext cx="6969760" cy="342898"/>
          </a:xfrm>
        </p:spPr>
        <p:txBody>
          <a:bodyPr>
            <a:normAutofit fontScale="90000"/>
          </a:bodyPr>
          <a:lstStyle/>
          <a:p>
            <a:r>
              <a:rPr lang="en-US" altLang="zh-TW" sz="2800" b="1" i="1" u="sng" dirty="0">
                <a:solidFill>
                  <a:srgbClr val="9900FF"/>
                </a:solidFill>
              </a:rPr>
              <a:t>DEEP LEARNING TIMELINE </a:t>
            </a:r>
            <a:r>
              <a:rPr lang="en-US" altLang="zh-TW" sz="900" b="1" i="1" u="sng" dirty="0">
                <a:solidFill>
                  <a:srgbClr val="9900FF"/>
                </a:solidFill>
              </a:rPr>
              <a:t>-3/4</a:t>
            </a:r>
            <a:endParaRPr lang="en-CA" sz="900" dirty="0">
              <a:solidFill>
                <a:srgbClr val="9900FF"/>
              </a:solidFill>
            </a:endParaRPr>
          </a:p>
        </p:txBody>
      </p:sp>
      <p:sp>
        <p:nvSpPr>
          <p:cNvPr id="3" name="Content Placeholder 2">
            <a:extLst>
              <a:ext uri="{FF2B5EF4-FFF2-40B4-BE49-F238E27FC236}">
                <a16:creationId xmlns:a16="http://schemas.microsoft.com/office/drawing/2014/main" id="{F6F5325B-7202-8616-31FB-8154A4198089}"/>
              </a:ext>
            </a:extLst>
          </p:cNvPr>
          <p:cNvSpPr>
            <a:spLocks noGrp="1"/>
          </p:cNvSpPr>
          <p:nvPr>
            <p:ph idx="1"/>
          </p:nvPr>
        </p:nvSpPr>
        <p:spPr>
          <a:xfrm>
            <a:off x="1503219" y="665018"/>
            <a:ext cx="7405254" cy="4322618"/>
          </a:xfrm>
        </p:spPr>
        <p:txBody>
          <a:bodyPr>
            <a:noAutofit/>
          </a:bodyPr>
          <a:lstStyle/>
          <a:p>
            <a:pPr marR="0" lvl="0">
              <a:lnSpc>
                <a:spcPct val="107000"/>
              </a:lnSpc>
              <a:spcBef>
                <a:spcPts val="0"/>
              </a:spcBef>
              <a:spcAft>
                <a:spcPts val="800"/>
              </a:spcAft>
              <a:buFont typeface="Wingdings" panose="05000000000000000000" pitchFamily="2" charset="2"/>
              <a:buChar char="v"/>
              <a:tabLst>
                <a:tab pos="457200" algn="l"/>
              </a:tabLst>
            </a:pPr>
            <a:r>
              <a:rPr lang="en-CA" sz="1400" b="1" kern="100" dirty="0">
                <a:solidFill>
                  <a:srgbClr val="0000FF"/>
                </a:solidFill>
                <a:effectLst/>
                <a:latin typeface="Aptos" panose="020B0004020202020204" pitchFamily="34" charset="0"/>
                <a:ea typeface="Aptos" panose="020B0004020202020204" pitchFamily="34" charset="0"/>
                <a:cs typeface="Times New Roman" panose="02020603050405020304" pitchFamily="18" charset="0"/>
              </a:rPr>
              <a:t>2012 -  ImageNet Competition</a:t>
            </a:r>
            <a:r>
              <a:rPr lang="en-CA" sz="1400" kern="100" dirty="0">
                <a:solidFill>
                  <a:srgbClr val="0000FF"/>
                </a:solidFill>
                <a:effectLst/>
                <a:latin typeface="Aptos" panose="020B0004020202020204" pitchFamily="34" charset="0"/>
                <a:ea typeface="Aptos" panose="020B0004020202020204" pitchFamily="34" charset="0"/>
                <a:cs typeface="Times New Roman" panose="02020603050405020304" pitchFamily="18" charset="0"/>
              </a:rPr>
              <a:t>:</a:t>
            </a:r>
          </a:p>
          <a:p>
            <a:pPr marR="0" lvl="1">
              <a:lnSpc>
                <a:spcPct val="107000"/>
              </a:lnSpc>
              <a:spcBef>
                <a:spcPts val="0"/>
              </a:spcBef>
              <a:spcAft>
                <a:spcPts val="800"/>
              </a:spcAft>
              <a:buSzPts val="1000"/>
              <a:buFont typeface="Wingdings" panose="05000000000000000000" pitchFamily="2" charset="2"/>
              <a:buChar char="Ø"/>
              <a:tabLst>
                <a:tab pos="914400" algn="l"/>
              </a:tabLst>
            </a:pPr>
            <a:r>
              <a:rPr lang="en-CA" sz="1400" kern="100" dirty="0">
                <a:solidFill>
                  <a:srgbClr val="4EA72E"/>
                </a:solidFill>
                <a:effectLst/>
                <a:latin typeface="Aptos" panose="020B0004020202020204" pitchFamily="34" charset="0"/>
                <a:ea typeface="Aptos" panose="020B0004020202020204" pitchFamily="34" charset="0"/>
                <a:cs typeface="Times New Roman" panose="02020603050405020304" pitchFamily="18" charset="0"/>
              </a:rPr>
              <a:t>The ImageNet competition marked a breakthrough in image classification accuracy with the introduction of </a:t>
            </a:r>
            <a:r>
              <a:rPr lang="en-CA" sz="1400" kern="100" dirty="0" err="1">
                <a:solidFill>
                  <a:srgbClr val="4EA72E"/>
                </a:solidFill>
                <a:effectLst/>
                <a:latin typeface="Aptos" panose="020B0004020202020204" pitchFamily="34" charset="0"/>
                <a:ea typeface="Aptos" panose="020B0004020202020204" pitchFamily="34" charset="0"/>
                <a:cs typeface="Times New Roman" panose="02020603050405020304" pitchFamily="18" charset="0"/>
              </a:rPr>
              <a:t>AlexNet</a:t>
            </a:r>
            <a:r>
              <a:rPr lang="en-CA" sz="1400" kern="100" dirty="0">
                <a:solidFill>
                  <a:srgbClr val="4EA72E"/>
                </a:solidFill>
                <a:effectLst/>
                <a:latin typeface="Aptos" panose="020B0004020202020204" pitchFamily="34" charset="0"/>
                <a:ea typeface="Aptos" panose="020B0004020202020204" pitchFamily="34" charset="0"/>
                <a:cs typeface="Times New Roman" panose="02020603050405020304" pitchFamily="18" charset="0"/>
              </a:rPr>
              <a:t>, a deep CNN architecture. </a:t>
            </a:r>
            <a:r>
              <a:rPr lang="en-CA" sz="1400" kern="100" dirty="0" err="1">
                <a:solidFill>
                  <a:srgbClr val="4EA72E"/>
                </a:solidFill>
                <a:effectLst/>
                <a:latin typeface="Aptos" panose="020B0004020202020204" pitchFamily="34" charset="0"/>
                <a:ea typeface="Aptos" panose="020B0004020202020204" pitchFamily="34" charset="0"/>
                <a:cs typeface="Times New Roman" panose="02020603050405020304" pitchFamily="18" charset="0"/>
              </a:rPr>
              <a:t>AlexNet</a:t>
            </a:r>
            <a:r>
              <a:rPr lang="en-CA" sz="1400" kern="100" dirty="0">
                <a:solidFill>
                  <a:srgbClr val="4EA72E"/>
                </a:solidFill>
                <a:effectLst/>
                <a:latin typeface="Aptos" panose="020B0004020202020204" pitchFamily="34" charset="0"/>
                <a:ea typeface="Aptos" panose="020B0004020202020204" pitchFamily="34" charset="0"/>
                <a:cs typeface="Times New Roman" panose="02020603050405020304" pitchFamily="18" charset="0"/>
              </a:rPr>
              <a:t> significantly outperformed previous methods by employing multiple convolutional layers and utilizing techniques such as </a:t>
            </a:r>
            <a:r>
              <a:rPr lang="en-CA" sz="1400" kern="100" dirty="0" err="1">
                <a:solidFill>
                  <a:srgbClr val="4EA72E"/>
                </a:solidFill>
                <a:effectLst/>
                <a:latin typeface="Aptos" panose="020B0004020202020204" pitchFamily="34" charset="0"/>
                <a:ea typeface="Aptos" panose="020B0004020202020204" pitchFamily="34" charset="0"/>
                <a:cs typeface="Times New Roman" panose="02020603050405020304" pitchFamily="18" charset="0"/>
              </a:rPr>
              <a:t>ReLU</a:t>
            </a:r>
            <a:r>
              <a:rPr lang="en-CA" sz="1400" kern="100" dirty="0">
                <a:solidFill>
                  <a:srgbClr val="4EA72E"/>
                </a:solidFill>
                <a:effectLst/>
                <a:latin typeface="Aptos" panose="020B0004020202020204" pitchFamily="34" charset="0"/>
                <a:ea typeface="Aptos" panose="020B0004020202020204" pitchFamily="34" charset="0"/>
                <a:cs typeface="Times New Roman" panose="02020603050405020304" pitchFamily="18" charset="0"/>
              </a:rPr>
              <a:t> activation functions and dropout regularization.</a:t>
            </a:r>
            <a:endParaRPr lang="en-CA" sz="1400" kern="100" dirty="0">
              <a:effectLst/>
              <a:latin typeface="Aptos" panose="020B0004020202020204" pitchFamily="34" charset="0"/>
              <a:ea typeface="Aptos" panose="020B0004020202020204" pitchFamily="34" charset="0"/>
              <a:cs typeface="Times New Roman" panose="02020603050405020304" pitchFamily="18" charset="0"/>
            </a:endParaRPr>
          </a:p>
          <a:p>
            <a:pPr marR="0" lvl="0">
              <a:lnSpc>
                <a:spcPct val="107000"/>
              </a:lnSpc>
              <a:spcBef>
                <a:spcPts val="0"/>
              </a:spcBef>
              <a:spcAft>
                <a:spcPts val="800"/>
              </a:spcAft>
              <a:buFont typeface="Wingdings" panose="05000000000000000000" pitchFamily="2" charset="2"/>
              <a:buChar char="v"/>
              <a:tabLst>
                <a:tab pos="457200" algn="l"/>
              </a:tabLst>
            </a:pPr>
            <a:r>
              <a:rPr lang="en-CA" sz="1400" b="1" kern="100" dirty="0">
                <a:solidFill>
                  <a:srgbClr val="0000FF"/>
                </a:solidFill>
                <a:effectLst/>
                <a:latin typeface="Aptos" panose="020B0004020202020204" pitchFamily="34" charset="0"/>
                <a:ea typeface="Aptos" panose="020B0004020202020204" pitchFamily="34" charset="0"/>
                <a:cs typeface="Times New Roman" panose="02020603050405020304" pitchFamily="18" charset="0"/>
              </a:rPr>
              <a:t>2013</a:t>
            </a:r>
            <a:r>
              <a:rPr lang="en-CA" sz="1400" b="1" kern="100" dirty="0">
                <a:solidFill>
                  <a:srgbClr val="0000FF"/>
                </a:solidFill>
                <a:latin typeface="Aptos" panose="020B0004020202020204" pitchFamily="34" charset="0"/>
                <a:ea typeface="Aptos" panose="020B0004020202020204" pitchFamily="34" charset="0"/>
                <a:cs typeface="Times New Roman" panose="02020603050405020304" pitchFamily="18" charset="0"/>
              </a:rPr>
              <a:t> - </a:t>
            </a:r>
            <a:r>
              <a:rPr lang="en-CA" sz="1400" b="1" kern="100" dirty="0">
                <a:solidFill>
                  <a:srgbClr val="0000FF"/>
                </a:solidFill>
                <a:effectLst/>
                <a:latin typeface="Aptos" panose="020B0004020202020204" pitchFamily="34" charset="0"/>
                <a:ea typeface="Aptos" panose="020B0004020202020204" pitchFamily="34" charset="0"/>
                <a:cs typeface="Times New Roman" panose="02020603050405020304" pitchFamily="18" charset="0"/>
              </a:rPr>
              <a:t>Deep Reinforcement Learning</a:t>
            </a:r>
            <a:r>
              <a:rPr lang="en-CA" sz="1400" kern="100" dirty="0">
                <a:solidFill>
                  <a:srgbClr val="0000FF"/>
                </a:solidFill>
                <a:effectLst/>
                <a:latin typeface="Aptos" panose="020B0004020202020204" pitchFamily="34" charset="0"/>
                <a:ea typeface="Aptos" panose="020B0004020202020204" pitchFamily="34" charset="0"/>
                <a:cs typeface="Times New Roman" panose="02020603050405020304" pitchFamily="18" charset="0"/>
              </a:rPr>
              <a:t>:</a:t>
            </a:r>
          </a:p>
          <a:p>
            <a:pPr marR="0" lvl="1">
              <a:lnSpc>
                <a:spcPct val="107000"/>
              </a:lnSpc>
              <a:spcBef>
                <a:spcPts val="0"/>
              </a:spcBef>
              <a:spcAft>
                <a:spcPts val="800"/>
              </a:spcAft>
              <a:buSzPts val="1000"/>
              <a:buFont typeface="Wingdings" panose="05000000000000000000" pitchFamily="2" charset="2"/>
              <a:buChar char="Ø"/>
              <a:tabLst>
                <a:tab pos="914400" algn="l"/>
              </a:tabLst>
            </a:pPr>
            <a:r>
              <a:rPr lang="en-CA" sz="1400" kern="100" dirty="0">
                <a:effectLst/>
                <a:latin typeface="Aptos" panose="020B0004020202020204" pitchFamily="34" charset="0"/>
                <a:ea typeface="Aptos" panose="020B0004020202020204" pitchFamily="34" charset="0"/>
                <a:cs typeface="Times New Roman" panose="02020603050405020304" pitchFamily="18" charset="0"/>
              </a:rPr>
              <a:t>Deep reinforcement learning, combining deep neural networks with reinforcement learning algorithms </a:t>
            </a:r>
            <a:r>
              <a:rPr lang="en-CA" sz="1400" kern="100" dirty="0">
                <a:solidFill>
                  <a:srgbClr val="4EA72E"/>
                </a:solidFill>
                <a:effectLst/>
                <a:latin typeface="Aptos" panose="020B0004020202020204" pitchFamily="34" charset="0"/>
                <a:ea typeface="Aptos" panose="020B0004020202020204" pitchFamily="34" charset="0"/>
                <a:cs typeface="Times New Roman" panose="02020603050405020304" pitchFamily="18" charset="0"/>
              </a:rPr>
              <a:t>to enable agents to learn from interactions with an environment. </a:t>
            </a:r>
            <a:endParaRPr lang="en-CA" sz="1400" kern="100" dirty="0">
              <a:solidFill>
                <a:srgbClr val="4EA72E"/>
              </a:solidFill>
              <a:latin typeface="Aptos" panose="020B0004020202020204" pitchFamily="34" charset="0"/>
              <a:ea typeface="Aptos" panose="020B0004020202020204" pitchFamily="34" charset="0"/>
              <a:cs typeface="Times New Roman" panose="02020603050405020304" pitchFamily="18" charset="0"/>
            </a:endParaRPr>
          </a:p>
          <a:p>
            <a:pPr marR="0" lvl="1">
              <a:lnSpc>
                <a:spcPct val="107000"/>
              </a:lnSpc>
              <a:spcBef>
                <a:spcPts val="0"/>
              </a:spcBef>
              <a:spcAft>
                <a:spcPts val="800"/>
              </a:spcAft>
              <a:buSzPts val="1000"/>
              <a:buFont typeface="Wingdings" panose="05000000000000000000" pitchFamily="2" charset="2"/>
              <a:buChar char="Ø"/>
              <a:tabLst>
                <a:tab pos="914400" algn="l"/>
              </a:tabLst>
            </a:pPr>
            <a:r>
              <a:rPr lang="en-CA" sz="1400" kern="100" dirty="0">
                <a:solidFill>
                  <a:srgbClr val="4EA72E"/>
                </a:solidFill>
                <a:effectLst/>
                <a:latin typeface="Aptos" panose="020B0004020202020204" pitchFamily="34" charset="0"/>
                <a:ea typeface="Aptos" panose="020B0004020202020204" pitchFamily="34" charset="0"/>
                <a:cs typeface="Times New Roman" panose="02020603050405020304" pitchFamily="18" charset="0"/>
              </a:rPr>
              <a:t>It has been successfully applied to various tasks such as playing video games, robotics, and autonomous driving.</a:t>
            </a:r>
          </a:p>
          <a:p>
            <a:pPr marR="0" lvl="0">
              <a:lnSpc>
                <a:spcPct val="107000"/>
              </a:lnSpc>
              <a:spcBef>
                <a:spcPts val="0"/>
              </a:spcBef>
              <a:spcAft>
                <a:spcPts val="800"/>
              </a:spcAft>
              <a:buFont typeface="Wingdings" panose="05000000000000000000" pitchFamily="2" charset="2"/>
              <a:buChar char="v"/>
              <a:tabLst>
                <a:tab pos="457200" algn="l"/>
              </a:tabLst>
            </a:pPr>
            <a:r>
              <a:rPr lang="en-CA" sz="1400" b="1" kern="100" dirty="0">
                <a:solidFill>
                  <a:srgbClr val="0000FF"/>
                </a:solidFill>
                <a:effectLst/>
                <a:latin typeface="Aptos" panose="020B0004020202020204" pitchFamily="34" charset="0"/>
                <a:ea typeface="Aptos" panose="020B0004020202020204" pitchFamily="34" charset="0"/>
                <a:cs typeface="Times New Roman" panose="02020603050405020304" pitchFamily="18" charset="0"/>
              </a:rPr>
              <a:t>2014</a:t>
            </a:r>
            <a:r>
              <a:rPr lang="en-CA" sz="1400" b="1" kern="100" dirty="0">
                <a:solidFill>
                  <a:srgbClr val="0000FF"/>
                </a:solidFill>
                <a:latin typeface="Aptos" panose="020B0004020202020204" pitchFamily="34" charset="0"/>
                <a:ea typeface="Aptos" panose="020B0004020202020204" pitchFamily="34" charset="0"/>
                <a:cs typeface="Times New Roman" panose="02020603050405020304" pitchFamily="18" charset="0"/>
              </a:rPr>
              <a:t> - </a:t>
            </a:r>
            <a:r>
              <a:rPr lang="en-CA" sz="1400" b="1" kern="100" dirty="0">
                <a:solidFill>
                  <a:srgbClr val="0000FF"/>
                </a:solidFill>
                <a:effectLst/>
                <a:latin typeface="Aptos" panose="020B0004020202020204" pitchFamily="34" charset="0"/>
                <a:ea typeface="Aptos" panose="020B0004020202020204" pitchFamily="34" charset="0"/>
                <a:cs typeface="Times New Roman" panose="02020603050405020304" pitchFamily="18" charset="0"/>
              </a:rPr>
              <a:t> Generative Adversarial Networks (GANs)</a:t>
            </a:r>
            <a:r>
              <a:rPr lang="en-CA" sz="1400" kern="100" dirty="0">
                <a:solidFill>
                  <a:srgbClr val="0000FF"/>
                </a:solidFill>
                <a:effectLst/>
                <a:latin typeface="Aptos" panose="020B0004020202020204" pitchFamily="34" charset="0"/>
                <a:ea typeface="Aptos" panose="020B0004020202020204" pitchFamily="34" charset="0"/>
                <a:cs typeface="Times New Roman" panose="02020603050405020304" pitchFamily="18" charset="0"/>
              </a:rPr>
              <a:t>:</a:t>
            </a:r>
          </a:p>
          <a:p>
            <a:pPr marR="0" lvl="1">
              <a:lnSpc>
                <a:spcPct val="107000"/>
              </a:lnSpc>
              <a:spcBef>
                <a:spcPts val="0"/>
              </a:spcBef>
              <a:spcAft>
                <a:spcPts val="800"/>
              </a:spcAft>
              <a:buSzPts val="1000"/>
              <a:buFont typeface="Wingdings" panose="05000000000000000000" pitchFamily="2" charset="2"/>
              <a:buChar char="Ø"/>
              <a:tabLst>
                <a:tab pos="914400" algn="l"/>
              </a:tabLst>
            </a:pPr>
            <a:r>
              <a:rPr lang="en-CA" sz="1400" kern="100" dirty="0">
                <a:solidFill>
                  <a:srgbClr val="4EA72E"/>
                </a:solidFill>
                <a:effectLst/>
                <a:latin typeface="Aptos" panose="020B0004020202020204" pitchFamily="34" charset="0"/>
                <a:ea typeface="Aptos" panose="020B0004020202020204" pitchFamily="34" charset="0"/>
                <a:cs typeface="Times New Roman" panose="02020603050405020304" pitchFamily="18" charset="0"/>
              </a:rPr>
              <a:t>GANs consist of two neural networks, a generator and a discriminator, trained simultaneously in a game-like setting. The generator aims to generate realistic data samples, while the discriminator learns to distinguish between real and fake samples. GANs have been used for tasks such as image generation, style transfer, and data augmentation.</a:t>
            </a:r>
            <a:endParaRPr lang="en-CA" sz="1400" kern="100" dirty="0">
              <a:effectLst/>
              <a:latin typeface="Aptos" panose="020B0004020202020204" pitchFamily="34" charset="0"/>
              <a:ea typeface="Aptos" panose="020B0004020202020204" pitchFamily="34" charset="0"/>
              <a:cs typeface="Times New Roman" panose="02020603050405020304" pitchFamily="18" charset="0"/>
            </a:endParaRPr>
          </a:p>
          <a:p>
            <a:pPr marL="742950" marR="0" lvl="1" indent="-285750">
              <a:lnSpc>
                <a:spcPct val="107000"/>
              </a:lnSpc>
              <a:spcBef>
                <a:spcPts val="0"/>
              </a:spcBef>
              <a:spcAft>
                <a:spcPts val="800"/>
              </a:spcAft>
              <a:buSzPts val="1000"/>
              <a:buFont typeface="Symbol" panose="05050102010706020507" pitchFamily="18" charset="2"/>
              <a:buChar char=""/>
              <a:tabLst>
                <a:tab pos="914400" algn="l"/>
              </a:tabLst>
            </a:pPr>
            <a:endParaRPr lang="en-CA" sz="1400"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CA" sz="1400" dirty="0"/>
          </a:p>
        </p:txBody>
      </p:sp>
    </p:spTree>
    <p:extLst>
      <p:ext uri="{BB962C8B-B14F-4D97-AF65-F5344CB8AC3E}">
        <p14:creationId xmlns:p14="http://schemas.microsoft.com/office/powerpoint/2010/main" val="2221604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14191-F10B-0FA5-278A-296685BD5B16}"/>
              </a:ext>
            </a:extLst>
          </p:cNvPr>
          <p:cNvSpPr>
            <a:spLocks noGrp="1"/>
          </p:cNvSpPr>
          <p:nvPr>
            <p:ph type="title"/>
          </p:nvPr>
        </p:nvSpPr>
        <p:spPr>
          <a:xfrm>
            <a:off x="1717040" y="153679"/>
            <a:ext cx="6969760" cy="443345"/>
          </a:xfrm>
        </p:spPr>
        <p:txBody>
          <a:bodyPr>
            <a:noAutofit/>
          </a:bodyPr>
          <a:lstStyle/>
          <a:p>
            <a:r>
              <a:rPr lang="en-US" sz="1400" dirty="0">
                <a:solidFill>
                  <a:srgbClr val="9900FF"/>
                </a:solidFill>
              </a:rPr>
              <a:t>III. </a:t>
            </a:r>
            <a:r>
              <a:rPr lang="en-US" sz="1400" dirty="0">
                <a:solidFill>
                  <a:srgbClr val="00B050"/>
                </a:solidFill>
              </a:rPr>
              <a:t>TRAINING A DL </a:t>
            </a:r>
            <a:r>
              <a:rPr lang="en-US" sz="1400" dirty="0">
                <a:solidFill>
                  <a:srgbClr val="9900FF"/>
                </a:solidFill>
              </a:rPr>
              <a:t>– Forward Propagation  - Layer after Layer</a:t>
            </a:r>
            <a:br>
              <a:rPr lang="en-US" sz="1400" dirty="0"/>
            </a:br>
            <a:endParaRPr lang="en-US" sz="1400"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1E523BE-844B-5A65-2D6D-FA6DE01973A5}"/>
                  </a:ext>
                </a:extLst>
              </p:cNvPr>
              <p:cNvSpPr>
                <a:spLocks noGrp="1"/>
              </p:cNvSpPr>
              <p:nvPr>
                <p:ph idx="1"/>
              </p:nvPr>
            </p:nvSpPr>
            <p:spPr>
              <a:xfrm>
                <a:off x="1382935" y="1200151"/>
                <a:ext cx="7708165" cy="4014196"/>
              </a:xfrm>
            </p:spPr>
            <p:txBody>
              <a:bodyPr>
                <a:normAutofit fontScale="70000" lnSpcReduction="20000"/>
              </a:bodyPr>
              <a:lstStyle/>
              <a:p>
                <a:pPr>
                  <a:buFont typeface="Wingdings" panose="05000000000000000000" pitchFamily="2" charset="2"/>
                  <a:buChar char="q"/>
                </a:pPr>
                <a:endParaRPr lang="en-US" sz="1800" dirty="0">
                  <a:effectLst/>
                  <a:latin typeface="Calibri" panose="020F0502020204030204" pitchFamily="34" charset="0"/>
                  <a:ea typeface="Times New Roman" panose="02020603050405020304" pitchFamily="18" charset="0"/>
                  <a:cs typeface="Times New Roman" panose="02020603050405020304" pitchFamily="18" charset="0"/>
                </a:endParaRPr>
              </a:p>
              <a:p>
                <a:pPr>
                  <a:buFont typeface="Wingdings" panose="05000000000000000000" pitchFamily="2" charset="2"/>
                  <a:buChar char="q"/>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We can add more neutrons in this </a:t>
                </a:r>
                <a:r>
                  <a:rPr lang="en-US" sz="1800" dirty="0">
                    <a:solidFill>
                      <a:srgbClr val="FF0000"/>
                    </a:solidFill>
                    <a:effectLst/>
                    <a:latin typeface="Calibri" panose="020F0502020204030204" pitchFamily="34" charset="0"/>
                    <a:ea typeface="Times New Roman" panose="02020603050405020304" pitchFamily="18" charset="0"/>
                    <a:cs typeface="Times New Roman" panose="02020603050405020304" pitchFamily="18" charset="0"/>
                  </a:rPr>
                  <a:t>Layer 2</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14:m>
                  <m:oMath xmlns:m="http://schemas.openxmlformats.org/officeDocument/2006/math">
                    <m:d>
                      <m:dPr>
                        <m:begChr m:val="{"/>
                        <m:endChr m:val=""/>
                        <m:ctrlPr>
                          <a:rPr lang="en-US" sz="1800" i="1" smtClean="0">
                            <a:effectLst/>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&amp;</m:t>
                            </m:r>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1</m:t>
                                </m:r>
                                <m:r>
                                  <a:rPr lang="en-US"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𝑠𝑡</m:t>
                                </m:r>
                                <m:r>
                                  <a:rPr lang="en-US"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𝑁𝑒𝑢𝑟𝑜𝑛</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d>
                                  <m:dPr>
                                    <m:begChr m:val="["/>
                                    <m:end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11</m:t>
                                </m:r>
                              </m:sub>
                              <m:sup>
                                <m:d>
                                  <m:dPr>
                                    <m:begChr m:val="["/>
                                    <m:end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sup>
                            </m:sSubSup>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d>
                                  <m:dPr>
                                    <m:begChr m:val="["/>
                                    <m:end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e>
                                </m:d>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12</m:t>
                                </m:r>
                              </m:sub>
                              <m:sup>
                                <m:d>
                                  <m:dPr>
                                    <m:begChr m:val="["/>
                                    <m:end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sup>
                            </m:sSubSup>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up>
                                <m:d>
                                  <m:dPr>
                                    <m:begChr m:val="["/>
                                    <m:end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e>
                                </m:d>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d>
                                  <m:dPr>
                                    <m:begChr m:val="["/>
                                    <m:end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sup>
                            </m:sSubSup>
                          </m:e>
                          <m:e>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d>
                                  <m:dPr>
                                    <m:begChr m:val="["/>
                                    <m:end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d>
                                          <m:dPr>
                                            <m:begChr m:val="["/>
                                            <m:end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sup>
                                    </m:sSubSup>
                                  </m:sup>
                                </m:sSup>
                              </m:den>
                            </m:f>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e>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1800" i="1">
                                <a:effectLst/>
                                <a:latin typeface="Cambria Math" panose="02040503050406030204" pitchFamily="18" charset="0"/>
                                <a:ea typeface="Cambria Math" panose="02040503050406030204" pitchFamily="18" charset="0"/>
                                <a:cs typeface="Cambria Math" panose="02040503050406030204" pitchFamily="18" charset="0"/>
                              </a:rPr>
                              <m:t>.</m:t>
                            </m:r>
                          </m:e>
                          <m:e>
                            <m:r>
                              <a:rPr lang="en-US"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2</m:t>
                            </m:r>
                            <m:r>
                              <a:rPr lang="en-US"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𝑛𝑑</m:t>
                            </m:r>
                            <m:r>
                              <a:rPr lang="en-US"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𝑁𝑒𝑢𝑟𝑜𝑛</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up>
                                <m:d>
                                  <m:dPr>
                                    <m:begChr m:val="["/>
                                    <m:end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21</m:t>
                                </m:r>
                              </m:sub>
                              <m:sup>
                                <m:d>
                                  <m:dPr>
                                    <m:begChr m:val="["/>
                                    <m:end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sup>
                            </m:sSubSup>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d>
                                  <m:dPr>
                                    <m:begChr m:val="["/>
                                    <m:end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e>
                                </m:d>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22</m:t>
                                </m:r>
                              </m:sub>
                              <m:sup>
                                <m:d>
                                  <m:dPr>
                                    <m:begChr m:val="["/>
                                    <m:end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sup>
                            </m:sSubSup>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up>
                                <m:d>
                                  <m:dPr>
                                    <m:begChr m:val="["/>
                                    <m:end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e>
                                </m:d>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up>
                                <m:d>
                                  <m:dPr>
                                    <m:begChr m:val="["/>
                                    <m:end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sup>
                            </m:sSubSup>
                          </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&amp;</m:t>
                            </m:r>
                          </m:e>
                          <m:e>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sup>
                                </m:sSup>
                              </m:den>
                            </m:f>
                            <m:r>
                              <m:rPr>
                                <m:nor/>
                              </m:rPr>
                              <a:rPr lang="en-US" sz="1800">
                                <a:effectLst/>
                                <a:latin typeface="Calibri" panose="020F0502020204030204" pitchFamily="34" charset="0"/>
                                <a:ea typeface="Times New Roman" panose="02020603050405020304" pitchFamily="18" charset="0"/>
                                <a:cs typeface="Times New Roman" panose="02020603050405020304" pitchFamily="18" charset="0"/>
                              </a:rPr>
                              <m:t> </m:t>
                            </m:r>
                          </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&amp;</m:t>
                            </m:r>
                          </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&amp;</m:t>
                            </m:r>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r>
                                  <a:rPr lang="en-US"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𝑟𝑑</m:t>
                                </m:r>
                                <m:r>
                                  <a:rPr lang="en-US"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solidFill>
                                      <a:srgbClr val="FF0000"/>
                                    </a:solidFill>
                                    <a:effectLst/>
                                    <a:latin typeface="Cambria Math" panose="02040503050406030204" pitchFamily="18" charset="0"/>
                                    <a:ea typeface="Times New Roman" panose="02020603050405020304" pitchFamily="18" charset="0"/>
                                    <a:cs typeface="Times New Roman" panose="02020603050405020304" pitchFamily="18" charset="0"/>
                                  </a:rPr>
                                  <m:t>𝑁𝑒𝑢𝑟𝑜𝑛</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up>
                                <m:d>
                                  <m:dPr>
                                    <m:begChr m:val="["/>
                                    <m:endChr m:val="]"/>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e>
                                </m:d>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31</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𝑤</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32</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𝑏</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e>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&amp;</m:t>
                            </m:r>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            </m:t>
                                </m:r>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𝑎</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num>
                              <m:den>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1+</m:t>
                                </m:r>
                                <m:sSup>
                                  <m:s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𝑒</m:t>
                                    </m:r>
                                  </m:e>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m:t>
                                    </m:r>
                                    <m:sSubSup>
                                      <m:sSubSupPr>
                                        <m:ctrlPr>
                                          <a:rPr lang="en-US" sz="1800" i="1">
                                            <a:effectLst/>
                                            <a:latin typeface="Cambria Math" panose="02040503050406030204" pitchFamily="18" charset="0"/>
                                            <a:ea typeface="Times New Roman" panose="02020603050405020304" pitchFamily="18" charset="0"/>
                                            <a:cs typeface="Times New Roman" panose="02020603050405020304" pitchFamily="18" charset="0"/>
                                          </a:rPr>
                                        </m:ctrlPr>
                                      </m:sSubSupPr>
                                      <m:e>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𝑧</m:t>
                                        </m:r>
                                      </m:e>
                                      <m:sub>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3</m:t>
                                        </m:r>
                                      </m:sub>
                                      <m:sup>
                                        <m:r>
                                          <a:rPr lang="en-US" sz="1800" i="1">
                                            <a:effectLst/>
                                            <a:latin typeface="Cambria Math" panose="02040503050406030204" pitchFamily="18" charset="0"/>
                                            <a:ea typeface="Times New Roman" panose="02020603050405020304" pitchFamily="18" charset="0"/>
                                            <a:cs typeface="Times New Roman" panose="02020603050405020304" pitchFamily="18" charset="0"/>
                                          </a:rPr>
                                          <m:t>[2]</m:t>
                                        </m:r>
                                      </m:sup>
                                    </m:sSubSup>
                                  </m:sup>
                                </m:sSup>
                              </m:den>
                            </m:f>
                          </m:e>
                        </m:eqArr>
                      </m:e>
                    </m:d>
                  </m:oMath>
                </a14:m>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61E523BE-844B-5A65-2D6D-FA6DE01973A5}"/>
                  </a:ext>
                </a:extLst>
              </p:cNvPr>
              <p:cNvSpPr>
                <a:spLocks noGrp="1" noRot="1" noChangeAspect="1" noMove="1" noResize="1" noEditPoints="1" noAdjustHandles="1" noChangeArrowheads="1" noChangeShapeType="1" noTextEdit="1"/>
              </p:cNvSpPr>
              <p:nvPr>
                <p:ph idx="1"/>
              </p:nvPr>
            </p:nvSpPr>
            <p:spPr>
              <a:xfrm>
                <a:off x="1382935" y="1200151"/>
                <a:ext cx="7708165" cy="4014196"/>
              </a:xfrm>
              <a:blipFill>
                <a:blip r:embed="rId2"/>
                <a:stretch>
                  <a:fillRect l="-79"/>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1C890C55-3ACD-7FD6-9AF3-1F316365C410}"/>
              </a:ext>
            </a:extLst>
          </p:cNvPr>
          <p:cNvSpPr txBox="1"/>
          <p:nvPr/>
        </p:nvSpPr>
        <p:spPr>
          <a:xfrm>
            <a:off x="2286000" y="2422507"/>
            <a:ext cx="4572000" cy="369332"/>
          </a:xfrm>
          <a:prstGeom prst="rect">
            <a:avLst/>
          </a:prstGeom>
          <a:noFill/>
        </p:spPr>
        <p:txBody>
          <a:bodyPr wrap="square">
            <a:spAutoFit/>
          </a:bodyPr>
          <a:lstStyle/>
          <a:p>
            <a:endParaRPr lang="en-US" dirty="0"/>
          </a:p>
        </p:txBody>
      </p:sp>
      <p:pic>
        <p:nvPicPr>
          <p:cNvPr id="6" name="Picture 5">
            <a:extLst>
              <a:ext uri="{FF2B5EF4-FFF2-40B4-BE49-F238E27FC236}">
                <a16:creationId xmlns:a16="http://schemas.microsoft.com/office/drawing/2014/main" id="{336D31EC-BADF-1F73-5A8B-EEAAE3885366}"/>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457497" y="437241"/>
            <a:ext cx="3429564" cy="2495563"/>
          </a:xfrm>
          <a:prstGeom prst="rect">
            <a:avLst/>
          </a:prstGeom>
          <a:noFill/>
          <a:ln>
            <a:noFill/>
          </a:ln>
        </p:spPr>
      </p:pic>
    </p:spTree>
    <p:extLst>
      <p:ext uri="{BB962C8B-B14F-4D97-AF65-F5344CB8AC3E}">
        <p14:creationId xmlns:p14="http://schemas.microsoft.com/office/powerpoint/2010/main" val="22351061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5ABEA8-BFA1-946C-E3CA-15A622C25264}"/>
              </a:ext>
            </a:extLst>
          </p:cNvPr>
          <p:cNvSpPr>
            <a:spLocks noGrp="1"/>
          </p:cNvSpPr>
          <p:nvPr>
            <p:ph type="title"/>
          </p:nvPr>
        </p:nvSpPr>
        <p:spPr>
          <a:xfrm>
            <a:off x="1428278" y="205979"/>
            <a:ext cx="7258522" cy="857250"/>
          </a:xfrm>
        </p:spPr>
        <p:txBody>
          <a:bodyPr/>
          <a:lstStyle/>
          <a:p>
            <a:r>
              <a:rPr lang="en-US" sz="1800" dirty="0">
                <a:solidFill>
                  <a:srgbClr val="9900FF"/>
                </a:solidFill>
              </a:rPr>
              <a:t>III. </a:t>
            </a:r>
            <a:r>
              <a:rPr lang="en-US" sz="1800" dirty="0">
                <a:solidFill>
                  <a:srgbClr val="00B050"/>
                </a:solidFill>
              </a:rPr>
              <a:t>TRAINING A DL </a:t>
            </a:r>
            <a:r>
              <a:rPr lang="en-US" sz="1800" dirty="0">
                <a:solidFill>
                  <a:srgbClr val="9900FF"/>
                </a:solidFill>
              </a:rPr>
              <a:t>– </a:t>
            </a:r>
            <a:r>
              <a:rPr lang="en-US" sz="1800" dirty="0">
                <a:solidFill>
                  <a:srgbClr val="00B050"/>
                </a:solidFill>
              </a:rPr>
              <a:t>Forward Propagation  </a:t>
            </a:r>
            <a:r>
              <a:rPr lang="en-US" sz="1800" dirty="0">
                <a:solidFill>
                  <a:srgbClr val="9900FF"/>
                </a:solidFill>
              </a:rPr>
              <a:t>- </a:t>
            </a:r>
            <a:r>
              <a:rPr lang="en-US" sz="1800" dirty="0">
                <a:solidFill>
                  <a:srgbClr val="9900FF"/>
                </a:solidFill>
                <a:effectLst/>
                <a:latin typeface="Calibri" panose="020F0502020204030204" pitchFamily="34" charset="0"/>
                <a:ea typeface="Times New Roman" panose="02020603050405020304" pitchFamily="18" charset="0"/>
                <a:cs typeface="Times New Roman" panose="02020603050405020304" pitchFamily="18" charset="0"/>
              </a:rPr>
              <a:t>The </a:t>
            </a:r>
            <a:r>
              <a:rPr lang="en-US" sz="1800" dirty="0">
                <a:solidFill>
                  <a:srgbClr val="9900FF"/>
                </a:solidFill>
                <a:latin typeface="Calibri" panose="020F0502020204030204" pitchFamily="34" charset="0"/>
                <a:ea typeface="Times New Roman" panose="02020603050405020304" pitchFamily="18" charset="0"/>
                <a:cs typeface="Times New Roman" panose="02020603050405020304" pitchFamily="18" charset="0"/>
              </a:rPr>
              <a:t>M</a:t>
            </a:r>
            <a:r>
              <a:rPr lang="en-US" sz="1800" dirty="0">
                <a:solidFill>
                  <a:srgbClr val="9900FF"/>
                </a:solidFill>
                <a:effectLst/>
                <a:latin typeface="Calibri" panose="020F0502020204030204" pitchFamily="34" charset="0"/>
                <a:ea typeface="Times New Roman" panose="02020603050405020304" pitchFamily="18" charset="0"/>
                <a:cs typeface="Times New Roman" panose="02020603050405020304" pitchFamily="18" charset="0"/>
              </a:rPr>
              <a:t>ore layers and Neurons we add, the Deeper the Network </a:t>
            </a:r>
            <a:endParaRPr lang="en-US" dirty="0">
              <a:solidFill>
                <a:srgbClr val="9900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F538621-1F76-376F-6AAA-FFEC674CF1FE}"/>
                  </a:ext>
                </a:extLst>
              </p:cNvPr>
              <p:cNvSpPr>
                <a:spLocks noGrp="1"/>
              </p:cNvSpPr>
              <p:nvPr>
                <p:ph idx="1"/>
              </p:nvPr>
            </p:nvSpPr>
            <p:spPr>
              <a:xfrm>
                <a:off x="1428278" y="1200151"/>
                <a:ext cx="7609924" cy="3394472"/>
              </a:xfrm>
            </p:spPr>
            <p:txBody>
              <a:bodyPr>
                <a:normAutofit/>
              </a:bodyPr>
              <a:lstStyle/>
              <a:p>
                <a:pPr>
                  <a:lnSpc>
                    <a:spcPct val="115000"/>
                  </a:lnSpc>
                  <a:spcAft>
                    <a:spcPts val="1000"/>
                  </a:spcAft>
                  <a:buFont typeface="Wingdings" panose="05000000000000000000" pitchFamily="2" charset="2"/>
                  <a:buChar char="q"/>
                </a:pPr>
                <a:r>
                  <a:rPr lang="en-US" sz="1800" dirty="0">
                    <a:effectLst/>
                    <a:latin typeface="Calibri" panose="020F0502020204030204" pitchFamily="34" charset="0"/>
                    <a:ea typeface="Calibri" panose="020F0502020204030204" pitchFamily="34" charset="0"/>
                    <a:cs typeface="Times New Roman" panose="02020603050405020304" pitchFamily="18" charset="0"/>
                  </a:rPr>
                  <a:t>Hence, we build a Deep learning system with “</a:t>
                </a: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forward propagation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the following steps:</a:t>
                </a:r>
              </a:p>
              <a:p>
                <a:pPr lvl="0">
                  <a:lnSpc>
                    <a:spcPct val="115000"/>
                  </a:lnSpc>
                  <a:buFont typeface="Courier New" panose="02070309020205020404" pitchFamily="49" charset="0"/>
                  <a:buChar char="o"/>
                </a:pPr>
                <a:r>
                  <a:rPr lang="en-US" sz="1200" dirty="0">
                    <a:solidFill>
                      <a:srgbClr val="00B050"/>
                    </a:solidFill>
                    <a:latin typeface="Calibri" panose="020F0502020204030204" pitchFamily="34" charset="0"/>
                    <a:ea typeface="Calibri" panose="020F0502020204030204" pitchFamily="34" charset="0"/>
                    <a:cs typeface="Times New Roman" panose="02020603050405020304" pitchFamily="18" charset="0"/>
                  </a:rPr>
                  <a:t>N</a:t>
                </a:r>
                <a:r>
                  <a:rPr lang="en-US" sz="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ote </a:t>
                </a:r>
                <a14:m>
                  <m:oMath xmlns:m="http://schemas.openxmlformats.org/officeDocument/2006/math">
                    <m:sSub>
                      <m:sSubPr>
                        <m:ctrlPr>
                          <a:rPr lang="en-US" sz="1200"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ctrlPr>
                      </m:sSubPr>
                      <m:e>
                        <m:r>
                          <a:rPr lang="en-US" sz="1200"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𝑤</m:t>
                        </m:r>
                      </m:e>
                      <m:sub>
                        <m:r>
                          <a:rPr lang="en-US" sz="1200"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𝑖𝑗</m:t>
                        </m:r>
                      </m:sub>
                    </m:sSub>
                  </m:oMath>
                </a14:m>
                <a:r>
                  <a:rPr lang="en-US" sz="12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 parameter/weight for the current neuron </a:t>
                </a:r>
                <a14:m>
                  <m:oMath xmlns:m="http://schemas.openxmlformats.org/officeDocument/2006/math">
                    <m:r>
                      <a:rPr lang="en-US" sz="1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𝑖</m:t>
                    </m:r>
                  </m:oMath>
                </a14:m>
                <a:r>
                  <a:rPr lang="en-US" sz="12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  from neuron </a:t>
                </a:r>
                <a14:m>
                  <m:oMath xmlns:m="http://schemas.openxmlformats.org/officeDocument/2006/math">
                    <m:r>
                      <a:rPr lang="en-US" sz="1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𝑗</m:t>
                    </m:r>
                  </m:oMath>
                </a14:m>
                <a:endParaRPr lang="en-US" sz="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buFont typeface="Courier New" panose="02070309020205020404" pitchFamily="49" charset="0"/>
                  <a:buChar char="o"/>
                </a:pPr>
                <a:r>
                  <a:rPr lang="en-US" sz="1200" dirty="0">
                    <a:solidFill>
                      <a:srgbClr val="00B050"/>
                    </a:solidFill>
                    <a:latin typeface="Calibri" panose="020F0502020204030204" pitchFamily="34" charset="0"/>
                    <a:ea typeface="Times New Roman" panose="02020603050405020304" pitchFamily="18" charset="0"/>
                    <a:cs typeface="Times New Roman" panose="02020603050405020304" pitchFamily="18" charset="0"/>
                  </a:rPr>
                  <a:t>W</a:t>
                </a:r>
                <a:r>
                  <a:rPr lang="en-US" sz="12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e note the subscript </a:t>
                </a:r>
                <a14:m>
                  <m:oMath xmlns:m="http://schemas.openxmlformats.org/officeDocument/2006/math">
                    <m:r>
                      <a:rPr lang="en-US" sz="1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2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  to identify the current layer:  </a:t>
                </a:r>
                <a14:m>
                  <m:oMath xmlns:m="http://schemas.openxmlformats.org/officeDocument/2006/math">
                    <m:sSup>
                      <m:sSupPr>
                        <m:ctrlPr>
                          <a:rPr lang="en-US" sz="1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𝑍</m:t>
                        </m:r>
                      </m:e>
                      <m:sup>
                        <m:r>
                          <a:rPr lang="en-US" sz="1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oMath>
                </a14:m>
                <a:r>
                  <a:rPr lang="en-US" sz="12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p>
                      <m:sSupPr>
                        <m:ctrlPr>
                          <a:rPr lang="en-US" sz="1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𝑍</m:t>
                        </m:r>
                      </m:e>
                      <m:sup>
                        <m:r>
                          <a:rPr lang="en-US" sz="1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sz="12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p>
                      <m:sSupPr>
                        <m:ctrlPr>
                          <a:rPr lang="en-US" sz="1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𝑍</m:t>
                        </m:r>
                      </m:e>
                      <m:sup>
                        <m:r>
                          <a:rPr lang="en-US" sz="1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oMath>
                </a14:m>
                <a:r>
                  <a:rPr lang="en-US" sz="12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 , etc. meaning Z for layer 1, layer 2, layer 3, etc.</a:t>
                </a:r>
                <a:endParaRPr lang="en-US" sz="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buFont typeface="Courier New" panose="02070309020205020404" pitchFamily="49" charset="0"/>
                  <a:buChar char="o"/>
                </a:pPr>
                <a:r>
                  <a:rPr lang="en-US" sz="1200" dirty="0">
                    <a:solidFill>
                      <a:srgbClr val="00B050"/>
                    </a:solidFill>
                    <a:latin typeface="Calibri" panose="020F0502020204030204" pitchFamily="34" charset="0"/>
                    <a:ea typeface="Calibri" panose="020F0502020204030204" pitchFamily="34" charset="0"/>
                    <a:cs typeface="Times New Roman" panose="02020603050405020304" pitchFamily="18" charset="0"/>
                  </a:rPr>
                  <a:t>T</a:t>
                </a:r>
                <a:r>
                  <a:rPr lang="en-US" sz="12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o compute the weight of </a:t>
                </a:r>
                <a14:m>
                  <m:oMath xmlns:m="http://schemas.openxmlformats.org/officeDocument/2006/math">
                    <m:r>
                      <a:rPr lang="en-US" sz="1200"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𝑧</m:t>
                    </m:r>
                  </m:oMath>
                </a14:m>
                <a:r>
                  <a:rPr lang="en-US" sz="12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 in a given layer </a:t>
                </a:r>
                <a14:m>
                  <m:oMath xmlns:m="http://schemas.openxmlformats.org/officeDocument/2006/math">
                    <m:r>
                      <a:rPr lang="en-US" sz="1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2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 we use the activation function </a:t>
                </a:r>
                <a14:m>
                  <m:oMath xmlns:m="http://schemas.openxmlformats.org/officeDocument/2006/math">
                    <m:r>
                      <a:rPr lang="en-US" sz="1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𝑎</m:t>
                    </m:r>
                  </m:oMath>
                </a14:m>
                <a:r>
                  <a:rPr lang="en-US" sz="12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200" i="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from the previous</a:t>
                </a:r>
                <a:r>
                  <a:rPr lang="en-US" sz="12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p>
                      <m:sSupPr>
                        <m:ctrlPr>
                          <a:rPr lang="en-US" sz="1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𝑙𝑎𝑦𝑒𝑟</m:t>
                        </m:r>
                      </m:e>
                      <m:sup>
                        <m:r>
                          <a:rPr lang="en-US" sz="1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2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oMath>
                </a14:m>
                <a:r>
                  <a:rPr lang="en-US" sz="18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DF538621-1F76-376F-6AAA-FFEC674CF1FE}"/>
                  </a:ext>
                </a:extLst>
              </p:cNvPr>
              <p:cNvSpPr>
                <a:spLocks noGrp="1" noRot="1" noChangeAspect="1" noMove="1" noResize="1" noEditPoints="1" noAdjustHandles="1" noChangeArrowheads="1" noChangeShapeType="1" noTextEdit="1"/>
              </p:cNvSpPr>
              <p:nvPr>
                <p:ph idx="1"/>
              </p:nvPr>
            </p:nvSpPr>
            <p:spPr>
              <a:xfrm>
                <a:off x="1428278" y="1200151"/>
                <a:ext cx="7609924" cy="3394472"/>
              </a:xfrm>
              <a:blipFill>
                <a:blip r:embed="rId2"/>
                <a:stretch>
                  <a:fillRect l="-480" t="-359"/>
                </a:stretch>
              </a:blipFill>
            </p:spPr>
            <p:txBody>
              <a:bodyPr/>
              <a:lstStyle/>
              <a:p>
                <a:r>
                  <a:rPr lang="en-CA">
                    <a:noFill/>
                  </a:rPr>
                  <a:t> </a:t>
                </a:r>
              </a:p>
            </p:txBody>
          </p:sp>
        </mc:Fallback>
      </mc:AlternateContent>
    </p:spTree>
    <p:extLst>
      <p:ext uri="{BB962C8B-B14F-4D97-AF65-F5344CB8AC3E}">
        <p14:creationId xmlns:p14="http://schemas.microsoft.com/office/powerpoint/2010/main" val="43657185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E16D15-D656-92CC-2B5E-A2E75D101574}"/>
              </a:ext>
            </a:extLst>
          </p:cNvPr>
          <p:cNvSpPr>
            <a:spLocks noGrp="1"/>
          </p:cNvSpPr>
          <p:nvPr>
            <p:ph type="title"/>
          </p:nvPr>
        </p:nvSpPr>
        <p:spPr>
          <a:xfrm>
            <a:off x="1475509" y="205979"/>
            <a:ext cx="7668491" cy="857250"/>
          </a:xfrm>
        </p:spPr>
        <p:txBody>
          <a:bodyPr>
            <a:normAutofit/>
          </a:bodyPr>
          <a:lstStyle/>
          <a:p>
            <a:r>
              <a:rPr lang="en-US" sz="2400" dirty="0">
                <a:solidFill>
                  <a:srgbClr val="9900FF"/>
                </a:solidFill>
                <a:effectLst/>
                <a:latin typeface="Calibri" panose="020F0502020204030204" pitchFamily="34" charset="0"/>
                <a:ea typeface="Times New Roman" panose="02020603050405020304" pitchFamily="18" charset="0"/>
                <a:cs typeface="Times New Roman" panose="02020603050405020304" pitchFamily="18" charset="0"/>
              </a:rPr>
              <a:t>V. GENERALISATION</a:t>
            </a:r>
            <a:r>
              <a:rPr lang="en-US" sz="2400" dirty="0">
                <a:solidFill>
                  <a:srgbClr val="9900FF"/>
                </a:solidFill>
                <a:latin typeface="Calibri" panose="020F0502020204030204" pitchFamily="34" charset="0"/>
                <a:ea typeface="Times New Roman" panose="02020603050405020304" pitchFamily="18" charset="0"/>
                <a:cs typeface="Times New Roman" panose="02020603050405020304" pitchFamily="18" charset="0"/>
              </a:rPr>
              <a:t>: DEEP LEARNING ARCHITECTURE – FORWARD AND BACKWARD PROPAGATION</a:t>
            </a:r>
            <a:endParaRPr lang="en-US" sz="2400" dirty="0">
              <a:solidFill>
                <a:srgbClr val="9900FF"/>
              </a:solidFill>
            </a:endParaRP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0093B8-CAF0-FFDF-318A-13FB3A1ADCF5}"/>
                  </a:ext>
                </a:extLst>
              </p:cNvPr>
              <p:cNvSpPr>
                <a:spLocks noGrp="1"/>
              </p:cNvSpPr>
              <p:nvPr>
                <p:ph idx="1"/>
              </p:nvPr>
            </p:nvSpPr>
            <p:spPr>
              <a:xfrm>
                <a:off x="1717040" y="1200150"/>
                <a:ext cx="6969760" cy="3870613"/>
              </a:xfrm>
            </p:spPr>
            <p:txBody>
              <a:bodyPr>
                <a:normAutofit fontScale="92500" lnSpcReduction="10000"/>
              </a:bodyPr>
              <a:lstStyle/>
              <a:p>
                <a:pPr>
                  <a:lnSpc>
                    <a:spcPct val="115000"/>
                  </a:lnSpc>
                  <a:spcAft>
                    <a:spcPts val="1000"/>
                  </a:spcAft>
                  <a:buFont typeface="Wingdings" panose="05000000000000000000" pitchFamily="2" charset="2"/>
                  <a:buChar char="Ø"/>
                  <a:tabLst>
                    <a:tab pos="934720" algn="l"/>
                  </a:tabLst>
                </a:pPr>
                <a:r>
                  <a:rPr lang="en-US" sz="1800" dirty="0">
                    <a:latin typeface="Calibri" panose="020F0502020204030204" pitchFamily="34" charset="0"/>
                    <a:ea typeface="Calibri" panose="020F0502020204030204" pitchFamily="34" charset="0"/>
                    <a:cs typeface="Times New Roman" panose="02020603050405020304" pitchFamily="18" charset="0"/>
                  </a:rPr>
                  <a:t>W</a:t>
                </a:r>
                <a:r>
                  <a:rPr lang="en-US" sz="1800" dirty="0">
                    <a:effectLst/>
                    <a:latin typeface="Calibri" panose="020F0502020204030204" pitchFamily="34" charset="0"/>
                    <a:ea typeface="Calibri" panose="020F0502020204030204" pitchFamily="34" charset="0"/>
                    <a:cs typeface="Times New Roman" panose="02020603050405020304" pitchFamily="18" charset="0"/>
                  </a:rPr>
                  <a:t>e build a Deep Learning system with “</a:t>
                </a:r>
                <a:r>
                  <a:rPr lang="en-US" sz="1800" b="1"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forward propagation</a:t>
                </a:r>
                <a:r>
                  <a:rPr lang="en-US" sz="1800" dirty="0">
                    <a:effectLst/>
                    <a:latin typeface="Calibri" panose="020F0502020204030204" pitchFamily="34" charset="0"/>
                    <a:ea typeface="Calibri" panose="020F0502020204030204" pitchFamily="34" charset="0"/>
                    <a:cs typeface="Times New Roman" panose="02020603050405020304" pitchFamily="18" charset="0"/>
                  </a:rPr>
                  <a:t>” in the following steps</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Wingdings" panose="05000000000000000000" pitchFamily="2" charset="2"/>
                  <a:buChar char="Ø"/>
                  <a:tabLst>
                    <a:tab pos="934720"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Step 1):</a:t>
                </a:r>
                <a:r>
                  <a:rPr lang="en-US" sz="1800" b="1" dirty="0">
                    <a:solidFill>
                      <a:srgbClr val="92D05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800" b="1" u="sng" dirty="0">
                    <a:solidFill>
                      <a:srgbClr val="9900FF"/>
                    </a:solidFill>
                    <a:effectLst/>
                    <a:latin typeface="Calibri" panose="020F0502020204030204" pitchFamily="34" charset="0"/>
                    <a:ea typeface="Times New Roman" panose="02020603050405020304" pitchFamily="18" charset="0"/>
                    <a:cs typeface="Times New Roman" panose="02020603050405020304" pitchFamily="18" charset="0"/>
                  </a:rPr>
                  <a:t>Initialization</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114300" indent="0">
                  <a:lnSpc>
                    <a:spcPct val="115000"/>
                  </a:lnSpc>
                  <a:spcAft>
                    <a:spcPts val="1000"/>
                  </a:spcAft>
                  <a:buNone/>
                  <a:tabLst>
                    <a:tab pos="934720" algn="l"/>
                  </a:tabLst>
                </a:pP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14:m>
                  <m:oMath xmlns:m="http://schemas.openxmlformats.org/officeDocument/2006/math">
                    <m:d>
                      <m:dPr>
                        <m:begChr m:val="{"/>
                        <m:endChr m:val=""/>
                        <m:ctrlPr>
                          <a:rPr lang="en-US" sz="1800" i="1">
                            <a:effectLst/>
                            <a:latin typeface="Cambria Math" panose="02040503050406030204" pitchFamily="18" charset="0"/>
                            <a:ea typeface="Times New Roman" panose="02020603050405020304" pitchFamily="18" charset="0"/>
                          </a:rPr>
                        </m:ctrlPr>
                      </m:dPr>
                      <m:e>
                        <m:eqArr>
                          <m:eqArrPr>
                            <m:ctrlPr>
                              <a:rPr lang="en-US" sz="1800" b="1" i="1" smtClean="0">
                                <a:solidFill>
                                  <a:srgbClr val="9900FF"/>
                                </a:solidFill>
                                <a:effectLst/>
                                <a:latin typeface="Cambria Math" panose="02040503050406030204" pitchFamily="18" charset="0"/>
                                <a:ea typeface="Times New Roman" panose="02020603050405020304" pitchFamily="18" charset="0"/>
                              </a:rPr>
                            </m:ctrlPr>
                          </m:eqArrPr>
                          <m:e>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&amp;</m:t>
                            </m:r>
                            <m:sSup>
                              <m:sSupPr>
                                <m:ctrlPr>
                                  <a:rPr lang="en-US" sz="1800" b="1" i="1">
                                    <a:solidFill>
                                      <a:srgbClr val="9900FF"/>
                                    </a:solidFill>
                                    <a:effectLst/>
                                    <a:latin typeface="Cambria Math" panose="02040503050406030204" pitchFamily="18" charset="0"/>
                                    <a:ea typeface="Times New Roman" panose="02020603050405020304" pitchFamily="18" charset="0"/>
                                  </a:rPr>
                                </m:ctrlPr>
                              </m:sSupPr>
                              <m:e>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𝑾</m:t>
                                </m:r>
                              </m:e>
                              <m:sup>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b="1" i="1">
                                    <a:solidFill>
                                      <a:srgbClr val="9900FF"/>
                                    </a:solidFill>
                                    <a:effectLst/>
                                    <a:latin typeface="Cambria Math" panose="02040503050406030204" pitchFamily="18" charset="0"/>
                                    <a:ea typeface="Times New Roman" panose="02020603050405020304" pitchFamily="18" charset="0"/>
                                  </a:rPr>
                                </m:ctrlPr>
                              </m:sSupPr>
                              <m:e>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ℝ</m:t>
                                </m:r>
                              </m:e>
                              <m:sup>
                                <m:sSup>
                                  <m:sSupPr>
                                    <m:ctrlPr>
                                      <a:rPr lang="en-US" sz="1800" b="1" i="1">
                                        <a:solidFill>
                                          <a:srgbClr val="9900FF"/>
                                        </a:solidFill>
                                        <a:effectLst/>
                                        <a:latin typeface="Cambria Math" panose="02040503050406030204" pitchFamily="18" charset="0"/>
                                        <a:ea typeface="Times New Roman" panose="02020603050405020304" pitchFamily="18" charset="0"/>
                                      </a:rPr>
                                    </m:ctrlPr>
                                  </m:sSupPr>
                                  <m:e>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𝒏</m:t>
                                    </m:r>
                                  </m:e>
                                  <m:sup>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b="1" i="1">
                                        <a:solidFill>
                                          <a:srgbClr val="9900FF"/>
                                        </a:solidFill>
                                        <a:effectLst/>
                                        <a:latin typeface="Cambria Math" panose="02040503050406030204" pitchFamily="18" charset="0"/>
                                        <a:ea typeface="Times New Roman" panose="02020603050405020304" pitchFamily="18" charset="0"/>
                                      </a:rPr>
                                    </m:ctrlPr>
                                  </m:sSupPr>
                                  <m:e>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𝒏</m:t>
                                    </m:r>
                                  </m:e>
                                  <m:sup>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𝟏</m:t>
                                    </m:r>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sup>
                            </m:sSup>
                          </m:e>
                          <m:e>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&amp;</m:t>
                            </m:r>
                            <m:sSup>
                              <m:sSupPr>
                                <m:ctrlPr>
                                  <a:rPr lang="en-US" sz="1800" b="1" i="1">
                                    <a:solidFill>
                                      <a:srgbClr val="9900FF"/>
                                    </a:solidFill>
                                    <a:effectLst/>
                                    <a:latin typeface="Cambria Math" panose="02040503050406030204" pitchFamily="18" charset="0"/>
                                    <a:ea typeface="Times New Roman" panose="02020603050405020304" pitchFamily="18" charset="0"/>
                                  </a:rPr>
                                </m:ctrlPr>
                              </m:sSupPr>
                              <m:e>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𝒃</m:t>
                                </m:r>
                              </m:e>
                              <m:sup>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1800" b="1" i="1">
                                    <a:solidFill>
                                      <a:srgbClr val="9900FF"/>
                                    </a:solidFill>
                                    <a:effectLst/>
                                    <a:latin typeface="Cambria Math" panose="02040503050406030204" pitchFamily="18" charset="0"/>
                                    <a:ea typeface="Times New Roman" panose="02020603050405020304" pitchFamily="18" charset="0"/>
                                  </a:rPr>
                                </m:ctrlPr>
                              </m:sSupPr>
                              <m:e>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ℝ</m:t>
                                </m:r>
                              </m:e>
                              <m:sup>
                                <m:sSup>
                                  <m:sSupPr>
                                    <m:ctrlPr>
                                      <a:rPr lang="en-US" sz="1800" b="1" i="1">
                                        <a:solidFill>
                                          <a:srgbClr val="9900FF"/>
                                        </a:solidFill>
                                        <a:effectLst/>
                                        <a:latin typeface="Cambria Math" panose="02040503050406030204" pitchFamily="18" charset="0"/>
                                        <a:ea typeface="Times New Roman" panose="02020603050405020304" pitchFamily="18" charset="0"/>
                                      </a:rPr>
                                    </m:ctrlPr>
                                  </m:sSupPr>
                                  <m:e>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𝒏</m:t>
                                    </m:r>
                                  </m:e>
                                  <m:sup>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𝟏</m:t>
                                </m:r>
                              </m:sup>
                            </m:sSup>
                          </m:e>
                        </m:eqArr>
                      </m:e>
                    </m:d>
                  </m:oMath>
                </a14:m>
                <a:r>
                  <a:rPr lang="en-US" dirty="0"/>
                  <a:t>   </a:t>
                </a:r>
              </a:p>
              <a:p>
                <a:pPr>
                  <a:buFont typeface="Wingdings" panose="05000000000000000000" pitchFamily="2" charset="2"/>
                  <a:buChar char="Ø"/>
                </a:pPr>
                <a:endParaRPr lang="en-US" dirty="0"/>
              </a:p>
              <a:p>
                <a:pPr lvl="0">
                  <a:lnSpc>
                    <a:spcPct val="115000"/>
                  </a:lnSpc>
                  <a:buFont typeface="Courier New" panose="02070309020205020404" pitchFamily="49" charset="0"/>
                  <a:buChar char="o"/>
                </a:pPr>
                <a:r>
                  <a:rPr lang="en-US" sz="1600" dirty="0">
                    <a:solidFill>
                      <a:srgbClr val="00B050"/>
                    </a:solidFill>
                    <a:latin typeface="Calibri" panose="020F0502020204030204" pitchFamily="34" charset="0"/>
                    <a:ea typeface="Times New Roman" panose="02020603050405020304" pitchFamily="18" charset="0"/>
                    <a:cs typeface="Times New Roman" panose="02020603050405020304" pitchFamily="18" charset="0"/>
                  </a:rPr>
                  <a:t>W</a:t>
                </a:r>
                <a:r>
                  <a:rPr lang="en-US" sz="16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e note the subscript </a:t>
                </a:r>
                <a14:m>
                  <m:oMath xmlns:m="http://schemas.openxmlformats.org/officeDocument/2006/math">
                    <m:r>
                      <a:rPr lang="en-US" sz="16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6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6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  to identify the current layer:  </a:t>
                </a:r>
                <a14:m>
                  <m:oMath xmlns:m="http://schemas.openxmlformats.org/officeDocument/2006/math">
                    <m:sSup>
                      <m:sSupPr>
                        <m:ctrlPr>
                          <a:rPr lang="en-US" sz="16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𝑍</m:t>
                        </m:r>
                      </m:e>
                      <m:sup>
                        <m:r>
                          <a:rPr lang="en-US" sz="16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oMath>
                </a14:m>
                <a:r>
                  <a:rPr lang="en-US" sz="16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p>
                      <m:sSupPr>
                        <m:ctrlPr>
                          <a:rPr lang="en-US" sz="16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𝑍</m:t>
                        </m:r>
                      </m:e>
                      <m:sup>
                        <m:r>
                          <a:rPr lang="en-US" sz="16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r>
                  <a:rPr lang="en-US" sz="16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 , </a:t>
                </a:r>
                <a14:m>
                  <m:oMath xmlns:m="http://schemas.openxmlformats.org/officeDocument/2006/math">
                    <m:sSup>
                      <m:sSupPr>
                        <m:ctrlPr>
                          <a:rPr lang="en-US" sz="16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𝑍</m:t>
                        </m:r>
                      </m:e>
                      <m:sup>
                        <m:r>
                          <a:rPr lang="en-US" sz="16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[3]</m:t>
                        </m:r>
                      </m:sup>
                    </m:sSup>
                  </m:oMath>
                </a14:m>
                <a:r>
                  <a:rPr lang="en-US" sz="16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 , etc. meaning Z for layer 1, layer 2, layer 3, etc.</a:t>
                </a:r>
                <a:endParaRPr lang="en-US" sz="16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lvl="0">
                  <a:lnSpc>
                    <a:spcPct val="115000"/>
                  </a:lnSpc>
                  <a:buFont typeface="Courier New" panose="02070309020205020404" pitchFamily="49" charset="0"/>
                  <a:buChar char="o"/>
                </a:pPr>
                <a:r>
                  <a:rPr lang="en-US" sz="1600" dirty="0">
                    <a:solidFill>
                      <a:srgbClr val="00B050"/>
                    </a:solidFill>
                    <a:latin typeface="Calibri" panose="020F0502020204030204" pitchFamily="34" charset="0"/>
                    <a:ea typeface="Calibri" panose="020F0502020204030204" pitchFamily="34" charset="0"/>
                    <a:cs typeface="Times New Roman" panose="02020603050405020304" pitchFamily="18" charset="0"/>
                  </a:rPr>
                  <a:t>T</a:t>
                </a:r>
                <a:r>
                  <a:rPr lang="en-US" sz="16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rPr>
                  <a:t>o compute the weight of </a:t>
                </a:r>
                <a14:m>
                  <m:oMath xmlns:m="http://schemas.openxmlformats.org/officeDocument/2006/math">
                    <m:r>
                      <a:rPr lang="en-US" sz="1600" i="1">
                        <a:solidFill>
                          <a:srgbClr val="00B050"/>
                        </a:solidFill>
                        <a:effectLst/>
                        <a:latin typeface="Cambria Math" panose="02040503050406030204" pitchFamily="18" charset="0"/>
                        <a:ea typeface="Calibri" panose="020F0502020204030204" pitchFamily="34" charset="0"/>
                        <a:cs typeface="Times New Roman" panose="02020603050405020304" pitchFamily="18" charset="0"/>
                      </a:rPr>
                      <m:t>𝑧</m:t>
                    </m:r>
                  </m:oMath>
                </a14:m>
                <a:r>
                  <a:rPr lang="en-US" sz="16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 in a given layer </a:t>
                </a:r>
                <a14:m>
                  <m:oMath xmlns:m="http://schemas.openxmlformats.org/officeDocument/2006/math">
                    <m:r>
                      <a:rPr lang="en-US" sz="16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6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m:t>
                    </m:r>
                  </m:oMath>
                </a14:m>
                <a:r>
                  <a:rPr lang="en-US" sz="16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 we use the activation function </a:t>
                </a:r>
                <a14:m>
                  <m:oMath xmlns:m="http://schemas.openxmlformats.org/officeDocument/2006/math">
                    <m:r>
                      <a:rPr lang="en-US" sz="16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𝑎</m:t>
                    </m:r>
                  </m:oMath>
                </a14:m>
                <a:r>
                  <a:rPr lang="en-US" sz="16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 </a:t>
                </a:r>
                <a:r>
                  <a:rPr lang="en-US" sz="1600" i="1"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from the previous</a:t>
                </a:r>
                <a:r>
                  <a:rPr lang="en-US" sz="16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sSup>
                      <m:sSupPr>
                        <m:ctrlPr>
                          <a:rPr lang="en-US" sz="16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16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𝑙𝑎𝑦𝑒𝑟</m:t>
                        </m:r>
                      </m:e>
                      <m:sup>
                        <m:r>
                          <a:rPr lang="en-US" sz="16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16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𝑐</m:t>
                        </m:r>
                        <m:r>
                          <a:rPr lang="en-US" sz="1600" i="1">
                            <a:solidFill>
                              <a:srgbClr val="00B050"/>
                            </a:solidFill>
                            <a:effectLst/>
                            <a:latin typeface="Cambria Math" panose="02040503050406030204" pitchFamily="18" charset="0"/>
                            <a:ea typeface="Times New Roman" panose="02020603050405020304" pitchFamily="18" charset="0"/>
                            <a:cs typeface="Times New Roman" panose="02020603050405020304" pitchFamily="18" charset="0"/>
                          </a:rPr>
                          <m:t>−1]</m:t>
                        </m:r>
                      </m:sup>
                    </m:sSup>
                  </m:oMath>
                </a14:m>
                <a:r>
                  <a:rPr lang="en-US" sz="2400" dirty="0">
                    <a:solidFill>
                      <a:srgbClr val="00B050"/>
                    </a:solidFill>
                    <a:effectLst/>
                    <a:latin typeface="Calibri" panose="020F0502020204030204" pitchFamily="34" charset="0"/>
                    <a:ea typeface="Times New Roman" panose="02020603050405020304" pitchFamily="18" charset="0"/>
                    <a:cs typeface="Times New Roman" panose="02020603050405020304" pitchFamily="18" charset="0"/>
                  </a:rPr>
                  <a:t> </a:t>
                </a:r>
                <a:endParaRPr lang="en-US" sz="2400" dirty="0">
                  <a:solidFill>
                    <a:srgbClr val="00B050"/>
                  </a:solidFill>
                  <a:effectLst/>
                  <a:latin typeface="Calibri" panose="020F0502020204030204" pitchFamily="34" charset="0"/>
                  <a:ea typeface="Calibri" panose="020F0502020204030204" pitchFamily="34" charset="0"/>
                  <a:cs typeface="Times New Roman" panose="02020603050405020304" pitchFamily="18" charset="0"/>
                </a:endParaRPr>
              </a:p>
              <a:p>
                <a:pPr>
                  <a:buFont typeface="Wingdings" panose="05000000000000000000" pitchFamily="2" charset="2"/>
                  <a:buChar char="Ø"/>
                </a:pPr>
                <a:endParaRPr lang="en-US" dirty="0"/>
              </a:p>
            </p:txBody>
          </p:sp>
        </mc:Choice>
        <mc:Fallback xmlns="">
          <p:sp>
            <p:nvSpPr>
              <p:cNvPr id="3" name="Content Placeholder 2">
                <a:extLst>
                  <a:ext uri="{FF2B5EF4-FFF2-40B4-BE49-F238E27FC236}">
                    <a16:creationId xmlns:a16="http://schemas.microsoft.com/office/drawing/2014/main" id="{D40093B8-CAF0-FFDF-318A-13FB3A1ADCF5}"/>
                  </a:ext>
                </a:extLst>
              </p:cNvPr>
              <p:cNvSpPr>
                <a:spLocks noGrp="1" noRot="1" noChangeAspect="1" noMove="1" noResize="1" noEditPoints="1" noAdjustHandles="1" noChangeArrowheads="1" noChangeShapeType="1" noTextEdit="1"/>
              </p:cNvSpPr>
              <p:nvPr>
                <p:ph idx="1"/>
              </p:nvPr>
            </p:nvSpPr>
            <p:spPr>
              <a:xfrm>
                <a:off x="1717040" y="1200150"/>
                <a:ext cx="6969760" cy="3870613"/>
              </a:xfrm>
              <a:blipFill>
                <a:blip r:embed="rId2"/>
                <a:stretch>
                  <a:fillRect l="-437" t="-630"/>
                </a:stretch>
              </a:blipFill>
            </p:spPr>
            <p:txBody>
              <a:bodyPr/>
              <a:lstStyle/>
              <a:p>
                <a:r>
                  <a:rPr lang="en-CA">
                    <a:noFill/>
                  </a:rPr>
                  <a:t> </a:t>
                </a:r>
              </a:p>
            </p:txBody>
          </p:sp>
        </mc:Fallback>
      </mc:AlternateContent>
    </p:spTree>
    <p:extLst>
      <p:ext uri="{BB962C8B-B14F-4D97-AF65-F5344CB8AC3E}">
        <p14:creationId xmlns:p14="http://schemas.microsoft.com/office/powerpoint/2010/main" val="14300602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7C8E4-6E9C-3772-3FA4-DA39C164EC62}"/>
              </a:ext>
            </a:extLst>
          </p:cNvPr>
          <p:cNvSpPr>
            <a:spLocks noGrp="1"/>
          </p:cNvSpPr>
          <p:nvPr>
            <p:ph type="title"/>
          </p:nvPr>
        </p:nvSpPr>
        <p:spPr/>
        <p:txBody>
          <a:bodyPr/>
          <a:lstStyle/>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Step 2): </a:t>
            </a:r>
            <a:r>
              <a:rPr lang="en-US" sz="1800" b="1" u="sng" dirty="0">
                <a:solidFill>
                  <a:srgbClr val="9900FF"/>
                </a:solidFill>
                <a:effectLst/>
                <a:latin typeface="Calibri" panose="020F0502020204030204" pitchFamily="34" charset="0"/>
                <a:ea typeface="Times New Roman" panose="02020603050405020304" pitchFamily="18" charset="0"/>
                <a:cs typeface="Times New Roman" panose="02020603050405020304" pitchFamily="18" charset="0"/>
              </a:rPr>
              <a:t>Forward Propagation</a:t>
            </a:r>
            <a:r>
              <a:rPr lang="en-US" sz="1800" dirty="0">
                <a:solidFill>
                  <a:srgbClr val="9900FF"/>
                </a:solidFill>
                <a:effectLst/>
                <a:latin typeface="Calibri" panose="020F0502020204030204" pitchFamily="34" charset="0"/>
                <a:ea typeface="Times New Roman" panose="02020603050405020304" pitchFamily="18"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71B7B3B-DD31-F003-5C99-3CAA2F4CD54F}"/>
                  </a:ext>
                </a:extLst>
              </p:cNvPr>
              <p:cNvSpPr>
                <a:spLocks noGrp="1"/>
              </p:cNvSpPr>
              <p:nvPr>
                <p:ph idx="1"/>
              </p:nvPr>
            </p:nvSpPr>
            <p:spPr/>
            <p:txBody>
              <a:bodyPr/>
              <a:lstStyle/>
              <a:p>
                <a:pPr>
                  <a:lnSpc>
                    <a:spcPct val="115000"/>
                  </a:lnSpc>
                  <a:spcAft>
                    <a:spcPts val="1000"/>
                  </a:spcAft>
                  <a:buFont typeface="Wingdings" panose="05000000000000000000" pitchFamily="2" charset="2"/>
                  <a:buChar char="v"/>
                  <a:tabLst>
                    <a:tab pos="934720" algn="l"/>
                  </a:tabLst>
                </a:pPr>
                <a14:m>
                  <m:oMath xmlns:m="http://schemas.openxmlformats.org/officeDocument/2006/math">
                    <m:eqArr>
                      <m:eqArrPr>
                        <m:ctrlPr>
                          <a:rPr lang="en-US" sz="2800" b="1" i="1" smtClean="0">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&amp;</m:t>
                        </m:r>
                        <m:sSup>
                          <m:sSupPr>
                            <m:ctrlP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p>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𝒘</m:t>
                            </m:r>
                          </m:e>
                          <m:sup>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𝑪</m:t>
                            </m:r>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𝑨</m:t>
                            </m:r>
                          </m:e>
                          <m:sup>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𝟏</m:t>
                            </m:r>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𝒃</m:t>
                            </m:r>
                          </m:e>
                          <m:sup>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e>
                      <m:e>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&amp;</m:t>
                        </m:r>
                        <m:sSup>
                          <m:sSupPr>
                            <m:ctrlP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𝑨</m:t>
                            </m:r>
                          </m:e>
                          <m:sup>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𝟏</m:t>
                            </m:r>
                          </m:num>
                          <m:den>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𝟏</m:t>
                            </m:r>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𝒆</m:t>
                                </m:r>
                              </m:e>
                              <m:sup>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p>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𝑪</m:t>
                                    </m:r>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sup>
                            </m:sSup>
                          </m:den>
                        </m:f>
                      </m:e>
                      <m:e>
                        <m:r>
                          <a:rPr lang="en-US" sz="28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&amp;</m:t>
                        </m:r>
                      </m:e>
                    </m:eqArr>
                  </m:oMath>
                </a14:m>
                <a:endParaRPr lang="en-US" sz="2800" b="1"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tabLst>
                    <a:tab pos="934720" algn="l"/>
                  </a:tabLst>
                </a:pPr>
                <a:r>
                  <a:rPr lang="en-US" sz="2800" dirty="0">
                    <a:effectLst/>
                    <a:latin typeface="Calibri" panose="020F0502020204030204" pitchFamily="34" charset="0"/>
                    <a:ea typeface="Times New Roman" panose="02020603050405020304" pitchFamily="18" charset="0"/>
                    <a:cs typeface="Times New Roman" panose="02020603050405020304" pitchFamily="18" charset="0"/>
                  </a:rPr>
                  <a:t>NB: For the first layer   </a:t>
                </a:r>
                <a14:m>
                  <m:oMath xmlns:m="http://schemas.openxmlformats.org/officeDocument/2006/math">
                    <m:r>
                      <a:rPr lang="en-US" sz="2800" i="1" smtClean="0">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𝑥</m:t>
                    </m:r>
                    <m:r>
                      <a:rPr lang="en-US" sz="2800" i="1" smtClean="0">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800"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800"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𝐴</m:t>
                        </m:r>
                      </m:e>
                      <m:sup>
                        <m:r>
                          <a:rPr lang="en-US" sz="2800"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[2]</m:t>
                        </m:r>
                      </m:sup>
                    </m:sSup>
                  </m:oMath>
                </a14:m>
                <a:endParaRPr lang="en-US" sz="28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E71B7B3B-DD31-F003-5C99-3CAA2F4CD54F}"/>
                  </a:ext>
                </a:extLst>
              </p:cNvPr>
              <p:cNvSpPr>
                <a:spLocks noGrp="1" noRot="1" noChangeAspect="1" noMove="1" noResize="1" noEditPoints="1" noAdjustHandles="1" noChangeArrowheads="1" noChangeShapeType="1" noTextEdit="1"/>
              </p:cNvSpPr>
              <p:nvPr>
                <p:ph idx="1"/>
              </p:nvPr>
            </p:nvSpPr>
            <p:spPr>
              <a:blipFill>
                <a:blip r:embed="rId2"/>
                <a:stretch>
                  <a:fillRect l="-1575"/>
                </a:stretch>
              </a:blipFill>
            </p:spPr>
            <p:txBody>
              <a:bodyPr/>
              <a:lstStyle/>
              <a:p>
                <a:r>
                  <a:rPr lang="en-CA">
                    <a:noFill/>
                  </a:rPr>
                  <a:t> </a:t>
                </a:r>
              </a:p>
            </p:txBody>
          </p:sp>
        </mc:Fallback>
      </mc:AlternateContent>
    </p:spTree>
    <p:extLst>
      <p:ext uri="{BB962C8B-B14F-4D97-AF65-F5344CB8AC3E}">
        <p14:creationId xmlns:p14="http://schemas.microsoft.com/office/powerpoint/2010/main" val="3403889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5F7A2-AAEE-F72E-04FB-8C362A2415B9}"/>
              </a:ext>
            </a:extLst>
          </p:cNvPr>
          <p:cNvSpPr>
            <a:spLocks noGrp="1"/>
          </p:cNvSpPr>
          <p:nvPr>
            <p:ph type="title"/>
          </p:nvPr>
        </p:nvSpPr>
        <p:spPr/>
        <p:txBody>
          <a:bodyPr/>
          <a:lstStyle/>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Step 3): </a:t>
            </a:r>
            <a:r>
              <a:rPr lang="en-US" sz="1800" b="1" u="sng" dirty="0">
                <a:solidFill>
                  <a:srgbClr val="9900FF"/>
                </a:solidFill>
                <a:effectLst/>
                <a:latin typeface="Calibri" panose="020F0502020204030204" pitchFamily="34" charset="0"/>
                <a:ea typeface="Times New Roman" panose="02020603050405020304" pitchFamily="18" charset="0"/>
                <a:cs typeface="Times New Roman" panose="02020603050405020304" pitchFamily="18" charset="0"/>
              </a:rPr>
              <a:t>Back Propagation</a:t>
            </a:r>
            <a:r>
              <a:rPr lang="en-US" sz="1800" dirty="0">
                <a:effectLst/>
                <a:latin typeface="Calibri" panose="020F0502020204030204" pitchFamily="34" charset="0"/>
                <a:ea typeface="Times New Roman" panose="02020603050405020304" pitchFamily="18" charset="0"/>
                <a:cs typeface="Times New Roman" panose="02020603050405020304" pitchFamily="18" charset="0"/>
              </a:rPr>
              <a:t>: </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958E70A8-313E-75BD-027C-2F6673472A16}"/>
                  </a:ext>
                </a:extLst>
              </p:cNvPr>
              <p:cNvSpPr>
                <a:spLocks noGrp="1"/>
              </p:cNvSpPr>
              <p:nvPr>
                <p:ph idx="1"/>
              </p:nvPr>
            </p:nvSpPr>
            <p:spPr/>
            <p:txBody>
              <a:bodyPr>
                <a:normAutofit fontScale="92500" lnSpcReduction="20000"/>
              </a:bodyPr>
              <a:lstStyle/>
              <a:p>
                <a:pPr marL="457200">
                  <a:lnSpc>
                    <a:spcPct val="115000"/>
                  </a:lnSpc>
                  <a:spcAft>
                    <a:spcPts val="1000"/>
                  </a:spcAft>
                  <a:buFont typeface="Wingdings" panose="05000000000000000000" pitchFamily="2" charset="2"/>
                  <a:buChar char="v"/>
                  <a:tabLst>
                    <a:tab pos="934720" algn="l"/>
                  </a:tabLst>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Starting from the last going backward by doing derivatives in each layer:</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Wingdings" panose="05000000000000000000" pitchFamily="2" charset="2"/>
                  <a:buChar char="v"/>
                  <a:tabLst>
                    <a:tab pos="934720" algn="l"/>
                  </a:tabLst>
                </a:pPr>
                <a14:m>
                  <m:oMath xmlns:m="http://schemas.openxmlformats.org/officeDocument/2006/math">
                    <m:d>
                      <m:dPr>
                        <m:begChr m:val="{"/>
                        <m:endChr m:val=""/>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en-US" sz="2400" b="1" i="1" smtClean="0">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&amp;</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𝒅</m:t>
                            </m:r>
                            <m:sSup>
                              <m:sSupPr>
                                <m:ctrlP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p>
                                <m:d>
                                  <m:dPr>
                                    <m:begChr m:val="["/>
                                    <m:endChr m:val="]"/>
                                    <m:ctrlP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dPr>
                                  <m:e>
                                    <m:sSub>
                                      <m:sSubPr>
                                        <m:ctrlP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sSubPr>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𝒄</m:t>
                                        </m:r>
                                      </m:e>
                                      <m:sub>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𝒇</m:t>
                                        </m:r>
                                      </m:sub>
                                    </m:sSub>
                                  </m:e>
                                </m:d>
                              </m:sup>
                            </m:sSup>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𝑨</m:t>
                                </m:r>
                              </m:e>
                              <m:sup>
                                <m:d>
                                  <m:dPr>
                                    <m:begChr m:val="["/>
                                    <m:endChr m:val="]"/>
                                    <m:ctrlP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𝒄𝒇</m:t>
                                    </m:r>
                                  </m:e>
                                </m:d>
                              </m:sup>
                            </m:sSup>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𝒚</m:t>
                            </m:r>
                          </m:e>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&amp;</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𝒅</m:t>
                            </m:r>
                            <m:sSup>
                              <m:sSupPr>
                                <m:ctrlP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𝑾</m:t>
                                </m:r>
                              </m:e>
                              <m:sup>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𝟏</m:t>
                                </m:r>
                              </m:num>
                              <m:den>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𝒎</m:t>
                                </m:r>
                              </m:den>
                            </m:f>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𝒅𝒛</m:t>
                                </m:r>
                              </m:e>
                              <m:sup>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sSup>
                              <m:sSupPr>
                                <m:ctrlP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𝑨</m:t>
                                </m:r>
                              </m:e>
                              <m:sup>
                                <m:d>
                                  <m:dPr>
                                    <m:begChr m:val="["/>
                                    <m:endChr m:val="]"/>
                                    <m:ctrlP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𝟏</m:t>
                                    </m:r>
                                  </m:e>
                                </m:d>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𝑻</m:t>
                                </m:r>
                              </m:sup>
                            </m:sSup>
                          </m:e>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&amp;</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𝒅</m:t>
                            </m:r>
                            <m:sSup>
                              <m:sSupPr>
                                <m:ctrlP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𝒃</m:t>
                                </m:r>
                              </m:e>
                              <m:sup>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f>
                              <m:fPr>
                                <m:ctrlP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fPr>
                              <m:num>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𝟏</m:t>
                                </m:r>
                              </m:num>
                              <m:den>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𝒎</m:t>
                                </m:r>
                              </m:den>
                            </m:f>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𝒅</m:t>
                            </m:r>
                            <m:sSup>
                              <m:sSupPr>
                                <m:ctrlP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p>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e>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&amp;</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𝒅</m:t>
                            </m:r>
                            <m:sSup>
                              <m:sSupPr>
                                <m:ctrlP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p>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𝟏</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𝑾</m:t>
                                </m:r>
                              </m:e>
                              <m:sup>
                                <m:d>
                                  <m:dPr>
                                    <m:begChr m:val="["/>
                                    <m:endChr m:val="]"/>
                                    <m:ctrlP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𝑪</m:t>
                                    </m:r>
                                  </m:e>
                                </m:d>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𝑻</m:t>
                                </m:r>
                              </m:sup>
                            </m:sSup>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𝒅</m:t>
                            </m:r>
                            <m:sSup>
                              <m:sSupPr>
                                <m:ctrlP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𝒛</m:t>
                                </m:r>
                              </m:e>
                              <m:sup>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𝑨</m:t>
                                </m:r>
                              </m:e>
                              <m:sup>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𝟏</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d>
                              <m:dPr>
                                <m:ctrlP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dPr>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𝟏</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𝑨</m:t>
                                    </m:r>
                                  </m:e>
                                  <m:sup>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𝟏</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e>
                            </m:d>
                          </m:e>
                        </m:eqArr>
                      </m:e>
                    </m:d>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958E70A8-313E-75BD-027C-2F6673472A16}"/>
                  </a:ext>
                </a:extLst>
              </p:cNvPr>
              <p:cNvSpPr>
                <a:spLocks noGrp="1" noRot="1" noChangeAspect="1" noMove="1" noResize="1" noEditPoints="1" noAdjustHandles="1" noChangeArrowheads="1" noChangeShapeType="1" noTextEdit="1"/>
              </p:cNvSpPr>
              <p:nvPr>
                <p:ph idx="1"/>
              </p:nvPr>
            </p:nvSpPr>
            <p:spPr>
              <a:blipFill>
                <a:blip r:embed="rId2"/>
                <a:stretch>
                  <a:fillRect t="-1795"/>
                </a:stretch>
              </a:blipFill>
            </p:spPr>
            <p:txBody>
              <a:bodyPr/>
              <a:lstStyle/>
              <a:p>
                <a:r>
                  <a:rPr lang="en-CA">
                    <a:noFill/>
                  </a:rPr>
                  <a:t> </a:t>
                </a:r>
              </a:p>
            </p:txBody>
          </p:sp>
        </mc:Fallback>
      </mc:AlternateContent>
    </p:spTree>
    <p:extLst>
      <p:ext uri="{BB962C8B-B14F-4D97-AF65-F5344CB8AC3E}">
        <p14:creationId xmlns:p14="http://schemas.microsoft.com/office/powerpoint/2010/main" val="260354259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368BE5-456E-E733-6899-BF9D61A6EC86}"/>
              </a:ext>
            </a:extLst>
          </p:cNvPr>
          <p:cNvSpPr>
            <a:spLocks noGrp="1"/>
          </p:cNvSpPr>
          <p:nvPr>
            <p:ph type="title"/>
          </p:nvPr>
        </p:nvSpPr>
        <p:spPr/>
        <p:txBody>
          <a:bodyPr/>
          <a:lstStyle/>
          <a:p>
            <a:r>
              <a:rPr lang="en-US" sz="1800" dirty="0">
                <a:effectLst/>
                <a:latin typeface="Calibri" panose="020F0502020204030204" pitchFamily="34" charset="0"/>
                <a:ea typeface="Times New Roman" panose="02020603050405020304" pitchFamily="18" charset="0"/>
                <a:cs typeface="Times New Roman" panose="02020603050405020304" pitchFamily="18" charset="0"/>
              </a:rPr>
              <a:t>Step 4): </a:t>
            </a:r>
            <a:r>
              <a:rPr lang="en-US" sz="1800" b="1" u="sng" dirty="0">
                <a:solidFill>
                  <a:srgbClr val="9900FF"/>
                </a:solidFill>
                <a:effectLst/>
                <a:latin typeface="Calibri" panose="020F0502020204030204" pitchFamily="34" charset="0"/>
                <a:ea typeface="Times New Roman" panose="02020603050405020304" pitchFamily="18" charset="0"/>
                <a:cs typeface="Times New Roman" panose="02020603050405020304" pitchFamily="18" charset="0"/>
              </a:rPr>
              <a:t>Update Weights with Gradient Descent Algorithm</a:t>
            </a:r>
            <a:br>
              <a:rPr lang="en-US" sz="1800" dirty="0">
                <a:effectLst/>
                <a:latin typeface="Calibri" panose="020F0502020204030204" pitchFamily="34" charset="0"/>
                <a:ea typeface="Calibri" panose="020F0502020204030204" pitchFamily="34" charset="0"/>
                <a:cs typeface="Times New Roman" panose="02020603050405020304" pitchFamily="18" charset="0"/>
              </a:rPr>
            </a:b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D4A0BA9D-59F7-F540-E178-45041CB1F6A5}"/>
                  </a:ext>
                </a:extLst>
              </p:cNvPr>
              <p:cNvSpPr>
                <a:spLocks noGrp="1"/>
              </p:cNvSpPr>
              <p:nvPr>
                <p:ph idx="1"/>
              </p:nvPr>
            </p:nvSpPr>
            <p:spPr>
              <a:xfrm>
                <a:off x="1717040" y="976745"/>
                <a:ext cx="6969760" cy="3617878"/>
              </a:xfrm>
            </p:spPr>
            <p:txBody>
              <a:bodyPr/>
              <a:lstStyle/>
              <a:p>
                <a:pPr marL="400050" indent="-285750">
                  <a:lnSpc>
                    <a:spcPct val="115000"/>
                  </a:lnSpc>
                  <a:buFont typeface="Wingdings" panose="05000000000000000000" pitchFamily="2" charset="2"/>
                  <a:buChar char="v"/>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a:t>
                </a:r>
                <a14:m>
                  <m:oMath xmlns:m="http://schemas.openxmlformats.org/officeDocument/2006/math">
                    <m:d>
                      <m:dPr>
                        <m:begChr m:val="{"/>
                        <m:endChr m:val=""/>
                        <m:ctrlPr>
                          <a:rPr lang="en-US" sz="2400" i="1">
                            <a:effectLst/>
                            <a:latin typeface="Cambria Math" panose="02040503050406030204" pitchFamily="18" charset="0"/>
                            <a:ea typeface="Times New Roman" panose="02020603050405020304" pitchFamily="18" charset="0"/>
                            <a:cs typeface="Times New Roman" panose="02020603050405020304" pitchFamily="18" charset="0"/>
                          </a:rPr>
                        </m:ctrlPr>
                      </m:dPr>
                      <m:e>
                        <m:eqArr>
                          <m:eqArrPr>
                            <m:ctrlPr>
                              <a:rPr lang="en-US" sz="2400" b="1" i="1" smtClean="0">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eqArrPr>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&amp;</m:t>
                            </m:r>
                            <m:sSup>
                              <m:sSupPr>
                                <m:ctrlP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𝑾</m:t>
                                </m:r>
                              </m:e>
                              <m:sup>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𝑾</m:t>
                                </m:r>
                              </m:e>
                              <m:sup>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𝑪</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𝜶</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𝒅</m:t>
                            </m:r>
                            <m:sSup>
                              <m:sSupPr>
                                <m:ctrlP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𝑾</m:t>
                                </m:r>
                              </m:e>
                              <m:sup>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𝑪</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e>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&amp;</m:t>
                            </m:r>
                            <m:sSup>
                              <m:sSupPr>
                                <m:ctrlP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𝒃</m:t>
                                </m:r>
                              </m:e>
                              <m:sup>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𝑪</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Sup>
                              <m:sSupPr>
                                <m:ctrlP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𝒃</m:t>
                                </m:r>
                              </m:e>
                              <m:sup>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𝒄</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𝜶</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𝒅</m:t>
                            </m:r>
                            <m:sSup>
                              <m:sSupPr>
                                <m:ctrlP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ctrlPr>
                              </m:sSupPr>
                              <m:e>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𝒃</m:t>
                                </m:r>
                              </m:e>
                              <m:sup>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𝑪</m:t>
                                </m:r>
                                <m:r>
                                  <a:rPr lang="en-US" sz="2400" b="1" i="1">
                                    <a:solidFill>
                                      <a:srgbClr val="9900FF"/>
                                    </a:solidFill>
                                    <a:effectLst/>
                                    <a:latin typeface="Cambria Math" panose="02040503050406030204" pitchFamily="18" charset="0"/>
                                    <a:ea typeface="Times New Roman" panose="02020603050405020304" pitchFamily="18" charset="0"/>
                                    <a:cs typeface="Times New Roman" panose="02020603050405020304" pitchFamily="18" charset="0"/>
                                  </a:rPr>
                                  <m:t>]</m:t>
                                </m:r>
                              </m:sup>
                            </m:sSup>
                          </m:e>
                        </m:eqArr>
                      </m:e>
                    </m:d>
                  </m:oMath>
                </a14:m>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15000"/>
                  </a:lnSpc>
                  <a:spcAft>
                    <a:spcPts val="1000"/>
                  </a:spcAft>
                  <a:buFont typeface="Wingdings" panose="05000000000000000000" pitchFamily="2" charset="2"/>
                  <a:buChar char="v"/>
                </a:pP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NB: step 1 to step 4 is often refer to as one “</a:t>
                </a:r>
                <a:r>
                  <a:rPr lang="en-US" sz="2400" b="1" dirty="0">
                    <a:solidFill>
                      <a:srgbClr val="9900FF"/>
                    </a:solidFill>
                    <a:effectLst/>
                    <a:latin typeface="Calibri" panose="020F0502020204030204" pitchFamily="34" charset="0"/>
                    <a:ea typeface="Times New Roman" panose="02020603050405020304" pitchFamily="18" charset="0"/>
                    <a:cs typeface="Times New Roman" panose="02020603050405020304" pitchFamily="18" charset="0"/>
                  </a:rPr>
                  <a:t>epoch</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 or (</a:t>
                </a:r>
                <a:r>
                  <a:rPr lang="en-US" sz="2400" b="1" dirty="0">
                    <a:effectLst/>
                    <a:latin typeface="Calibri" panose="020F0502020204030204" pitchFamily="34" charset="0"/>
                    <a:ea typeface="Times New Roman" panose="02020603050405020304" pitchFamily="18" charset="0"/>
                    <a:cs typeface="Times New Roman" panose="02020603050405020304" pitchFamily="18" charset="0"/>
                  </a:rPr>
                  <a:t>iteration</a:t>
                </a:r>
                <a:r>
                  <a:rPr lang="en-US" sz="2400" dirty="0">
                    <a:effectLst/>
                    <a:latin typeface="Calibri" panose="020F0502020204030204" pitchFamily="34" charset="0"/>
                    <a:ea typeface="Times New Roman" panose="02020603050405020304" pitchFamily="18" charset="0"/>
                    <a:cs typeface="Times New Roman" panose="02020603050405020304" pitchFamily="18" charset="0"/>
                  </a:rPr>
                  <a:t>)</a:t>
                </a:r>
                <a:endParaRPr lang="en-US" sz="24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mc:Choice>
        <mc:Fallback xmlns="">
          <p:sp>
            <p:nvSpPr>
              <p:cNvPr id="3" name="Content Placeholder 2">
                <a:extLst>
                  <a:ext uri="{FF2B5EF4-FFF2-40B4-BE49-F238E27FC236}">
                    <a16:creationId xmlns:a16="http://schemas.microsoft.com/office/drawing/2014/main" id="{D4A0BA9D-59F7-F540-E178-45041CB1F6A5}"/>
                  </a:ext>
                </a:extLst>
              </p:cNvPr>
              <p:cNvSpPr>
                <a:spLocks noGrp="1" noRot="1" noChangeAspect="1" noMove="1" noResize="1" noEditPoints="1" noAdjustHandles="1" noChangeArrowheads="1" noChangeShapeType="1" noTextEdit="1"/>
              </p:cNvSpPr>
              <p:nvPr>
                <p:ph idx="1"/>
              </p:nvPr>
            </p:nvSpPr>
            <p:spPr>
              <a:xfrm>
                <a:off x="1717040" y="976745"/>
                <a:ext cx="6969760" cy="3617878"/>
              </a:xfrm>
              <a:blipFill>
                <a:blip r:embed="rId2"/>
                <a:stretch>
                  <a:fillRect l="-1225" r="-1050"/>
                </a:stretch>
              </a:blipFill>
            </p:spPr>
            <p:txBody>
              <a:bodyPr/>
              <a:lstStyle/>
              <a:p>
                <a:r>
                  <a:rPr lang="en-CA">
                    <a:noFill/>
                  </a:rPr>
                  <a:t> </a:t>
                </a:r>
              </a:p>
            </p:txBody>
          </p:sp>
        </mc:Fallback>
      </mc:AlternateContent>
    </p:spTree>
    <p:extLst>
      <p:ext uri="{BB962C8B-B14F-4D97-AF65-F5344CB8AC3E}">
        <p14:creationId xmlns:p14="http://schemas.microsoft.com/office/powerpoint/2010/main" val="13321291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2400" dirty="0">
                <a:solidFill>
                  <a:srgbClr val="9900FF"/>
                </a:solidFill>
              </a:rPr>
              <a:t>IMPLEMENTATION - Loss function</a:t>
            </a:r>
            <a:r>
              <a:rPr lang="en-CA" dirty="0">
                <a:solidFill>
                  <a:srgbClr val="9900FF"/>
                </a:solidFill>
              </a:rPr>
              <a:t>	</a:t>
            </a:r>
            <a:endParaRPr lang="en-US" dirty="0">
              <a:solidFill>
                <a:srgbClr val="9900FF"/>
              </a:solidFill>
            </a:endParaRPr>
          </a:p>
        </p:txBody>
      </p:sp>
      <p:sp>
        <p:nvSpPr>
          <p:cNvPr id="3" name="Content Placeholder 2"/>
          <p:cNvSpPr>
            <a:spLocks noGrp="1"/>
          </p:cNvSpPr>
          <p:nvPr>
            <p:ph idx="1"/>
          </p:nvPr>
        </p:nvSpPr>
        <p:spPr/>
        <p:txBody>
          <a:bodyPr>
            <a:normAutofit lnSpcReduction="10000"/>
          </a:bodyPr>
          <a:lstStyle/>
          <a:p>
            <a:pPr>
              <a:buFont typeface="Wingdings" panose="05000000000000000000" pitchFamily="2" charset="2"/>
              <a:buChar char="q"/>
            </a:pPr>
            <a:r>
              <a:rPr lang="en-US" sz="1500" dirty="0"/>
              <a:t>Loss functions quantify the agreement between the predicted output (or label) and the ground truth output. We use loss functions to determine the penalty for an incorrect classification of an input vector</a:t>
            </a:r>
          </a:p>
          <a:p>
            <a:pPr>
              <a:buFont typeface="Wingdings" panose="05000000000000000000" pitchFamily="2" charset="2"/>
              <a:buChar char="q"/>
            </a:pPr>
            <a:endParaRPr lang="en-CA" sz="1500" dirty="0"/>
          </a:p>
          <a:p>
            <a:pPr>
              <a:buFont typeface="Wingdings" panose="05000000000000000000" pitchFamily="2" charset="2"/>
              <a:buChar char="q"/>
            </a:pPr>
            <a:r>
              <a:rPr lang="en-CA" sz="1500" dirty="0"/>
              <a:t>Actual output for a given input  comparing to correct  output.</a:t>
            </a:r>
          </a:p>
          <a:p>
            <a:pPr>
              <a:buFont typeface="Wingdings" panose="05000000000000000000" pitchFamily="2" charset="2"/>
              <a:buChar char="q"/>
            </a:pPr>
            <a:endParaRPr lang="en-CA" sz="1500" dirty="0"/>
          </a:p>
          <a:p>
            <a:pPr>
              <a:buFont typeface="Wingdings" panose="05000000000000000000" pitchFamily="2" charset="2"/>
              <a:buChar char="q"/>
            </a:pPr>
            <a:r>
              <a:rPr lang="en-CA" sz="1500" dirty="0"/>
              <a:t>Objective I to minimize the loss by improving the model prediction</a:t>
            </a:r>
          </a:p>
          <a:p>
            <a:pPr>
              <a:buFont typeface="Wingdings" panose="05000000000000000000" pitchFamily="2" charset="2"/>
              <a:buChar char="q"/>
            </a:pPr>
            <a:endParaRPr lang="en-CA" sz="1500" dirty="0"/>
          </a:p>
          <a:p>
            <a:pPr>
              <a:buFont typeface="Wingdings" panose="05000000000000000000" pitchFamily="2" charset="2"/>
              <a:buChar char="q"/>
            </a:pPr>
            <a:r>
              <a:rPr lang="en-CA" sz="1500" dirty="0"/>
              <a:t>This lead to correctly choose the weights and the biases of each neuron in the network.</a:t>
            </a:r>
          </a:p>
          <a:p>
            <a:pPr>
              <a:buFont typeface="Wingdings" panose="05000000000000000000" pitchFamily="2" charset="2"/>
              <a:buChar char="q"/>
            </a:pPr>
            <a:endParaRPr lang="en-CA" sz="1500" dirty="0"/>
          </a:p>
          <a:p>
            <a:pPr>
              <a:buFont typeface="Wingdings" panose="05000000000000000000" pitchFamily="2" charset="2"/>
              <a:buChar char="q"/>
            </a:pPr>
            <a:r>
              <a:rPr lang="en-CA" sz="1500" dirty="0"/>
              <a:t>Gradient descent is an optimisation algorithm to iterate on the different weights toward the best weights for minimizing the loss.</a:t>
            </a:r>
            <a:endParaRPr lang="en-US" sz="1500" dirty="0"/>
          </a:p>
          <a:p>
            <a:endParaRPr lang="en-US" dirty="0"/>
          </a:p>
        </p:txBody>
      </p:sp>
    </p:spTree>
    <p:extLst>
      <p:ext uri="{BB962C8B-B14F-4D97-AF65-F5344CB8AC3E}">
        <p14:creationId xmlns:p14="http://schemas.microsoft.com/office/powerpoint/2010/main" val="70651134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400" dirty="0">
                <a:solidFill>
                  <a:srgbClr val="9900FF"/>
                </a:solidFill>
              </a:rPr>
              <a:t>Loss function (energy function)</a:t>
            </a:r>
            <a:endParaRPr lang="en-US" sz="2400" dirty="0">
              <a:solidFill>
                <a:srgbClr val="9900FF"/>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664818" y="1102093"/>
                <a:ext cx="6969760" cy="3618764"/>
              </a:xfrm>
            </p:spPr>
            <p:txBody>
              <a:bodyPr>
                <a:normAutofit fontScale="92500" lnSpcReduction="20000"/>
              </a:bodyPr>
              <a:lstStyle/>
              <a:p>
                <a:r>
                  <a:rPr lang="en-US" b="1" dirty="0">
                    <a:solidFill>
                      <a:srgbClr val="222222"/>
                    </a:solidFill>
                  </a:rPr>
                  <a:t>Mean Square Error: </a:t>
                </a:r>
                <a:r>
                  <a:rPr lang="en-US" dirty="0"/>
                  <a:t>minimizes the sum of distance of each point to the estimated value:  </a:t>
                </a:r>
                <a14:m>
                  <m:oMath xmlns:m="http://schemas.openxmlformats.org/officeDocument/2006/math">
                    <m:r>
                      <a:rPr lang="en-CA">
                        <a:latin typeface="Cambria Math" panose="02040503050406030204" pitchFamily="18" charset="0"/>
                      </a:rPr>
                      <m:t>      </m:t>
                    </m:r>
                    <m:r>
                      <a:rPr lang="en-CA" i="1">
                        <a:latin typeface="Cambria Math" panose="02040503050406030204" pitchFamily="18" charset="0"/>
                      </a:rPr>
                      <m:t>𝐸</m:t>
                    </m:r>
                    <m:r>
                      <a:rPr lang="el-GR" i="1">
                        <a:latin typeface="Cambria Math" charset="0"/>
                      </a:rPr>
                      <m:t>= </m:t>
                    </m:r>
                    <m:f>
                      <m:fPr>
                        <m:ctrlPr>
                          <a:rPr lang="mr-IN" i="1">
                            <a:latin typeface="Cambria Math" panose="02040503050406030204" pitchFamily="18" charset="0"/>
                          </a:rPr>
                        </m:ctrlPr>
                      </m:fPr>
                      <m:num>
                        <m:r>
                          <a:rPr lang="en-US" i="1">
                            <a:latin typeface="Cambria Math" charset="0"/>
                          </a:rPr>
                          <m:t>1</m:t>
                        </m:r>
                      </m:num>
                      <m:den>
                        <m:r>
                          <a:rPr lang="en-US" i="1">
                            <a:latin typeface="Cambria Math" charset="0"/>
                          </a:rPr>
                          <m:t>𝑛</m:t>
                        </m:r>
                      </m:den>
                    </m:f>
                    <m:nary>
                      <m:naryPr>
                        <m:chr m:val="∑"/>
                        <m:ctrlPr>
                          <a:rPr lang="is-IS" i="1">
                            <a:latin typeface="Cambria Math" panose="02040503050406030204" pitchFamily="18" charset="0"/>
                          </a:rPr>
                        </m:ctrlPr>
                      </m:naryPr>
                      <m:sub>
                        <m:r>
                          <m:rPr>
                            <m:brk m:alnAt="23"/>
                          </m:rPr>
                          <a:rPr lang="en-US" i="1">
                            <a:latin typeface="Cambria Math" charset="0"/>
                          </a:rPr>
                          <m:t>𝑖</m:t>
                        </m:r>
                        <m:r>
                          <a:rPr lang="en-US" i="1">
                            <a:latin typeface="Cambria Math" charset="0"/>
                          </a:rPr>
                          <m:t>=1</m:t>
                        </m:r>
                      </m:sub>
                      <m:sup>
                        <m:r>
                          <a:rPr lang="en-US" i="1">
                            <a:latin typeface="Cambria Math"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sSup>
                                  <m:sSupPr>
                                    <m:ctrlPr>
                                      <a:rPr lang="is-IS" i="1">
                                        <a:latin typeface="Cambria Math" panose="02040503050406030204" pitchFamily="18" charset="0"/>
                                      </a:rPr>
                                    </m:ctrlPr>
                                  </m:sSupPr>
                                  <m:e>
                                    <m:r>
                                      <a:rPr lang="en-US" i="1">
                                        <a:latin typeface="Cambria Math" charset="0"/>
                                      </a:rPr>
                                      <m:t>𝑦</m:t>
                                    </m:r>
                                  </m:e>
                                  <m:sup>
                                    <m:r>
                                      <a:rPr lang="en-US" i="1">
                                        <a:latin typeface="Cambria Math" charset="0"/>
                                      </a:rPr>
                                      <m:t>(</m:t>
                                    </m:r>
                                    <m:r>
                                      <a:rPr lang="en-US" i="1">
                                        <a:latin typeface="Cambria Math" charset="0"/>
                                      </a:rPr>
                                      <m:t>𝑖</m:t>
                                    </m:r>
                                    <m:r>
                                      <a:rPr lang="en-US" i="1">
                                        <a:latin typeface="Cambria Math" charset="0"/>
                                      </a:rPr>
                                      <m:t>)</m:t>
                                    </m:r>
                                  </m:sup>
                                </m:sSup>
                                <m:r>
                                  <a:rPr lang="en-US" i="1">
                                    <a:latin typeface="Cambria Math"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charset="0"/>
                                          </a:rPr>
                                          <m:t>𝑦</m:t>
                                        </m:r>
                                      </m:e>
                                    </m:acc>
                                  </m:e>
                                  <m:sup>
                                    <m:r>
                                      <a:rPr lang="en-US" i="1">
                                        <a:latin typeface="Cambria Math" charset="0"/>
                                      </a:rPr>
                                      <m:t>(</m:t>
                                    </m:r>
                                    <m:r>
                                      <a:rPr lang="en-US" i="1">
                                        <a:latin typeface="Cambria Math" charset="0"/>
                                      </a:rPr>
                                      <m:t>𝑖</m:t>
                                    </m:r>
                                    <m:r>
                                      <a:rPr lang="en-US" i="1">
                                        <a:latin typeface="Cambria Math" charset="0"/>
                                      </a:rPr>
                                      <m:t>)</m:t>
                                    </m:r>
                                  </m:sup>
                                </m:sSup>
                              </m:e>
                            </m:d>
                          </m:e>
                          <m:sup>
                            <m:r>
                              <a:rPr lang="en-CA" i="1">
                                <a:latin typeface="Cambria Math" panose="02040503050406030204" pitchFamily="18" charset="0"/>
                              </a:rPr>
                              <m:t>2</m:t>
                            </m:r>
                          </m:sup>
                        </m:sSup>
                      </m:e>
                    </m:nary>
                  </m:oMath>
                </a14:m>
                <a:endParaRPr lang="en-US" dirty="0">
                  <a:solidFill>
                    <a:srgbClr val="222222"/>
                  </a:solidFill>
                </a:endParaRPr>
              </a:p>
              <a:p>
                <a:pPr marL="0" indent="0">
                  <a:buNone/>
                </a:pPr>
                <a:endParaRPr lang="en-US" dirty="0">
                  <a:solidFill>
                    <a:srgbClr val="222222"/>
                  </a:solidFill>
                </a:endParaRPr>
              </a:p>
              <a:p>
                <a:r>
                  <a:rPr lang="en-CA" b="1" dirty="0"/>
                  <a:t>Mean Squared Logarithmic Error: </a:t>
                </a:r>
                <a:r>
                  <a:rPr lang="en-CA" dirty="0"/>
                  <a:t>(</a:t>
                </a:r>
                <a:r>
                  <a:rPr lang="en-US" dirty="0"/>
                  <a:t>when both predicted and true values are huge numbers</a:t>
                </a:r>
                <a:r>
                  <a:rPr lang="en-CA" dirty="0"/>
                  <a:t>)</a:t>
                </a:r>
                <a:r>
                  <a:rPr lang="en-US" dirty="0"/>
                  <a:t> :  </a:t>
                </a:r>
                <a14:m>
                  <m:oMath xmlns:m="http://schemas.openxmlformats.org/officeDocument/2006/math">
                    <m:r>
                      <a:rPr lang="en-CA">
                        <a:latin typeface="Cambria Math" panose="02040503050406030204" pitchFamily="18" charset="0"/>
                      </a:rPr>
                      <m:t>      </m:t>
                    </m:r>
                    <m:r>
                      <a:rPr lang="en-CA" i="1">
                        <a:latin typeface="Cambria Math" panose="02040503050406030204" pitchFamily="18" charset="0"/>
                      </a:rPr>
                      <m:t>𝐸</m:t>
                    </m:r>
                    <m:r>
                      <a:rPr lang="el-GR" i="1">
                        <a:latin typeface="Cambria Math" charset="0"/>
                      </a:rPr>
                      <m:t>= </m:t>
                    </m:r>
                    <m:f>
                      <m:fPr>
                        <m:ctrlPr>
                          <a:rPr lang="mr-IN" i="1">
                            <a:latin typeface="Cambria Math" panose="02040503050406030204" pitchFamily="18" charset="0"/>
                          </a:rPr>
                        </m:ctrlPr>
                      </m:fPr>
                      <m:num>
                        <m:r>
                          <a:rPr lang="en-US" i="1">
                            <a:latin typeface="Cambria Math" charset="0"/>
                          </a:rPr>
                          <m:t>1</m:t>
                        </m:r>
                      </m:num>
                      <m:den>
                        <m:r>
                          <a:rPr lang="en-US" i="1">
                            <a:latin typeface="Cambria Math" charset="0"/>
                          </a:rPr>
                          <m:t>𝑛</m:t>
                        </m:r>
                      </m:den>
                    </m:f>
                    <m:nary>
                      <m:naryPr>
                        <m:chr m:val="∑"/>
                        <m:ctrlPr>
                          <a:rPr lang="is-IS" i="1">
                            <a:latin typeface="Cambria Math" panose="02040503050406030204" pitchFamily="18" charset="0"/>
                          </a:rPr>
                        </m:ctrlPr>
                      </m:naryPr>
                      <m:sub>
                        <m:r>
                          <m:rPr>
                            <m:brk m:alnAt="23"/>
                          </m:rPr>
                          <a:rPr lang="en-US" i="1">
                            <a:latin typeface="Cambria Math" charset="0"/>
                          </a:rPr>
                          <m:t>𝑖</m:t>
                        </m:r>
                        <m:r>
                          <a:rPr lang="en-US" i="1">
                            <a:latin typeface="Cambria Math" charset="0"/>
                          </a:rPr>
                          <m:t>=1</m:t>
                        </m:r>
                      </m:sub>
                      <m:sup>
                        <m:r>
                          <a:rPr lang="en-US" i="1">
                            <a:latin typeface="Cambria Math" charset="0"/>
                          </a:rPr>
                          <m:t>𝑛</m:t>
                        </m:r>
                      </m:sup>
                      <m:e>
                        <m:sSup>
                          <m:sSupPr>
                            <m:ctrlPr>
                              <a:rPr lang="en-US" i="1">
                                <a:latin typeface="Cambria Math" panose="02040503050406030204" pitchFamily="18" charset="0"/>
                              </a:rPr>
                            </m:ctrlPr>
                          </m:sSupPr>
                          <m:e>
                            <m:d>
                              <m:dPr>
                                <m:ctrlPr>
                                  <a:rPr lang="en-US" i="1">
                                    <a:latin typeface="Cambria Math" panose="02040503050406030204" pitchFamily="18" charset="0"/>
                                  </a:rPr>
                                </m:ctrlPr>
                              </m:dPr>
                              <m:e>
                                <m:r>
                                  <a:rPr lang="en-CA" i="1">
                                    <a:latin typeface="Cambria Math" panose="02040503050406030204" pitchFamily="18" charset="0"/>
                                  </a:rPr>
                                  <m:t>𝑙𝑜𝑔</m:t>
                                </m:r>
                                <m:d>
                                  <m:dPr>
                                    <m:ctrlPr>
                                      <a:rPr lang="en-US" i="1">
                                        <a:latin typeface="Cambria Math" panose="02040503050406030204" pitchFamily="18" charset="0"/>
                                      </a:rPr>
                                    </m:ctrlPr>
                                  </m:dPr>
                                  <m:e>
                                    <m:sSup>
                                      <m:sSupPr>
                                        <m:ctrlPr>
                                          <a:rPr lang="is-IS" i="1">
                                            <a:latin typeface="Cambria Math" panose="02040503050406030204" pitchFamily="18" charset="0"/>
                                          </a:rPr>
                                        </m:ctrlPr>
                                      </m:sSupPr>
                                      <m:e>
                                        <m:r>
                                          <a:rPr lang="en-US" i="1">
                                            <a:latin typeface="Cambria Math" charset="0"/>
                                          </a:rPr>
                                          <m:t>𝑦</m:t>
                                        </m:r>
                                      </m:e>
                                      <m:sup>
                                        <m:r>
                                          <a:rPr lang="en-US" i="1">
                                            <a:latin typeface="Cambria Math" charset="0"/>
                                          </a:rPr>
                                          <m:t>(</m:t>
                                        </m:r>
                                        <m:r>
                                          <a:rPr lang="en-US" i="1">
                                            <a:latin typeface="Cambria Math" charset="0"/>
                                          </a:rPr>
                                          <m:t>𝑖</m:t>
                                        </m:r>
                                        <m:r>
                                          <a:rPr lang="en-US" i="1">
                                            <a:latin typeface="Cambria Math" charset="0"/>
                                          </a:rPr>
                                          <m:t>)</m:t>
                                        </m:r>
                                      </m:sup>
                                    </m:sSup>
                                    <m:r>
                                      <a:rPr lang="en-CA" i="1">
                                        <a:latin typeface="Cambria Math" panose="02040503050406030204" pitchFamily="18" charset="0"/>
                                      </a:rPr>
                                      <m:t>+1</m:t>
                                    </m:r>
                                  </m:e>
                                </m:d>
                                <m:r>
                                  <a:rPr lang="en-US" i="1">
                                    <a:latin typeface="Cambria Math" charset="0"/>
                                  </a:rPr>
                                  <m:t>−</m:t>
                                </m:r>
                                <m:r>
                                  <a:rPr lang="en-CA" i="1">
                                    <a:latin typeface="Cambria Math" panose="02040503050406030204" pitchFamily="18" charset="0"/>
                                  </a:rPr>
                                  <m:t>𝑙𝑜𝑔</m:t>
                                </m:r>
                                <m:d>
                                  <m:dPr>
                                    <m:ctrlPr>
                                      <a:rPr lang="en-CA" i="1">
                                        <a:latin typeface="Cambria Math" panose="02040503050406030204" pitchFamily="18" charset="0"/>
                                      </a:rPr>
                                    </m:ctrlPr>
                                  </m:dPr>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charset="0"/>
                                              </a:rPr>
                                              <m:t>𝑦</m:t>
                                            </m:r>
                                          </m:e>
                                        </m:acc>
                                      </m:e>
                                      <m:sup>
                                        <m:r>
                                          <a:rPr lang="en-US" i="1">
                                            <a:latin typeface="Cambria Math" charset="0"/>
                                          </a:rPr>
                                          <m:t>(</m:t>
                                        </m:r>
                                        <m:r>
                                          <a:rPr lang="en-US" i="1">
                                            <a:latin typeface="Cambria Math" charset="0"/>
                                          </a:rPr>
                                          <m:t>𝑖</m:t>
                                        </m:r>
                                        <m:r>
                                          <a:rPr lang="en-US" i="1">
                                            <a:latin typeface="Cambria Math" charset="0"/>
                                          </a:rPr>
                                          <m:t>)</m:t>
                                        </m:r>
                                      </m:sup>
                                    </m:sSup>
                                    <m:r>
                                      <a:rPr lang="en-CA" i="1">
                                        <a:latin typeface="Cambria Math" panose="02040503050406030204" pitchFamily="18" charset="0"/>
                                      </a:rPr>
                                      <m:t>+1</m:t>
                                    </m:r>
                                  </m:e>
                                </m:d>
                              </m:e>
                            </m:d>
                          </m:e>
                          <m:sup>
                            <m:r>
                              <a:rPr lang="en-CA" i="1">
                                <a:latin typeface="Cambria Math" panose="02040503050406030204" pitchFamily="18" charset="0"/>
                              </a:rPr>
                              <m:t>2</m:t>
                            </m:r>
                          </m:sup>
                        </m:sSup>
                      </m:e>
                    </m:nary>
                  </m:oMath>
                </a14:m>
                <a:endParaRPr lang="en-CA" dirty="0"/>
              </a:p>
              <a:p>
                <a:pPr marL="0" indent="0">
                  <a:buNone/>
                </a:pPr>
                <a:endParaRPr lang="en-CA" dirty="0"/>
              </a:p>
              <a:p>
                <a:r>
                  <a:rPr lang="en-US" b="1" dirty="0">
                    <a:solidFill>
                      <a:srgbClr val="222222"/>
                    </a:solidFill>
                  </a:rPr>
                  <a:t>Mean Absolute Error: </a:t>
                </a:r>
                <a:r>
                  <a:rPr lang="en-US" dirty="0"/>
                  <a:t>more computing for gradient optimization, more probust to outliers:  </a:t>
                </a:r>
                <a14:m>
                  <m:oMath xmlns:m="http://schemas.openxmlformats.org/officeDocument/2006/math">
                    <m:r>
                      <a:rPr lang="en-CA">
                        <a:latin typeface="Cambria Math" panose="02040503050406030204" pitchFamily="18" charset="0"/>
                      </a:rPr>
                      <m:t>      </m:t>
                    </m:r>
                    <m:r>
                      <a:rPr lang="en-CA" i="1">
                        <a:latin typeface="Cambria Math" panose="02040503050406030204" pitchFamily="18" charset="0"/>
                      </a:rPr>
                      <m:t>𝐸</m:t>
                    </m:r>
                    <m:r>
                      <a:rPr lang="el-GR" i="1">
                        <a:latin typeface="Cambria Math" charset="0"/>
                      </a:rPr>
                      <m:t>= </m:t>
                    </m:r>
                    <m:f>
                      <m:fPr>
                        <m:ctrlPr>
                          <a:rPr lang="mr-IN" i="1">
                            <a:latin typeface="Cambria Math" panose="02040503050406030204" pitchFamily="18" charset="0"/>
                          </a:rPr>
                        </m:ctrlPr>
                      </m:fPr>
                      <m:num>
                        <m:r>
                          <a:rPr lang="en-US" i="1">
                            <a:latin typeface="Cambria Math" charset="0"/>
                          </a:rPr>
                          <m:t>1</m:t>
                        </m:r>
                      </m:num>
                      <m:den>
                        <m:r>
                          <a:rPr lang="en-US" i="1">
                            <a:latin typeface="Cambria Math" charset="0"/>
                          </a:rPr>
                          <m:t>𝑛</m:t>
                        </m:r>
                      </m:den>
                    </m:f>
                    <m:nary>
                      <m:naryPr>
                        <m:chr m:val="∑"/>
                        <m:ctrlPr>
                          <a:rPr lang="is-IS" i="1">
                            <a:latin typeface="Cambria Math" panose="02040503050406030204" pitchFamily="18" charset="0"/>
                          </a:rPr>
                        </m:ctrlPr>
                      </m:naryPr>
                      <m:sub>
                        <m:r>
                          <m:rPr>
                            <m:brk m:alnAt="23"/>
                          </m:rPr>
                          <a:rPr lang="en-US" i="1">
                            <a:latin typeface="Cambria Math" charset="0"/>
                          </a:rPr>
                          <m:t>𝑖</m:t>
                        </m:r>
                        <m:r>
                          <a:rPr lang="en-US" i="1">
                            <a:latin typeface="Cambria Math" charset="0"/>
                          </a:rPr>
                          <m:t>=1</m:t>
                        </m:r>
                      </m:sub>
                      <m:sup>
                        <m:r>
                          <a:rPr lang="en-US" i="1">
                            <a:latin typeface="Cambria Math" charset="0"/>
                          </a:rPr>
                          <m:t>𝑛</m:t>
                        </m:r>
                      </m:sup>
                      <m:e>
                        <m:d>
                          <m:dPr>
                            <m:begChr m:val="|"/>
                            <m:endChr m:val="|"/>
                            <m:ctrlPr>
                              <a:rPr lang="en-US" i="1">
                                <a:latin typeface="Cambria Math" panose="02040503050406030204" pitchFamily="18" charset="0"/>
                              </a:rPr>
                            </m:ctrlPr>
                          </m:dPr>
                          <m:e>
                            <m:sSup>
                              <m:sSupPr>
                                <m:ctrlPr>
                                  <a:rPr lang="is-IS" i="1">
                                    <a:latin typeface="Cambria Math" panose="02040503050406030204" pitchFamily="18" charset="0"/>
                                  </a:rPr>
                                </m:ctrlPr>
                              </m:sSupPr>
                              <m:e>
                                <m:r>
                                  <a:rPr lang="en-US" i="1">
                                    <a:latin typeface="Cambria Math" charset="0"/>
                                  </a:rPr>
                                  <m:t>𝑦</m:t>
                                </m:r>
                              </m:e>
                              <m:sup>
                                <m:r>
                                  <a:rPr lang="en-US" i="1">
                                    <a:latin typeface="Cambria Math" charset="0"/>
                                  </a:rPr>
                                  <m:t>(</m:t>
                                </m:r>
                                <m:r>
                                  <a:rPr lang="en-US" i="1">
                                    <a:latin typeface="Cambria Math" charset="0"/>
                                  </a:rPr>
                                  <m:t>𝑖</m:t>
                                </m:r>
                                <m:r>
                                  <a:rPr lang="en-US" i="1">
                                    <a:latin typeface="Cambria Math" charset="0"/>
                                  </a:rPr>
                                  <m:t>)</m:t>
                                </m:r>
                              </m:sup>
                            </m:sSup>
                            <m:r>
                              <a:rPr lang="en-US" i="1">
                                <a:latin typeface="Cambria Math" charset="0"/>
                              </a:rPr>
                              <m:t>−</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charset="0"/>
                                      </a:rPr>
                                      <m:t>𝑦</m:t>
                                    </m:r>
                                  </m:e>
                                </m:acc>
                              </m:e>
                              <m:sup>
                                <m:r>
                                  <a:rPr lang="en-US" i="1">
                                    <a:latin typeface="Cambria Math" charset="0"/>
                                  </a:rPr>
                                  <m:t>(</m:t>
                                </m:r>
                                <m:r>
                                  <a:rPr lang="en-US" i="1">
                                    <a:latin typeface="Cambria Math" charset="0"/>
                                  </a:rPr>
                                  <m:t>𝑖</m:t>
                                </m:r>
                                <m:r>
                                  <a:rPr lang="en-US" i="1">
                                    <a:latin typeface="Cambria Math" charset="0"/>
                                  </a:rPr>
                                  <m:t>)</m:t>
                                </m:r>
                              </m:sup>
                            </m:sSup>
                          </m:e>
                        </m:d>
                      </m:e>
                    </m:nary>
                  </m:oMath>
                </a14:m>
                <a:endParaRPr lang="en-US" dirty="0">
                  <a:solidFill>
                    <a:srgbClr val="222222"/>
                  </a:solidFill>
                </a:endParaRPr>
              </a:p>
              <a:p>
                <a:pPr marL="0" indent="0">
                  <a:buNone/>
                </a:pPr>
                <a:endParaRPr lang="en-US" dirty="0">
                  <a:solidFill>
                    <a:srgbClr val="222222"/>
                  </a:solidFill>
                </a:endParaRPr>
              </a:p>
              <a:p>
                <a:r>
                  <a:rPr lang="en-CA" b="1" dirty="0"/>
                  <a:t>Binary Cross Entropy:</a:t>
                </a:r>
                <a:r>
                  <a:rPr lang="en-CA" dirty="0"/>
                  <a:t> better convergence, </a:t>
                </a:r>
                <a:r>
                  <a:rPr lang="en-US" dirty="0"/>
                  <a:t>quantifies the difference between two probability distribution.</a:t>
                </a:r>
                <a:r>
                  <a:rPr lang="en-CA" dirty="0"/>
                  <a:t>  </a:t>
                </a:r>
                <a14:m>
                  <m:oMath xmlns:m="http://schemas.openxmlformats.org/officeDocument/2006/math">
                    <m:r>
                      <a:rPr lang="en-CA" i="1">
                        <a:latin typeface="Cambria Math" panose="02040503050406030204" pitchFamily="18" charset="0"/>
                      </a:rPr>
                      <m:t>𝐸</m:t>
                    </m:r>
                    <m:r>
                      <a:rPr lang="el-GR" i="1">
                        <a:latin typeface="Cambria Math" charset="0"/>
                      </a:rPr>
                      <m:t>=</m:t>
                    </m:r>
                    <m:r>
                      <a:rPr lang="en-CA" i="1">
                        <a:latin typeface="Cambria Math" panose="02040503050406030204" pitchFamily="18" charset="0"/>
                      </a:rPr>
                      <m:t>−</m:t>
                    </m:r>
                    <m:f>
                      <m:fPr>
                        <m:ctrlPr>
                          <a:rPr lang="mr-IN" i="1">
                            <a:latin typeface="Cambria Math" panose="02040503050406030204" pitchFamily="18" charset="0"/>
                          </a:rPr>
                        </m:ctrlPr>
                      </m:fPr>
                      <m:num>
                        <m:r>
                          <a:rPr lang="en-US" i="1">
                            <a:latin typeface="Cambria Math" charset="0"/>
                          </a:rPr>
                          <m:t>1</m:t>
                        </m:r>
                      </m:num>
                      <m:den>
                        <m:r>
                          <a:rPr lang="en-US" i="1">
                            <a:latin typeface="Cambria Math" charset="0"/>
                          </a:rPr>
                          <m:t>𝑛</m:t>
                        </m:r>
                      </m:den>
                    </m:f>
                    <m:nary>
                      <m:naryPr>
                        <m:chr m:val="∑"/>
                        <m:ctrlPr>
                          <a:rPr lang="is-IS" i="1">
                            <a:latin typeface="Cambria Math" panose="02040503050406030204" pitchFamily="18" charset="0"/>
                          </a:rPr>
                        </m:ctrlPr>
                      </m:naryPr>
                      <m:sub>
                        <m:r>
                          <m:rPr>
                            <m:brk m:alnAt="23"/>
                          </m:rPr>
                          <a:rPr lang="en-US" i="1">
                            <a:latin typeface="Cambria Math" charset="0"/>
                          </a:rPr>
                          <m:t>𝑖</m:t>
                        </m:r>
                        <m:r>
                          <a:rPr lang="en-US" i="1">
                            <a:latin typeface="Cambria Math" charset="0"/>
                          </a:rPr>
                          <m:t>=1</m:t>
                        </m:r>
                      </m:sub>
                      <m:sup>
                        <m:r>
                          <a:rPr lang="en-US" i="1">
                            <a:latin typeface="Cambria Math" charset="0"/>
                          </a:rPr>
                          <m:t>𝑛</m:t>
                        </m:r>
                      </m:sup>
                      <m:e>
                        <m:d>
                          <m:dPr>
                            <m:begChr m:val="["/>
                            <m:endChr m:val="]"/>
                            <m:ctrlPr>
                              <a:rPr lang="en-US" i="1">
                                <a:latin typeface="Cambria Math" panose="02040503050406030204" pitchFamily="18" charset="0"/>
                              </a:rPr>
                            </m:ctrlPr>
                          </m:dPr>
                          <m:e>
                            <m:sSup>
                              <m:sSupPr>
                                <m:ctrlPr>
                                  <a:rPr lang="is-IS" i="1">
                                    <a:latin typeface="Cambria Math" panose="02040503050406030204" pitchFamily="18" charset="0"/>
                                  </a:rPr>
                                </m:ctrlPr>
                              </m:sSupPr>
                              <m:e>
                                <m:r>
                                  <a:rPr lang="en-US" i="1">
                                    <a:latin typeface="Cambria Math" charset="0"/>
                                  </a:rPr>
                                  <m:t>𝑦</m:t>
                                </m:r>
                              </m:e>
                              <m:sup>
                                <m:r>
                                  <a:rPr lang="en-US" i="1">
                                    <a:latin typeface="Cambria Math" charset="0"/>
                                  </a:rPr>
                                  <m:t>(</m:t>
                                </m:r>
                                <m:r>
                                  <a:rPr lang="en-US" i="1">
                                    <a:latin typeface="Cambria Math" charset="0"/>
                                  </a:rPr>
                                  <m:t>𝑖</m:t>
                                </m:r>
                                <m:r>
                                  <a:rPr lang="en-US" i="1">
                                    <a:latin typeface="Cambria Math" charset="0"/>
                                  </a:rPr>
                                  <m:t>)</m:t>
                                </m:r>
                              </m:sup>
                            </m:sSup>
                            <m:r>
                              <a:rPr lang="en-CA" i="1">
                                <a:latin typeface="Cambria Math" panose="02040503050406030204" pitchFamily="18" charset="0"/>
                              </a:rPr>
                              <m:t>𝑙𝑜𝑔</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charset="0"/>
                                          </a:rPr>
                                          <m:t>𝑦</m:t>
                                        </m:r>
                                      </m:e>
                                    </m:acc>
                                  </m:e>
                                  <m:sup>
                                    <m:r>
                                      <a:rPr lang="en-US" i="1">
                                        <a:latin typeface="Cambria Math" charset="0"/>
                                      </a:rPr>
                                      <m:t>(</m:t>
                                    </m:r>
                                    <m:r>
                                      <a:rPr lang="en-US" i="1">
                                        <a:latin typeface="Cambria Math" charset="0"/>
                                      </a:rPr>
                                      <m:t>𝑖</m:t>
                                    </m:r>
                                    <m:r>
                                      <a:rPr lang="en-US" i="1">
                                        <a:latin typeface="Cambria Math" charset="0"/>
                                      </a:rPr>
                                      <m:t>)</m:t>
                                    </m:r>
                                  </m:sup>
                                </m:sSup>
                              </m:e>
                            </m:d>
                            <m:r>
                              <a:rPr lang="en-CA" i="1">
                                <a:latin typeface="Cambria Math" panose="02040503050406030204" pitchFamily="18" charset="0"/>
                              </a:rPr>
                              <m:t>+</m:t>
                            </m:r>
                            <m:d>
                              <m:dPr>
                                <m:ctrlPr>
                                  <a:rPr lang="en-US" i="1">
                                    <a:latin typeface="Cambria Math" panose="02040503050406030204" pitchFamily="18" charset="0"/>
                                  </a:rPr>
                                </m:ctrlPr>
                              </m:dPr>
                              <m:e>
                                <m:r>
                                  <a:rPr lang="en-CA" i="1">
                                    <a:latin typeface="Cambria Math" panose="02040503050406030204" pitchFamily="18" charset="0"/>
                                  </a:rPr>
                                  <m:t>1− </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charset="0"/>
                                          </a:rPr>
                                          <m:t>𝑦</m:t>
                                        </m:r>
                                      </m:e>
                                    </m:acc>
                                  </m:e>
                                  <m:sup>
                                    <m:r>
                                      <a:rPr lang="en-US" i="1">
                                        <a:latin typeface="Cambria Math" charset="0"/>
                                      </a:rPr>
                                      <m:t>(</m:t>
                                    </m:r>
                                    <m:r>
                                      <a:rPr lang="en-US" i="1">
                                        <a:latin typeface="Cambria Math" charset="0"/>
                                      </a:rPr>
                                      <m:t>𝑖</m:t>
                                    </m:r>
                                    <m:r>
                                      <a:rPr lang="en-US" i="1">
                                        <a:latin typeface="Cambria Math" charset="0"/>
                                      </a:rPr>
                                      <m:t>)</m:t>
                                    </m:r>
                                  </m:sup>
                                </m:sSup>
                              </m:e>
                            </m:d>
                            <m:r>
                              <a:rPr lang="en-CA" i="1">
                                <a:latin typeface="Cambria Math" panose="02040503050406030204" pitchFamily="18" charset="0"/>
                              </a:rPr>
                              <m:t>𝑙𝑜𝑔</m:t>
                            </m:r>
                            <m:d>
                              <m:dPr>
                                <m:ctrlPr>
                                  <a:rPr lang="en-CA" i="1">
                                    <a:latin typeface="Cambria Math" panose="02040503050406030204" pitchFamily="18" charset="0"/>
                                  </a:rPr>
                                </m:ctrlPr>
                              </m:dPr>
                              <m:e>
                                <m:r>
                                  <a:rPr lang="en-CA" i="1">
                                    <a:latin typeface="Cambria Math" panose="02040503050406030204" pitchFamily="18" charset="0"/>
                                  </a:rPr>
                                  <m:t>1− </m:t>
                                </m:r>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charset="0"/>
                                          </a:rPr>
                                          <m:t>𝑦</m:t>
                                        </m:r>
                                      </m:e>
                                    </m:acc>
                                  </m:e>
                                  <m:sup>
                                    <m:r>
                                      <a:rPr lang="en-US" i="1">
                                        <a:latin typeface="Cambria Math" charset="0"/>
                                      </a:rPr>
                                      <m:t>(</m:t>
                                    </m:r>
                                    <m:r>
                                      <a:rPr lang="en-US" i="1">
                                        <a:latin typeface="Cambria Math" charset="0"/>
                                      </a:rPr>
                                      <m:t>𝑖</m:t>
                                    </m:r>
                                    <m:r>
                                      <a:rPr lang="en-US" i="1">
                                        <a:latin typeface="Cambria Math" charset="0"/>
                                      </a:rPr>
                                      <m:t>)</m:t>
                                    </m:r>
                                  </m:sup>
                                </m:sSup>
                              </m:e>
                            </m:d>
                          </m:e>
                        </m:d>
                      </m:e>
                    </m:nary>
                  </m:oMath>
                </a14:m>
                <a:endParaRPr lang="en-CA" dirty="0"/>
              </a:p>
              <a:p>
                <a:pPr marL="0" indent="0">
                  <a:buNone/>
                </a:pPr>
                <a:endParaRPr lang="en-CA" dirty="0"/>
              </a:p>
              <a:p>
                <a:r>
                  <a:rPr lang="en-CA" b="1" dirty="0"/>
                  <a:t>Cross Entropy:</a:t>
                </a:r>
                <a:r>
                  <a:rPr lang="en-US" b="1" dirty="0"/>
                  <a:t> </a:t>
                </a:r>
                <a:r>
                  <a:rPr lang="en-CA" dirty="0"/>
                  <a:t>  </a:t>
                </a:r>
                <a14:m>
                  <m:oMath xmlns:m="http://schemas.openxmlformats.org/officeDocument/2006/math">
                    <m:r>
                      <a:rPr lang="en-CA" i="1">
                        <a:latin typeface="Cambria Math" panose="02040503050406030204" pitchFamily="18" charset="0"/>
                      </a:rPr>
                      <m:t>𝐸</m:t>
                    </m:r>
                    <m:r>
                      <a:rPr lang="el-GR" i="1">
                        <a:latin typeface="Cambria Math" charset="0"/>
                      </a:rPr>
                      <m:t>=</m:t>
                    </m:r>
                    <m:nary>
                      <m:naryPr>
                        <m:chr m:val="∑"/>
                        <m:ctrlPr>
                          <a:rPr lang="is-IS" i="1">
                            <a:latin typeface="Cambria Math" panose="02040503050406030204" pitchFamily="18" charset="0"/>
                          </a:rPr>
                        </m:ctrlPr>
                      </m:naryPr>
                      <m:sub>
                        <m:r>
                          <m:rPr>
                            <m:brk m:alnAt="23"/>
                          </m:rPr>
                          <a:rPr lang="en-US" i="1">
                            <a:latin typeface="Cambria Math" charset="0"/>
                          </a:rPr>
                          <m:t>𝑖</m:t>
                        </m:r>
                        <m:r>
                          <a:rPr lang="en-US" i="1">
                            <a:latin typeface="Cambria Math" charset="0"/>
                          </a:rPr>
                          <m:t>=1</m:t>
                        </m:r>
                      </m:sub>
                      <m:sup>
                        <m:r>
                          <a:rPr lang="en-US" i="1">
                            <a:latin typeface="Cambria Math" charset="0"/>
                          </a:rPr>
                          <m:t>𝑛</m:t>
                        </m:r>
                      </m:sup>
                      <m:e>
                        <m:d>
                          <m:dPr>
                            <m:begChr m:val="["/>
                            <m:endChr m:val="]"/>
                            <m:ctrlPr>
                              <a:rPr lang="en-US" i="1">
                                <a:latin typeface="Cambria Math" panose="02040503050406030204" pitchFamily="18" charset="0"/>
                              </a:rPr>
                            </m:ctrlPr>
                          </m:dPr>
                          <m:e>
                            <m:sSup>
                              <m:sSupPr>
                                <m:ctrlPr>
                                  <a:rPr lang="is-IS" i="1">
                                    <a:latin typeface="Cambria Math" panose="02040503050406030204" pitchFamily="18" charset="0"/>
                                  </a:rPr>
                                </m:ctrlPr>
                              </m:sSupPr>
                              <m:e>
                                <m:r>
                                  <a:rPr lang="en-US" i="1">
                                    <a:latin typeface="Cambria Math" charset="0"/>
                                  </a:rPr>
                                  <m:t>𝑦</m:t>
                                </m:r>
                              </m:e>
                              <m:sup>
                                <m:r>
                                  <a:rPr lang="en-US" i="1">
                                    <a:latin typeface="Cambria Math" charset="0"/>
                                  </a:rPr>
                                  <m:t>(</m:t>
                                </m:r>
                                <m:r>
                                  <a:rPr lang="en-US" i="1">
                                    <a:latin typeface="Cambria Math" charset="0"/>
                                  </a:rPr>
                                  <m:t>𝑖</m:t>
                                </m:r>
                                <m:r>
                                  <a:rPr lang="en-US" i="1">
                                    <a:latin typeface="Cambria Math" charset="0"/>
                                  </a:rPr>
                                  <m:t>)</m:t>
                                </m:r>
                              </m:sup>
                            </m:sSup>
                            <m:r>
                              <a:rPr lang="en-CA" i="1">
                                <a:latin typeface="Cambria Math" panose="02040503050406030204" pitchFamily="18" charset="0"/>
                              </a:rPr>
                              <m:t>𝑙𝑜𝑔</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acc>
                                      <m:accPr>
                                        <m:chr m:val="̂"/>
                                        <m:ctrlPr>
                                          <a:rPr lang="en-US" i="1">
                                            <a:latin typeface="Cambria Math" panose="02040503050406030204" pitchFamily="18" charset="0"/>
                                          </a:rPr>
                                        </m:ctrlPr>
                                      </m:accPr>
                                      <m:e>
                                        <m:r>
                                          <a:rPr lang="en-US" i="1">
                                            <a:latin typeface="Cambria Math" charset="0"/>
                                          </a:rPr>
                                          <m:t>𝑦</m:t>
                                        </m:r>
                                      </m:e>
                                    </m:acc>
                                  </m:e>
                                  <m:sup>
                                    <m:r>
                                      <a:rPr lang="en-US" i="1">
                                        <a:latin typeface="Cambria Math" charset="0"/>
                                      </a:rPr>
                                      <m:t>(</m:t>
                                    </m:r>
                                    <m:r>
                                      <a:rPr lang="en-US" i="1">
                                        <a:latin typeface="Cambria Math" charset="0"/>
                                      </a:rPr>
                                      <m:t>𝑖</m:t>
                                    </m:r>
                                    <m:r>
                                      <a:rPr lang="en-US" i="1">
                                        <a:latin typeface="Cambria Math" charset="0"/>
                                      </a:rPr>
                                      <m:t>)</m:t>
                                    </m:r>
                                  </m:sup>
                                </m:sSup>
                              </m:e>
                            </m:d>
                          </m:e>
                        </m:d>
                      </m:e>
                    </m:nary>
                  </m:oMath>
                </a14:m>
                <a:endParaRPr lang="en-CA"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664818" y="1102093"/>
                <a:ext cx="6969760" cy="3618764"/>
              </a:xfrm>
              <a:blipFill>
                <a:blip r:embed="rId2"/>
                <a:stretch>
                  <a:fillRect l="-182" t="-4545" b="-10839"/>
                </a:stretch>
              </a:blipFill>
            </p:spPr>
            <p:txBody>
              <a:bodyPr/>
              <a:lstStyle/>
              <a:p>
                <a:r>
                  <a:rPr lang="en-US">
                    <a:noFill/>
                  </a:rPr>
                  <a:t> </a:t>
                </a:r>
              </a:p>
            </p:txBody>
          </p:sp>
        </mc:Fallback>
      </mc:AlternateContent>
    </p:spTree>
    <p:extLst>
      <p:ext uri="{BB962C8B-B14F-4D97-AF65-F5344CB8AC3E}">
        <p14:creationId xmlns:p14="http://schemas.microsoft.com/office/powerpoint/2010/main" val="7073184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400" dirty="0">
                <a:solidFill>
                  <a:srgbClr val="9900FF"/>
                </a:solidFill>
              </a:rPr>
              <a:t>What loss function to use?</a:t>
            </a:r>
            <a:endParaRPr lang="en-US" sz="2400" dirty="0">
              <a:solidFill>
                <a:srgbClr val="9900FF"/>
              </a:solidFill>
            </a:endParaRPr>
          </a:p>
        </p:txBody>
      </p:sp>
      <p:pic>
        <p:nvPicPr>
          <p:cNvPr id="6" name="Picture 2" descr="https://cdn-images-1.medium.com/max/1200/1*IhP8BdoUpAbssltq0VBafg.png">
            <a:extLst>
              <a:ext uri="{FF2B5EF4-FFF2-40B4-BE49-F238E27FC236}">
                <a16:creationId xmlns:a16="http://schemas.microsoft.com/office/drawing/2014/main" id="{CA16048F-7EF2-9941-8104-28C62068D5E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2089416" y="1904552"/>
            <a:ext cx="6597384" cy="169018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9E936D7-774E-B449-B9F4-9EB9610CBE59}"/>
              </a:ext>
            </a:extLst>
          </p:cNvPr>
          <p:cNvSpPr txBox="1"/>
          <p:nvPr/>
        </p:nvSpPr>
        <p:spPr>
          <a:xfrm>
            <a:off x="2196930" y="3769846"/>
            <a:ext cx="5075428" cy="523220"/>
          </a:xfrm>
          <a:prstGeom prst="rect">
            <a:avLst/>
          </a:prstGeom>
          <a:noFill/>
        </p:spPr>
        <p:txBody>
          <a:bodyPr wrap="none" rtlCol="0">
            <a:spAutoFit/>
          </a:bodyPr>
          <a:lstStyle/>
          <a:p>
            <a:r>
              <a:rPr lang="en-CA" sz="1400" b="1" dirty="0"/>
              <a:t>Categorical cross entropy</a:t>
            </a:r>
            <a:r>
              <a:rPr lang="en-CA" sz="1400" dirty="0"/>
              <a:t>: one-hot encoded targets [1 0 0 ],</a:t>
            </a:r>
          </a:p>
          <a:p>
            <a:r>
              <a:rPr lang="en-CA" sz="1400" b="1" dirty="0"/>
              <a:t>Sparse categorical cross entropy</a:t>
            </a:r>
            <a:r>
              <a:rPr lang="en-CA" sz="1400" dirty="0"/>
              <a:t>: Integers targets[2 3 4]</a:t>
            </a:r>
            <a:endParaRPr lang="en-US" sz="1400" dirty="0"/>
          </a:p>
        </p:txBody>
      </p:sp>
    </p:spTree>
    <p:extLst>
      <p:ext uri="{BB962C8B-B14F-4D97-AF65-F5344CB8AC3E}">
        <p14:creationId xmlns:p14="http://schemas.microsoft.com/office/powerpoint/2010/main" val="327019865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400" dirty="0">
                <a:solidFill>
                  <a:srgbClr val="9900FF"/>
                </a:solidFill>
              </a:rPr>
              <a:t>Optimizers</a:t>
            </a:r>
            <a:endParaRPr lang="en-US" sz="2400" dirty="0">
              <a:solidFill>
                <a:srgbClr val="9900FF"/>
              </a:solidFill>
            </a:endParaRPr>
          </a:p>
        </p:txBody>
      </p:sp>
      <p:sp>
        <p:nvSpPr>
          <p:cNvPr id="3" name="Content Placeholder 2"/>
          <p:cNvSpPr>
            <a:spLocks noGrp="1"/>
          </p:cNvSpPr>
          <p:nvPr>
            <p:ph idx="1"/>
          </p:nvPr>
        </p:nvSpPr>
        <p:spPr>
          <a:xfrm>
            <a:off x="1664818" y="1102093"/>
            <a:ext cx="6969760" cy="3618764"/>
          </a:xfrm>
        </p:spPr>
        <p:txBody>
          <a:bodyPr>
            <a:normAutofit lnSpcReduction="10000"/>
          </a:bodyPr>
          <a:lstStyle/>
          <a:p>
            <a:r>
              <a:rPr lang="en-CA" b="1" dirty="0"/>
              <a:t>Gradient Descent-</a:t>
            </a:r>
          </a:p>
          <a:p>
            <a:pPr lvl="1"/>
            <a:r>
              <a:rPr lang="en-CA" dirty="0"/>
              <a:t>Stochastic gradient descent</a:t>
            </a:r>
          </a:p>
          <a:p>
            <a:pPr lvl="1"/>
            <a:r>
              <a:rPr lang="en-CA" dirty="0"/>
              <a:t>Mini Batch Gradient Descent</a:t>
            </a:r>
          </a:p>
          <a:p>
            <a:pPr lvl="1"/>
            <a:endParaRPr lang="en-CA" dirty="0"/>
          </a:p>
          <a:p>
            <a:r>
              <a:rPr lang="en-CA" b="1" dirty="0"/>
              <a:t>Optimizing the Gradient Descent-</a:t>
            </a:r>
          </a:p>
          <a:p>
            <a:pPr lvl="1"/>
            <a:r>
              <a:rPr lang="en-CA" dirty="0"/>
              <a:t>Momentum</a:t>
            </a:r>
          </a:p>
          <a:p>
            <a:pPr lvl="1"/>
            <a:r>
              <a:rPr lang="en-CA" dirty="0" err="1"/>
              <a:t>Nesterov</a:t>
            </a:r>
            <a:r>
              <a:rPr lang="en-CA" dirty="0"/>
              <a:t> accelerated gradient</a:t>
            </a:r>
          </a:p>
          <a:p>
            <a:pPr lvl="1"/>
            <a:r>
              <a:rPr lang="en-CA" dirty="0" err="1"/>
              <a:t>Adagrad</a:t>
            </a:r>
            <a:endParaRPr lang="en-CA" dirty="0"/>
          </a:p>
          <a:p>
            <a:pPr lvl="1"/>
            <a:r>
              <a:rPr lang="en-CA" dirty="0" err="1"/>
              <a:t>RMSProp</a:t>
            </a:r>
            <a:endParaRPr lang="en-CA" dirty="0"/>
          </a:p>
          <a:p>
            <a:pPr lvl="1"/>
            <a:r>
              <a:rPr lang="en-CA" dirty="0"/>
              <a:t>Adam</a:t>
            </a:r>
          </a:p>
          <a:p>
            <a:pPr marL="0" indent="0">
              <a:buNone/>
            </a:pPr>
            <a:r>
              <a:rPr lang="en-CA" dirty="0">
                <a:hlinkClick r:id="rId2"/>
              </a:rPr>
              <a:t>https://hackernoon.com/demystifying-different-variants-of-gradient-descent-optimization-algorithm-19ae9ba2e9bc</a:t>
            </a:r>
            <a:endParaRPr lang="en-CA" dirty="0"/>
          </a:p>
          <a:p>
            <a:pPr marL="0" indent="0">
              <a:buNone/>
            </a:pPr>
            <a:r>
              <a:rPr lang="en-CA" dirty="0">
                <a:solidFill>
                  <a:srgbClr val="FF0000"/>
                </a:solidFill>
              </a:rPr>
              <a:t>Adam </a:t>
            </a:r>
            <a:r>
              <a:rPr lang="en-CA" i="1" dirty="0">
                <a:solidFill>
                  <a:srgbClr val="FF0000"/>
                </a:solidFill>
              </a:rPr>
              <a:t>works well in practice and outperforms other Adaptive techniques.</a:t>
            </a:r>
            <a:endParaRPr lang="en-CA" dirty="0">
              <a:solidFill>
                <a:srgbClr val="FF0000"/>
              </a:solidFill>
            </a:endParaRPr>
          </a:p>
          <a:p>
            <a:pPr marL="457200" lvl="1" indent="0">
              <a:buNone/>
            </a:pPr>
            <a:endParaRPr lang="en-CA" b="1" dirty="0"/>
          </a:p>
        </p:txBody>
      </p:sp>
      <p:pic>
        <p:nvPicPr>
          <p:cNvPr id="4" name="Picture 3">
            <a:extLst>
              <a:ext uri="{FF2B5EF4-FFF2-40B4-BE49-F238E27FC236}">
                <a16:creationId xmlns:a16="http://schemas.microsoft.com/office/drawing/2014/main" id="{3F87F96D-29E0-DC4A-B83C-9CD25DB732CD}"/>
              </a:ext>
            </a:extLst>
          </p:cNvPr>
          <p:cNvPicPr>
            <a:picLocks noChangeAspect="1"/>
          </p:cNvPicPr>
          <p:nvPr/>
        </p:nvPicPr>
        <p:blipFill>
          <a:blip r:embed="rId3"/>
          <a:stretch>
            <a:fillRect/>
          </a:stretch>
        </p:blipFill>
        <p:spPr>
          <a:xfrm>
            <a:off x="5446948" y="1102093"/>
            <a:ext cx="3239852" cy="1436285"/>
          </a:xfrm>
          <a:prstGeom prst="rect">
            <a:avLst/>
          </a:prstGeom>
        </p:spPr>
      </p:pic>
    </p:spTree>
    <p:extLst>
      <p:ext uri="{BB962C8B-B14F-4D97-AF65-F5344CB8AC3E}">
        <p14:creationId xmlns:p14="http://schemas.microsoft.com/office/powerpoint/2010/main" val="3681225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21EBE6-FC93-C4C3-E211-6C70A9A98ACD}"/>
              </a:ext>
            </a:extLst>
          </p:cNvPr>
          <p:cNvSpPr>
            <a:spLocks noGrp="1"/>
          </p:cNvSpPr>
          <p:nvPr>
            <p:ph type="title"/>
          </p:nvPr>
        </p:nvSpPr>
        <p:spPr>
          <a:xfrm>
            <a:off x="1717040" y="205979"/>
            <a:ext cx="6969760" cy="410548"/>
          </a:xfrm>
        </p:spPr>
        <p:txBody>
          <a:bodyPr>
            <a:normAutofit fontScale="90000"/>
          </a:bodyPr>
          <a:lstStyle/>
          <a:p>
            <a:r>
              <a:rPr lang="en-US" altLang="zh-TW" sz="2800" b="1" i="1" u="sng" dirty="0">
                <a:solidFill>
                  <a:srgbClr val="9900FF"/>
                </a:solidFill>
              </a:rPr>
              <a:t>DEEP LEARNING TIMELINE </a:t>
            </a:r>
            <a:r>
              <a:rPr lang="en-US" altLang="zh-TW" sz="900" b="1" i="1" u="sng" dirty="0">
                <a:solidFill>
                  <a:srgbClr val="9900FF"/>
                </a:solidFill>
              </a:rPr>
              <a:t>-4/4</a:t>
            </a:r>
            <a:endParaRPr lang="en-CA" sz="900" dirty="0">
              <a:solidFill>
                <a:srgbClr val="9900FF"/>
              </a:solidFill>
            </a:endParaRPr>
          </a:p>
        </p:txBody>
      </p:sp>
      <p:sp>
        <p:nvSpPr>
          <p:cNvPr id="3" name="Content Placeholder 2">
            <a:extLst>
              <a:ext uri="{FF2B5EF4-FFF2-40B4-BE49-F238E27FC236}">
                <a16:creationId xmlns:a16="http://schemas.microsoft.com/office/drawing/2014/main" id="{DE79B17E-45DE-1164-DBC6-F319FC767A45}"/>
              </a:ext>
            </a:extLst>
          </p:cNvPr>
          <p:cNvSpPr>
            <a:spLocks noGrp="1"/>
          </p:cNvSpPr>
          <p:nvPr>
            <p:ph idx="1"/>
          </p:nvPr>
        </p:nvSpPr>
        <p:spPr>
          <a:xfrm>
            <a:off x="1468582" y="727364"/>
            <a:ext cx="7599218" cy="4210157"/>
          </a:xfrm>
        </p:spPr>
        <p:txBody>
          <a:bodyPr>
            <a:noAutofit/>
          </a:bodyPr>
          <a:lstStyle/>
          <a:p>
            <a:pPr marR="0" lvl="0">
              <a:lnSpc>
                <a:spcPct val="107000"/>
              </a:lnSpc>
              <a:spcBef>
                <a:spcPts val="0"/>
              </a:spcBef>
              <a:spcAft>
                <a:spcPts val="800"/>
              </a:spcAft>
              <a:buFont typeface="Wingdings" panose="05000000000000000000" pitchFamily="2" charset="2"/>
              <a:buChar char="v"/>
              <a:tabLst>
                <a:tab pos="457200" algn="l"/>
              </a:tabLst>
            </a:pPr>
            <a:r>
              <a:rPr lang="en-CA" b="1" kern="100" dirty="0">
                <a:solidFill>
                  <a:srgbClr val="0000FF"/>
                </a:solidFill>
                <a:effectLst/>
                <a:latin typeface="Aptos" panose="020B0004020202020204" pitchFamily="34" charset="0"/>
                <a:ea typeface="Aptos" panose="020B0004020202020204" pitchFamily="34" charset="0"/>
                <a:cs typeface="Times New Roman" panose="02020603050405020304" pitchFamily="18" charset="0"/>
              </a:rPr>
              <a:t>2017 -  Transformer Architecture</a:t>
            </a:r>
            <a:r>
              <a:rPr lang="en-CA" kern="100" dirty="0">
                <a:solidFill>
                  <a:srgbClr val="0000FF"/>
                </a:solidFill>
                <a:effectLst/>
                <a:latin typeface="Aptos" panose="020B0004020202020204" pitchFamily="34" charset="0"/>
                <a:ea typeface="Aptos" panose="020B0004020202020204" pitchFamily="34" charset="0"/>
                <a:cs typeface="Times New Roman" panose="02020603050405020304" pitchFamily="18" charset="0"/>
              </a:rPr>
              <a:t>:</a:t>
            </a:r>
          </a:p>
          <a:p>
            <a:pPr marR="0" lvl="0">
              <a:lnSpc>
                <a:spcPct val="107000"/>
              </a:lnSpc>
              <a:spcBef>
                <a:spcPts val="0"/>
              </a:spcBef>
              <a:spcAft>
                <a:spcPts val="800"/>
              </a:spcAft>
              <a:buSzPts val="1000"/>
              <a:buFont typeface="Wingdings" panose="05000000000000000000" pitchFamily="2" charset="2"/>
              <a:buChar char="Ø"/>
              <a:tabLst>
                <a:tab pos="457200" algn="l"/>
              </a:tabLst>
            </a:pPr>
            <a:r>
              <a:rPr lang="en-CA" kern="100" dirty="0">
                <a:effectLst/>
                <a:latin typeface="Aptos" panose="020B0004020202020204" pitchFamily="34" charset="0"/>
                <a:ea typeface="Aptos" panose="020B0004020202020204" pitchFamily="34" charset="0"/>
                <a:cs typeface="Times New Roman" panose="02020603050405020304" pitchFamily="18" charset="0"/>
              </a:rPr>
              <a:t>The Transformer architecture, introduced in the paper "Attention is All You Need" by Vaswani et al., revolutionized NLP tasks by utilizing self-attention mechanisms, enabling parallel processing of input sequences.</a:t>
            </a:r>
          </a:p>
          <a:p>
            <a:pPr marR="0" lvl="0">
              <a:lnSpc>
                <a:spcPct val="107000"/>
              </a:lnSpc>
              <a:spcBef>
                <a:spcPts val="0"/>
              </a:spcBef>
              <a:spcAft>
                <a:spcPts val="800"/>
              </a:spcAft>
              <a:buSzPts val="1000"/>
              <a:buFont typeface="Wingdings" panose="05000000000000000000" pitchFamily="2" charset="2"/>
              <a:buChar char="Ø"/>
              <a:tabLst>
                <a:tab pos="457200" algn="l"/>
              </a:tabLst>
            </a:pPr>
            <a:r>
              <a:rPr lang="en-CA" kern="100" dirty="0">
                <a:solidFill>
                  <a:srgbClr val="4EA72E"/>
                </a:solidFill>
                <a:effectLst/>
                <a:latin typeface="Aptos" panose="020B0004020202020204" pitchFamily="34" charset="0"/>
                <a:ea typeface="Aptos" panose="020B0004020202020204" pitchFamily="34" charset="0"/>
                <a:cs typeface="Times New Roman" panose="02020603050405020304" pitchFamily="18" charset="0"/>
              </a:rPr>
              <a:t>Transformers are capable of processing input sequences in parallel, making them highly efficient for tasks such as machine translation, text summarization, and language modeling.</a:t>
            </a:r>
          </a:p>
          <a:p>
            <a:pPr marL="0" marR="0" lvl="0" indent="0">
              <a:lnSpc>
                <a:spcPct val="107000"/>
              </a:lnSpc>
              <a:spcBef>
                <a:spcPts val="0"/>
              </a:spcBef>
              <a:spcAft>
                <a:spcPts val="800"/>
              </a:spcAft>
              <a:buSzPts val="1000"/>
              <a:buNone/>
              <a:tabLst>
                <a:tab pos="457200" algn="l"/>
              </a:tabLst>
            </a:pPr>
            <a:r>
              <a:rPr lang="en-CA" kern="100" dirty="0">
                <a:effectLst/>
                <a:latin typeface="Aptos" panose="020B0004020202020204" pitchFamily="34" charset="0"/>
                <a:ea typeface="Aptos" panose="020B0004020202020204" pitchFamily="34" charset="0"/>
                <a:cs typeface="Times New Roman" panose="02020603050405020304" pitchFamily="18" charset="0"/>
              </a:rPr>
              <a:t> </a:t>
            </a:r>
            <a:r>
              <a:rPr lang="en-CA" b="1" kern="100" dirty="0">
                <a:solidFill>
                  <a:srgbClr val="0000FF"/>
                </a:solidFill>
                <a:effectLst/>
                <a:latin typeface="Aptos" panose="020B0004020202020204" pitchFamily="34" charset="0"/>
                <a:ea typeface="Aptos" panose="020B0004020202020204" pitchFamily="34" charset="0"/>
                <a:cs typeface="Times New Roman" panose="02020603050405020304" pitchFamily="18" charset="0"/>
              </a:rPr>
              <a:t>2018 - present  - Large Language Models</a:t>
            </a:r>
            <a:r>
              <a:rPr lang="en-CA" kern="100" dirty="0">
                <a:solidFill>
                  <a:srgbClr val="0000FF"/>
                </a:solidFill>
                <a:effectLst/>
                <a:latin typeface="Aptos" panose="020B0004020202020204" pitchFamily="34" charset="0"/>
                <a:ea typeface="Aptos" panose="020B0004020202020204" pitchFamily="34" charset="0"/>
                <a:cs typeface="Times New Roman" panose="02020603050405020304" pitchFamily="18" charset="0"/>
              </a:rPr>
              <a:t>:</a:t>
            </a:r>
          </a:p>
          <a:p>
            <a:pPr marR="0" lvl="1">
              <a:lnSpc>
                <a:spcPct val="107000"/>
              </a:lnSpc>
              <a:spcBef>
                <a:spcPts val="0"/>
              </a:spcBef>
              <a:spcAft>
                <a:spcPts val="800"/>
              </a:spcAft>
              <a:buSzPts val="1000"/>
              <a:buFont typeface="Wingdings" panose="05000000000000000000" pitchFamily="2" charset="2"/>
              <a:buChar char="Ø"/>
              <a:tabLst>
                <a:tab pos="914400" algn="l"/>
              </a:tabLst>
            </a:pPr>
            <a:r>
              <a:rPr lang="en-CA" kern="100" dirty="0">
                <a:effectLst/>
                <a:latin typeface="Aptos" panose="020B0004020202020204" pitchFamily="34" charset="0"/>
                <a:ea typeface="Aptos" panose="020B0004020202020204" pitchFamily="34" charset="0"/>
                <a:cs typeface="Times New Roman" panose="02020603050405020304" pitchFamily="18" charset="0"/>
              </a:rPr>
              <a:t>The development of large language models, such as OpenAI's GPT series and Google's BERT, marked a milestone in NLP. These models leverage vast amounts of text data and sophisticated architectures to achieve human-level performance on various language tasks.</a:t>
            </a:r>
          </a:p>
          <a:p>
            <a:pPr marR="0" lvl="1">
              <a:lnSpc>
                <a:spcPct val="107000"/>
              </a:lnSpc>
              <a:spcBef>
                <a:spcPts val="0"/>
              </a:spcBef>
              <a:spcAft>
                <a:spcPts val="800"/>
              </a:spcAft>
              <a:buSzPts val="1000"/>
              <a:buFont typeface="Wingdings" panose="05000000000000000000" pitchFamily="2" charset="2"/>
              <a:buChar char="Ø"/>
              <a:tabLst>
                <a:tab pos="914400" algn="l"/>
              </a:tabLst>
            </a:pPr>
            <a:r>
              <a:rPr lang="en-CA" kern="100" dirty="0">
                <a:solidFill>
                  <a:srgbClr val="4EA72E"/>
                </a:solidFill>
                <a:effectLst/>
                <a:latin typeface="Aptos" panose="020B0004020202020204" pitchFamily="34" charset="0"/>
                <a:ea typeface="Aptos" panose="020B0004020202020204" pitchFamily="34" charset="0"/>
                <a:cs typeface="Times New Roman" panose="02020603050405020304" pitchFamily="18" charset="0"/>
              </a:rPr>
              <a:t>Large language models excel at various natural language processing tasks, including text generation, translation, sentiment analysis, and question answering.</a:t>
            </a: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pPr marL="0" marR="0" indent="0">
              <a:lnSpc>
                <a:spcPct val="107000"/>
              </a:lnSpc>
              <a:spcBef>
                <a:spcPts val="0"/>
              </a:spcBef>
              <a:spcAft>
                <a:spcPts val="800"/>
              </a:spcAft>
              <a:buNone/>
            </a:pPr>
            <a:endParaRPr lang="en-CA" kern="100" dirty="0">
              <a:effectLst/>
              <a:latin typeface="Aptos" panose="020B0004020202020204" pitchFamily="34" charset="0"/>
              <a:ea typeface="Aptos" panose="020B0004020202020204" pitchFamily="34" charset="0"/>
              <a:cs typeface="Times New Roman" panose="02020603050405020304" pitchFamily="18" charset="0"/>
            </a:endParaRPr>
          </a:p>
          <a:p>
            <a:endParaRPr lang="en-CA" dirty="0"/>
          </a:p>
        </p:txBody>
      </p:sp>
    </p:spTree>
    <p:extLst>
      <p:ext uri="{BB962C8B-B14F-4D97-AF65-F5344CB8AC3E}">
        <p14:creationId xmlns:p14="http://schemas.microsoft.com/office/powerpoint/2010/main" val="199381587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428278" y="205979"/>
            <a:ext cx="7715722" cy="345599"/>
          </a:xfrm>
        </p:spPr>
        <p:txBody>
          <a:bodyPr>
            <a:normAutofit fontScale="90000"/>
          </a:bodyPr>
          <a:lstStyle/>
          <a:p>
            <a:r>
              <a:rPr lang="en-US" altLang="en-US" sz="2400" dirty="0">
                <a:solidFill>
                  <a:srgbClr val="9900FF"/>
                </a:solidFill>
              </a:rPr>
              <a:t>IMPLEMENTATION</a:t>
            </a:r>
            <a:r>
              <a:rPr lang="en-US" altLang="en-US" sz="2400" dirty="0"/>
              <a:t>: Training Deep Learning Model</a:t>
            </a:r>
            <a:endParaRPr lang="en-US" sz="2400" dirty="0"/>
          </a:p>
        </p:txBody>
      </p:sp>
      <p:sp>
        <p:nvSpPr>
          <p:cNvPr id="4" name="Content Placeholder 3">
            <a:extLst>
              <a:ext uri="{FF2B5EF4-FFF2-40B4-BE49-F238E27FC236}">
                <a16:creationId xmlns:a16="http://schemas.microsoft.com/office/drawing/2014/main" id="{BDC51FA6-BEC8-224F-80D8-E138107EEFCA}"/>
              </a:ext>
            </a:extLst>
          </p:cNvPr>
          <p:cNvSpPr>
            <a:spLocks noGrp="1"/>
          </p:cNvSpPr>
          <p:nvPr>
            <p:ph idx="1"/>
          </p:nvPr>
        </p:nvSpPr>
        <p:spPr>
          <a:xfrm>
            <a:off x="1634836" y="623455"/>
            <a:ext cx="7051964" cy="4447309"/>
          </a:xfrm>
        </p:spPr>
        <p:txBody>
          <a:bodyPr>
            <a:normAutofit/>
          </a:bodyPr>
          <a:lstStyle/>
          <a:p>
            <a:pPr>
              <a:lnSpc>
                <a:spcPct val="90000"/>
              </a:lnSpc>
            </a:pPr>
            <a:r>
              <a:rPr lang="en-US" altLang="en-US" dirty="0"/>
              <a:t>The most basic method of training a deep learning neural network is trial and error. </a:t>
            </a:r>
          </a:p>
          <a:p>
            <a:pPr>
              <a:lnSpc>
                <a:spcPct val="90000"/>
              </a:lnSpc>
            </a:pPr>
            <a:r>
              <a:rPr lang="en-US" altLang="en-US" dirty="0"/>
              <a:t>If the network isn't behaving the way it should, change the weighting</a:t>
            </a:r>
          </a:p>
          <a:p>
            <a:pPr marL="0" indent="0">
              <a:lnSpc>
                <a:spcPct val="90000"/>
              </a:lnSpc>
              <a:buNone/>
            </a:pPr>
            <a:r>
              <a:rPr lang="en-US" altLang="en-US" dirty="0"/>
              <a:t>      of a random link by a random amount. If the accuracy of the network  </a:t>
            </a:r>
          </a:p>
          <a:p>
            <a:pPr marL="0" indent="0">
              <a:lnSpc>
                <a:spcPct val="90000"/>
              </a:lnSpc>
              <a:buNone/>
            </a:pPr>
            <a:r>
              <a:rPr lang="en-US" altLang="en-US" dirty="0"/>
              <a:t>      declines, undo the change and make a different one. </a:t>
            </a:r>
          </a:p>
          <a:p>
            <a:pPr>
              <a:lnSpc>
                <a:spcPct val="90000"/>
              </a:lnSpc>
            </a:pPr>
            <a:r>
              <a:rPr lang="en-US" altLang="en-US" dirty="0"/>
              <a:t>A Deep Learning model is trained in 4 steps:</a:t>
            </a:r>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endParaRPr lang="en-US" altLang="en-US" dirty="0"/>
          </a:p>
          <a:p>
            <a:pPr>
              <a:lnSpc>
                <a:spcPct val="90000"/>
              </a:lnSpc>
            </a:pPr>
            <a:r>
              <a:rPr lang="en-US" altLang="en-US" dirty="0"/>
              <a:t>Step 1: getting inputs: numeric &amp; non-numeric data</a:t>
            </a:r>
          </a:p>
          <a:p>
            <a:pPr>
              <a:lnSpc>
                <a:spcPct val="90000"/>
              </a:lnSpc>
            </a:pPr>
            <a:r>
              <a:rPr lang="en-US" altLang="en-US" dirty="0"/>
              <a:t>Step 2: Forward Propagation: feeding inputs through layers to get output</a:t>
            </a:r>
          </a:p>
          <a:p>
            <a:pPr>
              <a:lnSpc>
                <a:spcPct val="90000"/>
              </a:lnSpc>
            </a:pPr>
            <a:r>
              <a:rPr lang="en-US" altLang="en-US" dirty="0"/>
              <a:t>Step 3: Back-propagation: getting gradients in each layer</a:t>
            </a:r>
          </a:p>
          <a:p>
            <a:pPr>
              <a:lnSpc>
                <a:spcPct val="90000"/>
              </a:lnSpc>
            </a:pPr>
            <a:r>
              <a:rPr lang="en-US" altLang="en-US" dirty="0"/>
              <a:t>Step 4: updating the weight to minimize the error:</a:t>
            </a:r>
          </a:p>
          <a:p>
            <a:pPr marL="0" indent="0">
              <a:buNone/>
            </a:pPr>
            <a:r>
              <a:rPr lang="en-CA" dirty="0">
                <a:hlinkClick r:id="rId2"/>
              </a:rPr>
              <a:t>https://playground.tensorflow.org/</a:t>
            </a:r>
            <a:r>
              <a:rPr lang="en-CA" dirty="0"/>
              <a:t> </a:t>
            </a:r>
          </a:p>
          <a:p>
            <a:pPr marL="0" indent="0">
              <a:buNone/>
            </a:pPr>
            <a:endParaRPr lang="en-US" dirty="0"/>
          </a:p>
        </p:txBody>
      </p:sp>
      <p:grpSp>
        <p:nvGrpSpPr>
          <p:cNvPr id="7" name="Group 6">
            <a:extLst>
              <a:ext uri="{FF2B5EF4-FFF2-40B4-BE49-F238E27FC236}">
                <a16:creationId xmlns:a16="http://schemas.microsoft.com/office/drawing/2014/main" id="{9636D1EC-2D13-7448-9D1D-F4C13DB5109E}"/>
              </a:ext>
            </a:extLst>
          </p:cNvPr>
          <p:cNvGrpSpPr/>
          <p:nvPr/>
        </p:nvGrpSpPr>
        <p:grpSpPr>
          <a:xfrm>
            <a:off x="2105246" y="2470517"/>
            <a:ext cx="6420869" cy="837458"/>
            <a:chOff x="355600" y="1145948"/>
            <a:chExt cx="8213445" cy="1418999"/>
          </a:xfrm>
        </p:grpSpPr>
        <p:sp>
          <p:nvSpPr>
            <p:cNvPr id="8" name="Ορθογώνιο 2">
              <a:extLst>
                <a:ext uri="{FF2B5EF4-FFF2-40B4-BE49-F238E27FC236}">
                  <a16:creationId xmlns:a16="http://schemas.microsoft.com/office/drawing/2014/main" id="{041FB714-BDFF-8244-B9CF-DD94FDC77208}"/>
                </a:ext>
              </a:extLst>
            </p:cNvPr>
            <p:cNvSpPr/>
            <p:nvPr/>
          </p:nvSpPr>
          <p:spPr>
            <a:xfrm>
              <a:off x="355600" y="1145948"/>
              <a:ext cx="1708704" cy="141264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100" dirty="0"/>
                <a:t>Sample labeled data</a:t>
              </a:r>
            </a:p>
            <a:p>
              <a:pPr algn="ctr"/>
              <a:r>
                <a:rPr lang="en-US" sz="1100" dirty="0"/>
                <a:t>(</a:t>
              </a:r>
              <a:r>
                <a:rPr lang="en-US" sz="1200" b="1" dirty="0">
                  <a:solidFill>
                    <a:schemeClr val="bg1"/>
                  </a:solidFill>
                </a:rPr>
                <a:t>batch</a:t>
              </a:r>
              <a:r>
                <a:rPr lang="en-US" sz="1100" dirty="0"/>
                <a:t>)</a:t>
              </a:r>
              <a:endParaRPr lang="el-GR" sz="1100" dirty="0"/>
            </a:p>
          </p:txBody>
        </p:sp>
        <p:sp>
          <p:nvSpPr>
            <p:cNvPr id="9" name="Ορθογώνιο 6">
              <a:extLst>
                <a:ext uri="{FF2B5EF4-FFF2-40B4-BE49-F238E27FC236}">
                  <a16:creationId xmlns:a16="http://schemas.microsoft.com/office/drawing/2014/main" id="{3D247062-5C11-334A-9BF9-3F5187A60F89}"/>
                </a:ext>
              </a:extLst>
            </p:cNvPr>
            <p:cNvSpPr/>
            <p:nvPr/>
          </p:nvSpPr>
          <p:spPr>
            <a:xfrm>
              <a:off x="2523847" y="1145948"/>
              <a:ext cx="1708704" cy="141264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b="1" dirty="0">
                  <a:solidFill>
                    <a:schemeClr val="bg1"/>
                  </a:solidFill>
                </a:rPr>
                <a:t>Forward</a:t>
              </a:r>
              <a:r>
                <a:rPr lang="en-US" sz="1200" dirty="0">
                  <a:solidFill>
                    <a:schemeClr val="bg1"/>
                  </a:solidFill>
                </a:rPr>
                <a:t> </a:t>
              </a:r>
              <a:r>
                <a:rPr lang="en-US" sz="1100" dirty="0"/>
                <a:t>it through the network, get predictions</a:t>
              </a:r>
              <a:endParaRPr lang="el-GR" sz="1100" dirty="0"/>
            </a:p>
          </p:txBody>
        </p:sp>
        <p:sp>
          <p:nvSpPr>
            <p:cNvPr id="10" name="Ορθογώνιο 7">
              <a:extLst>
                <a:ext uri="{FF2B5EF4-FFF2-40B4-BE49-F238E27FC236}">
                  <a16:creationId xmlns:a16="http://schemas.microsoft.com/office/drawing/2014/main" id="{EC05788C-379F-F74E-B84F-90FE7687DFF4}"/>
                </a:ext>
              </a:extLst>
            </p:cNvPr>
            <p:cNvSpPr/>
            <p:nvPr/>
          </p:nvSpPr>
          <p:spPr>
            <a:xfrm>
              <a:off x="4692094" y="1145948"/>
              <a:ext cx="1708704" cy="141264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b="1" dirty="0">
                  <a:solidFill>
                    <a:schemeClr val="bg1"/>
                  </a:solidFill>
                </a:rPr>
                <a:t>Back-propagate</a:t>
              </a:r>
              <a:r>
                <a:rPr lang="en-US" sz="1100" dirty="0"/>
                <a:t> the errors</a:t>
              </a:r>
              <a:endParaRPr lang="el-GR" sz="1100" dirty="0"/>
            </a:p>
          </p:txBody>
        </p:sp>
        <p:sp>
          <p:nvSpPr>
            <p:cNvPr id="11" name="Ορθογώνιο 8">
              <a:extLst>
                <a:ext uri="{FF2B5EF4-FFF2-40B4-BE49-F238E27FC236}">
                  <a16:creationId xmlns:a16="http://schemas.microsoft.com/office/drawing/2014/main" id="{1F3908CE-D6F3-8B4F-AA60-345E0274315B}"/>
                </a:ext>
              </a:extLst>
            </p:cNvPr>
            <p:cNvSpPr/>
            <p:nvPr/>
          </p:nvSpPr>
          <p:spPr>
            <a:xfrm>
              <a:off x="6860341" y="1145948"/>
              <a:ext cx="1708704" cy="1412648"/>
            </a:xfrm>
            <a:prstGeom prst="rect">
              <a:avLst/>
            </a:prstGeom>
          </p:spPr>
          <p:style>
            <a:lnRef idx="3">
              <a:schemeClr val="lt1"/>
            </a:lnRef>
            <a:fillRef idx="1">
              <a:schemeClr val="accent4"/>
            </a:fillRef>
            <a:effectRef idx="1">
              <a:schemeClr val="accent4"/>
            </a:effectRef>
            <a:fontRef idx="minor">
              <a:schemeClr val="lt1"/>
            </a:fontRef>
          </p:style>
          <p:txBody>
            <a:bodyPr rtlCol="0" anchor="ctr"/>
            <a:lstStyle/>
            <a:p>
              <a:pPr algn="ctr"/>
              <a:r>
                <a:rPr lang="en-US" sz="1200" b="1" dirty="0"/>
                <a:t>Update</a:t>
              </a:r>
              <a:r>
                <a:rPr lang="en-US" sz="1200" dirty="0"/>
                <a:t> </a:t>
              </a:r>
              <a:r>
                <a:rPr lang="en-US" sz="1100" dirty="0"/>
                <a:t>the network weights</a:t>
              </a:r>
              <a:endParaRPr lang="el-GR" sz="1100" dirty="0"/>
            </a:p>
          </p:txBody>
        </p:sp>
        <p:cxnSp>
          <p:nvCxnSpPr>
            <p:cNvPr id="12" name="Ευθύγραμμο βέλος σύνδεσης 10">
              <a:extLst>
                <a:ext uri="{FF2B5EF4-FFF2-40B4-BE49-F238E27FC236}">
                  <a16:creationId xmlns:a16="http://schemas.microsoft.com/office/drawing/2014/main" id="{64B79EC4-12E3-FB47-9886-7591448ACB20}"/>
                </a:ext>
              </a:extLst>
            </p:cNvPr>
            <p:cNvCxnSpPr>
              <a:stCxn id="8" idx="3"/>
              <a:endCxn id="9" idx="1"/>
            </p:cNvCxnSpPr>
            <p:nvPr/>
          </p:nvCxnSpPr>
          <p:spPr>
            <a:xfrm>
              <a:off x="2064304" y="1852272"/>
              <a:ext cx="4595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Ευθύγραμμο βέλος σύνδεσης 11">
              <a:extLst>
                <a:ext uri="{FF2B5EF4-FFF2-40B4-BE49-F238E27FC236}">
                  <a16:creationId xmlns:a16="http://schemas.microsoft.com/office/drawing/2014/main" id="{4239A413-C87B-8349-BB40-17798BB7B9A6}"/>
                </a:ext>
              </a:extLst>
            </p:cNvPr>
            <p:cNvCxnSpPr/>
            <p:nvPr/>
          </p:nvCxnSpPr>
          <p:spPr>
            <a:xfrm>
              <a:off x="4232551" y="1852272"/>
              <a:ext cx="4595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Ευθύγραμμο βέλος σύνδεσης 12">
              <a:extLst>
                <a:ext uri="{FF2B5EF4-FFF2-40B4-BE49-F238E27FC236}">
                  <a16:creationId xmlns:a16="http://schemas.microsoft.com/office/drawing/2014/main" id="{F3B896C1-5E42-1C42-B981-F9BED2893EB9}"/>
                </a:ext>
              </a:extLst>
            </p:cNvPr>
            <p:cNvCxnSpPr/>
            <p:nvPr/>
          </p:nvCxnSpPr>
          <p:spPr>
            <a:xfrm>
              <a:off x="6400798" y="1863044"/>
              <a:ext cx="4595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Γωνιώδης σύνδεση 14">
              <a:extLst>
                <a:ext uri="{FF2B5EF4-FFF2-40B4-BE49-F238E27FC236}">
                  <a16:creationId xmlns:a16="http://schemas.microsoft.com/office/drawing/2014/main" id="{1325DE2E-1CE1-7244-8B17-B6A9F8552F71}"/>
                </a:ext>
              </a:extLst>
            </p:cNvPr>
            <p:cNvCxnSpPr>
              <a:stCxn id="11" idx="2"/>
              <a:endCxn id="8" idx="2"/>
            </p:cNvCxnSpPr>
            <p:nvPr/>
          </p:nvCxnSpPr>
          <p:spPr>
            <a:xfrm rot="5400000">
              <a:off x="4462323" y="-693774"/>
              <a:ext cx="12700" cy="6504741"/>
            </a:xfrm>
            <a:prstGeom prst="bentConnector3">
              <a:avLst>
                <a:gd name="adj1" fmla="val 1800000"/>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E34C04ED-C56E-14BA-7059-B5B173843C43}"/>
                  </a:ext>
                </a:extLst>
              </p:cNvPr>
              <p:cNvSpPr txBox="1"/>
              <p:nvPr/>
            </p:nvSpPr>
            <p:spPr>
              <a:xfrm>
                <a:off x="6280808" y="4272084"/>
                <a:ext cx="1699376" cy="5259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CA" b="0" i="1" smtClean="0">
                          <a:latin typeface="Cambria Math" panose="02040503050406030204" pitchFamily="18" charset="0"/>
                        </a:rPr>
                        <m:t>𝑊</m:t>
                      </m:r>
                      <m:r>
                        <a:rPr lang="en-CA" b="0" i="1" smtClean="0">
                          <a:latin typeface="Cambria Math" panose="02040503050406030204" pitchFamily="18" charset="0"/>
                        </a:rPr>
                        <m:t> ←</m:t>
                      </m:r>
                      <m:r>
                        <a:rPr lang="en-CA" b="0" i="1" smtClean="0">
                          <a:latin typeface="Cambria Math" panose="02040503050406030204" pitchFamily="18" charset="0"/>
                          <a:ea typeface="Cambria Math" panose="02040503050406030204" pitchFamily="18" charset="0"/>
                        </a:rPr>
                        <m:t>𝑊</m:t>
                      </m:r>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𝜂</m:t>
                      </m:r>
                      <m:f>
                        <m:fPr>
                          <m:ctrlPr>
                            <a:rPr lang="en-CA" b="0" i="1" smtClean="0">
                              <a:latin typeface="Cambria Math" panose="02040503050406030204" pitchFamily="18" charset="0"/>
                              <a:ea typeface="Cambria Math" panose="02040503050406030204" pitchFamily="18" charset="0"/>
                            </a:rPr>
                          </m:ctrlPr>
                        </m:fPr>
                        <m:num>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𝐸</m:t>
                          </m:r>
                        </m:num>
                        <m:den>
                          <m:r>
                            <a:rPr lang="en-CA" b="0" i="1" smtClean="0">
                              <a:latin typeface="Cambria Math" panose="02040503050406030204" pitchFamily="18" charset="0"/>
                              <a:ea typeface="Cambria Math" panose="02040503050406030204" pitchFamily="18" charset="0"/>
                            </a:rPr>
                            <m:t>𝜕</m:t>
                          </m:r>
                          <m:r>
                            <a:rPr lang="en-CA" b="0" i="1" smtClean="0">
                              <a:latin typeface="Cambria Math" panose="02040503050406030204" pitchFamily="18" charset="0"/>
                              <a:ea typeface="Cambria Math" panose="02040503050406030204" pitchFamily="18" charset="0"/>
                            </a:rPr>
                            <m:t>𝑊</m:t>
                          </m:r>
                        </m:den>
                      </m:f>
                    </m:oMath>
                  </m:oMathPara>
                </a14:m>
                <a:endParaRPr lang="en-CA" dirty="0"/>
              </a:p>
            </p:txBody>
          </p:sp>
        </mc:Choice>
        <mc:Fallback xmlns="">
          <p:sp>
            <p:nvSpPr>
              <p:cNvPr id="16" name="TextBox 15">
                <a:extLst>
                  <a:ext uri="{FF2B5EF4-FFF2-40B4-BE49-F238E27FC236}">
                    <a16:creationId xmlns:a16="http://schemas.microsoft.com/office/drawing/2014/main" id="{E34C04ED-C56E-14BA-7059-B5B173843C43}"/>
                  </a:ext>
                </a:extLst>
              </p:cNvPr>
              <p:cNvSpPr txBox="1">
                <a:spLocks noRot="1" noChangeAspect="1" noMove="1" noResize="1" noEditPoints="1" noAdjustHandles="1" noChangeArrowheads="1" noChangeShapeType="1" noTextEdit="1"/>
              </p:cNvSpPr>
              <p:nvPr/>
            </p:nvSpPr>
            <p:spPr>
              <a:xfrm>
                <a:off x="6280808" y="4272084"/>
                <a:ext cx="1699376" cy="52591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470723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040" y="205979"/>
            <a:ext cx="6969760" cy="542166"/>
          </a:xfrm>
        </p:spPr>
        <p:txBody>
          <a:bodyPr>
            <a:normAutofit/>
          </a:bodyPr>
          <a:lstStyle/>
          <a:p>
            <a:r>
              <a:rPr lang="en-US" altLang="en-US" sz="2400" dirty="0">
                <a:solidFill>
                  <a:srgbClr val="9900FF"/>
                </a:solidFill>
              </a:rPr>
              <a:t>IMPLEMENTATION</a:t>
            </a:r>
            <a:r>
              <a:rPr lang="en-US" altLang="en-US" sz="2400" dirty="0"/>
              <a:t>: </a:t>
            </a:r>
            <a:r>
              <a:rPr lang="en-CA" sz="2400" dirty="0"/>
              <a:t>Terminologies</a:t>
            </a:r>
            <a:endParaRPr lang="en-US" sz="2400" dirty="0"/>
          </a:p>
        </p:txBody>
      </p:sp>
      <p:sp>
        <p:nvSpPr>
          <p:cNvPr id="4" name="Content Placeholder 3">
            <a:extLst>
              <a:ext uri="{FF2B5EF4-FFF2-40B4-BE49-F238E27FC236}">
                <a16:creationId xmlns:a16="http://schemas.microsoft.com/office/drawing/2014/main" id="{73C60EF8-667A-F147-A397-A4969575D4A5}"/>
              </a:ext>
            </a:extLst>
          </p:cNvPr>
          <p:cNvSpPr>
            <a:spLocks noGrp="1"/>
          </p:cNvSpPr>
          <p:nvPr>
            <p:ph idx="1"/>
          </p:nvPr>
        </p:nvSpPr>
        <p:spPr>
          <a:xfrm>
            <a:off x="1571861" y="748145"/>
            <a:ext cx="7504126" cy="4330176"/>
          </a:xfrm>
        </p:spPr>
        <p:txBody>
          <a:bodyPr>
            <a:noAutofit/>
          </a:bodyPr>
          <a:lstStyle/>
          <a:p>
            <a:pPr>
              <a:buFont typeface="Wingdings" panose="05000000000000000000" pitchFamily="2" charset="2"/>
              <a:buChar char="v"/>
            </a:pPr>
            <a:r>
              <a:rPr lang="en-US" sz="1400" b="1" dirty="0"/>
              <a:t>Weight</a:t>
            </a:r>
            <a:r>
              <a:rPr lang="en-US" sz="1400" dirty="0"/>
              <a:t> (w)</a:t>
            </a:r>
            <a:r>
              <a:rPr lang="en-US" sz="1400" b="1" dirty="0"/>
              <a:t>:</a:t>
            </a:r>
            <a:r>
              <a:rPr lang="en-US" sz="1400" dirty="0"/>
              <a:t> is coefficient that scale (amplify or minimize) the input signal to a given neuron in the network.</a:t>
            </a:r>
          </a:p>
          <a:p>
            <a:pPr>
              <a:buFont typeface="Wingdings" panose="05000000000000000000" pitchFamily="2" charset="2"/>
              <a:buChar char="v"/>
            </a:pPr>
            <a:r>
              <a:rPr lang="en-US" sz="1400" b="1" dirty="0"/>
              <a:t>Bias</a:t>
            </a:r>
            <a:r>
              <a:rPr lang="en-US" sz="1400" dirty="0"/>
              <a:t> (b)</a:t>
            </a:r>
            <a:r>
              <a:rPr lang="en-US" sz="1400" b="1" dirty="0"/>
              <a:t>:</a:t>
            </a:r>
            <a:r>
              <a:rPr lang="en-US" sz="1400" dirty="0"/>
              <a:t> is scalar value added to the input to ensure that at least a few nodes per layer are activated regardless of signal strength</a:t>
            </a:r>
          </a:p>
          <a:p>
            <a:pPr>
              <a:buFont typeface="Wingdings" panose="05000000000000000000" pitchFamily="2" charset="2"/>
              <a:buChar char="v"/>
            </a:pPr>
            <a:r>
              <a:rPr lang="en-US" sz="1400" b="1" dirty="0"/>
              <a:t>Activation function </a:t>
            </a:r>
            <a:r>
              <a:rPr lang="en-US" sz="1400" dirty="0"/>
              <a:t>(f)</a:t>
            </a:r>
            <a:r>
              <a:rPr lang="en-US" sz="1400" b="1" dirty="0"/>
              <a:t>: </a:t>
            </a:r>
            <a:r>
              <a:rPr lang="en-US" sz="1400" dirty="0"/>
              <a:t>The function that govern the artificial neuron’s behavior. </a:t>
            </a:r>
          </a:p>
          <a:p>
            <a:pPr>
              <a:buFont typeface="Wingdings" panose="05000000000000000000" pitchFamily="2" charset="2"/>
              <a:buChar char="v"/>
            </a:pPr>
            <a:r>
              <a:rPr lang="en-US" altLang="en-US" sz="1400" b="1" dirty="0">
                <a:latin typeface="Arial" panose="020B0604020202020204" pitchFamily="34" charset="0"/>
                <a:cs typeface="Arial" panose="020B0604020202020204" pitchFamily="34" charset="0"/>
              </a:rPr>
              <a:t>Learning</a:t>
            </a:r>
            <a:r>
              <a:rPr lang="en-US" altLang="en-US" sz="1400" dirty="0">
                <a:latin typeface="Arial" panose="020B0604020202020204" pitchFamily="34" charset="0"/>
                <a:cs typeface="Arial" panose="020B0604020202020204" pitchFamily="34" charset="0"/>
              </a:rPr>
              <a:t> </a:t>
            </a:r>
          </a:p>
          <a:p>
            <a:pPr lvl="1">
              <a:buFont typeface="Wingdings" panose="05000000000000000000" pitchFamily="2" charset="2"/>
              <a:buChar char="v"/>
            </a:pPr>
            <a:r>
              <a:rPr lang="en-GB" altLang="en-US" sz="1400" dirty="0">
                <a:latin typeface="Arial" panose="020B0604020202020204" pitchFamily="34" charset="0"/>
                <a:cs typeface="Arial" panose="020B0604020202020204" pitchFamily="34" charset="0"/>
              </a:rPr>
              <a:t>Adjust neural network weights to map inputs to outputs and minimize the error.</a:t>
            </a:r>
          </a:p>
          <a:p>
            <a:pPr>
              <a:buFont typeface="Wingdings" panose="05000000000000000000" pitchFamily="2" charset="2"/>
              <a:buChar char="v"/>
            </a:pPr>
            <a:r>
              <a:rPr lang="en-US" altLang="en-US" sz="1400" b="1" dirty="0">
                <a:latin typeface="Arial" panose="020B0604020202020204" pitchFamily="34" charset="0"/>
                <a:cs typeface="Arial" panose="020B0604020202020204" pitchFamily="34" charset="0"/>
              </a:rPr>
              <a:t>Error</a:t>
            </a:r>
          </a:p>
          <a:p>
            <a:pPr lvl="1">
              <a:buFont typeface="Wingdings" panose="05000000000000000000" pitchFamily="2" charset="2"/>
              <a:buChar char="v"/>
            </a:pPr>
            <a:r>
              <a:rPr lang="en-US" altLang="en-US" sz="1400" dirty="0">
                <a:latin typeface="Arial" panose="020B0604020202020204" pitchFamily="34" charset="0"/>
                <a:cs typeface="Arial" panose="020B0604020202020204" pitchFamily="34" charset="0"/>
              </a:rPr>
              <a:t>The error value is the amount by which the value output by the network differs from the target value.</a:t>
            </a:r>
          </a:p>
          <a:p>
            <a:pPr>
              <a:buFont typeface="Wingdings" panose="05000000000000000000" pitchFamily="2" charset="2"/>
              <a:buChar char="v"/>
            </a:pPr>
            <a:r>
              <a:rPr lang="en-US" sz="1400" b="1" dirty="0">
                <a:latin typeface="Arial" panose="020B0604020202020204" pitchFamily="34" charset="0"/>
                <a:cs typeface="Arial" panose="020B0604020202020204" pitchFamily="34" charset="0"/>
              </a:rPr>
              <a:t>Epoch</a:t>
            </a:r>
          </a:p>
          <a:p>
            <a:pPr lvl="1">
              <a:buFont typeface="Wingdings" panose="05000000000000000000" pitchFamily="2" charset="2"/>
              <a:buChar char="v"/>
            </a:pPr>
            <a:r>
              <a:rPr lang="en-US" sz="1400" dirty="0">
                <a:latin typeface="Arial" panose="020B0604020202020204" pitchFamily="34" charset="0"/>
                <a:cs typeface="Arial" panose="020B0604020202020204" pitchFamily="34" charset="0"/>
              </a:rPr>
              <a:t>Cycle of </a:t>
            </a:r>
            <a:r>
              <a:rPr lang="en-US" altLang="en-US" sz="1400" dirty="0">
                <a:latin typeface="Arial" panose="020B0604020202020204" pitchFamily="34" charset="0"/>
                <a:cs typeface="Arial" panose="020B0604020202020204" pitchFamily="34" charset="0"/>
              </a:rPr>
              <a:t>presentation of the entire training set to the neural network. </a:t>
            </a:r>
          </a:p>
          <a:p>
            <a:pPr>
              <a:buFont typeface="Wingdings" panose="05000000000000000000" pitchFamily="2" charset="2"/>
              <a:buChar char="v"/>
            </a:pPr>
            <a:r>
              <a:rPr lang="en-US" altLang="en-US" sz="1400" b="1" dirty="0">
                <a:latin typeface="Arial" panose="020B0604020202020204" pitchFamily="34" charset="0"/>
                <a:cs typeface="Arial" panose="020B0604020202020204" pitchFamily="34" charset="0"/>
              </a:rPr>
              <a:t>Cross validation</a:t>
            </a:r>
          </a:p>
          <a:p>
            <a:pPr lvl="1">
              <a:buFont typeface="Courier New" panose="02070309020205020404" pitchFamily="49" charset="0"/>
              <a:buChar char="o"/>
            </a:pPr>
            <a:r>
              <a:rPr lang="en-US" altLang="en-US" sz="1400" dirty="0">
                <a:latin typeface="Arial" panose="020B0604020202020204" pitchFamily="34" charset="0"/>
                <a:cs typeface="Arial" panose="020B0604020202020204" pitchFamily="34" charset="0"/>
              </a:rPr>
              <a:t>An often-proposed solution for these problems is to divide, the training set into</a:t>
            </a:r>
          </a:p>
          <a:p>
            <a:pPr lvl="2">
              <a:buFont typeface="Courier New" panose="02070309020205020404" pitchFamily="49" charset="0"/>
              <a:buChar char="o"/>
            </a:pPr>
            <a:r>
              <a:rPr lang="en-US" altLang="en-US" sz="1400" dirty="0">
                <a:latin typeface="Arial" panose="020B0604020202020204" pitchFamily="34" charset="0"/>
                <a:cs typeface="Arial" panose="020B0604020202020204" pitchFamily="34" charset="0"/>
              </a:rPr>
              <a:t>training set really used to train ,</a:t>
            </a:r>
          </a:p>
          <a:p>
            <a:pPr lvl="2">
              <a:buFont typeface="Courier New" panose="02070309020205020404" pitchFamily="49" charset="0"/>
              <a:buChar char="o"/>
            </a:pPr>
            <a:r>
              <a:rPr lang="en-US" altLang="en-US" sz="1400" dirty="0">
                <a:latin typeface="Arial" panose="020B0604020202020204" pitchFamily="34" charset="0"/>
                <a:cs typeface="Arial" panose="020B0604020202020204" pitchFamily="34" charset="0"/>
              </a:rPr>
              <a:t>verification set to test the progress</a:t>
            </a:r>
            <a:endParaRPr lang="en-US"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7251947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err="1"/>
              <a:t>Keras</a:t>
            </a:r>
            <a:endParaRPr lang="zh-TW" altLang="en-US" dirty="0"/>
          </a:p>
        </p:txBody>
      </p:sp>
      <p:pic>
        <p:nvPicPr>
          <p:cNvPr id="5" name="Picture 6" descr="http://cdn.geekwire.com/wp-content/uploads/2015/11/google-Tensor-Flow.pn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34111" y="1627855"/>
            <a:ext cx="1214051" cy="989451"/>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http://deeplearning.net/software/theano/_static/theano_logo_allblue_200x46.pn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40914" y="1983734"/>
            <a:ext cx="1564757" cy="359895"/>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6" descr="http://keras.io/img/keras-logo-small.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248162" y="3446772"/>
            <a:ext cx="804522" cy="804522"/>
          </a:xfrm>
          <a:prstGeom prst="rect">
            <a:avLst/>
          </a:prstGeom>
          <a:noFill/>
          <a:extLst>
            <a:ext uri="{909E8E84-426E-40DD-AFC4-6F175D3DCCD1}">
              <a14:hiddenFill xmlns:a14="http://schemas.microsoft.com/office/drawing/2010/main">
                <a:solidFill>
                  <a:srgbClr val="FFFFFF"/>
                </a:solidFill>
              </a14:hiddenFill>
            </a:ext>
          </a:extLst>
        </p:spPr>
      </p:pic>
      <p:sp>
        <p:nvSpPr>
          <p:cNvPr id="10" name="文字方塊 9"/>
          <p:cNvSpPr txBox="1"/>
          <p:nvPr/>
        </p:nvSpPr>
        <p:spPr>
          <a:xfrm>
            <a:off x="3232601" y="4184084"/>
            <a:ext cx="835644" cy="369332"/>
          </a:xfrm>
          <a:prstGeom prst="rect">
            <a:avLst/>
          </a:prstGeom>
          <a:noFill/>
        </p:spPr>
        <p:txBody>
          <a:bodyPr wrap="square" rtlCol="0">
            <a:spAutoFit/>
          </a:bodyPr>
          <a:lstStyle/>
          <a:p>
            <a:pPr algn="ctr"/>
            <a:r>
              <a:rPr lang="en-US" altLang="zh-TW" dirty="0" err="1"/>
              <a:t>keras</a:t>
            </a:r>
            <a:endParaRPr lang="zh-TW" altLang="en-US" dirty="0"/>
          </a:p>
        </p:txBody>
      </p:sp>
      <p:sp>
        <p:nvSpPr>
          <p:cNvPr id="12" name="矩形 11"/>
          <p:cNvSpPr/>
          <p:nvPr/>
        </p:nvSpPr>
        <p:spPr>
          <a:xfrm>
            <a:off x="3073069" y="407596"/>
            <a:ext cx="4571623" cy="507831"/>
          </a:xfrm>
          <a:prstGeom prst="rect">
            <a:avLst/>
          </a:prstGeom>
        </p:spPr>
        <p:txBody>
          <a:bodyPr wrap="square">
            <a:spAutoFit/>
          </a:bodyPr>
          <a:lstStyle/>
          <a:p>
            <a:r>
              <a:rPr lang="zh-TW" altLang="en-US" sz="1350" dirty="0"/>
              <a:t>http://speech.ee.ntu.edu.tw/~tlkagk/courses/MLDS_2015_2/Lecture/Theano%20DNN.ecm.mp4/index.html</a:t>
            </a:r>
          </a:p>
        </p:txBody>
      </p:sp>
      <p:sp>
        <p:nvSpPr>
          <p:cNvPr id="13" name="矩形 12"/>
          <p:cNvSpPr/>
          <p:nvPr/>
        </p:nvSpPr>
        <p:spPr>
          <a:xfrm>
            <a:off x="3073069" y="884471"/>
            <a:ext cx="4590015" cy="507831"/>
          </a:xfrm>
          <a:prstGeom prst="rect">
            <a:avLst/>
          </a:prstGeom>
        </p:spPr>
        <p:txBody>
          <a:bodyPr wrap="square">
            <a:spAutoFit/>
          </a:bodyPr>
          <a:lstStyle/>
          <a:p>
            <a:r>
              <a:rPr lang="zh-TW" altLang="en-US" sz="1350" dirty="0"/>
              <a:t>http://speech.ee.ntu.edu.tw/~tlkagk/courses/MLDS_2015_2/Lecture/RNN%20training%20(v6).ecm.mp4/index.html</a:t>
            </a:r>
          </a:p>
        </p:txBody>
      </p:sp>
      <p:sp>
        <p:nvSpPr>
          <p:cNvPr id="15" name="文字方塊 14"/>
          <p:cNvSpPr txBox="1"/>
          <p:nvPr/>
        </p:nvSpPr>
        <p:spPr>
          <a:xfrm>
            <a:off x="5679548" y="1766301"/>
            <a:ext cx="1555845" cy="369332"/>
          </a:xfrm>
          <a:prstGeom prst="rect">
            <a:avLst/>
          </a:prstGeom>
          <a:noFill/>
        </p:spPr>
        <p:txBody>
          <a:bodyPr wrap="square" rtlCol="0">
            <a:spAutoFit/>
          </a:bodyPr>
          <a:lstStyle/>
          <a:p>
            <a:r>
              <a:rPr lang="en-US" altLang="zh-TW" dirty="0"/>
              <a:t>Very flexible</a:t>
            </a:r>
            <a:endParaRPr lang="zh-TW" altLang="en-US" dirty="0"/>
          </a:p>
        </p:txBody>
      </p:sp>
      <p:sp>
        <p:nvSpPr>
          <p:cNvPr id="16" name="文字方塊 15"/>
          <p:cNvSpPr txBox="1"/>
          <p:nvPr/>
        </p:nvSpPr>
        <p:spPr>
          <a:xfrm>
            <a:off x="5699682" y="2141861"/>
            <a:ext cx="1555845" cy="646331"/>
          </a:xfrm>
          <a:prstGeom prst="rect">
            <a:avLst/>
          </a:prstGeom>
          <a:noFill/>
        </p:spPr>
        <p:txBody>
          <a:bodyPr wrap="square" rtlCol="0">
            <a:spAutoFit/>
          </a:bodyPr>
          <a:lstStyle/>
          <a:p>
            <a:r>
              <a:rPr lang="en-US" altLang="zh-TW" dirty="0"/>
              <a:t>Need some effort to learn</a:t>
            </a:r>
            <a:endParaRPr lang="zh-TW" altLang="en-US" dirty="0"/>
          </a:p>
        </p:txBody>
      </p:sp>
      <p:sp>
        <p:nvSpPr>
          <p:cNvPr id="17" name="文字方塊 16"/>
          <p:cNvSpPr txBox="1"/>
          <p:nvPr/>
        </p:nvSpPr>
        <p:spPr>
          <a:xfrm>
            <a:off x="4419581" y="3278887"/>
            <a:ext cx="2409441" cy="369332"/>
          </a:xfrm>
          <a:prstGeom prst="rect">
            <a:avLst/>
          </a:prstGeom>
          <a:noFill/>
        </p:spPr>
        <p:txBody>
          <a:bodyPr wrap="square" rtlCol="0">
            <a:spAutoFit/>
          </a:bodyPr>
          <a:lstStyle/>
          <a:p>
            <a:r>
              <a:rPr lang="en-US" altLang="zh-TW" dirty="0"/>
              <a:t>Easy to learn and use</a:t>
            </a:r>
            <a:endParaRPr lang="zh-TW" altLang="en-US" dirty="0"/>
          </a:p>
        </p:txBody>
      </p:sp>
      <p:sp>
        <p:nvSpPr>
          <p:cNvPr id="18" name="文字方塊 17"/>
          <p:cNvSpPr txBox="1"/>
          <p:nvPr/>
        </p:nvSpPr>
        <p:spPr>
          <a:xfrm>
            <a:off x="4738581" y="3607050"/>
            <a:ext cx="2632743" cy="646331"/>
          </a:xfrm>
          <a:prstGeom prst="rect">
            <a:avLst/>
          </a:prstGeom>
          <a:noFill/>
        </p:spPr>
        <p:txBody>
          <a:bodyPr wrap="square" rtlCol="0">
            <a:spAutoFit/>
          </a:bodyPr>
          <a:lstStyle/>
          <a:p>
            <a:r>
              <a:rPr lang="en-US" altLang="zh-TW" dirty="0"/>
              <a:t>(still have some flexibility)</a:t>
            </a:r>
            <a:endParaRPr lang="zh-TW" altLang="en-US" dirty="0"/>
          </a:p>
        </p:txBody>
      </p:sp>
      <p:sp>
        <p:nvSpPr>
          <p:cNvPr id="19" name="文字方塊 18"/>
          <p:cNvSpPr txBox="1"/>
          <p:nvPr/>
        </p:nvSpPr>
        <p:spPr>
          <a:xfrm>
            <a:off x="4405420" y="4251294"/>
            <a:ext cx="3285025" cy="646331"/>
          </a:xfrm>
          <a:prstGeom prst="rect">
            <a:avLst/>
          </a:prstGeom>
          <a:noFill/>
        </p:spPr>
        <p:txBody>
          <a:bodyPr wrap="square" rtlCol="0">
            <a:spAutoFit/>
          </a:bodyPr>
          <a:lstStyle/>
          <a:p>
            <a:r>
              <a:rPr lang="en-US" altLang="zh-TW" dirty="0"/>
              <a:t>You can modify it if you can write </a:t>
            </a:r>
            <a:r>
              <a:rPr lang="en-US" altLang="zh-TW" dirty="0" err="1"/>
              <a:t>TensorFlow</a:t>
            </a:r>
            <a:r>
              <a:rPr lang="en-US" altLang="zh-TW" dirty="0"/>
              <a:t> or </a:t>
            </a:r>
            <a:r>
              <a:rPr lang="en-US" altLang="zh-TW" dirty="0" err="1"/>
              <a:t>Theano</a:t>
            </a:r>
            <a:endParaRPr lang="zh-TW" altLang="en-US" dirty="0"/>
          </a:p>
        </p:txBody>
      </p:sp>
      <p:sp>
        <p:nvSpPr>
          <p:cNvPr id="20" name="右大括弧 19"/>
          <p:cNvSpPr/>
          <p:nvPr/>
        </p:nvSpPr>
        <p:spPr>
          <a:xfrm rot="5400000">
            <a:off x="3394571" y="1222078"/>
            <a:ext cx="441156" cy="3381043"/>
          </a:xfrm>
          <a:prstGeom prst="rightBrace">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sz="1350"/>
          </a:p>
        </p:txBody>
      </p:sp>
      <p:sp>
        <p:nvSpPr>
          <p:cNvPr id="21" name="文字方塊 20"/>
          <p:cNvSpPr txBox="1"/>
          <p:nvPr/>
        </p:nvSpPr>
        <p:spPr>
          <a:xfrm>
            <a:off x="1614488" y="3402119"/>
            <a:ext cx="1484194" cy="923330"/>
          </a:xfrm>
          <a:prstGeom prst="rect">
            <a:avLst/>
          </a:prstGeom>
          <a:noFill/>
        </p:spPr>
        <p:txBody>
          <a:bodyPr wrap="square" rtlCol="0">
            <a:spAutoFit/>
          </a:bodyPr>
          <a:lstStyle/>
          <a:p>
            <a:r>
              <a:rPr lang="en-US" altLang="zh-TW" dirty="0"/>
              <a:t>Interface of </a:t>
            </a:r>
            <a:r>
              <a:rPr lang="en-US" altLang="zh-TW" dirty="0" err="1"/>
              <a:t>TensorFlow</a:t>
            </a:r>
            <a:r>
              <a:rPr lang="en-US" altLang="zh-TW" dirty="0"/>
              <a:t> or </a:t>
            </a:r>
            <a:r>
              <a:rPr lang="en-US" altLang="zh-TW" dirty="0" err="1"/>
              <a:t>Theano</a:t>
            </a:r>
            <a:endParaRPr lang="zh-TW" altLang="en-US" dirty="0"/>
          </a:p>
        </p:txBody>
      </p:sp>
      <p:sp>
        <p:nvSpPr>
          <p:cNvPr id="22" name="文字方塊 21"/>
          <p:cNvSpPr txBox="1"/>
          <p:nvPr/>
        </p:nvSpPr>
        <p:spPr>
          <a:xfrm>
            <a:off x="3098682" y="1983734"/>
            <a:ext cx="710021" cy="369332"/>
          </a:xfrm>
          <a:prstGeom prst="rect">
            <a:avLst/>
          </a:prstGeom>
          <a:noFill/>
        </p:spPr>
        <p:txBody>
          <a:bodyPr wrap="square" rtlCol="0">
            <a:spAutoFit/>
          </a:bodyPr>
          <a:lstStyle/>
          <a:p>
            <a:pPr algn="ctr"/>
            <a:r>
              <a:rPr lang="en-US" altLang="zh-TW" dirty="0"/>
              <a:t>or</a:t>
            </a:r>
            <a:endParaRPr lang="zh-TW" altLang="en-US" dirty="0"/>
          </a:p>
        </p:txBody>
      </p:sp>
      <p:sp>
        <p:nvSpPr>
          <p:cNvPr id="23" name="矩形 22"/>
          <p:cNvSpPr/>
          <p:nvPr/>
        </p:nvSpPr>
        <p:spPr>
          <a:xfrm>
            <a:off x="3092119" y="138653"/>
            <a:ext cx="2516156" cy="300082"/>
          </a:xfrm>
          <a:prstGeom prst="rect">
            <a:avLst/>
          </a:prstGeom>
        </p:spPr>
        <p:txBody>
          <a:bodyPr wrap="square">
            <a:spAutoFit/>
          </a:bodyPr>
          <a:lstStyle/>
          <a:p>
            <a:r>
              <a:rPr lang="en-US" altLang="zh-TW" sz="1350" dirty="0"/>
              <a:t>If you want to learn </a:t>
            </a:r>
            <a:r>
              <a:rPr lang="en-US" altLang="zh-TW" sz="1350" dirty="0" err="1"/>
              <a:t>theano</a:t>
            </a:r>
            <a:r>
              <a:rPr lang="en-US" altLang="zh-TW" sz="1350" dirty="0"/>
              <a:t>:</a:t>
            </a:r>
            <a:endParaRPr lang="zh-TW" altLang="en-US" sz="1350" dirty="0"/>
          </a:p>
        </p:txBody>
      </p:sp>
    </p:spTree>
    <p:extLst>
      <p:ext uri="{BB962C8B-B14F-4D97-AF65-F5344CB8AC3E}">
        <p14:creationId xmlns:p14="http://schemas.microsoft.com/office/powerpoint/2010/main" val="1542677813"/>
      </p:ext>
    </p:extLst>
  </p:cSld>
  <p:clrMapOvr>
    <a:masterClrMapping/>
  </p:clrMapOvr>
  <mc:AlternateContent xmlns:mc="http://schemas.openxmlformats.org/markup-compatibility/2006" xmlns:p14="http://schemas.microsoft.com/office/powerpoint/2010/main">
    <mc:Choice Requires="p14">
      <p:transition spd="slow" p14:dur="2000">
        <p:cut/>
      </p:transition>
    </mc:Choice>
    <mc:Fallback xmlns="">
      <p:transition spd="slow">
        <p:cu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7"/>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3" grpId="0"/>
      <p:bldP spid="15" grpId="0"/>
      <p:bldP spid="16" grpId="0"/>
      <p:bldP spid="17" grpId="0"/>
      <p:bldP spid="18" grpId="0"/>
      <p:bldP spid="19" grpId="0"/>
      <p:bldP spid="20" grpId="0" animBg="1"/>
      <p:bldP spid="21" grpId="0"/>
      <p:bldP spid="22" grpId="0"/>
      <p:bldP spid="23"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800" dirty="0">
                <a:solidFill>
                  <a:srgbClr val="9900FF"/>
                </a:solidFill>
              </a:rPr>
              <a:t>IMPLEMENTATION</a:t>
            </a:r>
            <a:r>
              <a:rPr lang="en-US" altLang="en-US" sz="2800" dirty="0"/>
              <a:t>: </a:t>
            </a:r>
            <a:r>
              <a:rPr lang="en-US" dirty="0"/>
              <a:t>Tensor Flow</a:t>
            </a:r>
          </a:p>
        </p:txBody>
      </p:sp>
      <p:sp>
        <p:nvSpPr>
          <p:cNvPr id="3" name="Content Placeholder 2"/>
          <p:cNvSpPr>
            <a:spLocks noGrp="1"/>
          </p:cNvSpPr>
          <p:nvPr>
            <p:ph idx="1"/>
          </p:nvPr>
        </p:nvSpPr>
        <p:spPr>
          <a:xfrm>
            <a:off x="1398050" y="1200151"/>
            <a:ext cx="7745950" cy="3394472"/>
          </a:xfrm>
        </p:spPr>
        <p:txBody>
          <a:bodyPr>
            <a:noAutofit/>
          </a:bodyPr>
          <a:lstStyle/>
          <a:p>
            <a:pPr>
              <a:buFont typeface="Wingdings" panose="05000000000000000000" pitchFamily="2" charset="2"/>
              <a:buChar char="q"/>
            </a:pPr>
            <a:r>
              <a:rPr lang="en-US" sz="2000" dirty="0"/>
              <a:t>Originally developed by Google Brain Team to conduct machine learning and deep neural networks research </a:t>
            </a:r>
          </a:p>
          <a:p>
            <a:pPr>
              <a:buFont typeface="Wingdings" panose="05000000000000000000" pitchFamily="2" charset="2"/>
              <a:buChar char="q"/>
            </a:pPr>
            <a:endParaRPr lang="en-CA" sz="2000" dirty="0"/>
          </a:p>
          <a:p>
            <a:pPr>
              <a:buFont typeface="Wingdings" panose="05000000000000000000" pitchFamily="2" charset="2"/>
              <a:buChar char="q"/>
            </a:pPr>
            <a:r>
              <a:rPr lang="en-US" sz="2000" dirty="0"/>
              <a:t>Open source software library for numerical computation using data flow graphs</a:t>
            </a:r>
          </a:p>
          <a:p>
            <a:pPr>
              <a:buFont typeface="Wingdings" panose="05000000000000000000" pitchFamily="2" charset="2"/>
              <a:buChar char="q"/>
            </a:pPr>
            <a:endParaRPr lang="en-CA" sz="2000" dirty="0"/>
          </a:p>
          <a:p>
            <a:pPr>
              <a:buFont typeface="Wingdings" panose="05000000000000000000" pitchFamily="2" charset="2"/>
              <a:buChar char="q"/>
            </a:pPr>
            <a:r>
              <a:rPr lang="en-US" sz="2000" dirty="0"/>
              <a:t>Applicable in a wide variety of other machine learning domains</a:t>
            </a:r>
          </a:p>
          <a:p>
            <a:pPr>
              <a:buFont typeface="Wingdings" panose="05000000000000000000" pitchFamily="2" charset="2"/>
              <a:buChar char="q"/>
            </a:pPr>
            <a:r>
              <a:rPr lang="en-US" sz="2000" dirty="0"/>
              <a:t>Allow users to build various models from scratch. </a:t>
            </a:r>
          </a:p>
          <a:p>
            <a:pPr>
              <a:buFont typeface="Wingdings" panose="05000000000000000000" pitchFamily="2" charset="2"/>
              <a:buChar char="q"/>
            </a:pPr>
            <a:endParaRPr lang="en-US" sz="2000" dirty="0"/>
          </a:p>
          <a:p>
            <a:pPr>
              <a:buFont typeface="Wingdings" panose="05000000000000000000" pitchFamily="2" charset="2"/>
              <a:buChar char="q"/>
            </a:pPr>
            <a:r>
              <a:rPr lang="en-US" sz="2000" dirty="0"/>
              <a:t>Flexibility; from Raspberry Pi, Android, Windows, iOS, Linux to server farms</a:t>
            </a:r>
          </a:p>
          <a:p>
            <a:pPr>
              <a:buFont typeface="Wingdings" panose="05000000000000000000" pitchFamily="2" charset="2"/>
              <a:buChar char="q"/>
            </a:pPr>
            <a:endParaRPr lang="en-US" sz="2000" dirty="0"/>
          </a:p>
          <a:p>
            <a:pPr>
              <a:buFont typeface="Wingdings" panose="05000000000000000000" pitchFamily="2" charset="2"/>
              <a:buChar char="q"/>
            </a:pPr>
            <a:r>
              <a:rPr lang="en-US" sz="2000" dirty="0"/>
              <a:t>Visualization (via </a:t>
            </a:r>
            <a:r>
              <a:rPr lang="en-US" sz="2000" dirty="0" err="1"/>
              <a:t>TensorBoard</a:t>
            </a:r>
            <a:r>
              <a:rPr lang="en-US" sz="2000" dirty="0"/>
              <a:t>)</a:t>
            </a:r>
            <a:endParaRPr lang="en-CA" sz="2000" dirty="0"/>
          </a:p>
          <a:p>
            <a:pPr>
              <a:buFont typeface="Wingdings" panose="05000000000000000000" pitchFamily="2" charset="2"/>
              <a:buChar char="q"/>
            </a:pPr>
            <a:br>
              <a:rPr lang="en-CA" sz="2000" dirty="0"/>
            </a:br>
            <a:endParaRPr lang="en-US" altLang="en-US" sz="2000" dirty="0">
              <a:latin typeface="BernhardMod BT" pitchFamily="18" charset="0"/>
            </a:endParaRPr>
          </a:p>
        </p:txBody>
      </p:sp>
    </p:spTree>
    <p:extLst>
      <p:ext uri="{BB962C8B-B14F-4D97-AF65-F5344CB8AC3E}">
        <p14:creationId xmlns:p14="http://schemas.microsoft.com/office/powerpoint/2010/main" val="351048840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solidFill>
                  <a:srgbClr val="9900FF"/>
                </a:solidFill>
              </a:rPr>
              <a:t>Tensor Flow</a:t>
            </a:r>
          </a:p>
        </p:txBody>
      </p:sp>
      <p:sp>
        <p:nvSpPr>
          <p:cNvPr id="3" name="Content Placeholder 2"/>
          <p:cNvSpPr>
            <a:spLocks noGrp="1"/>
          </p:cNvSpPr>
          <p:nvPr>
            <p:ph idx="1"/>
          </p:nvPr>
        </p:nvSpPr>
        <p:spPr/>
        <p:txBody>
          <a:bodyPr>
            <a:normAutofit/>
          </a:bodyPr>
          <a:lstStyle/>
          <a:p>
            <a:pPr marL="0" indent="0">
              <a:buNone/>
            </a:pPr>
            <a:br>
              <a:rPr lang="en-CA" dirty="0"/>
            </a:br>
            <a:endParaRPr lang="en-US" altLang="en-US" dirty="0">
              <a:latin typeface="BernhardMod BT" pitchFamily="18" charset="0"/>
            </a:endParaRPr>
          </a:p>
        </p:txBody>
      </p:sp>
      <p:grpSp>
        <p:nvGrpSpPr>
          <p:cNvPr id="32" name="Group 31">
            <a:extLst>
              <a:ext uri="{FF2B5EF4-FFF2-40B4-BE49-F238E27FC236}">
                <a16:creationId xmlns:a16="http://schemas.microsoft.com/office/drawing/2014/main" id="{2A8D0FD2-80DB-3149-8999-4EB6DCA3D607}"/>
              </a:ext>
            </a:extLst>
          </p:cNvPr>
          <p:cNvGrpSpPr/>
          <p:nvPr/>
        </p:nvGrpSpPr>
        <p:grpSpPr>
          <a:xfrm>
            <a:off x="2167038" y="1118831"/>
            <a:ext cx="5472219" cy="3457247"/>
            <a:chOff x="1571617" y="1225161"/>
            <a:chExt cx="5472219" cy="3457247"/>
          </a:xfrm>
        </p:grpSpPr>
        <p:pic>
          <p:nvPicPr>
            <p:cNvPr id="4" name="Picture 94" descr="https://www.tensorflow.org/site-assets/images/partner-logos/airbnb.192.png">
              <a:hlinkClick r:id="rId2"/>
              <a:extLst>
                <a:ext uri="{FF2B5EF4-FFF2-40B4-BE49-F238E27FC236}">
                  <a16:creationId xmlns:a16="http://schemas.microsoft.com/office/drawing/2014/main" id="{1F9C346F-184E-6347-AE9C-C264AC30BF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16159" y="1225161"/>
              <a:ext cx="849928" cy="47808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95" descr="https://www.tensorflow.org/site-assets/images/partner-logos/amd.png">
              <a:hlinkClick r:id="rId4"/>
              <a:extLst>
                <a:ext uri="{FF2B5EF4-FFF2-40B4-BE49-F238E27FC236}">
                  <a16:creationId xmlns:a16="http://schemas.microsoft.com/office/drawing/2014/main" id="{BB7B9786-ABD9-EA43-B1FF-4C25BD53CEC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58693" y="1751414"/>
              <a:ext cx="889315" cy="48634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96" descr="https://www.tensorflow.org/site-assets/images/partner-logos/nvidia.png">
              <a:hlinkClick r:id="rId6"/>
              <a:extLst>
                <a:ext uri="{FF2B5EF4-FFF2-40B4-BE49-F238E27FC236}">
                  <a16:creationId xmlns:a16="http://schemas.microsoft.com/office/drawing/2014/main" id="{755B6856-D74B-DC40-BCB6-36BCC8841BE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71617" y="2334093"/>
              <a:ext cx="963650" cy="526996"/>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97" descr="https://www.tensorflow.org/site-assets/images/partner-logos/uber.192.png">
              <a:hlinkClick r:id="rId8"/>
              <a:extLst>
                <a:ext uri="{FF2B5EF4-FFF2-40B4-BE49-F238E27FC236}">
                  <a16:creationId xmlns:a16="http://schemas.microsoft.com/office/drawing/2014/main" id="{A7BD516B-C745-6C42-AA87-5ED348F440E0}"/>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1659712" y="2947342"/>
              <a:ext cx="849928" cy="478085"/>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99" descr="https://www.tensorflow.org/site-assets/images/partner-logos/sap.192.png">
              <a:hlinkClick r:id="rId10"/>
              <a:extLst>
                <a:ext uri="{FF2B5EF4-FFF2-40B4-BE49-F238E27FC236}">
                  <a16:creationId xmlns:a16="http://schemas.microsoft.com/office/drawing/2014/main" id="{1E6C7382-FF5A-6349-B76E-BE1C342CABFA}"/>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654051" y="1290441"/>
              <a:ext cx="805195" cy="452922"/>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00" descr="https://www.tensorflow.org/site-assets/images/partner-logos/kakao.png">
              <a:hlinkClick r:id="rId12"/>
              <a:extLst>
                <a:ext uri="{FF2B5EF4-FFF2-40B4-BE49-F238E27FC236}">
                  <a16:creationId xmlns:a16="http://schemas.microsoft.com/office/drawing/2014/main" id="{6966E1E5-7862-EE4C-AC09-1BF677400E71}"/>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687368" y="1832690"/>
              <a:ext cx="814047" cy="445182"/>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101" descr="https://www.tensorflow.org/site-assets/images/partner-logos/deepmind.192.png">
              <a:hlinkClick r:id="rId14"/>
              <a:extLst>
                <a:ext uri="{FF2B5EF4-FFF2-40B4-BE49-F238E27FC236}">
                  <a16:creationId xmlns:a16="http://schemas.microsoft.com/office/drawing/2014/main" id="{B60E6FC0-AC7C-DF43-9BC8-3D8DB11C9DB6}"/>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722489" y="3593613"/>
              <a:ext cx="805195" cy="452922"/>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2" descr="https://www.tensorflow.org/site-assets/images/partner-logos/dropbox.192.png">
              <a:hlinkClick r:id="rId16"/>
              <a:extLst>
                <a:ext uri="{FF2B5EF4-FFF2-40B4-BE49-F238E27FC236}">
                  <a16:creationId xmlns:a16="http://schemas.microsoft.com/office/drawing/2014/main" id="{093EC725-C0B7-1148-A659-DF93EEB070EF}"/>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658693" y="4187143"/>
              <a:ext cx="805195" cy="452922"/>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04" descr="https://www.tensorflow.org/site-assets/images/partner-logos/ebay.192.png">
              <a:hlinkClick r:id="rId18"/>
              <a:extLst>
                <a:ext uri="{FF2B5EF4-FFF2-40B4-BE49-F238E27FC236}">
                  <a16:creationId xmlns:a16="http://schemas.microsoft.com/office/drawing/2014/main" id="{8D33482B-1F4D-FC47-94BE-B4DDDE075830}"/>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729770" y="2388727"/>
              <a:ext cx="771645" cy="43405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05" descr="https://www.tensorflow.org/site-assets/images/partner-logos/google.192.png">
              <a:hlinkClick r:id="rId20"/>
              <a:extLst>
                <a:ext uri="{FF2B5EF4-FFF2-40B4-BE49-F238E27FC236}">
                  <a16:creationId xmlns:a16="http://schemas.microsoft.com/office/drawing/2014/main" id="{6A9E01AB-1A82-774E-BB86-63BE869D547C}"/>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2789115" y="2956812"/>
              <a:ext cx="771645" cy="434050"/>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06" descr="https://www.tensorflow.org/site-assets/images/partner-logos/snapchat.192.png">
              <a:hlinkClick r:id="rId22"/>
              <a:extLst>
                <a:ext uri="{FF2B5EF4-FFF2-40B4-BE49-F238E27FC236}">
                  <a16:creationId xmlns:a16="http://schemas.microsoft.com/office/drawing/2014/main" id="{36F4BC6A-2E67-F64C-86D8-18A5AC99FE30}"/>
                </a:ext>
              </a:extLst>
            </p:cNvPr>
            <p:cNvPicPr>
              <a:picLocks noChangeAspect="1" noChangeArrowheads="1"/>
            </p:cNvPicPr>
            <p:nvPr/>
          </p:nvPicPr>
          <p:blipFill>
            <a:blip r:embed="rId23">
              <a:extLst>
                <a:ext uri="{28A0092B-C50C-407E-A947-70E740481C1C}">
                  <a14:useLocalDpi xmlns:a14="http://schemas.microsoft.com/office/drawing/2010/main" val="0"/>
                </a:ext>
              </a:extLst>
            </a:blip>
            <a:srcRect/>
            <a:stretch>
              <a:fillRect/>
            </a:stretch>
          </p:blipFill>
          <p:spPr bwMode="auto">
            <a:xfrm>
              <a:off x="2665972" y="3598980"/>
              <a:ext cx="771645" cy="434050"/>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07" descr="https://www.tensorflow.org/site-assets/images/partner-logos/intel.192.png">
              <a:hlinkClick r:id="rId24"/>
              <a:extLst>
                <a:ext uri="{FF2B5EF4-FFF2-40B4-BE49-F238E27FC236}">
                  <a16:creationId xmlns:a16="http://schemas.microsoft.com/office/drawing/2014/main" id="{C764FF79-207B-BB48-A671-9CA7B1D46DAC}"/>
                </a:ext>
              </a:extLst>
            </p:cNvPr>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2716379" y="4175313"/>
              <a:ext cx="771645" cy="434050"/>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09" descr="https://www.tensorflow.org/site-assets/images/partner-logos/coca_cola.png">
              <a:hlinkClick r:id="rId26"/>
              <a:extLst>
                <a:ext uri="{FF2B5EF4-FFF2-40B4-BE49-F238E27FC236}">
                  <a16:creationId xmlns:a16="http://schemas.microsoft.com/office/drawing/2014/main" id="{C28AC28D-2313-C94F-A6C7-2B613F54503F}"/>
                </a:ext>
              </a:extLst>
            </p:cNvPr>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5952969" y="1346120"/>
              <a:ext cx="928210" cy="507615"/>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10" descr="https://www.tensorflow.org/site-assets/images/partner-logos/xiaomi.192.png">
              <a:hlinkClick r:id="rId28"/>
              <a:extLst>
                <a:ext uri="{FF2B5EF4-FFF2-40B4-BE49-F238E27FC236}">
                  <a16:creationId xmlns:a16="http://schemas.microsoft.com/office/drawing/2014/main" id="{DFD5472A-AC6B-CE44-AA14-A5E962D5AF61}"/>
                </a:ext>
              </a:extLst>
            </p:cNvPr>
            <p:cNvPicPr>
              <a:picLocks noChangeAspect="1" noChangeArrowheads="1"/>
            </p:cNvPicPr>
            <p:nvPr/>
          </p:nvPicPr>
          <p:blipFill>
            <a:blip r:embed="rId29">
              <a:extLst>
                <a:ext uri="{28A0092B-C50C-407E-A947-70E740481C1C}">
                  <a14:useLocalDpi xmlns:a14="http://schemas.microsoft.com/office/drawing/2010/main" val="0"/>
                </a:ext>
              </a:extLst>
            </a:blip>
            <a:srcRect/>
            <a:stretch>
              <a:fillRect/>
            </a:stretch>
          </p:blipFill>
          <p:spPr bwMode="auto">
            <a:xfrm>
              <a:off x="3687940" y="1336005"/>
              <a:ext cx="696157" cy="391588"/>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11" descr="https://www.tensorflow.org/site-assets/images/partner-logos/qualcomm.192.png">
              <a:hlinkClick r:id="rId30"/>
              <a:extLst>
                <a:ext uri="{FF2B5EF4-FFF2-40B4-BE49-F238E27FC236}">
                  <a16:creationId xmlns:a16="http://schemas.microsoft.com/office/drawing/2014/main" id="{35444E0D-1107-E347-8F30-A2FF0FC4A111}"/>
                </a:ext>
              </a:extLst>
            </p:cNvPr>
            <p:cNvPicPr>
              <a:picLocks noChangeAspect="1" noChangeArrowheads="1"/>
            </p:cNvPicPr>
            <p:nvPr/>
          </p:nvPicPr>
          <p:blipFill>
            <a:blip r:embed="rId31">
              <a:extLst>
                <a:ext uri="{28A0092B-C50C-407E-A947-70E740481C1C}">
                  <a14:useLocalDpi xmlns:a14="http://schemas.microsoft.com/office/drawing/2010/main" val="0"/>
                </a:ext>
              </a:extLst>
            </a:blip>
            <a:srcRect/>
            <a:stretch>
              <a:fillRect/>
            </a:stretch>
          </p:blipFill>
          <p:spPr bwMode="auto">
            <a:xfrm>
              <a:off x="3801936" y="1911235"/>
              <a:ext cx="696157" cy="391588"/>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12" descr="https://www.tensorflow.org/site-assets/images/partner-logos/twitter.192.png">
              <a:hlinkClick r:id="rId32"/>
              <a:extLst>
                <a:ext uri="{FF2B5EF4-FFF2-40B4-BE49-F238E27FC236}">
                  <a16:creationId xmlns:a16="http://schemas.microsoft.com/office/drawing/2014/main" id="{BA15A98D-72B5-8049-9712-F172B0DCCDC1}"/>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3768274" y="2438677"/>
              <a:ext cx="696157" cy="391588"/>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14" descr="https://www.tensorflow.org/site-assets/images/partner-logos/netease.jpg">
              <a:hlinkClick r:id="rId34"/>
              <a:extLst>
                <a:ext uri="{FF2B5EF4-FFF2-40B4-BE49-F238E27FC236}">
                  <a16:creationId xmlns:a16="http://schemas.microsoft.com/office/drawing/2014/main" id="{145A9ED9-0808-7E4B-96E5-F91BAA797B89}"/>
                </a:ext>
              </a:extLst>
            </p:cNvPr>
            <p:cNvPicPr>
              <a:picLocks noChangeAspect="1" noChangeArrowheads="1"/>
            </p:cNvPicPr>
            <p:nvPr/>
          </p:nvPicPr>
          <p:blipFill>
            <a:blip r:embed="rId35">
              <a:extLst>
                <a:ext uri="{28A0092B-C50C-407E-A947-70E740481C1C}">
                  <a14:useLocalDpi xmlns:a14="http://schemas.microsoft.com/office/drawing/2010/main" val="0"/>
                </a:ext>
              </a:extLst>
            </a:blip>
            <a:srcRect/>
            <a:stretch>
              <a:fillRect/>
            </a:stretch>
          </p:blipFill>
          <p:spPr bwMode="auto">
            <a:xfrm>
              <a:off x="3770037" y="2950109"/>
              <a:ext cx="829427" cy="453593"/>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15" descr="https://www.tensorflow.org/site-assets/images/partner-logos/360.jpg">
              <a:hlinkClick r:id="rId36"/>
              <a:extLst>
                <a:ext uri="{FF2B5EF4-FFF2-40B4-BE49-F238E27FC236}">
                  <a16:creationId xmlns:a16="http://schemas.microsoft.com/office/drawing/2014/main" id="{11A790B9-A005-7746-B7FB-A831F79B4AE8}"/>
                </a:ext>
              </a:extLst>
            </p:cNvPr>
            <p:cNvPicPr>
              <a:picLocks noChangeAspect="1" noChangeArrowheads="1"/>
            </p:cNvPicPr>
            <p:nvPr/>
          </p:nvPicPr>
          <p:blipFill>
            <a:blip r:embed="rId37">
              <a:extLst>
                <a:ext uri="{28A0092B-C50C-407E-A947-70E740481C1C}">
                  <a14:useLocalDpi xmlns:a14="http://schemas.microsoft.com/office/drawing/2010/main" val="0"/>
                </a:ext>
              </a:extLst>
            </a:blip>
            <a:srcRect/>
            <a:stretch>
              <a:fillRect/>
            </a:stretch>
          </p:blipFill>
          <p:spPr bwMode="auto">
            <a:xfrm>
              <a:off x="3621304" y="3536204"/>
              <a:ext cx="829427" cy="453593"/>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16" descr="https://www.tensorflow.org/site-assets/images/partner-logos/3D_robotics.png">
              <a:hlinkClick r:id="rId38"/>
              <a:extLst>
                <a:ext uri="{FF2B5EF4-FFF2-40B4-BE49-F238E27FC236}">
                  <a16:creationId xmlns:a16="http://schemas.microsoft.com/office/drawing/2014/main" id="{C243FD54-3821-364B-B591-3D6B2A8757BE}"/>
                </a:ext>
              </a:extLst>
            </p:cNvPr>
            <p:cNvPicPr>
              <a:picLocks noChangeAspect="1" noChangeArrowheads="1"/>
            </p:cNvPicPr>
            <p:nvPr/>
          </p:nvPicPr>
          <p:blipFill>
            <a:blip r:embed="rId39">
              <a:extLst>
                <a:ext uri="{28A0092B-C50C-407E-A947-70E740481C1C}">
                  <a14:useLocalDpi xmlns:a14="http://schemas.microsoft.com/office/drawing/2010/main" val="0"/>
                </a:ext>
              </a:extLst>
            </a:blip>
            <a:srcRect/>
            <a:stretch>
              <a:fillRect/>
            </a:stretch>
          </p:blipFill>
          <p:spPr bwMode="auto">
            <a:xfrm>
              <a:off x="6144515" y="2595980"/>
              <a:ext cx="829427" cy="453593"/>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18" descr="https://www.tensorflow.org/site-assets/images/partner-logos/bloomberg.png">
              <a:hlinkClick r:id="rId40"/>
              <a:extLst>
                <a:ext uri="{FF2B5EF4-FFF2-40B4-BE49-F238E27FC236}">
                  <a16:creationId xmlns:a16="http://schemas.microsoft.com/office/drawing/2014/main" id="{EC7ABB16-6990-0349-ABDB-D55C792C5CE6}"/>
                </a:ext>
              </a:extLst>
            </p:cNvPr>
            <p:cNvPicPr>
              <a:picLocks noChangeAspect="1" noChangeArrowheads="1"/>
            </p:cNvPicPr>
            <p:nvPr/>
          </p:nvPicPr>
          <p:blipFill>
            <a:blip r:embed="rId41">
              <a:extLst>
                <a:ext uri="{28A0092B-C50C-407E-A947-70E740481C1C}">
                  <a14:useLocalDpi xmlns:a14="http://schemas.microsoft.com/office/drawing/2010/main" val="0"/>
                </a:ext>
              </a:extLst>
            </a:blip>
            <a:srcRect/>
            <a:stretch>
              <a:fillRect/>
            </a:stretch>
          </p:blipFill>
          <p:spPr bwMode="auto">
            <a:xfrm>
              <a:off x="6159891" y="2040811"/>
              <a:ext cx="883945" cy="431613"/>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19" descr="https://www.tensorflow.org/site-assets/images/partner-logos/caicloud.jpg">
              <a:hlinkClick r:id="rId42"/>
              <a:extLst>
                <a:ext uri="{FF2B5EF4-FFF2-40B4-BE49-F238E27FC236}">
                  <a16:creationId xmlns:a16="http://schemas.microsoft.com/office/drawing/2014/main" id="{7DFA7D7B-E497-FA47-ADB8-81F11C879DCA}"/>
                </a:ext>
              </a:extLst>
            </p:cNvPr>
            <p:cNvPicPr>
              <a:picLocks noChangeAspect="1" noChangeArrowheads="1"/>
            </p:cNvPicPr>
            <p:nvPr/>
          </p:nvPicPr>
          <p:blipFill>
            <a:blip r:embed="rId43">
              <a:extLst>
                <a:ext uri="{28A0092B-C50C-407E-A947-70E740481C1C}">
                  <a14:useLocalDpi xmlns:a14="http://schemas.microsoft.com/office/drawing/2010/main" val="0"/>
                </a:ext>
              </a:extLst>
            </a:blip>
            <a:srcRect/>
            <a:stretch>
              <a:fillRect/>
            </a:stretch>
          </p:blipFill>
          <p:spPr bwMode="auto">
            <a:xfrm>
              <a:off x="4759947" y="1325075"/>
              <a:ext cx="883945" cy="483408"/>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20" descr="https://www.tensorflow.org/site-assets/images/partner-logos/castbox.jpg">
              <a:hlinkClick r:id="rId44"/>
              <a:extLst>
                <a:ext uri="{FF2B5EF4-FFF2-40B4-BE49-F238E27FC236}">
                  <a16:creationId xmlns:a16="http://schemas.microsoft.com/office/drawing/2014/main" id="{C62B7D67-589B-CC40-A58F-C2C23C72434E}"/>
                </a:ext>
              </a:extLst>
            </p:cNvPr>
            <p:cNvPicPr>
              <a:picLocks noChangeAspect="1" noChangeArrowheads="1"/>
            </p:cNvPicPr>
            <p:nvPr/>
          </p:nvPicPr>
          <p:blipFill>
            <a:blip r:embed="rId45">
              <a:extLst>
                <a:ext uri="{28A0092B-C50C-407E-A947-70E740481C1C}">
                  <a14:useLocalDpi xmlns:a14="http://schemas.microsoft.com/office/drawing/2010/main" val="0"/>
                </a:ext>
              </a:extLst>
            </a:blip>
            <a:srcRect/>
            <a:stretch>
              <a:fillRect/>
            </a:stretch>
          </p:blipFill>
          <p:spPr bwMode="auto">
            <a:xfrm>
              <a:off x="4925169" y="2418933"/>
              <a:ext cx="883945" cy="483408"/>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121" descr="https://www.tensorflow.org/site-assets/images/partner-logos/ceva.192.png">
              <a:hlinkClick r:id="rId46"/>
              <a:extLst>
                <a:ext uri="{FF2B5EF4-FFF2-40B4-BE49-F238E27FC236}">
                  <a16:creationId xmlns:a16="http://schemas.microsoft.com/office/drawing/2014/main" id="{9281E174-5BBB-CD44-96DB-DD6559895BB7}"/>
                </a:ext>
              </a:extLst>
            </p:cNvPr>
            <p:cNvPicPr>
              <a:picLocks noChangeAspect="1" noChangeArrowheads="1"/>
            </p:cNvPicPr>
            <p:nvPr/>
          </p:nvPicPr>
          <p:blipFill>
            <a:blip r:embed="rId47">
              <a:extLst>
                <a:ext uri="{28A0092B-C50C-407E-A947-70E740481C1C}">
                  <a14:useLocalDpi xmlns:a14="http://schemas.microsoft.com/office/drawing/2010/main" val="0"/>
                </a:ext>
              </a:extLst>
            </a:blip>
            <a:srcRect/>
            <a:stretch>
              <a:fillRect/>
            </a:stretch>
          </p:blipFill>
          <p:spPr bwMode="auto">
            <a:xfrm>
              <a:off x="4979952" y="3035567"/>
              <a:ext cx="662959" cy="37291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123" descr="https://www.tensorflow.org/site-assets/images/partner-logos/cit.192.png">
              <a:hlinkClick r:id="rId48"/>
              <a:extLst>
                <a:ext uri="{FF2B5EF4-FFF2-40B4-BE49-F238E27FC236}">
                  <a16:creationId xmlns:a16="http://schemas.microsoft.com/office/drawing/2014/main" id="{75248600-7230-1345-9018-BE39913F4F08}"/>
                </a:ext>
              </a:extLst>
            </p:cNvPr>
            <p:cNvPicPr>
              <a:picLocks noChangeAspect="1" noChangeArrowheads="1"/>
            </p:cNvPicPr>
            <p:nvPr/>
          </p:nvPicPr>
          <p:blipFill>
            <a:blip r:embed="rId49">
              <a:extLst>
                <a:ext uri="{28A0092B-C50C-407E-A947-70E740481C1C}">
                  <a14:useLocalDpi xmlns:a14="http://schemas.microsoft.com/office/drawing/2010/main" val="0"/>
                </a:ext>
              </a:extLst>
            </a:blip>
            <a:srcRect/>
            <a:stretch>
              <a:fillRect/>
            </a:stretch>
          </p:blipFill>
          <p:spPr bwMode="auto">
            <a:xfrm>
              <a:off x="5062090" y="4138399"/>
              <a:ext cx="803810" cy="452143"/>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124" descr="https://www.tensorflow.org/site-assets/images/partner-logos/cheetah.jpg">
              <a:hlinkClick r:id="rId50"/>
              <a:extLst>
                <a:ext uri="{FF2B5EF4-FFF2-40B4-BE49-F238E27FC236}">
                  <a16:creationId xmlns:a16="http://schemas.microsoft.com/office/drawing/2014/main" id="{77C86921-B507-6B43-AB76-397606879369}"/>
                </a:ext>
              </a:extLst>
            </p:cNvPr>
            <p:cNvPicPr>
              <a:picLocks noChangeAspect="1" noChangeArrowheads="1"/>
            </p:cNvPicPr>
            <p:nvPr/>
          </p:nvPicPr>
          <p:blipFill>
            <a:blip r:embed="rId51">
              <a:extLst>
                <a:ext uri="{28A0092B-C50C-407E-A947-70E740481C1C}">
                  <a14:useLocalDpi xmlns:a14="http://schemas.microsoft.com/office/drawing/2010/main" val="0"/>
                </a:ext>
              </a:extLst>
            </a:blip>
            <a:srcRect/>
            <a:stretch>
              <a:fillRect/>
            </a:stretch>
          </p:blipFill>
          <p:spPr bwMode="auto">
            <a:xfrm>
              <a:off x="4718986" y="1743363"/>
              <a:ext cx="1176655" cy="643483"/>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125" descr="https://www.tensorflow.org/site-assets/images/partner-logos/ibm.192.png">
              <a:hlinkClick r:id="rId52"/>
              <a:extLst>
                <a:ext uri="{FF2B5EF4-FFF2-40B4-BE49-F238E27FC236}">
                  <a16:creationId xmlns:a16="http://schemas.microsoft.com/office/drawing/2014/main" id="{DC8AF0FC-1E8E-B54F-A5B2-71275810F2F2}"/>
                </a:ext>
              </a:extLst>
            </p:cNvPr>
            <p:cNvPicPr>
              <a:picLocks noChangeAspect="1" noChangeArrowheads="1"/>
            </p:cNvPicPr>
            <p:nvPr/>
          </p:nvPicPr>
          <p:blipFill>
            <a:blip r:embed="rId53">
              <a:extLst>
                <a:ext uri="{28A0092B-C50C-407E-A947-70E740481C1C}">
                  <a14:useLocalDpi xmlns:a14="http://schemas.microsoft.com/office/drawing/2010/main" val="0"/>
                </a:ext>
              </a:extLst>
            </a:blip>
            <a:srcRect/>
            <a:stretch>
              <a:fillRect/>
            </a:stretch>
          </p:blipFill>
          <p:spPr bwMode="auto">
            <a:xfrm>
              <a:off x="4834989" y="3474392"/>
              <a:ext cx="1130441" cy="635873"/>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126" descr="https://www.tensorflow.org/site-assets/images/partner-logos/jd.192.png">
              <a:hlinkClick r:id="rId54"/>
              <a:extLst>
                <a:ext uri="{FF2B5EF4-FFF2-40B4-BE49-F238E27FC236}">
                  <a16:creationId xmlns:a16="http://schemas.microsoft.com/office/drawing/2014/main" id="{C5AC3416-D39D-A24C-BA98-DE43DFEFD5A1}"/>
                </a:ext>
              </a:extLst>
            </p:cNvPr>
            <p:cNvPicPr>
              <a:picLocks noChangeAspect="1" noChangeArrowheads="1"/>
            </p:cNvPicPr>
            <p:nvPr/>
          </p:nvPicPr>
          <p:blipFill>
            <a:blip r:embed="rId55">
              <a:extLst>
                <a:ext uri="{28A0092B-C50C-407E-A947-70E740481C1C}">
                  <a14:useLocalDpi xmlns:a14="http://schemas.microsoft.com/office/drawing/2010/main" val="0"/>
                </a:ext>
              </a:extLst>
            </a:blip>
            <a:srcRect/>
            <a:stretch>
              <a:fillRect/>
            </a:stretch>
          </p:blipFill>
          <p:spPr bwMode="auto">
            <a:xfrm>
              <a:off x="3604417" y="4046535"/>
              <a:ext cx="1130441" cy="635873"/>
            </a:xfrm>
            <a:prstGeom prst="rect">
              <a:avLst/>
            </a:prstGeom>
            <a:noFill/>
            <a:extLst>
              <a:ext uri="{909E8E84-426E-40DD-AFC4-6F175D3DCCD1}">
                <a14:hiddenFill xmlns:a14="http://schemas.microsoft.com/office/drawing/2010/main">
                  <a:solidFill>
                    <a:srgbClr val="FFFFFF"/>
                  </a:solidFill>
                </a14:hiddenFill>
              </a:ext>
            </a:extLst>
          </p:spPr>
        </p:pic>
      </p:grpSp>
      <p:sp>
        <p:nvSpPr>
          <p:cNvPr id="31" name="Rectangle 30">
            <a:extLst>
              <a:ext uri="{FF2B5EF4-FFF2-40B4-BE49-F238E27FC236}">
                <a16:creationId xmlns:a16="http://schemas.microsoft.com/office/drawing/2014/main" id="{2770F30C-DD89-3A46-9D18-EB91F05C80D8}"/>
              </a:ext>
            </a:extLst>
          </p:cNvPr>
          <p:cNvSpPr/>
          <p:nvPr/>
        </p:nvSpPr>
        <p:spPr>
          <a:xfrm>
            <a:off x="1868619" y="4664269"/>
            <a:ext cx="6709134" cy="369332"/>
          </a:xfrm>
          <a:prstGeom prst="rect">
            <a:avLst/>
          </a:prstGeom>
        </p:spPr>
        <p:txBody>
          <a:bodyPr wrap="square">
            <a:spAutoFit/>
          </a:bodyPr>
          <a:lstStyle/>
          <a:p>
            <a:r>
              <a:rPr lang="en-CA" dirty="0">
                <a:hlinkClick r:id="rId56"/>
              </a:rPr>
              <a:t>More:  https://outsourceit.today/companies-using-TensorFlow/</a:t>
            </a:r>
            <a:r>
              <a:rPr lang="en-CA" dirty="0"/>
              <a:t> </a:t>
            </a:r>
          </a:p>
        </p:txBody>
      </p:sp>
    </p:spTree>
    <p:extLst>
      <p:ext uri="{BB962C8B-B14F-4D97-AF65-F5344CB8AC3E}">
        <p14:creationId xmlns:p14="http://schemas.microsoft.com/office/powerpoint/2010/main" val="252510025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2400" dirty="0">
                <a:solidFill>
                  <a:srgbClr val="9900FF"/>
                </a:solidFill>
              </a:rPr>
              <a:t>IMPLEMENTATION</a:t>
            </a:r>
            <a:r>
              <a:rPr lang="en-US" altLang="en-US" sz="2400" dirty="0"/>
              <a:t>: </a:t>
            </a:r>
            <a:r>
              <a:rPr lang="en-US" sz="2400" dirty="0"/>
              <a:t>Machine Learning with </a:t>
            </a:r>
            <a:r>
              <a:rPr lang="en-US" sz="2400" dirty="0">
                <a:solidFill>
                  <a:srgbClr val="FFC000"/>
                </a:solidFill>
              </a:rPr>
              <a:t>TensorFlow</a:t>
            </a:r>
          </a:p>
        </p:txBody>
      </p:sp>
      <p:sp>
        <p:nvSpPr>
          <p:cNvPr id="4" name="Content Placeholder 3">
            <a:extLst>
              <a:ext uri="{FF2B5EF4-FFF2-40B4-BE49-F238E27FC236}">
                <a16:creationId xmlns:a16="http://schemas.microsoft.com/office/drawing/2014/main" id="{0EF490E2-897E-1A4E-A732-B0E4DEE0AB8C}"/>
              </a:ext>
            </a:extLst>
          </p:cNvPr>
          <p:cNvSpPr>
            <a:spLocks noGrp="1"/>
          </p:cNvSpPr>
          <p:nvPr>
            <p:ph idx="1"/>
          </p:nvPr>
        </p:nvSpPr>
        <p:spPr>
          <a:xfrm>
            <a:off x="1481177" y="1200151"/>
            <a:ext cx="7662823" cy="3825270"/>
          </a:xfrm>
        </p:spPr>
        <p:txBody>
          <a:bodyPr>
            <a:normAutofit fontScale="70000" lnSpcReduction="20000"/>
          </a:bodyPr>
          <a:lstStyle/>
          <a:p>
            <a:pPr>
              <a:buFont typeface="Wingdings" panose="05000000000000000000" pitchFamily="2" charset="2"/>
              <a:buChar char="v"/>
            </a:pPr>
            <a:r>
              <a:rPr lang="en-US" sz="2400" dirty="0"/>
              <a:t>General model: </a:t>
            </a:r>
          </a:p>
          <a:p>
            <a:pPr>
              <a:buFont typeface="Wingdings" panose="05000000000000000000" pitchFamily="2" charset="2"/>
              <a:buChar char="v"/>
            </a:pPr>
            <a:r>
              <a:rPr lang="en-US" sz="2400" dirty="0"/>
              <a:t>                          </a:t>
            </a:r>
            <a:r>
              <a:rPr lang="en-US" sz="2400" b="1" dirty="0">
                <a:solidFill>
                  <a:srgbClr val="00B050"/>
                </a:solidFill>
              </a:rPr>
              <a:t>y=f(x)</a:t>
            </a:r>
          </a:p>
          <a:p>
            <a:pPr>
              <a:buFont typeface="Wingdings" panose="05000000000000000000" pitchFamily="2" charset="2"/>
              <a:buChar char="v"/>
            </a:pPr>
            <a:endParaRPr lang="en-US" sz="2400" dirty="0"/>
          </a:p>
          <a:p>
            <a:pPr>
              <a:buFont typeface="Wingdings" panose="05000000000000000000" pitchFamily="2" charset="2"/>
              <a:buChar char="v"/>
            </a:pPr>
            <a:r>
              <a:rPr lang="en-US" sz="2400" dirty="0"/>
              <a:t>Regression</a:t>
            </a:r>
          </a:p>
          <a:p>
            <a:pPr lvl="1">
              <a:buFont typeface="Wingdings" panose="05000000000000000000" pitchFamily="2" charset="2"/>
              <a:buChar char="ü"/>
            </a:pPr>
            <a:r>
              <a:rPr lang="en-US" sz="2400" dirty="0"/>
              <a:t>Simple linear regression</a:t>
            </a:r>
          </a:p>
          <a:p>
            <a:pPr lvl="1">
              <a:buFont typeface="Wingdings" panose="05000000000000000000" pitchFamily="2" charset="2"/>
              <a:buChar char="ü"/>
            </a:pPr>
            <a:r>
              <a:rPr lang="en-US" sz="2400" dirty="0">
                <a:solidFill>
                  <a:srgbClr val="00B050"/>
                </a:solidFill>
              </a:rPr>
              <a:t>Multi regression</a:t>
            </a:r>
          </a:p>
          <a:p>
            <a:pPr lvl="1">
              <a:buFont typeface="Wingdings" panose="05000000000000000000" pitchFamily="2" charset="2"/>
              <a:buChar char="ü"/>
            </a:pPr>
            <a:r>
              <a:rPr lang="en-US" sz="2400" dirty="0"/>
              <a:t>Regularized regression</a:t>
            </a:r>
          </a:p>
          <a:p>
            <a:pPr lvl="1">
              <a:buFont typeface="Wingdings" panose="05000000000000000000" pitchFamily="2" charset="2"/>
              <a:buChar char="ü"/>
            </a:pPr>
            <a:r>
              <a:rPr lang="en-US" sz="2400" dirty="0"/>
              <a:t>Lasso regularization</a:t>
            </a:r>
          </a:p>
          <a:p>
            <a:pPr lvl="1">
              <a:buFont typeface="Wingdings" panose="05000000000000000000" pitchFamily="2" charset="2"/>
              <a:buChar char="ü"/>
            </a:pPr>
            <a:r>
              <a:rPr lang="en-US" sz="2400" dirty="0"/>
              <a:t>Ridge regularization</a:t>
            </a:r>
          </a:p>
          <a:p>
            <a:pPr lvl="1">
              <a:buFont typeface="Wingdings" panose="05000000000000000000" pitchFamily="2" charset="2"/>
              <a:buChar char="ü"/>
            </a:pPr>
            <a:r>
              <a:rPr lang="en-US" sz="2400" dirty="0" err="1"/>
              <a:t>ElasticNet</a:t>
            </a:r>
            <a:r>
              <a:rPr lang="en-US" sz="2400" dirty="0"/>
              <a:t> regularization</a:t>
            </a:r>
          </a:p>
          <a:p>
            <a:pPr>
              <a:buFont typeface="Wingdings" panose="05000000000000000000" pitchFamily="2" charset="2"/>
              <a:buChar char="v"/>
            </a:pPr>
            <a:r>
              <a:rPr lang="en-US" sz="2400" dirty="0"/>
              <a:t>Classification</a:t>
            </a:r>
          </a:p>
          <a:p>
            <a:pPr lvl="1">
              <a:buFont typeface="Wingdings" panose="05000000000000000000" pitchFamily="2" charset="2"/>
              <a:buChar char="ü"/>
            </a:pPr>
            <a:r>
              <a:rPr lang="en-US" sz="2400" dirty="0"/>
              <a:t>Classification using logistic regression</a:t>
            </a:r>
          </a:p>
          <a:p>
            <a:pPr lvl="1">
              <a:buFont typeface="Wingdings" panose="05000000000000000000" pitchFamily="2" charset="2"/>
              <a:buChar char="ü"/>
            </a:pPr>
            <a:r>
              <a:rPr lang="en-US" sz="2400" dirty="0">
                <a:solidFill>
                  <a:srgbClr val="00B050"/>
                </a:solidFill>
              </a:rPr>
              <a:t>Binary classification</a:t>
            </a:r>
          </a:p>
          <a:p>
            <a:pPr lvl="1">
              <a:buFont typeface="Wingdings" panose="05000000000000000000" pitchFamily="2" charset="2"/>
              <a:buChar char="ü"/>
            </a:pPr>
            <a:r>
              <a:rPr lang="en-US" sz="2400" dirty="0">
                <a:solidFill>
                  <a:srgbClr val="00B050"/>
                </a:solidFill>
              </a:rPr>
              <a:t>Multiclass classification</a:t>
            </a:r>
          </a:p>
          <a:p>
            <a:endParaRPr lang="en-US" dirty="0"/>
          </a:p>
        </p:txBody>
      </p:sp>
    </p:spTree>
    <p:extLst>
      <p:ext uri="{BB962C8B-B14F-4D97-AF65-F5344CB8AC3E}">
        <p14:creationId xmlns:p14="http://schemas.microsoft.com/office/powerpoint/2010/main" val="393996055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400" dirty="0" err="1">
                <a:solidFill>
                  <a:srgbClr val="9900FF"/>
                </a:solidFill>
              </a:rPr>
              <a:t>Keras</a:t>
            </a:r>
            <a:r>
              <a:rPr lang="en-CA" sz="2400" dirty="0"/>
              <a:t> : </a:t>
            </a:r>
            <a:r>
              <a:rPr lang="en-US" sz="2400" dirty="0"/>
              <a:t>Deep Neural Network library </a:t>
            </a:r>
          </a:p>
        </p:txBody>
      </p:sp>
      <p:sp>
        <p:nvSpPr>
          <p:cNvPr id="6" name="Content Placeholder 5">
            <a:extLst>
              <a:ext uri="{FF2B5EF4-FFF2-40B4-BE49-F238E27FC236}">
                <a16:creationId xmlns:a16="http://schemas.microsoft.com/office/drawing/2014/main" id="{BFD6CB80-54EB-594C-9A27-8078941E9F2B}"/>
              </a:ext>
            </a:extLst>
          </p:cNvPr>
          <p:cNvSpPr>
            <a:spLocks noGrp="1"/>
          </p:cNvSpPr>
          <p:nvPr>
            <p:ph idx="1"/>
          </p:nvPr>
        </p:nvSpPr>
        <p:spPr>
          <a:xfrm>
            <a:off x="1717040" y="1200151"/>
            <a:ext cx="7426960" cy="3628788"/>
          </a:xfrm>
        </p:spPr>
        <p:txBody>
          <a:bodyPr>
            <a:normAutofit fontScale="92500" lnSpcReduction="10000"/>
          </a:bodyPr>
          <a:lstStyle/>
          <a:p>
            <a:pPr>
              <a:buFont typeface="Wingdings" panose="05000000000000000000" pitchFamily="2" charset="2"/>
              <a:buChar char="v"/>
            </a:pPr>
            <a:r>
              <a:rPr lang="en-US" sz="2000" dirty="0" err="1"/>
              <a:t>Keras</a:t>
            </a:r>
            <a:r>
              <a:rPr lang="en-US" sz="2000" dirty="0"/>
              <a:t> is a high-level neural networks API, written in Python and capable of running on top of </a:t>
            </a:r>
            <a:r>
              <a:rPr lang="en-US" sz="2000" dirty="0">
                <a:hlinkClick r:id="rId2"/>
              </a:rPr>
              <a:t>TensorFlow</a:t>
            </a:r>
            <a:r>
              <a:rPr lang="en-US" sz="2000" dirty="0"/>
              <a:t>, </a:t>
            </a:r>
            <a:r>
              <a:rPr lang="en-US" sz="2000" dirty="0">
                <a:hlinkClick r:id="rId3"/>
              </a:rPr>
              <a:t>CNTK</a:t>
            </a:r>
            <a:r>
              <a:rPr lang="en-US" sz="2000" dirty="0"/>
              <a:t>, or </a:t>
            </a:r>
            <a:r>
              <a:rPr lang="en-US" sz="2000" dirty="0">
                <a:hlinkClick r:id="rId4"/>
              </a:rPr>
              <a:t>Theano</a:t>
            </a:r>
            <a:r>
              <a:rPr lang="en-US" sz="2000" dirty="0"/>
              <a:t>. It was developed with a focus on enabling fast experimentation. </a:t>
            </a:r>
            <a:r>
              <a:rPr lang="en-US" sz="2000" i="1" dirty="0"/>
              <a:t>Being able to go from idea to result with the least possible delay is key to doing good research.</a:t>
            </a:r>
            <a:endParaRPr lang="en-US" sz="2000" dirty="0"/>
          </a:p>
          <a:p>
            <a:pPr>
              <a:buFont typeface="Wingdings" panose="05000000000000000000" pitchFamily="2" charset="2"/>
              <a:buChar char="v"/>
            </a:pPr>
            <a:r>
              <a:rPr lang="en-US" sz="2000" dirty="0"/>
              <a:t>Use </a:t>
            </a:r>
            <a:r>
              <a:rPr lang="en-US" sz="2000" dirty="0" err="1"/>
              <a:t>Keras</a:t>
            </a:r>
            <a:r>
              <a:rPr lang="en-US" sz="2000" dirty="0"/>
              <a:t> if you need a deep learning library that:</a:t>
            </a:r>
          </a:p>
          <a:p>
            <a:pPr lvl="1">
              <a:buFont typeface="Wingdings" panose="05000000000000000000" pitchFamily="2" charset="2"/>
              <a:buChar char="q"/>
            </a:pPr>
            <a:r>
              <a:rPr lang="en-US" sz="2000" dirty="0"/>
              <a:t>Allows for easy and fast prototyping (through user friendliness, modularity, and extensibility).</a:t>
            </a:r>
          </a:p>
          <a:p>
            <a:pPr lvl="1">
              <a:buFont typeface="Wingdings" panose="05000000000000000000" pitchFamily="2" charset="2"/>
              <a:buChar char="q"/>
            </a:pPr>
            <a:r>
              <a:rPr lang="en-US" sz="2000" dirty="0"/>
              <a:t>Supports both convolutional networks and recurrent networks, as well as combinations of the two.</a:t>
            </a:r>
          </a:p>
          <a:p>
            <a:pPr lvl="1">
              <a:buFont typeface="Wingdings" panose="05000000000000000000" pitchFamily="2" charset="2"/>
              <a:buChar char="q"/>
            </a:pPr>
            <a:r>
              <a:rPr lang="en-US" sz="2000" dirty="0">
                <a:solidFill>
                  <a:srgbClr val="00B050"/>
                </a:solidFill>
              </a:rPr>
              <a:t>Runs seamlessly on </a:t>
            </a:r>
            <a:r>
              <a:rPr lang="en-US" sz="2000" b="1" dirty="0">
                <a:solidFill>
                  <a:srgbClr val="00B050"/>
                </a:solidFill>
              </a:rPr>
              <a:t>CPU</a:t>
            </a:r>
            <a:r>
              <a:rPr lang="en-US" sz="2000" dirty="0">
                <a:solidFill>
                  <a:srgbClr val="00B050"/>
                </a:solidFill>
              </a:rPr>
              <a:t> and </a:t>
            </a:r>
            <a:r>
              <a:rPr lang="en-US" sz="2000" b="1" dirty="0">
                <a:solidFill>
                  <a:srgbClr val="00B050"/>
                </a:solidFill>
              </a:rPr>
              <a:t>GPU</a:t>
            </a:r>
            <a:r>
              <a:rPr lang="en-US" sz="2000" dirty="0">
                <a:solidFill>
                  <a:srgbClr val="00B050"/>
                </a:solidFill>
              </a:rPr>
              <a:t>.</a:t>
            </a:r>
          </a:p>
          <a:p>
            <a:pPr>
              <a:buFont typeface="Wingdings" panose="05000000000000000000" pitchFamily="2" charset="2"/>
              <a:buChar char="v"/>
            </a:pPr>
            <a:r>
              <a:rPr lang="en-US" sz="2000" dirty="0"/>
              <a:t>Read the documentation at </a:t>
            </a:r>
            <a:r>
              <a:rPr lang="en-US" sz="2000" dirty="0">
                <a:hlinkClick r:id="rId5"/>
              </a:rPr>
              <a:t>Keras.io</a:t>
            </a:r>
            <a:r>
              <a:rPr lang="en-US" sz="2000" dirty="0"/>
              <a:t>.</a:t>
            </a:r>
          </a:p>
          <a:p>
            <a:endParaRPr lang="en-US" dirty="0"/>
          </a:p>
        </p:txBody>
      </p:sp>
    </p:spTree>
    <p:extLst>
      <p:ext uri="{BB962C8B-B14F-4D97-AF65-F5344CB8AC3E}">
        <p14:creationId xmlns:p14="http://schemas.microsoft.com/office/powerpoint/2010/main" val="7201802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400" dirty="0" err="1">
                <a:solidFill>
                  <a:srgbClr val="9900FF"/>
                </a:solidFill>
              </a:rPr>
              <a:t>Keras</a:t>
            </a:r>
            <a:r>
              <a:rPr lang="en-CA" sz="2400" dirty="0"/>
              <a:t> workflow</a:t>
            </a:r>
            <a:endParaRPr lang="en-US" sz="2400" dirty="0"/>
          </a:p>
        </p:txBody>
      </p:sp>
      <p:sp>
        <p:nvSpPr>
          <p:cNvPr id="6" name="Content Placeholder 5">
            <a:extLst>
              <a:ext uri="{FF2B5EF4-FFF2-40B4-BE49-F238E27FC236}">
                <a16:creationId xmlns:a16="http://schemas.microsoft.com/office/drawing/2014/main" id="{BFD6CB80-54EB-594C-9A27-8078941E9F2B}"/>
              </a:ext>
            </a:extLst>
          </p:cNvPr>
          <p:cNvSpPr>
            <a:spLocks noGrp="1"/>
          </p:cNvSpPr>
          <p:nvPr>
            <p:ph idx="1"/>
          </p:nvPr>
        </p:nvSpPr>
        <p:spPr>
          <a:xfrm>
            <a:off x="1717039" y="1200151"/>
            <a:ext cx="7313605" cy="3394472"/>
          </a:xfrm>
        </p:spPr>
        <p:txBody>
          <a:bodyPr>
            <a:noAutofit/>
          </a:bodyPr>
          <a:lstStyle/>
          <a:p>
            <a:pPr>
              <a:buFont typeface="Wingdings" panose="05000000000000000000" pitchFamily="2" charset="2"/>
              <a:buChar char="ü"/>
            </a:pPr>
            <a:r>
              <a:rPr lang="en-US" sz="2400" dirty="0"/>
              <a:t>Prepare input data (Image, video, text, column data,  ..)</a:t>
            </a:r>
          </a:p>
          <a:p>
            <a:pPr>
              <a:buFont typeface="Wingdings" panose="05000000000000000000" pitchFamily="2" charset="2"/>
              <a:buChar char="ü"/>
            </a:pPr>
            <a:r>
              <a:rPr lang="en-US" sz="2400" dirty="0"/>
              <a:t>Define the neural network architecture (sequential/functional)</a:t>
            </a:r>
          </a:p>
          <a:p>
            <a:pPr>
              <a:buFont typeface="Wingdings" panose="05000000000000000000" pitchFamily="2" charset="2"/>
              <a:buChar char="ü"/>
            </a:pPr>
            <a:r>
              <a:rPr lang="en-US" sz="2400" dirty="0"/>
              <a:t>Select the optimizer</a:t>
            </a:r>
          </a:p>
          <a:p>
            <a:pPr>
              <a:buFont typeface="Wingdings" panose="05000000000000000000" pitchFamily="2" charset="2"/>
              <a:buChar char="ü"/>
            </a:pPr>
            <a:r>
              <a:rPr lang="en-US" sz="2400" dirty="0"/>
              <a:t>Select the loss function </a:t>
            </a:r>
          </a:p>
          <a:p>
            <a:pPr>
              <a:buFont typeface="Wingdings" panose="05000000000000000000" pitchFamily="2" charset="2"/>
              <a:buChar char="ü"/>
            </a:pPr>
            <a:r>
              <a:rPr lang="en-US" sz="2400" dirty="0"/>
              <a:t>Select the appropriate evaluation metric for the given problem</a:t>
            </a:r>
          </a:p>
          <a:p>
            <a:pPr>
              <a:buFont typeface="Wingdings" panose="05000000000000000000" pitchFamily="2" charset="2"/>
              <a:buChar char="ü"/>
            </a:pPr>
            <a:r>
              <a:rPr lang="en-US" sz="2400" dirty="0"/>
              <a:t>Train and evaluate </a:t>
            </a:r>
            <a:endParaRPr lang="en-CA" sz="2400" dirty="0"/>
          </a:p>
        </p:txBody>
      </p:sp>
    </p:spTree>
    <p:extLst>
      <p:ext uri="{BB962C8B-B14F-4D97-AF65-F5344CB8AC3E}">
        <p14:creationId xmlns:p14="http://schemas.microsoft.com/office/powerpoint/2010/main" val="254270724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solidFill>
                  <a:srgbClr val="9900FF"/>
                </a:solidFill>
              </a:rPr>
              <a:t>Keras</a:t>
            </a:r>
            <a:r>
              <a:rPr lang="en-US" dirty="0"/>
              <a:t> Model type</a:t>
            </a:r>
          </a:p>
        </p:txBody>
      </p:sp>
      <p:sp>
        <p:nvSpPr>
          <p:cNvPr id="3" name="Content Placeholder 2"/>
          <p:cNvSpPr>
            <a:spLocks noGrp="1"/>
          </p:cNvSpPr>
          <p:nvPr>
            <p:ph idx="1"/>
          </p:nvPr>
        </p:nvSpPr>
        <p:spPr/>
        <p:txBody>
          <a:bodyPr/>
          <a:lstStyle/>
          <a:p>
            <a:pPr marL="0" indent="0">
              <a:buNone/>
            </a:pPr>
            <a:r>
              <a:rPr lang="en-US" b="1" dirty="0">
                <a:solidFill>
                  <a:srgbClr val="00B050"/>
                </a:solidFill>
              </a:rPr>
              <a:t>Sequential:</a:t>
            </a:r>
          </a:p>
          <a:p>
            <a:pPr lvl="1"/>
            <a:r>
              <a:rPr lang="en-US" dirty="0"/>
              <a:t>	models are linear stack of layers</a:t>
            </a:r>
          </a:p>
          <a:p>
            <a:pPr lvl="1"/>
            <a:r>
              <a:rPr lang="en-US" dirty="0"/>
              <a:t>   Treat each layer as object that feed into the next.</a:t>
            </a:r>
          </a:p>
          <a:p>
            <a:pPr marL="0" indent="0">
              <a:buNone/>
            </a:pPr>
            <a:endParaRPr lang="en-US" dirty="0"/>
          </a:p>
          <a:p>
            <a:pPr marL="0" indent="0">
              <a:buNone/>
            </a:pPr>
            <a:r>
              <a:rPr lang="en-US" dirty="0"/>
              <a:t>Graph</a:t>
            </a:r>
          </a:p>
          <a:p>
            <a:pPr lvl="1"/>
            <a:r>
              <a:rPr lang="en-US" dirty="0"/>
              <a:t>	Optimized over all outputs</a:t>
            </a:r>
          </a:p>
          <a:p>
            <a:pPr lvl="1"/>
            <a:r>
              <a:rPr lang="en-US" dirty="0"/>
              <a:t>	Graph model allows for two or more independent networks to   	diverge or merge</a:t>
            </a:r>
          </a:p>
          <a:p>
            <a:pPr lvl="1"/>
            <a:r>
              <a:rPr lang="en-US" dirty="0"/>
              <a:t>   Allows for multiple separate inputs/outputs</a:t>
            </a:r>
          </a:p>
          <a:p>
            <a:pPr lvl="1"/>
            <a:r>
              <a:rPr lang="en-US" dirty="0"/>
              <a:t>	Different merging layers</a:t>
            </a:r>
          </a:p>
        </p:txBody>
      </p:sp>
    </p:spTree>
    <p:extLst>
      <p:ext uri="{BB962C8B-B14F-4D97-AF65-F5344CB8AC3E}">
        <p14:creationId xmlns:p14="http://schemas.microsoft.com/office/powerpoint/2010/main" val="27591903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3200" dirty="0">
                <a:solidFill>
                  <a:srgbClr val="9900FF"/>
                </a:solidFill>
              </a:rPr>
              <a:t>Sequential class</a:t>
            </a:r>
            <a:endParaRPr lang="en-US" sz="3200" dirty="0">
              <a:solidFill>
                <a:srgbClr val="9900FF"/>
              </a:solidFill>
            </a:endParaRPr>
          </a:p>
        </p:txBody>
      </p:sp>
      <p:pic>
        <p:nvPicPr>
          <p:cNvPr id="4" name="Content Placeholder 6">
            <a:extLst>
              <a:ext uri="{FF2B5EF4-FFF2-40B4-BE49-F238E27FC236}">
                <a16:creationId xmlns:a16="http://schemas.microsoft.com/office/drawing/2014/main" id="{557687E7-CF96-7E45-98E9-91A7FCDFC635}"/>
              </a:ext>
            </a:extLst>
          </p:cNvPr>
          <p:cNvPicPr>
            <a:picLocks noGrp="1" noChangeAspect="1"/>
          </p:cNvPicPr>
          <p:nvPr>
            <p:ph idx="1"/>
          </p:nvPr>
        </p:nvPicPr>
        <p:blipFill>
          <a:blip r:embed="rId2"/>
          <a:stretch>
            <a:fillRect/>
          </a:stretch>
        </p:blipFill>
        <p:spPr>
          <a:xfrm>
            <a:off x="2030819" y="1312739"/>
            <a:ext cx="5628740" cy="3600463"/>
          </a:xfrm>
          <a:prstGeom prst="rect">
            <a:avLst/>
          </a:prstGeom>
        </p:spPr>
      </p:pic>
    </p:spTree>
    <p:extLst>
      <p:ext uri="{BB962C8B-B14F-4D97-AF65-F5344CB8AC3E}">
        <p14:creationId xmlns:p14="http://schemas.microsoft.com/office/powerpoint/2010/main" val="37326628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sz="3600" b="1" i="1">
                <a:solidFill>
                  <a:srgbClr val="8800FF"/>
                </a:solidFill>
              </a:defRPr>
            </a:pPr>
            <a:r>
              <a:t>DEEP LEARNING TIMELINE</a:t>
            </a:r>
          </a:p>
          <a:p>
            <a:r>
              <a:t>2018 – Present</a:t>
            </a:r>
          </a:p>
        </p:txBody>
      </p:sp>
      <p:sp>
        <p:nvSpPr>
          <p:cNvPr id="3" name="Content Placeholder 2"/>
          <p:cNvSpPr>
            <a:spLocks noGrp="1"/>
          </p:cNvSpPr>
          <p:nvPr>
            <p:ph idx="1"/>
          </p:nvPr>
        </p:nvSpPr>
        <p:spPr/>
        <p:txBody>
          <a:bodyPr/>
          <a:lstStyle/>
          <a:p>
            <a:endParaRPr/>
          </a:p>
          <a:p>
            <a:pPr>
              <a:spcAft>
                <a:spcPts val="300"/>
              </a:spcAft>
              <a:defRPr sz="2000" b="1">
                <a:solidFill>
                  <a:srgbClr val="0000FF"/>
                </a:solidFill>
              </a:defRPr>
            </a:pPr>
            <a:r>
              <a:t>2018 – Present: Large Language Models (LLMs) Expansion</a:t>
            </a:r>
          </a:p>
          <a:p>
            <a:pPr lvl="1">
              <a:spcAft>
                <a:spcPts val="900"/>
              </a:spcAft>
              <a:defRPr sz="1800">
                <a:solidFill>
                  <a:srgbClr val="009933"/>
                </a:solidFill>
              </a:defRPr>
            </a:pPr>
            <a:r>
              <a:t>• The era of transformer-based LLMs began, rapidly increasing in size and capability.</a:t>
            </a:r>
            <a:br/>
            <a:r>
              <a:t>• Key models: BERT (2018), GPT-2 (2019), T5 (2019), GPT-3 (2020), PaLM (2022), GPT-4 (2023), Gemini (2023), Llama 2 (2023).</a:t>
            </a:r>
            <a:br/>
            <a:r>
              <a:t>• Applications include text generation, code, translation, and more.</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040" y="198422"/>
            <a:ext cx="6969760" cy="857250"/>
          </a:xfrm>
        </p:spPr>
        <p:txBody>
          <a:bodyPr>
            <a:normAutofit/>
          </a:bodyPr>
          <a:lstStyle/>
          <a:p>
            <a:r>
              <a:rPr lang="en-CA" dirty="0" err="1">
                <a:solidFill>
                  <a:srgbClr val="9900FF"/>
                </a:solidFill>
              </a:rPr>
              <a:t>Keras</a:t>
            </a:r>
            <a:r>
              <a:rPr lang="en-CA" dirty="0"/>
              <a:t> Hyper parameters</a:t>
            </a:r>
            <a:endParaRPr lang="en-US" dirty="0"/>
          </a:p>
        </p:txBody>
      </p:sp>
      <p:sp>
        <p:nvSpPr>
          <p:cNvPr id="5" name="Content Placeholder 4">
            <a:extLst>
              <a:ext uri="{FF2B5EF4-FFF2-40B4-BE49-F238E27FC236}">
                <a16:creationId xmlns:a16="http://schemas.microsoft.com/office/drawing/2014/main" id="{0C55183A-4E0B-CE4A-8A93-69773FEA57BE}"/>
              </a:ext>
            </a:extLst>
          </p:cNvPr>
          <p:cNvSpPr>
            <a:spLocks noGrp="1"/>
          </p:cNvSpPr>
          <p:nvPr>
            <p:ph idx="1"/>
          </p:nvPr>
        </p:nvSpPr>
        <p:spPr/>
        <p:txBody>
          <a:bodyPr>
            <a:normAutofit/>
          </a:bodyPr>
          <a:lstStyle/>
          <a:p>
            <a:pPr>
              <a:buFont typeface="Wingdings" panose="05000000000000000000" pitchFamily="2" charset="2"/>
              <a:buChar char="Ø"/>
            </a:pPr>
            <a:r>
              <a:rPr lang="en-CA" sz="2800" dirty="0"/>
              <a:t>Type of activation function</a:t>
            </a:r>
          </a:p>
          <a:p>
            <a:pPr>
              <a:buFont typeface="Wingdings" panose="05000000000000000000" pitchFamily="2" charset="2"/>
              <a:buChar char="Ø"/>
            </a:pPr>
            <a:r>
              <a:rPr lang="en-CA" sz="2800" dirty="0"/>
              <a:t>Learning rate</a:t>
            </a:r>
          </a:p>
          <a:p>
            <a:pPr>
              <a:buFont typeface="Wingdings" panose="05000000000000000000" pitchFamily="2" charset="2"/>
              <a:buChar char="Ø"/>
            </a:pPr>
            <a:r>
              <a:rPr lang="en-CA" sz="2800" dirty="0"/>
              <a:t>How many neurons in each layer</a:t>
            </a:r>
          </a:p>
          <a:p>
            <a:pPr>
              <a:buFont typeface="Wingdings" panose="05000000000000000000" pitchFamily="2" charset="2"/>
              <a:buChar char="Ø"/>
            </a:pPr>
            <a:r>
              <a:rPr lang="en-CA" sz="2800" dirty="0"/>
              <a:t>How many hidden layers do we need?</a:t>
            </a:r>
          </a:p>
          <a:p>
            <a:pPr>
              <a:buFont typeface="Wingdings" panose="05000000000000000000" pitchFamily="2" charset="2"/>
              <a:buChar char="Ø"/>
            </a:pPr>
            <a:r>
              <a:rPr lang="en-CA" sz="2800" dirty="0"/>
              <a:t>How many training sample do I need?</a:t>
            </a:r>
          </a:p>
          <a:p>
            <a:pPr>
              <a:buFont typeface="Wingdings" panose="05000000000000000000" pitchFamily="2" charset="2"/>
              <a:buChar char="Ø"/>
            </a:pPr>
            <a:r>
              <a:rPr lang="en-CA" sz="2800" dirty="0"/>
              <a:t>What the batch size should be?</a:t>
            </a:r>
          </a:p>
        </p:txBody>
      </p:sp>
    </p:spTree>
    <p:extLst>
      <p:ext uri="{BB962C8B-B14F-4D97-AF65-F5344CB8AC3E}">
        <p14:creationId xmlns:p14="http://schemas.microsoft.com/office/powerpoint/2010/main" val="29436626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400" dirty="0" err="1">
                <a:solidFill>
                  <a:srgbClr val="9900FF"/>
                </a:solidFill>
              </a:rPr>
              <a:t>Keras</a:t>
            </a:r>
            <a:r>
              <a:rPr lang="en-CA" sz="2400" dirty="0"/>
              <a:t> Hyper parameters</a:t>
            </a:r>
            <a:endParaRPr lang="en-US" sz="2400" dirty="0"/>
          </a:p>
        </p:txBody>
      </p:sp>
      <p:sp>
        <p:nvSpPr>
          <p:cNvPr id="5" name="Content Placeholder 4">
            <a:extLst>
              <a:ext uri="{FF2B5EF4-FFF2-40B4-BE49-F238E27FC236}">
                <a16:creationId xmlns:a16="http://schemas.microsoft.com/office/drawing/2014/main" id="{0C55183A-4E0B-CE4A-8A93-69773FEA57BE}"/>
              </a:ext>
            </a:extLst>
          </p:cNvPr>
          <p:cNvSpPr>
            <a:spLocks noGrp="1"/>
          </p:cNvSpPr>
          <p:nvPr>
            <p:ph idx="1"/>
          </p:nvPr>
        </p:nvSpPr>
        <p:spPr>
          <a:xfrm>
            <a:off x="1717040" y="1200151"/>
            <a:ext cx="7321162" cy="3737370"/>
          </a:xfrm>
        </p:spPr>
        <p:txBody>
          <a:bodyPr>
            <a:normAutofit/>
          </a:bodyPr>
          <a:lstStyle/>
          <a:p>
            <a:pPr>
              <a:lnSpc>
                <a:spcPct val="90000"/>
              </a:lnSpc>
              <a:buFont typeface="Wingdings" panose="05000000000000000000" pitchFamily="2" charset="2"/>
              <a:buChar char="v"/>
            </a:pPr>
            <a:r>
              <a:rPr lang="en-US" altLang="en-US" sz="2400" dirty="0"/>
              <a:t>Number of layers:</a:t>
            </a:r>
          </a:p>
          <a:p>
            <a:pPr>
              <a:lnSpc>
                <a:spcPct val="90000"/>
              </a:lnSpc>
            </a:pPr>
            <a:endParaRPr lang="en-US" altLang="en-US" sz="1500" dirty="0"/>
          </a:p>
          <a:p>
            <a:pPr lvl="1">
              <a:lnSpc>
                <a:spcPct val="90000"/>
              </a:lnSpc>
            </a:pPr>
            <a:r>
              <a:rPr lang="en-CA" b="1" dirty="0"/>
              <a:t>0 hidden layer: </a:t>
            </a:r>
            <a:r>
              <a:rPr lang="en-CA" dirty="0"/>
              <a:t>Only capable of representing linear separable functions or decisions. </a:t>
            </a:r>
          </a:p>
          <a:p>
            <a:pPr lvl="1">
              <a:lnSpc>
                <a:spcPct val="90000"/>
              </a:lnSpc>
            </a:pPr>
            <a:endParaRPr lang="en-CA" dirty="0"/>
          </a:p>
          <a:p>
            <a:pPr lvl="1">
              <a:lnSpc>
                <a:spcPct val="90000"/>
              </a:lnSpc>
            </a:pPr>
            <a:r>
              <a:rPr lang="en-CA" b="1" dirty="0"/>
              <a:t>1 hidden layer: </a:t>
            </a:r>
            <a:r>
              <a:rPr lang="en-CA" dirty="0"/>
              <a:t>Can approximate any function that contains a continuous mapping from one finite space to another.</a:t>
            </a:r>
          </a:p>
          <a:p>
            <a:pPr lvl="1">
              <a:lnSpc>
                <a:spcPct val="90000"/>
              </a:lnSpc>
            </a:pPr>
            <a:endParaRPr lang="en-CA" dirty="0"/>
          </a:p>
          <a:p>
            <a:pPr lvl="1">
              <a:lnSpc>
                <a:spcPct val="90000"/>
              </a:lnSpc>
            </a:pPr>
            <a:r>
              <a:rPr lang="en-CA" b="1" dirty="0"/>
              <a:t>2 hidden layer: </a:t>
            </a:r>
            <a:r>
              <a:rPr lang="en-CA" dirty="0"/>
              <a:t>Can represent an arbitrary decision boundary to arbitrary accuracy with rational activation functions and can approximate any smooth mapping to any accuracy.</a:t>
            </a:r>
          </a:p>
          <a:p>
            <a:pPr marL="457200" lvl="1" indent="0">
              <a:lnSpc>
                <a:spcPct val="90000"/>
              </a:lnSpc>
              <a:buNone/>
            </a:pPr>
            <a:endParaRPr lang="en-CA" dirty="0"/>
          </a:p>
          <a:p>
            <a:pPr lvl="1">
              <a:lnSpc>
                <a:spcPct val="90000"/>
              </a:lnSpc>
            </a:pPr>
            <a:r>
              <a:rPr lang="en-CA" altLang="en-US" b="1" dirty="0"/>
              <a:t>&gt;2 hidden layer:</a:t>
            </a:r>
            <a:r>
              <a:rPr lang="en-CA" b="1" dirty="0"/>
              <a:t> </a:t>
            </a:r>
            <a:r>
              <a:rPr lang="en-CA" dirty="0"/>
              <a:t>Additional layers can learn complex representations (sort of automatic feature engineering) for layers.</a:t>
            </a:r>
            <a:endParaRPr lang="en-US" altLang="en-US" dirty="0"/>
          </a:p>
          <a:p>
            <a:pPr marL="457200" lvl="1" indent="0">
              <a:lnSpc>
                <a:spcPct val="90000"/>
              </a:lnSpc>
              <a:buNone/>
            </a:pPr>
            <a:endParaRPr lang="en-US" altLang="en-US" dirty="0">
              <a:solidFill>
                <a:srgbClr val="FF0000"/>
              </a:solidFill>
            </a:endParaRPr>
          </a:p>
          <a:p>
            <a:pPr marL="457200" lvl="1" indent="0">
              <a:lnSpc>
                <a:spcPct val="90000"/>
              </a:lnSpc>
              <a:buNone/>
            </a:pPr>
            <a:endParaRPr lang="en-US" altLang="en-US" sz="1500" dirty="0"/>
          </a:p>
        </p:txBody>
      </p:sp>
    </p:spTree>
    <p:extLst>
      <p:ext uri="{BB962C8B-B14F-4D97-AF65-F5344CB8AC3E}">
        <p14:creationId xmlns:p14="http://schemas.microsoft.com/office/powerpoint/2010/main" val="2006321736"/>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17040" y="37016"/>
            <a:ext cx="6969760" cy="857250"/>
          </a:xfrm>
        </p:spPr>
        <p:txBody>
          <a:bodyPr>
            <a:normAutofit/>
          </a:bodyPr>
          <a:lstStyle/>
          <a:p>
            <a:r>
              <a:rPr lang="en-CA" sz="2400" dirty="0" err="1">
                <a:solidFill>
                  <a:srgbClr val="9900FF"/>
                </a:solidFill>
              </a:rPr>
              <a:t>Keras</a:t>
            </a:r>
            <a:r>
              <a:rPr lang="en-CA" sz="2400" dirty="0">
                <a:solidFill>
                  <a:srgbClr val="9900FF"/>
                </a:solidFill>
              </a:rPr>
              <a:t> </a:t>
            </a:r>
            <a:r>
              <a:rPr lang="en-CA" sz="2400" dirty="0"/>
              <a:t>Hyper parameters</a:t>
            </a:r>
            <a:endParaRPr lang="en-US" sz="2400"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0C55183A-4E0B-CE4A-8A93-69773FEA57BE}"/>
                  </a:ext>
                </a:extLst>
              </p:cNvPr>
              <p:cNvSpPr>
                <a:spLocks noGrp="1"/>
              </p:cNvSpPr>
              <p:nvPr>
                <p:ph idx="1"/>
              </p:nvPr>
            </p:nvSpPr>
            <p:spPr>
              <a:xfrm>
                <a:off x="1717040" y="795131"/>
                <a:ext cx="6969760" cy="3769675"/>
              </a:xfrm>
            </p:spPr>
            <p:txBody>
              <a:bodyPr>
                <a:noAutofit/>
              </a:bodyPr>
              <a:lstStyle/>
              <a:p>
                <a:pPr>
                  <a:lnSpc>
                    <a:spcPct val="90000"/>
                  </a:lnSpc>
                  <a:buFont typeface="Wingdings" panose="05000000000000000000" pitchFamily="2" charset="2"/>
                  <a:buChar char="v"/>
                </a:pPr>
                <a:r>
                  <a:rPr lang="en-US" altLang="en-US" sz="1100" dirty="0"/>
                  <a:t>How many hidden nodes?</a:t>
                </a:r>
              </a:p>
              <a:p>
                <a:pPr lvl="1">
                  <a:lnSpc>
                    <a:spcPct val="90000"/>
                  </a:lnSpc>
                </a:pPr>
                <a:r>
                  <a:rPr lang="en-CA" sz="1100" dirty="0"/>
                  <a:t>Using too few neurons in the hidden layers will result underfitting. </a:t>
                </a:r>
              </a:p>
              <a:p>
                <a:pPr lvl="1">
                  <a:lnSpc>
                    <a:spcPct val="90000"/>
                  </a:lnSpc>
                </a:pPr>
                <a:r>
                  <a:rPr lang="en-CA" sz="1100" dirty="0"/>
                  <a:t>Using too many neurons in the hidden layers can result overfitting.</a:t>
                </a:r>
              </a:p>
              <a:p>
                <a:pPr lvl="1">
                  <a:lnSpc>
                    <a:spcPct val="90000"/>
                  </a:lnSpc>
                </a:pPr>
                <a:endParaRPr lang="en-CA" altLang="en-US" sz="1100" dirty="0"/>
              </a:p>
              <a:p>
                <a:pPr marL="457200" lvl="1" indent="0">
                  <a:lnSpc>
                    <a:spcPct val="90000"/>
                  </a:lnSpc>
                  <a:buNone/>
                </a:pPr>
                <a:r>
                  <a:rPr lang="en-CA" altLang="en-US" sz="1100" dirty="0">
                    <a:solidFill>
                      <a:srgbClr val="FF0000"/>
                    </a:solidFill>
                  </a:rPr>
                  <a:t>Rule of thumb:</a:t>
                </a:r>
              </a:p>
              <a:p>
                <a:pPr fontAlgn="base">
                  <a:buFont typeface="Wingdings" panose="05000000000000000000" pitchFamily="2" charset="2"/>
                  <a:buChar char="v"/>
                </a:pPr>
                <a:r>
                  <a:rPr lang="en-CA" sz="1100" dirty="0">
                    <a:solidFill>
                      <a:srgbClr val="00B050"/>
                    </a:solidFill>
                  </a:rPr>
                  <a:t>The number of hidden neurons should be between the size of the input layer and the size of the output layer.</a:t>
                </a:r>
              </a:p>
              <a:p>
                <a:pPr fontAlgn="base">
                  <a:buFont typeface="Wingdings" panose="05000000000000000000" pitchFamily="2" charset="2"/>
                  <a:buChar char="v"/>
                </a:pPr>
                <a:r>
                  <a:rPr lang="en-CA" sz="1100" dirty="0">
                    <a:solidFill>
                      <a:srgbClr val="00B050"/>
                    </a:solidFill>
                  </a:rPr>
                  <a:t>The number of hidden neurons should be 2/3 the size of the input layer, plus the size of the output layer.</a:t>
                </a:r>
              </a:p>
              <a:p>
                <a:pPr fontAlgn="base">
                  <a:buFont typeface="Wingdings" panose="05000000000000000000" pitchFamily="2" charset="2"/>
                  <a:buChar char="v"/>
                </a:pPr>
                <a:r>
                  <a:rPr lang="en-CA" sz="1100" dirty="0">
                    <a:solidFill>
                      <a:srgbClr val="00B050"/>
                    </a:solidFill>
                  </a:rPr>
                  <a:t>The number of hidden neurons should be less than twice the size of the input layer.</a:t>
                </a:r>
              </a:p>
              <a:p>
                <a:pPr marL="457200" lvl="1" indent="0">
                  <a:lnSpc>
                    <a:spcPct val="90000"/>
                  </a:lnSpc>
                  <a:buNone/>
                </a:pPr>
                <a:endParaRPr lang="en-US" sz="1100" dirty="0"/>
              </a:p>
              <a:p>
                <a:pPr marL="457200" lvl="1" indent="0">
                  <a:lnSpc>
                    <a:spcPct val="90000"/>
                  </a:lnSpc>
                  <a:buNone/>
                </a:pPr>
                <a:r>
                  <a:rPr lang="en-US" sz="1100" i="1" dirty="0">
                    <a:solidFill>
                      <a:srgbClr val="FF0000"/>
                    </a:solidFill>
                  </a:rPr>
                  <a:t>Rule of thumb:</a:t>
                </a:r>
              </a:p>
              <a:p>
                <a:pPr fontAlgn="base">
                  <a:buFont typeface="Wingdings" panose="05000000000000000000" pitchFamily="2" charset="2"/>
                  <a:buChar char="v"/>
                </a:pPr>
                <a:r>
                  <a:rPr lang="en-CA" sz="1100" dirty="0">
                    <a:solidFill>
                      <a:srgbClr val="00B050"/>
                    </a:solidFill>
                  </a:rPr>
                  <a:t>The upper bound on the number of hidden neurons that won't result in over-fitting is:</a:t>
                </a:r>
              </a:p>
              <a:p>
                <a:pPr algn="ctr" fontAlgn="base">
                  <a:buFont typeface="Wingdings" panose="05000000000000000000" pitchFamily="2" charset="2"/>
                  <a:buChar char="v"/>
                </a:pPr>
                <a14:m>
                  <m:oMath xmlns:m="http://schemas.openxmlformats.org/officeDocument/2006/math">
                    <m:sSub>
                      <m:sSubPr>
                        <m:ctrlPr>
                          <a:rPr lang="en-US" sz="1100" b="0" i="1" smtClean="0">
                            <a:solidFill>
                              <a:srgbClr val="00B050"/>
                            </a:solidFill>
                            <a:latin typeface="Cambria Math" panose="02040503050406030204" pitchFamily="18" charset="0"/>
                          </a:rPr>
                        </m:ctrlPr>
                      </m:sSubPr>
                      <m:e>
                        <m:r>
                          <a:rPr lang="en-US" sz="1100" b="0" i="1" smtClean="0">
                            <a:solidFill>
                              <a:srgbClr val="00B050"/>
                            </a:solidFill>
                            <a:latin typeface="Cambria Math" panose="02040503050406030204" pitchFamily="18" charset="0"/>
                          </a:rPr>
                          <m:t>𝑁</m:t>
                        </m:r>
                      </m:e>
                      <m:sub>
                        <m:r>
                          <a:rPr lang="en-US" sz="1100" b="0" i="1" smtClean="0">
                            <a:solidFill>
                              <a:srgbClr val="00B050"/>
                            </a:solidFill>
                            <a:latin typeface="Cambria Math" panose="02040503050406030204" pitchFamily="18" charset="0"/>
                          </a:rPr>
                          <m:t>h</m:t>
                        </m:r>
                      </m:sub>
                    </m:sSub>
                    <m:r>
                      <a:rPr lang="en-US" sz="1100" b="0" i="1" smtClean="0">
                        <a:solidFill>
                          <a:srgbClr val="00B050"/>
                        </a:solidFill>
                        <a:latin typeface="Cambria Math" panose="02040503050406030204" pitchFamily="18" charset="0"/>
                      </a:rPr>
                      <m:t>=</m:t>
                    </m:r>
                    <m:f>
                      <m:fPr>
                        <m:ctrlPr>
                          <a:rPr lang="en-CA" sz="1100" i="1" smtClean="0">
                            <a:solidFill>
                              <a:srgbClr val="00B050"/>
                            </a:solidFill>
                            <a:latin typeface="Cambria Math" panose="02040503050406030204" pitchFamily="18" charset="0"/>
                          </a:rPr>
                        </m:ctrlPr>
                      </m:fPr>
                      <m:num>
                        <m:sSub>
                          <m:sSubPr>
                            <m:ctrlPr>
                              <a:rPr lang="en-CA" sz="1100" i="1" smtClean="0">
                                <a:solidFill>
                                  <a:srgbClr val="00B050"/>
                                </a:solidFill>
                                <a:latin typeface="Cambria Math" panose="02040503050406030204" pitchFamily="18" charset="0"/>
                              </a:rPr>
                            </m:ctrlPr>
                          </m:sSubPr>
                          <m:e>
                            <m:r>
                              <a:rPr lang="en-US" sz="1100" b="0" i="1" smtClean="0">
                                <a:solidFill>
                                  <a:srgbClr val="00B050"/>
                                </a:solidFill>
                                <a:latin typeface="Cambria Math" panose="02040503050406030204" pitchFamily="18" charset="0"/>
                              </a:rPr>
                              <m:t>𝑁</m:t>
                            </m:r>
                          </m:e>
                          <m:sub>
                            <m:r>
                              <a:rPr lang="en-US" sz="1100" b="0" i="1" smtClean="0">
                                <a:solidFill>
                                  <a:srgbClr val="00B050"/>
                                </a:solidFill>
                                <a:latin typeface="Cambria Math" panose="02040503050406030204" pitchFamily="18" charset="0"/>
                              </a:rPr>
                              <m:t>𝑠</m:t>
                            </m:r>
                          </m:sub>
                        </m:sSub>
                      </m:num>
                      <m:den>
                        <m:r>
                          <a:rPr lang="en-CA" sz="1100" i="1" smtClean="0">
                            <a:solidFill>
                              <a:srgbClr val="00B050"/>
                            </a:solidFill>
                            <a:latin typeface="Cambria Math" panose="02040503050406030204" pitchFamily="18" charset="0"/>
                            <a:ea typeface="Cambria Math" panose="02040503050406030204" pitchFamily="18" charset="0"/>
                          </a:rPr>
                          <m:t>𝛼</m:t>
                        </m:r>
                        <m:r>
                          <a:rPr lang="en-US" sz="1100" b="0" i="1" smtClean="0">
                            <a:solidFill>
                              <a:srgbClr val="00B050"/>
                            </a:solidFill>
                            <a:latin typeface="Cambria Math" panose="02040503050406030204" pitchFamily="18" charset="0"/>
                            <a:ea typeface="Cambria Math" panose="02040503050406030204" pitchFamily="18" charset="0"/>
                          </a:rPr>
                          <m:t>(</m:t>
                        </m:r>
                        <m:sSub>
                          <m:sSubPr>
                            <m:ctrlPr>
                              <a:rPr lang="en-US" sz="1100" b="0" i="1" smtClean="0">
                                <a:solidFill>
                                  <a:srgbClr val="00B050"/>
                                </a:solidFill>
                                <a:latin typeface="Cambria Math" panose="02040503050406030204" pitchFamily="18" charset="0"/>
                                <a:ea typeface="Cambria Math" panose="02040503050406030204" pitchFamily="18" charset="0"/>
                              </a:rPr>
                            </m:ctrlPr>
                          </m:sSubPr>
                          <m:e>
                            <m:r>
                              <a:rPr lang="en-US" sz="1100" b="0" i="1" smtClean="0">
                                <a:solidFill>
                                  <a:srgbClr val="00B050"/>
                                </a:solidFill>
                                <a:latin typeface="Cambria Math" panose="02040503050406030204" pitchFamily="18" charset="0"/>
                                <a:ea typeface="Cambria Math" panose="02040503050406030204" pitchFamily="18" charset="0"/>
                              </a:rPr>
                              <m:t>𝑁</m:t>
                            </m:r>
                          </m:e>
                          <m:sub>
                            <m:r>
                              <a:rPr lang="en-US" sz="1100" b="0" i="1" smtClean="0">
                                <a:solidFill>
                                  <a:srgbClr val="00B050"/>
                                </a:solidFill>
                                <a:latin typeface="Cambria Math" panose="02040503050406030204" pitchFamily="18" charset="0"/>
                                <a:ea typeface="Cambria Math" panose="02040503050406030204" pitchFamily="18" charset="0"/>
                              </a:rPr>
                              <m:t>𝑖</m:t>
                            </m:r>
                          </m:sub>
                        </m:sSub>
                        <m:r>
                          <a:rPr lang="en-US" sz="1100" b="0" i="1" smtClean="0">
                            <a:solidFill>
                              <a:srgbClr val="00B050"/>
                            </a:solidFill>
                            <a:latin typeface="Cambria Math" panose="02040503050406030204" pitchFamily="18" charset="0"/>
                            <a:ea typeface="Cambria Math" panose="02040503050406030204" pitchFamily="18" charset="0"/>
                          </a:rPr>
                          <m:t>+</m:t>
                        </m:r>
                        <m:sSub>
                          <m:sSubPr>
                            <m:ctrlPr>
                              <a:rPr lang="en-US" sz="1100" b="0" i="1" smtClean="0">
                                <a:solidFill>
                                  <a:srgbClr val="00B050"/>
                                </a:solidFill>
                                <a:latin typeface="Cambria Math" panose="02040503050406030204" pitchFamily="18" charset="0"/>
                                <a:ea typeface="Cambria Math" panose="02040503050406030204" pitchFamily="18" charset="0"/>
                              </a:rPr>
                            </m:ctrlPr>
                          </m:sSubPr>
                          <m:e>
                            <m:r>
                              <a:rPr lang="en-US" sz="1100" b="0" i="1" smtClean="0">
                                <a:solidFill>
                                  <a:srgbClr val="00B050"/>
                                </a:solidFill>
                                <a:latin typeface="Cambria Math" panose="02040503050406030204" pitchFamily="18" charset="0"/>
                                <a:ea typeface="Cambria Math" panose="02040503050406030204" pitchFamily="18" charset="0"/>
                              </a:rPr>
                              <m:t>𝑁</m:t>
                            </m:r>
                          </m:e>
                          <m:sub>
                            <m:r>
                              <a:rPr lang="en-US" sz="1100" b="0" i="1" smtClean="0">
                                <a:solidFill>
                                  <a:srgbClr val="00B050"/>
                                </a:solidFill>
                                <a:latin typeface="Cambria Math" panose="02040503050406030204" pitchFamily="18" charset="0"/>
                                <a:ea typeface="Cambria Math" panose="02040503050406030204" pitchFamily="18" charset="0"/>
                              </a:rPr>
                              <m:t>𝑂</m:t>
                            </m:r>
                          </m:sub>
                        </m:sSub>
                        <m:r>
                          <a:rPr lang="en-US" sz="1100" b="0" i="1" smtClean="0">
                            <a:solidFill>
                              <a:srgbClr val="00B050"/>
                            </a:solidFill>
                            <a:latin typeface="Cambria Math" panose="02040503050406030204" pitchFamily="18" charset="0"/>
                            <a:ea typeface="Cambria Math" panose="02040503050406030204" pitchFamily="18" charset="0"/>
                          </a:rPr>
                          <m:t>)</m:t>
                        </m:r>
                      </m:den>
                    </m:f>
                  </m:oMath>
                </a14:m>
                <a:endParaRPr lang="en-CA" sz="1100" dirty="0">
                  <a:solidFill>
                    <a:srgbClr val="00B050"/>
                  </a:solidFill>
                </a:endParaRPr>
              </a:p>
              <a:p>
                <a:pPr fontAlgn="base">
                  <a:buFont typeface="Wingdings" panose="05000000000000000000" pitchFamily="2" charset="2"/>
                  <a:buChar char="v"/>
                </a:pPr>
                <a14:m>
                  <m:oMath xmlns:m="http://schemas.openxmlformats.org/officeDocument/2006/math">
                    <m:sSub>
                      <m:sSubPr>
                        <m:ctrlPr>
                          <a:rPr lang="en-US" sz="1100" i="1">
                            <a:latin typeface="Cambria Math" panose="02040503050406030204" pitchFamily="18" charset="0"/>
                            <a:ea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𝑁</m:t>
                        </m:r>
                      </m:e>
                      <m:sub>
                        <m:r>
                          <a:rPr lang="en-US" sz="1100" i="1">
                            <a:latin typeface="Cambria Math" panose="02040503050406030204" pitchFamily="18" charset="0"/>
                            <a:ea typeface="Cambria Math" panose="02040503050406030204" pitchFamily="18" charset="0"/>
                          </a:rPr>
                          <m:t>𝑖</m:t>
                        </m:r>
                      </m:sub>
                    </m:sSub>
                  </m:oMath>
                </a14:m>
                <a:r>
                  <a:rPr lang="en-CA" sz="1100" dirty="0"/>
                  <a:t> = number of input neurons.</a:t>
                </a:r>
                <a:br>
                  <a:rPr lang="en-CA" sz="1100" dirty="0"/>
                </a:br>
                <a14:m>
                  <m:oMath xmlns:m="http://schemas.openxmlformats.org/officeDocument/2006/math">
                    <m:sSub>
                      <m:sSubPr>
                        <m:ctrlPr>
                          <a:rPr lang="en-US" sz="1100" i="1">
                            <a:latin typeface="Cambria Math" panose="02040503050406030204" pitchFamily="18" charset="0"/>
                            <a:ea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𝑁</m:t>
                        </m:r>
                      </m:e>
                      <m:sub>
                        <m:r>
                          <a:rPr lang="en-US" sz="1100" b="0" i="1" smtClean="0">
                            <a:latin typeface="Cambria Math" panose="02040503050406030204" pitchFamily="18" charset="0"/>
                            <a:ea typeface="Cambria Math" panose="02040503050406030204" pitchFamily="18" charset="0"/>
                          </a:rPr>
                          <m:t>𝑜</m:t>
                        </m:r>
                      </m:sub>
                    </m:sSub>
                    <m:r>
                      <a:rPr lang="en-US" sz="1100" i="1">
                        <a:latin typeface="Cambria Math" panose="02040503050406030204" pitchFamily="18" charset="0"/>
                        <a:ea typeface="Cambria Math" panose="02040503050406030204" pitchFamily="18" charset="0"/>
                      </a:rPr>
                      <m:t> </m:t>
                    </m:r>
                  </m:oMath>
                </a14:m>
                <a:r>
                  <a:rPr lang="en-CA" sz="1100" dirty="0"/>
                  <a:t> = number of output neurons.</a:t>
                </a:r>
                <a:br>
                  <a:rPr lang="en-CA" sz="1100" dirty="0"/>
                </a:br>
                <a14:m>
                  <m:oMath xmlns:m="http://schemas.openxmlformats.org/officeDocument/2006/math">
                    <m:sSub>
                      <m:sSubPr>
                        <m:ctrlPr>
                          <a:rPr lang="en-US" sz="1100" i="1">
                            <a:latin typeface="Cambria Math" panose="02040503050406030204" pitchFamily="18" charset="0"/>
                            <a:ea typeface="Cambria Math" panose="02040503050406030204" pitchFamily="18" charset="0"/>
                          </a:rPr>
                        </m:ctrlPr>
                      </m:sSubPr>
                      <m:e>
                        <m:r>
                          <a:rPr lang="en-US" sz="1100" i="1">
                            <a:latin typeface="Cambria Math" panose="02040503050406030204" pitchFamily="18" charset="0"/>
                            <a:ea typeface="Cambria Math" panose="02040503050406030204" pitchFamily="18" charset="0"/>
                          </a:rPr>
                          <m:t>𝑁</m:t>
                        </m:r>
                      </m:e>
                      <m:sub>
                        <m:r>
                          <a:rPr lang="en-US" sz="1100" b="0" i="1" smtClean="0">
                            <a:latin typeface="Cambria Math" panose="02040503050406030204" pitchFamily="18" charset="0"/>
                            <a:ea typeface="Cambria Math" panose="02040503050406030204" pitchFamily="18" charset="0"/>
                          </a:rPr>
                          <m:t>𝑆</m:t>
                        </m:r>
                      </m:sub>
                    </m:sSub>
                    <m:r>
                      <a:rPr lang="en-US" sz="1100" i="1">
                        <a:latin typeface="Cambria Math" panose="02040503050406030204" pitchFamily="18" charset="0"/>
                        <a:ea typeface="Cambria Math" panose="02040503050406030204" pitchFamily="18" charset="0"/>
                      </a:rPr>
                      <m:t> </m:t>
                    </m:r>
                  </m:oMath>
                </a14:m>
                <a:r>
                  <a:rPr lang="en-CA" sz="1100" dirty="0"/>
                  <a:t> = number of samples in training data set.</a:t>
                </a:r>
                <a:br>
                  <a:rPr lang="en-CA" sz="1100" dirty="0"/>
                </a:br>
                <a14:m>
                  <m:oMath xmlns:m="http://schemas.openxmlformats.org/officeDocument/2006/math">
                    <m:r>
                      <a:rPr lang="en-CA" sz="1100" i="1">
                        <a:latin typeface="Cambria Math" panose="02040503050406030204" pitchFamily="18" charset="0"/>
                        <a:ea typeface="Cambria Math" panose="02040503050406030204" pitchFamily="18" charset="0"/>
                      </a:rPr>
                      <m:t>𝛼</m:t>
                    </m:r>
                    <m:r>
                      <a:rPr lang="en-CA" sz="1100" i="1">
                        <a:latin typeface="Cambria Math" panose="02040503050406030204" pitchFamily="18" charset="0"/>
                        <a:ea typeface="Cambria Math" panose="02040503050406030204" pitchFamily="18" charset="0"/>
                      </a:rPr>
                      <m:t> </m:t>
                    </m:r>
                  </m:oMath>
                </a14:m>
                <a:r>
                  <a:rPr lang="el-GR" sz="1100" dirty="0"/>
                  <a:t> = </a:t>
                </a:r>
                <a:r>
                  <a:rPr lang="en-CA" sz="1100" dirty="0"/>
                  <a:t>an arbitrary scaling factor usually 2-10.</a:t>
                </a:r>
              </a:p>
              <a:p>
                <a:pPr marL="0" indent="0" fontAlgn="base">
                  <a:buNone/>
                </a:pPr>
                <a:endParaRPr lang="en-CA" sz="1100" dirty="0"/>
              </a:p>
              <a:p>
                <a:pPr marL="0" indent="0" fontAlgn="base">
                  <a:buNone/>
                </a:pPr>
                <a:r>
                  <a:rPr lang="en-US" sz="1100" i="1" dirty="0">
                    <a:solidFill>
                      <a:srgbClr val="FF0000"/>
                    </a:solidFill>
                  </a:rPr>
                  <a:t>	Rule of thumb:</a:t>
                </a:r>
                <a:endParaRPr lang="en-CA" sz="1100" dirty="0"/>
              </a:p>
              <a:p>
                <a:pPr fontAlgn="base">
                  <a:buFont typeface="Wingdings" panose="05000000000000000000" pitchFamily="2" charset="2"/>
                  <a:buChar char="v"/>
                </a:pPr>
                <a:r>
                  <a:rPr lang="en-CA" sz="1100" dirty="0">
                    <a:solidFill>
                      <a:srgbClr val="00B050"/>
                    </a:solidFill>
                  </a:rPr>
                  <a:t>For a three layer network with n input and m output neurons, the hidden layer would have √</a:t>
                </a:r>
                <a:r>
                  <a:rPr lang="en-CA" sz="1100" dirty="0" err="1">
                    <a:solidFill>
                      <a:srgbClr val="00B050"/>
                    </a:solidFill>
                  </a:rPr>
                  <a:t>n∗m</a:t>
                </a:r>
                <a:r>
                  <a:rPr lang="en-CA" sz="1100" dirty="0">
                    <a:solidFill>
                      <a:srgbClr val="00B050"/>
                    </a:solidFill>
                  </a:rPr>
                  <a:t> neurons.</a:t>
                </a:r>
                <a:endParaRPr lang="en-US" sz="1100" dirty="0">
                  <a:solidFill>
                    <a:srgbClr val="00B050"/>
                  </a:solidFill>
                </a:endParaRPr>
              </a:p>
            </p:txBody>
          </p:sp>
        </mc:Choice>
        <mc:Fallback xmlns="">
          <p:sp>
            <p:nvSpPr>
              <p:cNvPr id="5" name="Content Placeholder 4">
                <a:extLst>
                  <a:ext uri="{FF2B5EF4-FFF2-40B4-BE49-F238E27FC236}">
                    <a16:creationId xmlns:a16="http://schemas.microsoft.com/office/drawing/2014/main" id="{0C55183A-4E0B-CE4A-8A93-69773FEA57BE}"/>
                  </a:ext>
                </a:extLst>
              </p:cNvPr>
              <p:cNvSpPr>
                <a:spLocks noGrp="1" noRot="1" noChangeAspect="1" noMove="1" noResize="1" noEditPoints="1" noAdjustHandles="1" noChangeArrowheads="1" noChangeShapeType="1" noTextEdit="1"/>
              </p:cNvSpPr>
              <p:nvPr>
                <p:ph idx="1"/>
              </p:nvPr>
            </p:nvSpPr>
            <p:spPr>
              <a:xfrm>
                <a:off x="1717040" y="795131"/>
                <a:ext cx="6969760" cy="3769675"/>
              </a:xfrm>
              <a:blipFill>
                <a:blip r:embed="rId2"/>
                <a:stretch>
                  <a:fillRect t="-485" b="-10016"/>
                </a:stretch>
              </a:blipFill>
            </p:spPr>
            <p:txBody>
              <a:bodyPr/>
              <a:lstStyle/>
              <a:p>
                <a:r>
                  <a:rPr lang="en-US">
                    <a:noFill/>
                  </a:rPr>
                  <a:t> </a:t>
                </a:r>
              </a:p>
            </p:txBody>
          </p:sp>
        </mc:Fallback>
      </mc:AlternateContent>
    </p:spTree>
    <p:extLst>
      <p:ext uri="{BB962C8B-B14F-4D97-AF65-F5344CB8AC3E}">
        <p14:creationId xmlns:p14="http://schemas.microsoft.com/office/powerpoint/2010/main" val="3402092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CA" sz="2400" dirty="0" err="1">
                <a:solidFill>
                  <a:srgbClr val="9900FF"/>
                </a:solidFill>
              </a:rPr>
              <a:t>Keras</a:t>
            </a:r>
            <a:r>
              <a:rPr lang="en-CA" sz="2400" dirty="0"/>
              <a:t> Hyper parameters</a:t>
            </a:r>
            <a:endParaRPr lang="en-US" sz="2400" dirty="0"/>
          </a:p>
        </p:txBody>
      </p:sp>
      <p:sp>
        <p:nvSpPr>
          <p:cNvPr id="5" name="Content Placeholder 4">
            <a:extLst>
              <a:ext uri="{FF2B5EF4-FFF2-40B4-BE49-F238E27FC236}">
                <a16:creationId xmlns:a16="http://schemas.microsoft.com/office/drawing/2014/main" id="{0C55183A-4E0B-CE4A-8A93-69773FEA57BE}"/>
              </a:ext>
            </a:extLst>
          </p:cNvPr>
          <p:cNvSpPr>
            <a:spLocks noGrp="1"/>
          </p:cNvSpPr>
          <p:nvPr>
            <p:ph idx="1"/>
          </p:nvPr>
        </p:nvSpPr>
        <p:spPr/>
        <p:txBody>
          <a:bodyPr>
            <a:normAutofit/>
          </a:bodyPr>
          <a:lstStyle/>
          <a:p>
            <a:pPr>
              <a:lnSpc>
                <a:spcPct val="90000"/>
              </a:lnSpc>
              <a:buFont typeface="Wingdings" panose="05000000000000000000" pitchFamily="2" charset="2"/>
              <a:buChar char="v"/>
            </a:pPr>
            <a:r>
              <a:rPr lang="en-US" altLang="en-US" sz="1500" dirty="0"/>
              <a:t>Optimal batch size:</a:t>
            </a:r>
          </a:p>
          <a:p>
            <a:pPr>
              <a:lnSpc>
                <a:spcPct val="90000"/>
              </a:lnSpc>
              <a:buFont typeface="Wingdings" panose="05000000000000000000" pitchFamily="2" charset="2"/>
              <a:buChar char="v"/>
            </a:pPr>
            <a:endParaRPr lang="en-US" altLang="en-US" sz="1500" dirty="0"/>
          </a:p>
          <a:p>
            <a:pPr>
              <a:lnSpc>
                <a:spcPct val="90000"/>
              </a:lnSpc>
              <a:buFont typeface="Wingdings" panose="05000000000000000000" pitchFamily="2" charset="2"/>
              <a:buChar char="v"/>
            </a:pPr>
            <a:r>
              <a:rPr lang="en-CA" sz="1500" dirty="0"/>
              <a:t>A smaller mini-batch size (not too small) usually leads not only to a smaller number of iterations of a training algorithm, than a large batch size, but also to a higher accuracy overall,</a:t>
            </a:r>
          </a:p>
          <a:p>
            <a:pPr>
              <a:lnSpc>
                <a:spcPct val="90000"/>
              </a:lnSpc>
              <a:buFont typeface="Wingdings" panose="05000000000000000000" pitchFamily="2" charset="2"/>
              <a:buChar char="v"/>
            </a:pPr>
            <a:endParaRPr lang="en-US" sz="1500" dirty="0"/>
          </a:p>
          <a:p>
            <a:pPr>
              <a:lnSpc>
                <a:spcPct val="90000"/>
              </a:lnSpc>
              <a:buFont typeface="Wingdings" panose="05000000000000000000" pitchFamily="2" charset="2"/>
              <a:buChar char="v"/>
            </a:pPr>
            <a:r>
              <a:rPr lang="en-CA" sz="1500" dirty="0"/>
              <a:t>Too small mini-batch might get too slow because of significantly lower computational speed, because of not exploiting vectorization to the full extent. In this case the gradient of that sample may take you completely the wrong direction.</a:t>
            </a:r>
            <a:endParaRPr lang="en-US" altLang="en-US" sz="1500" dirty="0"/>
          </a:p>
          <a:p>
            <a:pPr lvl="1">
              <a:lnSpc>
                <a:spcPct val="90000"/>
              </a:lnSpc>
              <a:buFont typeface="Wingdings" panose="05000000000000000000" pitchFamily="2" charset="2"/>
              <a:buChar char="v"/>
            </a:pPr>
            <a:endParaRPr lang="en-CA" sz="1500" dirty="0"/>
          </a:p>
          <a:p>
            <a:pPr lvl="1">
              <a:lnSpc>
                <a:spcPct val="90000"/>
              </a:lnSpc>
              <a:buFont typeface="Wingdings" panose="05000000000000000000" pitchFamily="2" charset="2"/>
              <a:buChar char="v"/>
            </a:pPr>
            <a:r>
              <a:rPr lang="en-CA" sz="1500" dirty="0">
                <a:solidFill>
                  <a:srgbClr val="FF0000"/>
                </a:solidFill>
              </a:rPr>
              <a:t>Rule of thumb:</a:t>
            </a:r>
          </a:p>
          <a:p>
            <a:pPr lvl="1">
              <a:lnSpc>
                <a:spcPct val="90000"/>
              </a:lnSpc>
              <a:buFont typeface="Wingdings" panose="05000000000000000000" pitchFamily="2" charset="2"/>
              <a:buChar char="ü"/>
            </a:pPr>
            <a:r>
              <a:rPr lang="en-CA" sz="1500" dirty="0"/>
              <a:t>usually 32--512 data points,</a:t>
            </a:r>
            <a:endParaRPr lang="en-US" sz="1500" dirty="0">
              <a:solidFill>
                <a:srgbClr val="FF0000"/>
              </a:solidFill>
            </a:endParaRPr>
          </a:p>
        </p:txBody>
      </p:sp>
    </p:spTree>
    <p:extLst>
      <p:ext uri="{BB962C8B-B14F-4D97-AF65-F5344CB8AC3E}">
        <p14:creationId xmlns:p14="http://schemas.microsoft.com/office/powerpoint/2010/main" val="25569346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47D64-96A8-5B34-6EBB-265A5E5118B2}"/>
              </a:ext>
            </a:extLst>
          </p:cNvPr>
          <p:cNvSpPr>
            <a:spLocks noGrp="1"/>
          </p:cNvSpPr>
          <p:nvPr>
            <p:ph type="title"/>
          </p:nvPr>
        </p:nvSpPr>
        <p:spPr/>
        <p:txBody>
          <a:bodyPr/>
          <a:lstStyle/>
          <a:p>
            <a:r>
              <a:rPr lang="en-US" dirty="0"/>
              <a:t>END </a:t>
            </a:r>
          </a:p>
        </p:txBody>
      </p:sp>
      <p:sp>
        <p:nvSpPr>
          <p:cNvPr id="3" name="Content Placeholder 2">
            <a:extLst>
              <a:ext uri="{FF2B5EF4-FFF2-40B4-BE49-F238E27FC236}">
                <a16:creationId xmlns:a16="http://schemas.microsoft.com/office/drawing/2014/main" id="{5E75F56F-4834-9662-66EC-FDFFCEF84411}"/>
              </a:ext>
            </a:extLst>
          </p:cNvPr>
          <p:cNvSpPr>
            <a:spLocks noGrp="1"/>
          </p:cNvSpPr>
          <p:nvPr>
            <p:ph idx="1"/>
          </p:nvPr>
        </p:nvSpPr>
        <p:spPr/>
        <p:txBody>
          <a:bodyPr/>
          <a:lstStyle/>
          <a:p>
            <a:r>
              <a:rPr lang="en-US" dirty="0"/>
              <a:t>END</a:t>
            </a:r>
          </a:p>
        </p:txBody>
      </p:sp>
    </p:spTree>
    <p:extLst>
      <p:ext uri="{BB962C8B-B14F-4D97-AF65-F5344CB8AC3E}">
        <p14:creationId xmlns:p14="http://schemas.microsoft.com/office/powerpoint/2010/main" val="34164759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sz="3600" b="1" i="1">
                <a:solidFill>
                  <a:srgbClr val="8800FF"/>
                </a:solidFill>
              </a:defRPr>
            </a:pPr>
            <a:r>
              <a:t>DEEP LEARNING TIMELINE</a:t>
            </a:r>
          </a:p>
          <a:p>
            <a:r>
              <a:t>2020: Multimodal Deep Learning</a:t>
            </a:r>
          </a:p>
        </p:txBody>
      </p:sp>
      <p:sp>
        <p:nvSpPr>
          <p:cNvPr id="3" name="Content Placeholder 2"/>
          <p:cNvSpPr>
            <a:spLocks noGrp="1"/>
          </p:cNvSpPr>
          <p:nvPr>
            <p:ph idx="1"/>
          </p:nvPr>
        </p:nvSpPr>
        <p:spPr/>
        <p:txBody>
          <a:bodyPr/>
          <a:lstStyle/>
          <a:p>
            <a:endParaRPr/>
          </a:p>
          <a:p>
            <a:pPr>
              <a:spcAft>
                <a:spcPts val="300"/>
              </a:spcAft>
              <a:defRPr sz="2000" b="1">
                <a:solidFill>
                  <a:srgbClr val="0000FF"/>
                </a:solidFill>
              </a:defRPr>
            </a:pPr>
            <a:r>
              <a:t>Multimodal Models</a:t>
            </a:r>
          </a:p>
          <a:p>
            <a:pPr lvl="1">
              <a:spcAft>
                <a:spcPts val="900"/>
              </a:spcAft>
              <a:defRPr sz="1800">
                <a:solidFill>
                  <a:srgbClr val="009933"/>
                </a:solidFill>
              </a:defRPr>
            </a:pPr>
            <a:r>
              <a:t>• Models process/generate multiple data types (text, images, audio).</a:t>
            </a:r>
            <a:br/>
            <a:r>
              <a:t>• OpenAI's CLIP (2021) and DALL-E (2021) allowed image understanding/generation via language.</a:t>
            </a:r>
            <a:br/>
            <a:r>
              <a:t>• Google’s Gemini (2023) integrates vision, language, reasoning.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sz="3600" b="1" i="1">
                <a:solidFill>
                  <a:srgbClr val="8800FF"/>
                </a:solidFill>
              </a:defRPr>
            </a:pPr>
            <a:r>
              <a:t>DEEP LEARNING TIMELINE</a:t>
            </a:r>
          </a:p>
          <a:p>
            <a:r>
              <a:t>2021–2023: Efficient and Responsible AI</a:t>
            </a:r>
          </a:p>
        </p:txBody>
      </p:sp>
      <p:sp>
        <p:nvSpPr>
          <p:cNvPr id="3" name="Content Placeholder 2"/>
          <p:cNvSpPr>
            <a:spLocks noGrp="1"/>
          </p:cNvSpPr>
          <p:nvPr>
            <p:ph idx="1"/>
          </p:nvPr>
        </p:nvSpPr>
        <p:spPr/>
        <p:txBody>
          <a:bodyPr/>
          <a:lstStyle/>
          <a:p>
            <a:endParaRPr/>
          </a:p>
          <a:p>
            <a:pPr>
              <a:spcAft>
                <a:spcPts val="300"/>
              </a:spcAft>
              <a:defRPr sz="2000" b="1">
                <a:solidFill>
                  <a:srgbClr val="0000FF"/>
                </a:solidFill>
              </a:defRPr>
            </a:pPr>
            <a:r>
              <a:t>Model Efficiency &amp; Democratization</a:t>
            </a:r>
          </a:p>
          <a:p>
            <a:pPr lvl="1">
              <a:spcAft>
                <a:spcPts val="900"/>
              </a:spcAft>
              <a:defRPr sz="1800">
                <a:solidFill>
                  <a:srgbClr val="009933"/>
                </a:solidFill>
              </a:defRPr>
            </a:pPr>
            <a:r>
              <a:t>• Efficient methods (LoRA, adapters, quantization) enable wider access.</a:t>
            </a:r>
            <a:br/>
            <a:r>
              <a:t>• Rise of open-source LLMs (Llama, MPT, Falcon).</a:t>
            </a:r>
            <a:br/>
            <a:r>
              <a:t>• Focus on reducing bias, improving transparency, and safe deployment (RLHF).</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defRPr sz="3600" b="1" i="1">
                <a:solidFill>
                  <a:srgbClr val="8800FF"/>
                </a:solidFill>
              </a:defRPr>
            </a:pPr>
            <a:r>
              <a:t>DEEP LEARNING TIMELINE</a:t>
            </a:r>
          </a:p>
          <a:p>
            <a:r>
              <a:t>2023–2025: Agents, Tools, Reasoning</a:t>
            </a:r>
          </a:p>
        </p:txBody>
      </p:sp>
      <p:sp>
        <p:nvSpPr>
          <p:cNvPr id="3" name="Content Placeholder 2"/>
          <p:cNvSpPr>
            <a:spLocks noGrp="1"/>
          </p:cNvSpPr>
          <p:nvPr>
            <p:ph idx="1"/>
          </p:nvPr>
        </p:nvSpPr>
        <p:spPr/>
        <p:txBody>
          <a:bodyPr/>
          <a:lstStyle/>
          <a:p>
            <a:endParaRPr/>
          </a:p>
          <a:p>
            <a:pPr>
              <a:spcAft>
                <a:spcPts val="300"/>
              </a:spcAft>
              <a:defRPr sz="2000" b="1">
                <a:solidFill>
                  <a:srgbClr val="0000FF"/>
                </a:solidFill>
              </a:defRPr>
            </a:pPr>
            <a:r>
              <a:t>AI Agents &amp; Tool Use</a:t>
            </a:r>
          </a:p>
          <a:p>
            <a:pPr lvl="1">
              <a:spcAft>
                <a:spcPts val="900"/>
              </a:spcAft>
              <a:defRPr sz="1800">
                <a:solidFill>
                  <a:srgbClr val="009933"/>
                </a:solidFill>
              </a:defRPr>
            </a:pPr>
            <a:r>
              <a:t>• LLMs became agents that use tools, APIs, and external knowledge.</a:t>
            </a:r>
            <a:br/>
            <a:r>
              <a:t>• RAG systems integrate external databases for up-to-date answers.</a:t>
            </a:r>
            <a:br/>
            <a:r>
              <a:t>• Progress in logical reasoning, planning, and autonomous tasks.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DE64AEEDD9B7A4D93545ACBE97D4615" ma:contentTypeVersion="2" ma:contentTypeDescription="Create a new document." ma:contentTypeScope="" ma:versionID="f49002b78e3a4a71b814eef46a983816">
  <xsd:schema xmlns:xsd="http://www.w3.org/2001/XMLSchema" xmlns:xs="http://www.w3.org/2001/XMLSchema" xmlns:p="http://schemas.microsoft.com/office/2006/metadata/properties" xmlns:ns2="http://schemas.microsoft.com/sharepoint/v3/fields" targetNamespace="http://schemas.microsoft.com/office/2006/metadata/properties" ma:root="true" ma:fieldsID="38f6db2dd0d9a0cf6a8dc37be32b365b" ns2:_="">
    <xsd:import namespace="http://schemas.microsoft.com/sharepoint/v3/fields"/>
    <xsd:element name="properties">
      <xsd:complexType>
        <xsd:sequence>
          <xsd:element name="documentManagement">
            <xsd:complexType>
              <xsd:all>
                <xsd:element ref="ns2:_Status" minOccurs="0"/>
                <xsd:element ref="ns2:_Vers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fields" elementFormDefault="qualified">
    <xsd:import namespace="http://schemas.microsoft.com/office/2006/documentManagement/types"/>
    <xsd:import namespace="http://schemas.microsoft.com/office/infopath/2007/PartnerControls"/>
    <xsd:element name="_Status" ma:index="8" nillable="true" ma:displayName="Status" ma:default="Not Started" ma:internalName="_Status">
      <xsd:simpleType>
        <xsd:union memberTypes="dms:Text">
          <xsd:simpleType>
            <xsd:restriction base="dms:Choice">
              <xsd:enumeration value="Not Started"/>
              <xsd:enumeration value="Draft"/>
              <xsd:enumeration value="Reviewed"/>
              <xsd:enumeration value="Scheduled"/>
              <xsd:enumeration value="Published"/>
              <xsd:enumeration value="Final"/>
              <xsd:enumeration value="Expired"/>
            </xsd:restriction>
          </xsd:simpleType>
        </xsd:union>
      </xsd:simpleType>
    </xsd:element>
    <xsd:element name="_Version" ma:index="9" nillable="true" ma:displayName="Version" ma:internalName="_Version">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ma:displayName="Status"/>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Version xmlns="http://schemas.microsoft.com/sharepoint/v3/fields" xsi:nil="true"/>
    <_Status xmlns="http://schemas.microsoft.com/sharepoint/v3/fields">Not Started</_Status>
  </documentManagement>
</p:properties>
</file>

<file path=customXml/itemProps1.xml><?xml version="1.0" encoding="utf-8"?>
<ds:datastoreItem xmlns:ds="http://schemas.openxmlformats.org/officeDocument/2006/customXml" ds:itemID="{E4214858-785C-42F7-BE66-6D0E79395FC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field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7D2A1B0-FF3E-4009-940D-AED0EB70AA20}">
  <ds:schemaRefs>
    <ds:schemaRef ds:uri="http://schemas.microsoft.com/sharepoint/v3/contenttype/forms"/>
  </ds:schemaRefs>
</ds:datastoreItem>
</file>

<file path=customXml/itemProps3.xml><?xml version="1.0" encoding="utf-8"?>
<ds:datastoreItem xmlns:ds="http://schemas.openxmlformats.org/officeDocument/2006/customXml" ds:itemID="{7B6F2769-7194-4217-93D3-3AF3A4742282}">
  <ds:schemaRefs>
    <ds:schemaRef ds:uri="http://purl.org/dc/elements/1.1/"/>
    <ds:schemaRef ds:uri="http://www.w3.org/XML/1998/namespace"/>
    <ds:schemaRef ds:uri="http://schemas.openxmlformats.org/package/2006/metadata/core-properties"/>
    <ds:schemaRef ds:uri="http://purl.org/dc/terms/"/>
    <ds:schemaRef ds:uri="http://schemas.microsoft.com/office/2006/documentManagement/types"/>
    <ds:schemaRef ds:uri="http://purl.org/dc/dcmitype/"/>
    <ds:schemaRef ds:uri="http://schemas.microsoft.com/office/2006/metadata/properties"/>
    <ds:schemaRef ds:uri="http://schemas.microsoft.com/office/infopath/2007/PartnerControls"/>
    <ds:schemaRef ds:uri="http://schemas.microsoft.com/sharepoint/v3/fields"/>
  </ds:schemaRefs>
</ds:datastoreItem>
</file>

<file path=docProps/app.xml><?xml version="1.0" encoding="utf-8"?>
<Properties xmlns="http://schemas.openxmlformats.org/officeDocument/2006/extended-properties" xmlns:vt="http://schemas.openxmlformats.org/officeDocument/2006/docPropsVTypes">
  <Template>FNEMasterTemplateForThemePreview.pptx</Template>
  <TotalTime>41053</TotalTime>
  <Words>5195</Words>
  <Application>Microsoft Office PowerPoint</Application>
  <PresentationFormat>On-screen Show (16:9)</PresentationFormat>
  <Paragraphs>536</Paragraphs>
  <Slides>64</Slides>
  <Notes>5</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64</vt:i4>
      </vt:variant>
    </vt:vector>
  </HeadingPairs>
  <TitlesOfParts>
    <vt:vector size="78" baseType="lpstr">
      <vt:lpstr>Aptos</vt:lpstr>
      <vt:lpstr>Arial</vt:lpstr>
      <vt:lpstr>BernhardMod BT</vt:lpstr>
      <vt:lpstr>Calibri</vt:lpstr>
      <vt:lpstr>Cambria</vt:lpstr>
      <vt:lpstr>Cambria Math</vt:lpstr>
      <vt:lpstr>Courier New</vt:lpstr>
      <vt:lpstr>Google Sans</vt:lpstr>
      <vt:lpstr>medium-content-sans-serif-font</vt:lpstr>
      <vt:lpstr>medium-content-serif-font</vt:lpstr>
      <vt:lpstr>Symbol</vt:lpstr>
      <vt:lpstr>Times New Roman</vt:lpstr>
      <vt:lpstr>Wingdings</vt:lpstr>
      <vt:lpstr>Office Theme</vt:lpstr>
      <vt:lpstr>DEEP LEARNING MODELS ON KERAS AND TENSORFLOW</vt:lpstr>
      <vt:lpstr> DEEP LEARNING TIMELINE -1/4  </vt:lpstr>
      <vt:lpstr>DEEP LEARNING TIMELINE -2/4</vt:lpstr>
      <vt:lpstr>DEEP LEARNING TIMELINE -3/4</vt:lpstr>
      <vt:lpstr>DEEP LEARNING TIMELINE -4/4</vt:lpstr>
      <vt:lpstr>DEEP LEARNING TIMELINE 2018 – Present</vt:lpstr>
      <vt:lpstr>DEEP LEARNING TIMELINE 2020: Multimodal Deep Learning</vt:lpstr>
      <vt:lpstr>DEEP LEARNING TIMELINE 2021–2023: Efficient and Responsible AI</vt:lpstr>
      <vt:lpstr>DEEP LEARNING TIMELINE 2023–2025: Agents, Tools, Reasoning</vt:lpstr>
      <vt:lpstr>DEEP LEARNING TIMELINE 2024 – Present: Universal Foundation Models</vt:lpstr>
      <vt:lpstr>APPLICATIONS OF LLMs IN FINANCIAL ENGINEERING</vt:lpstr>
      <vt:lpstr>I. Market Intelligence &amp; Automated Risk Assessment</vt:lpstr>
      <vt:lpstr>II. Quantitative Trading &amp; Regulatory Compliance</vt:lpstr>
      <vt:lpstr>III. LLMs in Portfolio Optimization &amp; Risk Management</vt:lpstr>
      <vt:lpstr>IV. LLMs for Cryptocurrency, Options Pricing, Econometrics</vt:lpstr>
      <vt:lpstr>1. Perceptron with one Neuron</vt:lpstr>
      <vt:lpstr>Proposed Activation function</vt:lpstr>
      <vt:lpstr>Proposed Activation functions: </vt:lpstr>
      <vt:lpstr>I. Setting Up Neural Network: Needed Elements</vt:lpstr>
      <vt:lpstr>Example with 2 inputs</vt:lpstr>
      <vt:lpstr>Example with 2 inputs</vt:lpstr>
      <vt:lpstr>Example with 2 inputs: </vt:lpstr>
      <vt:lpstr>PowerPoint Presentation</vt:lpstr>
      <vt:lpstr>Example with 2 inputs - Gradient Descent -2/5</vt:lpstr>
      <vt:lpstr>Example with 2 inputs - Gradient Descent Method  -3/5   </vt:lpstr>
      <vt:lpstr>Example with 2 inputs - Gradient Descent Method -4/5           </vt:lpstr>
      <vt:lpstr>Example with 2 inputs - Gradient Descent Method -5/5         </vt:lpstr>
      <vt:lpstr>II. Vectorization of Equations for 2 inputs</vt:lpstr>
      <vt:lpstr>II.1. Vectorized dataset for 2 inputs</vt:lpstr>
      <vt:lpstr>II.2. Vectorization of the Model/summation (Z) for 2 inputs</vt:lpstr>
      <vt:lpstr>II.3. Vectorization of Activation Function for 2 inputs</vt:lpstr>
      <vt:lpstr>II.4. Vectorization of Loss/Cost Function for 2 inputs</vt:lpstr>
      <vt:lpstr>II.5. Vectorization of Gradient Descent Equations 2 inputs</vt:lpstr>
      <vt:lpstr>II.6. Vectorization of Derivatives of the Cost Function for 2 inputs with respect to W</vt:lpstr>
      <vt:lpstr>III.  Training a Deep Learning: Model Architecture and Weights Matrices</vt:lpstr>
      <vt:lpstr>Feed Forward Neural Network Model </vt:lpstr>
      <vt:lpstr>III. TRAINING A DL - FORWARD PROPAGATION for 2 input Model</vt:lpstr>
      <vt:lpstr>PowerPoint Presentation</vt:lpstr>
      <vt:lpstr>.</vt:lpstr>
      <vt:lpstr>III. TRAINING A DL – Forward Propagation  - Layer after Layer </vt:lpstr>
      <vt:lpstr>III. TRAINING A DL – Forward Propagation  - The More layers and Neurons we add, the Deeper the Network </vt:lpstr>
      <vt:lpstr>V. GENERALISATION: DEEP LEARNING ARCHITECTURE – FORWARD AND BACKWARD PROPAGATION</vt:lpstr>
      <vt:lpstr>Step 2): Forward Propagation  </vt:lpstr>
      <vt:lpstr>Step 3): Back Propagation:  </vt:lpstr>
      <vt:lpstr>Step 4): Update Weights with Gradient Descent Algorithm </vt:lpstr>
      <vt:lpstr>IMPLEMENTATION - Loss function </vt:lpstr>
      <vt:lpstr>Loss function (energy function)</vt:lpstr>
      <vt:lpstr>What loss function to use?</vt:lpstr>
      <vt:lpstr>Optimizers</vt:lpstr>
      <vt:lpstr>IMPLEMENTATION: Training Deep Learning Model</vt:lpstr>
      <vt:lpstr>IMPLEMENTATION: Terminologies</vt:lpstr>
      <vt:lpstr>Keras</vt:lpstr>
      <vt:lpstr>IMPLEMENTATION: Tensor Flow</vt:lpstr>
      <vt:lpstr>Tensor Flow</vt:lpstr>
      <vt:lpstr>IMPLEMENTATION: Machine Learning with TensorFlow</vt:lpstr>
      <vt:lpstr>Keras : Deep Neural Network library </vt:lpstr>
      <vt:lpstr>Keras workflow</vt:lpstr>
      <vt:lpstr>Keras Model type</vt:lpstr>
      <vt:lpstr>Sequential class</vt:lpstr>
      <vt:lpstr>Keras Hyper parameters</vt:lpstr>
      <vt:lpstr>Keras Hyper parameters</vt:lpstr>
      <vt:lpstr>Keras Hyper parameters</vt:lpstr>
      <vt:lpstr>Keras Hyper parameters</vt:lpstr>
      <vt:lpstr>END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FileNewTemplate</dc:title>
  <dc:creator>Diana</dc:creator>
  <cp:lastModifiedBy>JOHN WEIRSTRASS Μυθεβα- Μωαμβα</cp:lastModifiedBy>
  <cp:revision>355</cp:revision>
  <dcterms:created xsi:type="dcterms:W3CDTF">2010-04-12T23:12:02Z</dcterms:created>
  <dcterms:modified xsi:type="dcterms:W3CDTF">2025-05-23T21:01:32Z</dcterms:modified>
  <cp:contentStatus>Draft</cp:contentStatus>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0x0101000DE64AEEDD9B7A4D93545ACBE97D4615</vt:lpwstr>
  </property>
</Properties>
</file>