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370" r:id="rId3"/>
    <p:sldId id="398" r:id="rId4"/>
    <p:sldId id="418" r:id="rId5"/>
    <p:sldId id="417" r:id="rId6"/>
    <p:sldId id="400" r:id="rId7"/>
    <p:sldId id="401" r:id="rId8"/>
    <p:sldId id="402" r:id="rId9"/>
    <p:sldId id="403" r:id="rId10"/>
    <p:sldId id="405" r:id="rId11"/>
    <p:sldId id="406" r:id="rId12"/>
    <p:sldId id="408" r:id="rId13"/>
    <p:sldId id="409" r:id="rId14"/>
    <p:sldId id="410" r:id="rId15"/>
    <p:sldId id="412" r:id="rId16"/>
    <p:sldId id="413" r:id="rId17"/>
    <p:sldId id="414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900"/>
    <a:srgbClr val="CA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Objects="1">
      <p:cViewPr varScale="1">
        <p:scale>
          <a:sx n="76" d="100"/>
          <a:sy n="76" d="100"/>
        </p:scale>
        <p:origin x="16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8030AF-3B84-A285-5C40-D78D36BC2A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12908-BF32-1F26-CB56-8907288402D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9218DFC-4A26-4B95-B5B8-8AA4B1CE1A98}" type="datetime1">
              <a:rPr lang="en-US" altLang="en-US"/>
              <a:pPr/>
              <a:t>2/2/2024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C609E4-F191-7B68-FD3E-A4496A87DD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E17FE-F2D4-5F07-B1BA-66DAF69092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76DB631A-70F7-4C6A-896B-5731ECC67C9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3692F7-C108-1D53-971C-B9109D040A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4EEA4-DA3A-356E-C73D-D73B3A279E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44B5436-0040-4C48-B17C-3B9D5D57102A}" type="datetime1">
              <a:rPr lang="en-US" altLang="en-US"/>
              <a:pPr/>
              <a:t>2/2/2024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4CC6294-0FEF-9C67-5C52-13EBA6879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321835D-9E2E-B3AD-ED95-15A942072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C1EF-0EB2-E00E-85CD-C1C15607D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A8AB7-0EE1-8237-123E-ABD6347AD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48D5A34-943D-484F-860A-1FFEEAFB91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影像版面配置區 1">
            <a:extLst>
              <a:ext uri="{FF2B5EF4-FFF2-40B4-BE49-F238E27FC236}">
                <a16:creationId xmlns:a16="http://schemas.microsoft.com/office/drawing/2014/main" id="{42A5152B-C352-0491-CEC8-5875F784D79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9B3357C8-CF2E-13D2-A9ED-DB44A610EE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Converge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AD57BE5E-E8AB-6274-C01C-C24FEB9BD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E30BAF-1E2A-4E2F-974B-586BF6DBB11E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影像版面配置區 1">
            <a:extLst>
              <a:ext uri="{FF2B5EF4-FFF2-40B4-BE49-F238E27FC236}">
                <a16:creationId xmlns:a16="http://schemas.microsoft.com/office/drawing/2014/main" id="{55573530-18AB-2739-0414-1240F11ADD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備忘稿版面配置區 2">
            <a:extLst>
              <a:ext uri="{FF2B5EF4-FFF2-40B4-BE49-F238E27FC236}">
                <a16:creationId xmlns:a16="http://schemas.microsoft.com/office/drawing/2014/main" id="{73CB4F33-9D00-6B0A-5FCF-0D8E403C4B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TW" altLang="en-US">
                <a:ea typeface="ＭＳ Ｐゴシック" panose="020B0600070205080204" pitchFamily="34" charset="-128"/>
              </a:rPr>
              <a:t>位什麼要 </a:t>
            </a:r>
            <a:r>
              <a:rPr lang="en-US" altLang="zh-TW">
                <a:ea typeface="ＭＳ Ｐゴシック" panose="020B0600070205080204" pitchFamily="34" charset="-128"/>
              </a:rPr>
              <a:t>1- </a:t>
            </a:r>
            <a:r>
              <a:rPr lang="zh-TW" altLang="en-US">
                <a:ea typeface="ＭＳ Ｐゴシック" panose="020B0600070205080204" pitchFamily="34" charset="-128"/>
              </a:rPr>
              <a:t>啊</a:t>
            </a:r>
          </a:p>
        </p:txBody>
      </p:sp>
      <p:sp>
        <p:nvSpPr>
          <p:cNvPr id="49156" name="投影片編號版面配置區 3">
            <a:extLst>
              <a:ext uri="{FF2B5EF4-FFF2-40B4-BE49-F238E27FC236}">
                <a16:creationId xmlns:a16="http://schemas.microsoft.com/office/drawing/2014/main" id="{9C036209-6136-214F-2417-77D374982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63C05D-A852-47A3-9015-14933144D186}" type="slidenum">
              <a:rPr lang="zh-TW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TW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75469">
            <a:off x="373311" y="4888811"/>
            <a:ext cx="6349791" cy="384175"/>
          </a:xfrm>
        </p:spPr>
        <p:txBody>
          <a:bodyPr/>
          <a:lstStyle>
            <a:lvl1pPr algn="l"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75469">
            <a:off x="449515" y="5273067"/>
            <a:ext cx="6348716" cy="419100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99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75469">
            <a:off x="449515" y="5273067"/>
            <a:ext cx="6348716" cy="419100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2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9037"/>
            <a:ext cx="8229600" cy="4079875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D9DE64A7-61F6-85DA-FBEE-38D6D385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1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9037"/>
            <a:ext cx="8229600" cy="4079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EBDF36E-A220-7875-F7E9-6A432586B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91200" y="1189038"/>
            <a:ext cx="3352800" cy="407987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189038"/>
            <a:ext cx="5029200" cy="4079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468D4E0C-6681-3BD5-A5D8-BA4E5E154AE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189038"/>
            <a:ext cx="8229600" cy="407987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90D8E894-D4AC-2717-FB12-D39E6946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B0D4-50AE-455C-8CB8-FA91D2297756}" type="datetimeFigureOut">
              <a:rPr lang="zh-TW" altLang="en-US" smtClean="0"/>
              <a:t>2024/2/2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18D97-057B-4649-A039-448A1754A3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748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CB8B3D6-5CBE-51DD-DEF2-EA3961D51CB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082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071DF79-78C0-5845-52E2-A201D5A45A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187450"/>
            <a:ext cx="82296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CB9F8-6ABC-D79C-B3BE-5B4948C99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5BD5-57D5-0BC0-4078-137424E35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0978-B39D-2D34-78AB-11AAE156E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21AC6A1-D943-4D9C-B36C-0CEF0B8C330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95900"/>
          </a:solidFill>
          <a:latin typeface="Arial"/>
          <a:ea typeface="ＭＳ Ｐゴシック" pitchFamily="26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ＭＳ Ｐゴシック" pitchFamily="26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ＭＳ Ｐゴシック" pitchFamily="26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ＭＳ Ｐゴシック" pitchFamily="26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ＭＳ Ｐゴシック" pitchFamily="26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D959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ＭＳ Ｐゴシック" pitchFamily="26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ＭＳ Ｐゴシック" pitchFamily="26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ＭＳ Ｐゴシック" pitchFamily="26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ＭＳ Ｐゴシック" pitchFamily="26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ＭＳ Ｐゴシック" pitchFamily="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eJINHjyzOU" TargetMode="External"/><Relationship Id="rId2" Type="http://schemas.openxmlformats.org/officeDocument/2006/relationships/hyperlink" Target="https://www.youtube.com/watch?v=YpdP_0-IEOw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D15ECA38-1747-B2B1-666F-5524DAB0F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75469">
            <a:off x="373063" y="4889500"/>
            <a:ext cx="6350000" cy="384175"/>
          </a:xfrm>
        </p:spPr>
        <p:txBody>
          <a:bodyPr/>
          <a:lstStyle/>
          <a:p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HEADING FOR PRESENTATION HERE</a:t>
            </a:r>
          </a:p>
        </p:txBody>
      </p:sp>
      <p:sp>
        <p:nvSpPr>
          <p:cNvPr id="8194" name="Subtitle 2">
            <a:extLst>
              <a:ext uri="{FF2B5EF4-FFF2-40B4-BE49-F238E27FC236}">
                <a16:creationId xmlns:a16="http://schemas.microsoft.com/office/drawing/2014/main" id="{B914F7B7-BA8C-E189-8FCE-0432FA640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075469">
            <a:off x="449263" y="5273675"/>
            <a:ext cx="6348412" cy="419100"/>
          </a:xfrm>
        </p:spPr>
        <p:txBody>
          <a:bodyPr/>
          <a:lstStyle/>
          <a:p>
            <a:pPr eaLnBrk="1" hangingPunct="1"/>
            <a:r>
              <a:rPr lang="en-US" altLang="en-US" sz="2000">
                <a:latin typeface="Arial" panose="020B0604020202020204" pitchFamily="34" charset="0"/>
                <a:ea typeface="ＭＳ Ｐゴシック" panose="020B0600070205080204" pitchFamily="34" charset="-128"/>
              </a:rPr>
              <a:t>DATE OR SUBHEADING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EFFC6D75-567B-2186-B34F-E53C92C0D2E9}"/>
              </a:ext>
            </a:extLst>
          </p:cNvPr>
          <p:cNvCxnSpPr>
            <a:cxnSpLocks/>
          </p:cNvCxnSpPr>
          <p:nvPr/>
        </p:nvCxnSpPr>
        <p:spPr>
          <a:xfrm>
            <a:off x="1150938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72B0D944-D70A-800E-F202-E163A5B3E73F}"/>
              </a:ext>
            </a:extLst>
          </p:cNvPr>
          <p:cNvCxnSpPr>
            <a:cxnSpLocks/>
          </p:cNvCxnSpPr>
          <p:nvPr/>
        </p:nvCxnSpPr>
        <p:spPr>
          <a:xfrm flipV="1">
            <a:off x="2286000" y="398462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80BB79D-DD11-2084-E1B8-BBBE42BBECB5}"/>
              </a:ext>
            </a:extLst>
          </p:cNvPr>
          <p:cNvCxnSpPr>
            <a:cxnSpLocks/>
          </p:cNvCxnSpPr>
          <p:nvPr/>
        </p:nvCxnSpPr>
        <p:spPr>
          <a:xfrm>
            <a:off x="3794125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ED3FBB-2293-4678-02D5-32E2339F2F19}"/>
              </a:ext>
            </a:extLst>
          </p:cNvPr>
          <p:cNvCxnSpPr>
            <a:cxnSpLocks/>
          </p:cNvCxnSpPr>
          <p:nvPr/>
        </p:nvCxnSpPr>
        <p:spPr>
          <a:xfrm flipV="1">
            <a:off x="4927600" y="398462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F1F531-28EF-A0FD-0B20-01964BA25BA8}"/>
              </a:ext>
            </a:extLst>
          </p:cNvPr>
          <p:cNvCxnSpPr>
            <a:cxnSpLocks/>
          </p:cNvCxnSpPr>
          <p:nvPr/>
        </p:nvCxnSpPr>
        <p:spPr>
          <a:xfrm>
            <a:off x="6307138" y="547528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E5076F5-C0BC-D5AB-2A98-674145C6B4B1}"/>
              </a:ext>
            </a:extLst>
          </p:cNvPr>
          <p:cNvCxnSpPr>
            <a:cxnSpLocks/>
          </p:cNvCxnSpPr>
          <p:nvPr/>
        </p:nvCxnSpPr>
        <p:spPr>
          <a:xfrm flipV="1">
            <a:off x="7440613" y="398462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4" name="矩形 12">
            <a:extLst>
              <a:ext uri="{FF2B5EF4-FFF2-40B4-BE49-F238E27FC236}">
                <a16:creationId xmlns:a16="http://schemas.microsoft.com/office/drawing/2014/main" id="{D71336D3-A913-1606-D137-09279ACC8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388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/>
              <a:t>V(G</a:t>
            </a:r>
            <a:r>
              <a:rPr lang="en-CA" altLang="zh-TW" sz="2000" baseline="-25000"/>
              <a:t>1</a:t>
            </a:r>
            <a:r>
              <a:rPr lang="en-CA" altLang="zh-TW" sz="2000"/>
              <a:t>,D)</a:t>
            </a:r>
            <a:endParaRPr lang="zh-TW" altLang="en-US" sz="20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22525F-7774-734B-4BE2-216F7619CA38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94095" y="495690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613770C-B638-E384-1336-9AFE29BBC3FF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658934" y="495690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B2F7BDC-425B-945E-CE3E-0190B72B943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119635" y="4956902"/>
            <a:ext cx="52540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C81B385B-3946-B73C-F33C-6AD2552A49A4}"/>
              </a:ext>
            </a:extLst>
          </p:cNvPr>
          <p:cNvSpPr/>
          <p:nvPr/>
        </p:nvSpPr>
        <p:spPr>
          <a:xfrm>
            <a:off x="855663" y="4216400"/>
            <a:ext cx="2560637" cy="1104900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0" name="手繪多邊形: 圖案 19">
            <a:extLst>
              <a:ext uri="{FF2B5EF4-FFF2-40B4-BE49-F238E27FC236}">
                <a16:creationId xmlns:a16="http://schemas.microsoft.com/office/drawing/2014/main" id="{98ABAD14-BCF4-A933-A6C5-DEFEDAF56B0E}"/>
              </a:ext>
            </a:extLst>
          </p:cNvPr>
          <p:cNvSpPr/>
          <p:nvPr/>
        </p:nvSpPr>
        <p:spPr>
          <a:xfrm>
            <a:off x="4119563" y="4105275"/>
            <a:ext cx="1744662" cy="1638300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1" name="手繪多邊形: 圖案 20">
            <a:extLst>
              <a:ext uri="{FF2B5EF4-FFF2-40B4-BE49-F238E27FC236}">
                <a16:creationId xmlns:a16="http://schemas.microsoft.com/office/drawing/2014/main" id="{7F484B85-1DA6-0988-FE34-7C8E6161A51C}"/>
              </a:ext>
            </a:extLst>
          </p:cNvPr>
          <p:cNvSpPr/>
          <p:nvPr/>
        </p:nvSpPr>
        <p:spPr>
          <a:xfrm>
            <a:off x="6469063" y="4884738"/>
            <a:ext cx="1857375" cy="858837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30134AE-4588-DFB7-1A1A-517ABE927781}"/>
              </a:ext>
            </a:extLst>
          </p:cNvPr>
          <p:cNvSpPr/>
          <p:nvPr/>
        </p:nvSpPr>
        <p:spPr>
          <a:xfrm>
            <a:off x="1500188" y="4144963"/>
            <a:ext cx="141287" cy="141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EB7CF907-F505-FC20-5018-EC4454EB28D0}"/>
              </a:ext>
            </a:extLst>
          </p:cNvPr>
          <p:cNvSpPr/>
          <p:nvPr/>
        </p:nvSpPr>
        <p:spPr>
          <a:xfrm>
            <a:off x="5083175" y="4044950"/>
            <a:ext cx="139700" cy="141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737683D6-EBEE-4D51-930F-165D054A242D}"/>
              </a:ext>
            </a:extLst>
          </p:cNvPr>
          <p:cNvSpPr/>
          <p:nvPr/>
        </p:nvSpPr>
        <p:spPr>
          <a:xfrm>
            <a:off x="6773863" y="481488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23811E8E-1CE5-CF92-8320-1AD1B83DFCBC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1571625" y="2724150"/>
            <a:ext cx="258763" cy="14208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1886937-0F04-4789-4D9A-CD7BB9328E90}"/>
              </a:ext>
            </a:extLst>
          </p:cNvPr>
          <p:cNvCxnSpPr>
            <a:cxnSpLocks/>
          </p:cNvCxnSpPr>
          <p:nvPr/>
        </p:nvCxnSpPr>
        <p:spPr>
          <a:xfrm flipV="1">
            <a:off x="5165725" y="2627313"/>
            <a:ext cx="512763" cy="1477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F922753-25B9-4F88-419F-F7BC3F2FFFE5}"/>
              </a:ext>
            </a:extLst>
          </p:cNvPr>
          <p:cNvCxnSpPr>
            <a:cxnSpLocks/>
          </p:cNvCxnSpPr>
          <p:nvPr/>
        </p:nvCxnSpPr>
        <p:spPr>
          <a:xfrm>
            <a:off x="1543050" y="4313238"/>
            <a:ext cx="0" cy="1149350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50C9F8D1-EC80-17CF-74B0-8D907FCA5F23}"/>
              </a:ext>
            </a:extLst>
          </p:cNvPr>
          <p:cNvCxnSpPr>
            <a:cxnSpLocks/>
          </p:cNvCxnSpPr>
          <p:nvPr/>
        </p:nvCxnSpPr>
        <p:spPr>
          <a:xfrm>
            <a:off x="5153025" y="4140200"/>
            <a:ext cx="0" cy="134778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F23F605E-CAE7-BE48-9B45-059D77E705DC}"/>
              </a:ext>
            </a:extLst>
          </p:cNvPr>
          <p:cNvCxnSpPr>
            <a:cxnSpLocks/>
          </p:cNvCxnSpPr>
          <p:nvPr/>
        </p:nvCxnSpPr>
        <p:spPr>
          <a:xfrm>
            <a:off x="6843713" y="4976813"/>
            <a:ext cx="0" cy="498475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38A0B7FB-E823-35C5-501D-FCDAB257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" y="4724400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400">
                <a:solidFill>
                  <a:srgbClr val="00B050"/>
                </a:solidFill>
              </a:rPr>
              <a:t>V(G</a:t>
            </a:r>
            <a:r>
              <a:rPr lang="en-CA" altLang="zh-TW" sz="2400" baseline="-25000">
                <a:solidFill>
                  <a:srgbClr val="00B050"/>
                </a:solidFill>
              </a:rPr>
              <a:t>1</a:t>
            </a:r>
            <a:r>
              <a:rPr lang="en-CA" altLang="zh-TW" sz="2400">
                <a:solidFill>
                  <a:srgbClr val="00B050"/>
                </a:solidFill>
              </a:rPr>
              <a:t>,D*</a:t>
            </a:r>
            <a:r>
              <a:rPr lang="en-CA" altLang="zh-TW" sz="2400" baseline="-25000">
                <a:solidFill>
                  <a:srgbClr val="00B050"/>
                </a:solidFill>
              </a:rPr>
              <a:t>1</a:t>
            </a:r>
            <a:r>
              <a:rPr lang="en-CA" altLang="zh-TW" sz="2400">
                <a:solidFill>
                  <a:srgbClr val="00B050"/>
                </a:solidFill>
              </a:rPr>
              <a:t>)</a:t>
            </a:r>
            <a:endParaRPr lang="zh-TW" altLang="en-US" sz="2400">
              <a:solidFill>
                <a:srgbClr val="00B050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B0447A17-4164-CCD7-308C-74959F84E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0" y="3003550"/>
            <a:ext cx="2876550" cy="708025"/>
          </a:xfrm>
          <a:prstGeom prst="rect">
            <a:avLst/>
          </a:prstGeom>
          <a:gradFill rotWithShape="1">
            <a:gsLst>
              <a:gs pos="0">
                <a:srgbClr val="F5F5FC"/>
              </a:gs>
              <a:gs pos="64999">
                <a:srgbClr val="E6E6F6"/>
              </a:gs>
              <a:gs pos="100000">
                <a:srgbClr val="DCDCF3"/>
              </a:gs>
            </a:gsLst>
            <a:lin ang="5400000" scaled="1"/>
          </a:gradFill>
          <a:ln w="9525">
            <a:solidFill>
              <a:srgbClr val="BFBFD2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zh-TW" sz="2000">
                <a:solidFill>
                  <a:srgbClr val="000000"/>
                </a:solidFill>
              </a:rPr>
              <a:t>“difference” between P</a:t>
            </a:r>
            <a:r>
              <a:rPr lang="en-US" altLang="zh-TW" sz="2000" baseline="-25000">
                <a:solidFill>
                  <a:srgbClr val="000000"/>
                </a:solidFill>
              </a:rPr>
              <a:t>G1 </a:t>
            </a:r>
            <a:r>
              <a:rPr lang="en-US" altLang="zh-TW" sz="2000">
                <a:solidFill>
                  <a:srgbClr val="000000"/>
                </a:solidFill>
              </a:rPr>
              <a:t>and P</a:t>
            </a:r>
            <a:r>
              <a:rPr lang="en-US" altLang="zh-TW" sz="2000" baseline="-25000">
                <a:solidFill>
                  <a:srgbClr val="000000"/>
                </a:solidFill>
              </a:rPr>
              <a:t>data</a:t>
            </a:r>
            <a:endParaRPr lang="zh-TW" altLang="en-US" sz="2000">
              <a:solidFill>
                <a:srgbClr val="000000"/>
              </a:solidFill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4ACEA543-B9B1-63E7-4F6D-91179D7EDA2E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1516063" y="3711575"/>
            <a:ext cx="2144712" cy="124301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62" name="Title 20">
            <a:extLst>
              <a:ext uri="{FF2B5EF4-FFF2-40B4-BE49-F238E27FC236}">
                <a16:creationId xmlns:a16="http://schemas.microsoft.com/office/drawing/2014/main" id="{1FA22E1A-ADB4-366E-82D3-878EFBE0C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 max</a:t>
            </a:r>
            <a:r>
              <a:rPr lang="en-US" altLang="en-US" baseline="-25000">
                <a:ea typeface="ＭＳ Ｐゴシック" panose="020B0600070205080204" pitchFamily="34" charset="-128"/>
              </a:rPr>
              <a:t>D</a:t>
            </a:r>
            <a:r>
              <a:rPr lang="en-US" altLang="en-US">
                <a:ea typeface="ＭＳ Ｐゴシック" panose="020B0600070205080204" pitchFamily="34" charset="-128"/>
              </a:rPr>
              <a:t>V(G,D), </a:t>
            </a:r>
            <a:r>
              <a:rPr lang="en-US" altLang="en-US" sz="3200">
                <a:ea typeface="ＭＳ Ｐゴシック" panose="020B0600070205080204" pitchFamily="34" charset="-128"/>
              </a:rPr>
              <a:t>G* = arg min</a:t>
            </a:r>
            <a:r>
              <a:rPr lang="en-US" altLang="en-US" sz="32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3200">
                <a:ea typeface="ＭＳ Ｐゴシック" panose="020B0600070205080204" pitchFamily="34" charset="-128"/>
              </a:rPr>
              <a:t>max</a:t>
            </a:r>
            <a:r>
              <a:rPr lang="en-US" altLang="en-US" sz="3200" baseline="-25000">
                <a:ea typeface="ＭＳ Ｐゴシック" panose="020B0600070205080204" pitchFamily="34" charset="-128"/>
              </a:rPr>
              <a:t>D</a:t>
            </a:r>
            <a:r>
              <a:rPr lang="en-US" altLang="en-US" sz="3200">
                <a:ea typeface="ＭＳ Ｐゴシック" panose="020B0600070205080204" pitchFamily="34" charset="-128"/>
              </a:rPr>
              <a:t> V(G,D)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39963" name="TextBox 9">
            <a:extLst>
              <a:ext uri="{FF2B5EF4-FFF2-40B4-BE49-F238E27FC236}">
                <a16:creationId xmlns:a16="http://schemas.microsoft.com/office/drawing/2014/main" id="{6E6C8065-1A05-7274-0CD7-9E2EB4F74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133600"/>
            <a:ext cx="369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</a:t>
            </a:r>
            <a:r>
              <a:rPr lang="en-US" altLang="en-US" sz="1800"/>
              <a:t>*(x) = P</a:t>
            </a:r>
            <a:r>
              <a:rPr lang="en-US" altLang="en-US" sz="1800" baseline="-25000"/>
              <a:t>data</a:t>
            </a:r>
            <a:r>
              <a:rPr lang="en-US" altLang="en-US" sz="1800"/>
              <a:t>(x) / (P</a:t>
            </a:r>
            <a:r>
              <a:rPr lang="en-US" altLang="en-US" sz="1800" baseline="-25000"/>
              <a:t>data</a:t>
            </a:r>
            <a:r>
              <a:rPr lang="en-US" altLang="en-US" sz="1800"/>
              <a:t>(x)+P</a:t>
            </a:r>
            <a:r>
              <a:rPr lang="en-US" altLang="en-US" sz="1800" baseline="-25000"/>
              <a:t>G_1</a:t>
            </a:r>
            <a:r>
              <a:rPr lang="en-US" altLang="en-US" sz="1800"/>
              <a:t>(x))</a:t>
            </a:r>
          </a:p>
        </p:txBody>
      </p:sp>
      <p:sp>
        <p:nvSpPr>
          <p:cNvPr id="39964" name="TextBox 35">
            <a:extLst>
              <a:ext uri="{FF2B5EF4-FFF2-40B4-BE49-F238E27FC236}">
                <a16:creationId xmlns:a16="http://schemas.microsoft.com/office/drawing/2014/main" id="{2B22AF75-E643-4C17-1640-A3181F099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286000"/>
            <a:ext cx="3698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2</a:t>
            </a:r>
            <a:r>
              <a:rPr lang="en-US" altLang="en-US" sz="1800"/>
              <a:t>*(x) = P</a:t>
            </a:r>
            <a:r>
              <a:rPr lang="en-US" altLang="en-US" sz="1800" baseline="-25000"/>
              <a:t>data</a:t>
            </a:r>
            <a:r>
              <a:rPr lang="en-US" altLang="en-US" sz="1800"/>
              <a:t>(x) / (P</a:t>
            </a:r>
            <a:r>
              <a:rPr lang="en-US" altLang="en-US" sz="1800" baseline="-25000"/>
              <a:t>data</a:t>
            </a:r>
            <a:r>
              <a:rPr lang="en-US" altLang="en-US" sz="1800"/>
              <a:t>(x)+P</a:t>
            </a:r>
            <a:r>
              <a:rPr lang="en-US" altLang="en-US" sz="1800" baseline="-25000"/>
              <a:t>G_2</a:t>
            </a:r>
            <a:r>
              <a:rPr lang="en-US" altLang="en-US" sz="1800"/>
              <a:t>(x))</a:t>
            </a:r>
          </a:p>
        </p:txBody>
      </p:sp>
      <p:sp>
        <p:nvSpPr>
          <p:cNvPr id="39965" name="矩形 12">
            <a:extLst>
              <a:ext uri="{FF2B5EF4-FFF2-40B4-BE49-F238E27FC236}">
                <a16:creationId xmlns:a16="http://schemas.microsoft.com/office/drawing/2014/main" id="{F40E977D-58FA-59F8-703A-9E7F3184F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7150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/>
              <a:t>V(G</a:t>
            </a:r>
            <a:r>
              <a:rPr lang="en-CA" altLang="zh-TW" sz="2000" baseline="-25000"/>
              <a:t>2</a:t>
            </a:r>
            <a:r>
              <a:rPr lang="en-CA" altLang="zh-TW" sz="2000"/>
              <a:t>,D)</a:t>
            </a:r>
            <a:endParaRPr lang="zh-TW" altLang="en-US" sz="2000"/>
          </a:p>
        </p:txBody>
      </p:sp>
      <p:sp>
        <p:nvSpPr>
          <p:cNvPr id="39966" name="矩形 12">
            <a:extLst>
              <a:ext uri="{FF2B5EF4-FFF2-40B4-BE49-F238E27FC236}">
                <a16:creationId xmlns:a16="http://schemas.microsoft.com/office/drawing/2014/main" id="{EFA9C84C-8B49-5C06-574B-B61038B0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6388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/>
              <a:t>V(G</a:t>
            </a:r>
            <a:r>
              <a:rPr lang="en-CA" altLang="zh-TW" sz="2000" baseline="-25000"/>
              <a:t>3</a:t>
            </a:r>
            <a:r>
              <a:rPr lang="en-CA" altLang="zh-TW" sz="2000"/>
              <a:t>,D)</a:t>
            </a:r>
            <a:endParaRPr lang="zh-TW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>
            <a:extLst>
              <a:ext uri="{FF2B5EF4-FFF2-40B4-BE49-F238E27FC236}">
                <a16:creationId xmlns:a16="http://schemas.microsoft.com/office/drawing/2014/main" id="{107536F3-6A1C-E87C-033D-5CEE13933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zh-TW" sz="4000">
                <a:ea typeface="ＭＳ Ｐゴシック" panose="020B0600070205080204" pitchFamily="34" charset="-128"/>
              </a:rPr>
              <a:t>max</a:t>
            </a:r>
            <a:r>
              <a:rPr lang="en-CA" altLang="zh-TW" sz="4000" baseline="-25000">
                <a:ea typeface="ＭＳ Ｐゴシック" panose="020B0600070205080204" pitchFamily="34" charset="-128"/>
              </a:rPr>
              <a:t>D</a:t>
            </a:r>
            <a:r>
              <a:rPr lang="en-CA" altLang="zh-TW" sz="4000">
                <a:ea typeface="ＭＳ Ｐゴシック" panose="020B0600070205080204" pitchFamily="34" charset="-128"/>
              </a:rPr>
              <a:t>V(G,D)</a:t>
            </a:r>
            <a:endParaRPr lang="zh-TW" altLang="en-US" sz="4000">
              <a:ea typeface="ＭＳ Ｐゴシック" panose="020B0600070205080204" pitchFamily="34" charset="-128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E89C290-E288-8E0E-AFFF-F114689CE978}"/>
              </a:ext>
            </a:extLst>
          </p:cNvPr>
          <p:cNvSpPr/>
          <p:nvPr/>
        </p:nvSpPr>
        <p:spPr>
          <a:xfrm>
            <a:off x="3657600" y="533400"/>
            <a:ext cx="3870325" cy="1133475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0964" name="TextBox 4">
            <a:extLst>
              <a:ext uri="{FF2B5EF4-FFF2-40B4-BE49-F238E27FC236}">
                <a16:creationId xmlns:a16="http://schemas.microsoft.com/office/drawing/2014/main" id="{AE88932D-7FDA-18CA-04AA-C3EEC2AEC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685800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[log D(x)]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+ E</a:t>
            </a:r>
            <a:r>
              <a:rPr lang="en-US" altLang="en-US" sz="2400" baseline="-25000"/>
              <a:t>x~P_G</a:t>
            </a:r>
            <a:r>
              <a:rPr lang="en-US" altLang="en-US" sz="2400"/>
              <a:t>[log(1-D(x))]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0965" name="TextBox 11">
            <a:extLst>
              <a:ext uri="{FF2B5EF4-FFF2-40B4-BE49-F238E27FC236}">
                <a16:creationId xmlns:a16="http://schemas.microsoft.com/office/drawing/2014/main" id="{9F4C32A0-8106-4B6E-7EAE-C80549489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0"/>
            <a:ext cx="82296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</a:t>
            </a:r>
            <a:r>
              <a:rPr lang="en-US" altLang="en-US" sz="2400"/>
              <a:t>max</a:t>
            </a:r>
            <a:r>
              <a:rPr lang="en-US" altLang="en-US" sz="2400" baseline="-25000"/>
              <a:t>D</a:t>
            </a:r>
            <a:r>
              <a:rPr lang="en-US" altLang="en-US" sz="2400"/>
              <a:t> V(G,D)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= V(G,D*),  where </a:t>
            </a:r>
            <a:r>
              <a:rPr lang="en-US" altLang="en-US" sz="2400">
                <a:solidFill>
                  <a:srgbClr val="FF0000"/>
                </a:solidFill>
              </a:rPr>
              <a:t>D*(x) = P</a:t>
            </a:r>
            <a:r>
              <a:rPr lang="en-US" altLang="en-US" sz="2400" baseline="-25000">
                <a:solidFill>
                  <a:srgbClr val="FF0000"/>
                </a:solidFill>
              </a:rPr>
              <a:t>data </a:t>
            </a:r>
            <a:r>
              <a:rPr lang="en-US" altLang="en-US" sz="2400">
                <a:solidFill>
                  <a:srgbClr val="FF0000"/>
                </a:solidFill>
              </a:rPr>
              <a:t>/ (P</a:t>
            </a:r>
            <a:r>
              <a:rPr lang="en-US" altLang="en-US" sz="2400" baseline="-25000">
                <a:solidFill>
                  <a:srgbClr val="FF0000"/>
                </a:solidFill>
              </a:rPr>
              <a:t>data</a:t>
            </a:r>
            <a:r>
              <a:rPr lang="en-US" altLang="en-US" sz="2400">
                <a:solidFill>
                  <a:srgbClr val="FF0000"/>
                </a:solidFill>
              </a:rPr>
              <a:t> + P</a:t>
            </a:r>
            <a:r>
              <a:rPr lang="en-US" altLang="en-US" sz="2400" baseline="-25000">
                <a:solidFill>
                  <a:srgbClr val="FF0000"/>
                </a:solidFill>
              </a:rPr>
              <a:t>G</a:t>
            </a:r>
            <a:r>
              <a:rPr lang="en-US" altLang="en-US" sz="2400">
                <a:solidFill>
                  <a:srgbClr val="FF0000"/>
                </a:solidFill>
              </a:rPr>
              <a:t>), and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                                    1-D*(x) = P</a:t>
            </a:r>
            <a:r>
              <a:rPr lang="en-US" altLang="en-US" sz="2400" baseline="-25000">
                <a:solidFill>
                  <a:srgbClr val="FF0000"/>
                </a:solidFill>
              </a:rPr>
              <a:t>G</a:t>
            </a:r>
            <a:r>
              <a:rPr lang="en-US" altLang="en-US" sz="2400">
                <a:solidFill>
                  <a:srgbClr val="FF0000"/>
                </a:solidFill>
              </a:rPr>
              <a:t> / (P</a:t>
            </a:r>
            <a:r>
              <a:rPr lang="en-US" altLang="en-US" sz="2400" baseline="-25000">
                <a:solidFill>
                  <a:srgbClr val="FF0000"/>
                </a:solidFill>
              </a:rPr>
              <a:t>data </a:t>
            </a:r>
            <a:r>
              <a:rPr lang="en-US" altLang="en-US" sz="2400">
                <a:solidFill>
                  <a:srgbClr val="FF0000"/>
                </a:solidFill>
              </a:rPr>
              <a:t>+ P</a:t>
            </a:r>
            <a:r>
              <a:rPr lang="en-US" altLang="en-US" sz="2400" baseline="-25000">
                <a:solidFill>
                  <a:srgbClr val="FF0000"/>
                </a:solidFill>
              </a:rPr>
              <a:t>G</a:t>
            </a:r>
            <a:r>
              <a:rPr lang="en-US" altLang="en-US" sz="2400">
                <a:solidFill>
                  <a:srgbClr val="FF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log D*(x) + E</a:t>
            </a:r>
            <a:r>
              <a:rPr lang="en-US" altLang="en-US" sz="2400" baseline="-25000"/>
              <a:t>x~P_G</a:t>
            </a:r>
            <a:r>
              <a:rPr lang="en-US" altLang="en-US" sz="2400"/>
              <a:t> log (1-D*(x))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≈ Σ </a:t>
            </a:r>
            <a:r>
              <a:rPr lang="en-CA" altLang="en-US" sz="2400"/>
              <a:t>[ </a:t>
            </a:r>
            <a:r>
              <a:rPr lang="en-US" altLang="en-US" sz="2400"/>
              <a:t>P</a:t>
            </a:r>
            <a:r>
              <a:rPr lang="en-US" altLang="en-US" sz="2400" baseline="-25000"/>
              <a:t>data</a:t>
            </a:r>
            <a:r>
              <a:rPr lang="en-US" altLang="en-US" sz="2400"/>
              <a:t> (x) log D*(x) + P</a:t>
            </a:r>
            <a:r>
              <a:rPr lang="en-US" altLang="en-US" sz="2400" baseline="-25000"/>
              <a:t>G</a:t>
            </a:r>
            <a:r>
              <a:rPr lang="en-US" altLang="en-US" sz="2400"/>
              <a:t>(x) log (1-D*(x)) </a:t>
            </a:r>
            <a:r>
              <a:rPr lang="en-CA" altLang="en-US" sz="2400"/>
              <a:t>]</a:t>
            </a: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= -2log2 + 2 JSD(P</a:t>
            </a:r>
            <a:r>
              <a:rPr lang="en-US" altLang="en-US" sz="2400" baseline="-25000"/>
              <a:t>data</a:t>
            </a:r>
            <a:r>
              <a:rPr lang="en-US" altLang="en-US" sz="2400"/>
              <a:t> || P</a:t>
            </a:r>
            <a:r>
              <a:rPr lang="en-US" altLang="en-US" sz="2400" baseline="-25000"/>
              <a:t>G</a:t>
            </a:r>
            <a:r>
              <a:rPr lang="en-US" altLang="en-US" sz="2400"/>
              <a:t> ),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JSD(P||Q) = Jensen-Shannon divergence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             = ½ D</a:t>
            </a:r>
            <a:r>
              <a:rPr lang="en-US" altLang="en-US" sz="1800" baseline="-25000"/>
              <a:t>KL</a:t>
            </a:r>
            <a:r>
              <a:rPr lang="en-US" altLang="en-US" sz="1800"/>
              <a:t>(P||M)+ ½ D</a:t>
            </a:r>
            <a:r>
              <a:rPr lang="en-US" altLang="en-US" sz="1800" baseline="-25000"/>
              <a:t>KL</a:t>
            </a:r>
            <a:r>
              <a:rPr lang="en-US" altLang="en-US" sz="1800"/>
              <a:t>(Q||M)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where M= ½ (P+Q).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    </a:t>
            </a:r>
            <a:r>
              <a:rPr lang="en-US" altLang="zh-CN" sz="1800"/>
              <a:t>D</a:t>
            </a:r>
            <a:r>
              <a:rPr lang="en-US" altLang="zh-CN" sz="1800" baseline="-25000"/>
              <a:t>KL</a:t>
            </a:r>
            <a:r>
              <a:rPr lang="en-US" altLang="zh-CN" sz="1800"/>
              <a:t>(P||Q) = </a:t>
            </a:r>
            <a:r>
              <a:rPr lang="en-US" altLang="en-US" sz="1800"/>
              <a:t>Σ P(x) log P(x) /Q(x)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>
            <a:extLst>
              <a:ext uri="{FF2B5EF4-FFF2-40B4-BE49-F238E27FC236}">
                <a16:creationId xmlns:a16="http://schemas.microsoft.com/office/drawing/2014/main" id="{482B2BAF-7D4F-B289-E584-2E8AEAE39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Summary: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EACE4-AF75-F881-E137-B2DECF6E7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pPr>
              <a:buFont typeface="Wingdings" charset="0"/>
              <a:buChar char="l"/>
              <a:defRPr/>
            </a:pPr>
            <a:r>
              <a:rPr lang="en-US" altLang="zh-TW" sz="2800" dirty="0"/>
              <a:t>Generator G, Discriminator D</a:t>
            </a:r>
          </a:p>
          <a:p>
            <a:pPr>
              <a:buFont typeface="Wingdings" charset="0"/>
              <a:buChar char="l"/>
              <a:defRPr/>
            </a:pPr>
            <a:r>
              <a:rPr lang="en-US" altLang="zh-TW" sz="2800" dirty="0"/>
              <a:t>Looking for G* such that</a:t>
            </a:r>
          </a:p>
          <a:p>
            <a:pPr>
              <a:buFont typeface="Wingdings" charset="0"/>
              <a:buChar char="l"/>
              <a:defRPr/>
            </a:pPr>
            <a:endParaRPr lang="en-US" altLang="zh-TW" dirty="0"/>
          </a:p>
          <a:p>
            <a:pPr>
              <a:buFont typeface="Wingdings" charset="0"/>
              <a:buChar char="l"/>
              <a:defRPr/>
            </a:pPr>
            <a:endParaRPr lang="en-US" altLang="zh-TW" dirty="0"/>
          </a:p>
          <a:p>
            <a:pPr>
              <a:buFont typeface="Wingdings" charset="0"/>
              <a:buChar char="l"/>
              <a:defRPr/>
            </a:pPr>
            <a:r>
              <a:rPr lang="en-US" altLang="zh-TW" sz="2800" dirty="0"/>
              <a:t>Given G, </a:t>
            </a:r>
            <a:r>
              <a:rPr lang="en-US" altLang="zh-TW" sz="2800" dirty="0" err="1"/>
              <a:t>max</a:t>
            </a:r>
            <a:r>
              <a:rPr lang="en-US" altLang="zh-TW" sz="2800" baseline="-25000" dirty="0" err="1"/>
              <a:t>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V(G,D)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TW" sz="2800" dirty="0"/>
              <a:t>                  = -2log2 + 2JSD(</a:t>
            </a:r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data</a:t>
            </a:r>
            <a:r>
              <a:rPr lang="en-US" altLang="zh-TW" sz="2800" dirty="0"/>
              <a:t>(x) || P</a:t>
            </a:r>
            <a:r>
              <a:rPr lang="en-US" altLang="zh-TW" sz="2800" baseline="-25000" dirty="0"/>
              <a:t>G</a:t>
            </a:r>
            <a:r>
              <a:rPr lang="en-US" altLang="zh-TW" sz="2800" dirty="0"/>
              <a:t>(x)) </a:t>
            </a:r>
          </a:p>
          <a:p>
            <a:pPr>
              <a:buFont typeface="Wingdings" charset="0"/>
              <a:buChar char="l"/>
              <a:defRPr/>
            </a:pPr>
            <a:r>
              <a:rPr lang="en-US" altLang="zh-TW" sz="2800" dirty="0"/>
              <a:t>What is the optimal G? It is G that makes JSD smallest = 0:</a:t>
            </a:r>
          </a:p>
          <a:p>
            <a:pPr marL="0" indent="0">
              <a:buFont typeface="Wingdings" charset="0"/>
              <a:buNone/>
              <a:defRPr/>
            </a:pPr>
            <a:r>
              <a:rPr lang="en-US" altLang="zh-TW" sz="2800" dirty="0"/>
              <a:t>                 P</a:t>
            </a:r>
            <a:r>
              <a:rPr lang="en-US" altLang="zh-TW" sz="2800" baseline="-25000" dirty="0"/>
              <a:t>G</a:t>
            </a:r>
            <a:r>
              <a:rPr lang="en-US" altLang="zh-TW" sz="2800" dirty="0"/>
              <a:t>(x) = </a:t>
            </a:r>
            <a:r>
              <a:rPr lang="en-US" altLang="zh-TW" sz="2800" dirty="0" err="1"/>
              <a:t>P</a:t>
            </a:r>
            <a:r>
              <a:rPr lang="en-US" altLang="zh-TW" sz="2800" baseline="-25000" dirty="0" err="1"/>
              <a:t>data</a:t>
            </a:r>
            <a:r>
              <a:rPr lang="en-US" altLang="zh-TW" sz="2800" dirty="0"/>
              <a:t> (x)</a:t>
            </a:r>
            <a:endParaRPr lang="zh-TW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5B43A4-0CEB-CB5A-1128-46726C5CF8F5}"/>
              </a:ext>
            </a:extLst>
          </p:cNvPr>
          <p:cNvSpPr/>
          <p:nvPr/>
        </p:nvSpPr>
        <p:spPr>
          <a:xfrm>
            <a:off x="4645025" y="460375"/>
            <a:ext cx="3870325" cy="11350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3013" name="TextBox 3">
            <a:extLst>
              <a:ext uri="{FF2B5EF4-FFF2-40B4-BE49-F238E27FC236}">
                <a16:creationId xmlns:a16="http://schemas.microsoft.com/office/drawing/2014/main" id="{EF9A17C8-7B7B-1F20-9A57-EAF7727F7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[log D(x)]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+ E</a:t>
            </a:r>
            <a:r>
              <a:rPr lang="en-US" altLang="en-US" sz="2400" baseline="-25000"/>
              <a:t>x~P_G</a:t>
            </a:r>
            <a:r>
              <a:rPr lang="en-US" altLang="en-US" sz="2400"/>
              <a:t>[log(1-D(x))]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3014" name="TextBox 6">
            <a:extLst>
              <a:ext uri="{FF2B5EF4-FFF2-40B4-BE49-F238E27FC236}">
                <a16:creationId xmlns:a16="http://schemas.microsoft.com/office/drawing/2014/main" id="{EE9796C5-F929-A1AC-E631-BA3537C0B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4464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800"/>
              <a:t>G* = arg min</a:t>
            </a:r>
            <a:r>
              <a:rPr lang="en-US" altLang="en-US" sz="2800" baseline="-25000"/>
              <a:t>G</a:t>
            </a:r>
            <a:r>
              <a:rPr lang="en-US" altLang="en-US" sz="2800"/>
              <a:t>max</a:t>
            </a:r>
            <a:r>
              <a:rPr lang="en-US" altLang="en-US" sz="2800" baseline="-25000"/>
              <a:t>D</a:t>
            </a:r>
            <a:r>
              <a:rPr lang="en-US" altLang="en-US" sz="2800"/>
              <a:t> V(G,D)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>
            <a:extLst>
              <a:ext uri="{FF2B5EF4-FFF2-40B4-BE49-F238E27FC236}">
                <a16:creationId xmlns:a16="http://schemas.microsoft.com/office/drawing/2014/main" id="{A98B084A-15B0-5473-CFD9-BC357482B5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Algorithm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44035" name="內容版面配置區 2">
            <a:extLst>
              <a:ext uri="{FF2B5EF4-FFF2-40B4-BE49-F238E27FC236}">
                <a16:creationId xmlns:a16="http://schemas.microsoft.com/office/drawing/2014/main" id="{DEAB4307-9887-5BE7-9D96-424A260FE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TW" sz="2400" dirty="0">
                <a:ea typeface="ＭＳ Ｐゴシック" panose="020B0600070205080204" pitchFamily="34" charset="-128"/>
              </a:rPr>
              <a:t>To find the best G minimizing the loss function L(G):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ea typeface="ＭＳ Ｐゴシック" panose="020B0600070205080204" pitchFamily="34" charset="-128"/>
              </a:rPr>
              <a:t>       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G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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G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ea typeface="ＭＳ Ｐゴシック" panose="020B0600070205080204" pitchFamily="34" charset="-128"/>
              </a:rPr>
              <a:t> =−η </a:t>
            </a:r>
            <a:r>
              <a:rPr lang="en-US" altLang="zh-TW" sz="1400" dirty="0">
                <a:ea typeface="ＭＳ Ｐゴシック" panose="020B0600070205080204" pitchFamily="34" charset="-128"/>
              </a:rPr>
              <a:t>  </a:t>
            </a:r>
            <a:r>
              <a:rPr lang="en-US" altLang="zh-TW" sz="2400" dirty="0">
                <a:ea typeface="ＭＳ Ｐゴシック" panose="020B0600070205080204" pitchFamily="34" charset="-128"/>
              </a:rPr>
              <a:t> L(G)/   </a:t>
            </a:r>
            <a:r>
              <a:rPr lang="en-US" altLang="zh-TW" sz="1600" dirty="0">
                <a:ea typeface="ＭＳ Ｐゴシック" panose="020B0600070205080204" pitchFamily="34" charset="-128"/>
              </a:rPr>
              <a:t> 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G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  ,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G</a:t>
            </a:r>
            <a:r>
              <a:rPr lang="en-US" altLang="zh-TW" sz="2400" dirty="0">
                <a:ea typeface="ＭＳ Ｐゴシック" panose="020B0600070205080204" pitchFamily="34" charset="-128"/>
              </a:rPr>
              <a:t> defines 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zh-TW" sz="2400" dirty="0">
                <a:ea typeface="ＭＳ Ｐゴシック" panose="020B0600070205080204" pitchFamily="34" charset="-128"/>
              </a:rPr>
              <a:t>Solved by gradient descent. Having max ok. Consider simple case: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2400" dirty="0">
                <a:ea typeface="ＭＳ Ｐゴシック" panose="020B0600070205080204" pitchFamily="34" charset="-128"/>
              </a:rPr>
              <a:t>    f(x) = max {D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zh-TW" sz="2400" dirty="0">
                <a:ea typeface="ＭＳ Ｐゴシック" panose="020B0600070205080204" pitchFamily="34" charset="-128"/>
              </a:rPr>
              <a:t>(x), D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2</a:t>
            </a:r>
            <a:r>
              <a:rPr lang="en-CA" altLang="en-CA" sz="2400" dirty="0">
                <a:ea typeface="ＭＳ Ｐゴシック" panose="020B0600070205080204" pitchFamily="34" charset="-128"/>
              </a:rPr>
              <a:t>（x)</a:t>
            </a:r>
            <a:r>
              <a:rPr lang="en-US" altLang="zh-TW" sz="2400" dirty="0">
                <a:ea typeface="ＭＳ Ｐゴシック" panose="020B0600070205080204" pitchFamily="34" charset="-128"/>
              </a:rPr>
              <a:t>, D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3</a:t>
            </a:r>
            <a:r>
              <a:rPr lang="en-US" altLang="zh-TW" sz="2400" dirty="0">
                <a:ea typeface="ＭＳ Ｐゴシック" panose="020B0600070205080204" pitchFamily="34" charset="-128"/>
              </a:rPr>
              <a:t>(x)}</a:t>
            </a:r>
            <a:endParaRPr lang="zh-TW" altLang="en-US" sz="2400" dirty="0">
              <a:ea typeface="ＭＳ Ｐゴシック" panose="020B0600070205080204" pitchFamily="34" charset="-128"/>
            </a:endParaRPr>
          </a:p>
          <a:p>
            <a:endParaRPr lang="zh-TW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E035BC3-A286-58A4-B805-5E62A1BEBACD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10200" y="3352800"/>
            <a:ext cx="1279021" cy="276999"/>
          </a:xfrm>
          <a:prstGeom prst="rect">
            <a:avLst/>
          </a:prstGeom>
          <a:blipFill rotWithShape="1">
            <a:blip r:embed="rId2"/>
            <a:stretch>
              <a:fillRect l="-2844" t="-10870" b="-8696"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7179609-BE76-7828-E969-036C4DC59AB9}"/>
              </a:ext>
            </a:extLst>
          </p:cNvPr>
          <p:cNvGrpSpPr>
            <a:grpSpLocks/>
          </p:cNvGrpSpPr>
          <p:nvPr/>
        </p:nvGrpSpPr>
        <p:grpSpPr bwMode="auto">
          <a:xfrm>
            <a:off x="2147888" y="4206875"/>
            <a:ext cx="4484687" cy="1582738"/>
            <a:chOff x="2242224" y="4536363"/>
            <a:chExt cx="4483655" cy="1582745"/>
          </a:xfrm>
        </p:grpSpPr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E27A339A-20D6-2676-62F4-40C2763C103E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4" y="4536363"/>
              <a:ext cx="1196700" cy="1401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CFC2A89-73ED-C19A-C1A0-1BC0E2112937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02" y="5419017"/>
              <a:ext cx="4336052" cy="620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1B4CE01A-334C-0BCA-3041-132CFEDA7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231" y="4749089"/>
              <a:ext cx="931648" cy="1370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188FCFE-4937-4831-6816-2468CBB7B28A}"/>
              </a:ext>
            </a:extLst>
          </p:cNvPr>
          <p:cNvCxnSpPr>
            <a:cxnSpLocks/>
          </p:cNvCxnSpPr>
          <p:nvPr/>
        </p:nvCxnSpPr>
        <p:spPr>
          <a:xfrm>
            <a:off x="1455738" y="5973763"/>
            <a:ext cx="62674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4BEADD31-AE4F-84D9-40DF-1FF9D5C3E298}"/>
              </a:ext>
            </a:extLst>
          </p:cNvPr>
          <p:cNvCxnSpPr/>
          <p:nvPr/>
        </p:nvCxnSpPr>
        <p:spPr>
          <a:xfrm>
            <a:off x="3005138" y="5229225"/>
            <a:ext cx="0" cy="73818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A8FF6A5-4D71-630B-6292-416EB700EE6B}"/>
              </a:ext>
            </a:extLst>
          </p:cNvPr>
          <p:cNvCxnSpPr>
            <a:cxnSpLocks/>
          </p:cNvCxnSpPr>
          <p:nvPr/>
        </p:nvCxnSpPr>
        <p:spPr>
          <a:xfrm>
            <a:off x="5862638" y="5605463"/>
            <a:ext cx="0" cy="3683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26A9A17F-BED5-1714-930A-A4A34B4B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5981700"/>
            <a:ext cx="1466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400"/>
              <a:t>dD</a:t>
            </a:r>
            <a:r>
              <a:rPr lang="en-CA" altLang="zh-TW" sz="2400" baseline="-25000"/>
              <a:t>1</a:t>
            </a:r>
            <a:r>
              <a:rPr lang="en-CA" altLang="zh-TW" sz="2400"/>
              <a:t>(x)/dx</a:t>
            </a:r>
            <a:endParaRPr lang="zh-TW" altLang="en-US" sz="240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045CD55-B051-1953-CFF8-63E23E83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6010275"/>
            <a:ext cx="1466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400"/>
              <a:t>dD</a:t>
            </a:r>
            <a:r>
              <a:rPr lang="en-CA" altLang="zh-TW" sz="2400" baseline="-25000"/>
              <a:t>2</a:t>
            </a:r>
            <a:r>
              <a:rPr lang="en-CA" altLang="zh-TW" sz="2400"/>
              <a:t>(x)/dx</a:t>
            </a:r>
            <a:endParaRPr lang="zh-TW" altLang="en-US" sz="24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1B77563-8963-2E42-0437-5E627D722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8375" y="5967413"/>
            <a:ext cx="1466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400"/>
              <a:t>dD</a:t>
            </a:r>
            <a:r>
              <a:rPr lang="en-CA" altLang="zh-TW" sz="2400" baseline="-25000"/>
              <a:t>3</a:t>
            </a:r>
            <a:r>
              <a:rPr lang="en-CA" altLang="zh-TW" sz="2400"/>
              <a:t>(x)/dx</a:t>
            </a:r>
            <a:endParaRPr lang="zh-TW" altLang="en-US" sz="240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58EE422-E5E1-D186-357A-E3243FC3A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0063" y="3276600"/>
            <a:ext cx="2293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>
                <a:solidFill>
                  <a:srgbClr val="FF0000"/>
                </a:solidFill>
              </a:rPr>
              <a:t>If D</a:t>
            </a:r>
            <a:r>
              <a:rPr lang="en-CA" altLang="zh-TW" sz="2000" baseline="-25000">
                <a:solidFill>
                  <a:srgbClr val="FF0000"/>
                </a:solidFill>
              </a:rPr>
              <a:t>i</a:t>
            </a:r>
            <a:r>
              <a:rPr lang="en-CA" altLang="zh-TW" sz="2000">
                <a:solidFill>
                  <a:srgbClr val="FF0000"/>
                </a:solidFill>
              </a:rPr>
              <a:t>(x) is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>
                <a:solidFill>
                  <a:srgbClr val="FF0000"/>
                </a:solidFill>
              </a:rPr>
              <a:t>Max in that region,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>
                <a:solidFill>
                  <a:srgbClr val="FF0000"/>
                </a:solidFill>
              </a:rPr>
              <a:t>then do dD</a:t>
            </a:r>
            <a:r>
              <a:rPr lang="en-CA" altLang="zh-TW" sz="2000" baseline="-25000">
                <a:solidFill>
                  <a:srgbClr val="FF0000"/>
                </a:solidFill>
              </a:rPr>
              <a:t>i</a:t>
            </a:r>
            <a:r>
              <a:rPr lang="en-CA" altLang="zh-TW" sz="2000">
                <a:solidFill>
                  <a:srgbClr val="FF0000"/>
                </a:solidFill>
              </a:rPr>
              <a:t>(x)/dx</a:t>
            </a:r>
            <a:endParaRPr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F35F5DE-D51A-17C5-24CF-8B8139C989F3}"/>
              </a:ext>
            </a:extLst>
          </p:cNvPr>
          <p:cNvCxnSpPr>
            <a:cxnSpLocks/>
          </p:cNvCxnSpPr>
          <p:nvPr/>
        </p:nvCxnSpPr>
        <p:spPr>
          <a:xfrm>
            <a:off x="2470150" y="4700588"/>
            <a:ext cx="0" cy="12080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FDC8938-6A90-303B-7D27-9D7555FA9EC6}"/>
              </a:ext>
            </a:extLst>
          </p:cNvPr>
          <p:cNvCxnSpPr>
            <a:cxnSpLocks/>
          </p:cNvCxnSpPr>
          <p:nvPr/>
        </p:nvCxnSpPr>
        <p:spPr>
          <a:xfrm>
            <a:off x="3549650" y="5229225"/>
            <a:ext cx="0" cy="762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61BB14E3-52D3-78A7-72D3-01C0AD878556}"/>
              </a:ext>
            </a:extLst>
          </p:cNvPr>
          <p:cNvCxnSpPr>
            <a:cxnSpLocks/>
          </p:cNvCxnSpPr>
          <p:nvPr/>
        </p:nvCxnSpPr>
        <p:spPr>
          <a:xfrm>
            <a:off x="4013200" y="5340350"/>
            <a:ext cx="0" cy="6508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>
            <a:extLst>
              <a:ext uri="{FF2B5EF4-FFF2-40B4-BE49-F238E27FC236}">
                <a16:creationId xmlns:a16="http://schemas.microsoft.com/office/drawing/2014/main" id="{11BA7C3B-D2D2-16D3-A4D4-71B630013C9B}"/>
              </a:ext>
            </a:extLst>
          </p:cNvPr>
          <p:cNvSpPr/>
          <p:nvPr/>
        </p:nvSpPr>
        <p:spPr>
          <a:xfrm>
            <a:off x="2374900" y="5843588"/>
            <a:ext cx="171450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3027CBC6-53B2-A3AF-C0C7-D3D14B1E83CC}"/>
              </a:ext>
            </a:extLst>
          </p:cNvPr>
          <p:cNvSpPr/>
          <p:nvPr/>
        </p:nvSpPr>
        <p:spPr>
          <a:xfrm>
            <a:off x="3462338" y="5848350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645048D7-CEF5-89A0-8B63-CA853A18B495}"/>
              </a:ext>
            </a:extLst>
          </p:cNvPr>
          <p:cNvSpPr/>
          <p:nvPr/>
        </p:nvSpPr>
        <p:spPr>
          <a:xfrm>
            <a:off x="3933825" y="5848350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300BB6F3-C0DA-FFA7-699E-991241F307DE}"/>
              </a:ext>
            </a:extLst>
          </p:cNvPr>
          <p:cNvSpPr/>
          <p:nvPr/>
        </p:nvSpPr>
        <p:spPr>
          <a:xfrm>
            <a:off x="2563813" y="5834063"/>
            <a:ext cx="893762" cy="1952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836A1D9E-7A82-4095-679A-8F5B72FA13E1}"/>
              </a:ext>
            </a:extLst>
          </p:cNvPr>
          <p:cNvSpPr/>
          <p:nvPr/>
        </p:nvSpPr>
        <p:spPr>
          <a:xfrm>
            <a:off x="3609975" y="5851525"/>
            <a:ext cx="341313" cy="1762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17B577E-1E8D-6A36-9360-84B716D4E49E}"/>
              </a:ext>
            </a:extLst>
          </p:cNvPr>
          <p:cNvSpPr/>
          <p:nvPr/>
        </p:nvSpPr>
        <p:spPr>
          <a:xfrm>
            <a:off x="6434138" y="658813"/>
            <a:ext cx="1874837" cy="660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59326D5-C110-2251-340B-8E4991417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1325563"/>
            <a:ext cx="17494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1800">
                <a:solidFill>
                  <a:srgbClr val="0000FF"/>
                </a:solidFill>
              </a:rPr>
              <a:t>L(G), this is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1800">
                <a:solidFill>
                  <a:srgbClr val="0000FF"/>
                </a:solidFill>
              </a:rPr>
              <a:t>loss function</a:t>
            </a:r>
            <a:endParaRPr lang="zh-TW" altLang="en-US" sz="1800">
              <a:solidFill>
                <a:srgbClr val="0000FF"/>
              </a:solidFill>
            </a:endParaRPr>
          </a:p>
        </p:txBody>
      </p:sp>
      <p:sp>
        <p:nvSpPr>
          <p:cNvPr id="44055" name="TextBox 6">
            <a:extLst>
              <a:ext uri="{FF2B5EF4-FFF2-40B4-BE49-F238E27FC236}">
                <a16:creationId xmlns:a16="http://schemas.microsoft.com/office/drawing/2014/main" id="{2DAD4E48-C2C0-6D62-FEFE-487CEBC1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85800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G* = arg min</a:t>
            </a:r>
            <a:r>
              <a:rPr lang="en-US" altLang="en-US" sz="2400" baseline="-25000"/>
              <a:t>G</a:t>
            </a:r>
            <a:r>
              <a:rPr lang="en-US" altLang="en-US" sz="2400"/>
              <a:t>max</a:t>
            </a:r>
            <a:r>
              <a:rPr lang="en-US" altLang="en-US" sz="2400" baseline="-25000"/>
              <a:t>D</a:t>
            </a:r>
            <a:r>
              <a:rPr lang="en-US" altLang="en-US" sz="2400"/>
              <a:t> V(G,D)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FA52A60-00ED-8E39-4317-4D45EB4D7FAF}"/>
              </a:ext>
            </a:extLst>
          </p:cNvPr>
          <p:cNvSpPr>
            <a:spLocks/>
          </p:cNvSpPr>
          <p:nvPr/>
        </p:nvSpPr>
        <p:spPr bwMode="auto">
          <a:xfrm>
            <a:off x="3200400" y="2362200"/>
            <a:ext cx="153988" cy="257175"/>
          </a:xfrm>
          <a:custGeom>
            <a:avLst/>
            <a:gdLst>
              <a:gd name="T0" fmla="*/ 10 w 154523"/>
              <a:gd name="T1" fmla="*/ 40831 h 256647"/>
              <a:gd name="T2" fmla="*/ 126570 w 154523"/>
              <a:gd name="T3" fmla="*/ 15379 h 256647"/>
              <a:gd name="T4" fmla="*/ 151882 w 154523"/>
              <a:gd name="T5" fmla="*/ 53557 h 256647"/>
              <a:gd name="T6" fmla="*/ 101258 w 154523"/>
              <a:gd name="T7" fmla="*/ 244449 h 256647"/>
              <a:gd name="T8" fmla="*/ 63290 w 154523"/>
              <a:gd name="T9" fmla="*/ 257175 h 256647"/>
              <a:gd name="T10" fmla="*/ 12666 w 154523"/>
              <a:gd name="T11" fmla="*/ 244449 h 256647"/>
              <a:gd name="T12" fmla="*/ 12666 w 154523"/>
              <a:gd name="T13" fmla="*/ 168092 h 256647"/>
              <a:gd name="T14" fmla="*/ 139226 w 154523"/>
              <a:gd name="T15" fmla="*/ 142640 h 2566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523" h="256647">
                <a:moveTo>
                  <a:pt x="10" y="40747"/>
                </a:moveTo>
                <a:cubicBezTo>
                  <a:pt x="50219" y="10622"/>
                  <a:pt x="67114" y="-18879"/>
                  <a:pt x="127010" y="15347"/>
                </a:cubicBezTo>
                <a:cubicBezTo>
                  <a:pt x="140262" y="22920"/>
                  <a:pt x="143943" y="40747"/>
                  <a:pt x="152410" y="53447"/>
                </a:cubicBezTo>
                <a:cubicBezTo>
                  <a:pt x="142591" y="181097"/>
                  <a:pt x="184515" y="202494"/>
                  <a:pt x="101610" y="243947"/>
                </a:cubicBezTo>
                <a:cubicBezTo>
                  <a:pt x="89636" y="249934"/>
                  <a:pt x="76210" y="252414"/>
                  <a:pt x="63510" y="256647"/>
                </a:cubicBezTo>
                <a:cubicBezTo>
                  <a:pt x="46577" y="252414"/>
                  <a:pt x="26340" y="254851"/>
                  <a:pt x="12710" y="243947"/>
                </a:cubicBezTo>
                <a:cubicBezTo>
                  <a:pt x="-3265" y="231167"/>
                  <a:pt x="-5182" y="180527"/>
                  <a:pt x="12710" y="167747"/>
                </a:cubicBezTo>
                <a:cubicBezTo>
                  <a:pt x="55767" y="136992"/>
                  <a:pt x="93258" y="142347"/>
                  <a:pt x="139710" y="14234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845F2F2-CD6E-38C0-F0A3-7BEF09759E8C}"/>
              </a:ext>
            </a:extLst>
          </p:cNvPr>
          <p:cNvSpPr>
            <a:spLocks/>
          </p:cNvSpPr>
          <p:nvPr/>
        </p:nvSpPr>
        <p:spPr bwMode="auto">
          <a:xfrm>
            <a:off x="4189413" y="2362200"/>
            <a:ext cx="153987" cy="257175"/>
          </a:xfrm>
          <a:custGeom>
            <a:avLst/>
            <a:gdLst>
              <a:gd name="T0" fmla="*/ 10 w 154523"/>
              <a:gd name="T1" fmla="*/ 40831 h 256647"/>
              <a:gd name="T2" fmla="*/ 126569 w 154523"/>
              <a:gd name="T3" fmla="*/ 15379 h 256647"/>
              <a:gd name="T4" fmla="*/ 151881 w 154523"/>
              <a:gd name="T5" fmla="*/ 53557 h 256647"/>
              <a:gd name="T6" fmla="*/ 101258 w 154523"/>
              <a:gd name="T7" fmla="*/ 244449 h 256647"/>
              <a:gd name="T8" fmla="*/ 63290 w 154523"/>
              <a:gd name="T9" fmla="*/ 257175 h 256647"/>
              <a:gd name="T10" fmla="*/ 12666 w 154523"/>
              <a:gd name="T11" fmla="*/ 244449 h 256647"/>
              <a:gd name="T12" fmla="*/ 12666 w 154523"/>
              <a:gd name="T13" fmla="*/ 168092 h 256647"/>
              <a:gd name="T14" fmla="*/ 139225 w 154523"/>
              <a:gd name="T15" fmla="*/ 142640 h 25664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54523" h="256647">
                <a:moveTo>
                  <a:pt x="10" y="40747"/>
                </a:moveTo>
                <a:cubicBezTo>
                  <a:pt x="50219" y="10622"/>
                  <a:pt x="67114" y="-18879"/>
                  <a:pt x="127010" y="15347"/>
                </a:cubicBezTo>
                <a:cubicBezTo>
                  <a:pt x="140262" y="22920"/>
                  <a:pt x="143943" y="40747"/>
                  <a:pt x="152410" y="53447"/>
                </a:cubicBezTo>
                <a:cubicBezTo>
                  <a:pt x="142591" y="181097"/>
                  <a:pt x="184515" y="202494"/>
                  <a:pt x="101610" y="243947"/>
                </a:cubicBezTo>
                <a:cubicBezTo>
                  <a:pt x="89636" y="249934"/>
                  <a:pt x="76210" y="252414"/>
                  <a:pt x="63510" y="256647"/>
                </a:cubicBezTo>
                <a:cubicBezTo>
                  <a:pt x="46577" y="252414"/>
                  <a:pt x="26340" y="254851"/>
                  <a:pt x="12710" y="243947"/>
                </a:cubicBezTo>
                <a:cubicBezTo>
                  <a:pt x="-3265" y="231167"/>
                  <a:pt x="-5182" y="180527"/>
                  <a:pt x="12710" y="167747"/>
                </a:cubicBezTo>
                <a:cubicBezTo>
                  <a:pt x="55767" y="136992"/>
                  <a:pt x="93258" y="142347"/>
                  <a:pt x="139710" y="142347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CED82F-1015-454D-40E5-E9F5E954F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495800"/>
            <a:ext cx="7064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1</a:t>
            </a:r>
            <a:r>
              <a:rPr lang="en-US" altLang="en-US" sz="1800"/>
              <a:t>(x)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DE37A3-C179-DE4F-813B-272C38988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3163" y="4811713"/>
            <a:ext cx="7064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2</a:t>
            </a:r>
            <a:r>
              <a:rPr lang="en-US" altLang="en-US" sz="1800"/>
              <a:t>(x)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DC3FB-54E9-930A-7B4E-25B30DF6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4495800"/>
            <a:ext cx="706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</a:t>
            </a:r>
            <a:r>
              <a:rPr lang="en-US" altLang="en-US" sz="1800" baseline="-25000"/>
              <a:t>3</a:t>
            </a:r>
            <a:r>
              <a:rPr lang="en-US" altLang="en-US" sz="1800"/>
              <a:t>(x)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5" grpId="0"/>
      <p:bldP spid="15" grpId="0" animBg="1"/>
      <p:bldP spid="35" grpId="0" animBg="1"/>
      <p:bldP spid="38" grpId="0" animBg="1"/>
      <p:bldP spid="16" grpId="0" animBg="1"/>
      <p:bldP spid="39" grpId="0" animBg="1"/>
      <p:bldP spid="43" grpId="0" animBg="1"/>
      <p:bldP spid="4" grpId="0"/>
      <p:bldP spid="19" grpId="0"/>
      <p:bldP spid="48" grpId="0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標題 1">
            <a:extLst>
              <a:ext uri="{FF2B5EF4-FFF2-40B4-BE49-F238E27FC236}">
                <a16:creationId xmlns:a16="http://schemas.microsoft.com/office/drawing/2014/main" id="{77050529-6130-6298-E653-DAD5390390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Algorithm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grpSp>
        <p:nvGrpSpPr>
          <p:cNvPr id="45059" name="群組 20">
            <a:extLst>
              <a:ext uri="{FF2B5EF4-FFF2-40B4-BE49-F238E27FC236}">
                <a16:creationId xmlns:a16="http://schemas.microsoft.com/office/drawing/2014/main" id="{A37DDBD6-9523-CB0F-08C7-84F34C2FA424}"/>
              </a:ext>
            </a:extLst>
          </p:cNvPr>
          <p:cNvGrpSpPr>
            <a:grpSpLocks/>
          </p:cNvGrpSpPr>
          <p:nvPr/>
        </p:nvGrpSpPr>
        <p:grpSpPr bwMode="auto">
          <a:xfrm>
            <a:off x="4197350" y="336550"/>
            <a:ext cx="4484688" cy="1582738"/>
            <a:chOff x="2242224" y="4536363"/>
            <a:chExt cx="4483655" cy="1582745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0F43E573-75DE-8D84-D02B-8F236613025C}"/>
                </a:ext>
              </a:extLst>
            </p:cNvPr>
            <p:cNvCxnSpPr>
              <a:cxnSpLocks/>
            </p:cNvCxnSpPr>
            <p:nvPr/>
          </p:nvCxnSpPr>
          <p:spPr>
            <a:xfrm>
              <a:off x="2242224" y="4536363"/>
              <a:ext cx="1196699" cy="14017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EF2AF19-BE9D-3BFA-4AA2-F47AC2234A9F}"/>
                </a:ext>
              </a:extLst>
            </p:cNvPr>
            <p:cNvCxnSpPr>
              <a:cxnSpLocks/>
            </p:cNvCxnSpPr>
            <p:nvPr/>
          </p:nvCxnSpPr>
          <p:spPr>
            <a:xfrm>
              <a:off x="2281903" y="5419017"/>
              <a:ext cx="4336051" cy="6207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3C09B640-3CFD-5E4B-9851-C98993D27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4231" y="4749089"/>
              <a:ext cx="931648" cy="137001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B6B1B107-5AC3-532D-2645-3F083934D082}"/>
              </a:ext>
            </a:extLst>
          </p:cNvPr>
          <p:cNvCxnSpPr>
            <a:cxnSpLocks/>
          </p:cNvCxnSpPr>
          <p:nvPr/>
        </p:nvCxnSpPr>
        <p:spPr>
          <a:xfrm>
            <a:off x="3941763" y="2103438"/>
            <a:ext cx="47402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203472E0-E7E5-1EE6-6115-A678D82E2189}"/>
              </a:ext>
            </a:extLst>
          </p:cNvPr>
          <p:cNvCxnSpPr/>
          <p:nvPr/>
        </p:nvCxnSpPr>
        <p:spPr>
          <a:xfrm>
            <a:off x="5054600" y="1358900"/>
            <a:ext cx="0" cy="7366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D741B081-DF93-DF21-C083-713DC293C3AD}"/>
              </a:ext>
            </a:extLst>
          </p:cNvPr>
          <p:cNvCxnSpPr>
            <a:cxnSpLocks/>
          </p:cNvCxnSpPr>
          <p:nvPr/>
        </p:nvCxnSpPr>
        <p:spPr>
          <a:xfrm>
            <a:off x="7912100" y="1735138"/>
            <a:ext cx="0" cy="3683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54F60DC-47E3-4277-C938-15470727F6F6}"/>
              </a:ext>
            </a:extLst>
          </p:cNvPr>
          <p:cNvCxnSpPr>
            <a:cxnSpLocks/>
          </p:cNvCxnSpPr>
          <p:nvPr/>
        </p:nvCxnSpPr>
        <p:spPr>
          <a:xfrm>
            <a:off x="4518025" y="830263"/>
            <a:ext cx="0" cy="120808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2CEF8C8-5556-DA0C-3C48-C513CA26B064}"/>
              </a:ext>
            </a:extLst>
          </p:cNvPr>
          <p:cNvCxnSpPr>
            <a:cxnSpLocks/>
          </p:cNvCxnSpPr>
          <p:nvPr/>
        </p:nvCxnSpPr>
        <p:spPr>
          <a:xfrm>
            <a:off x="5599113" y="1358900"/>
            <a:ext cx="0" cy="7620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6D823A4-8981-FB9E-6A9B-41EF0EEA0CF2}"/>
              </a:ext>
            </a:extLst>
          </p:cNvPr>
          <p:cNvCxnSpPr>
            <a:cxnSpLocks/>
          </p:cNvCxnSpPr>
          <p:nvPr/>
        </p:nvCxnSpPr>
        <p:spPr>
          <a:xfrm>
            <a:off x="6062663" y="1470025"/>
            <a:ext cx="0" cy="65087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橢圓 36">
            <a:extLst>
              <a:ext uri="{FF2B5EF4-FFF2-40B4-BE49-F238E27FC236}">
                <a16:creationId xmlns:a16="http://schemas.microsoft.com/office/drawing/2014/main" id="{5CC1E77C-2A9F-6EB1-F662-060FE9F8686E}"/>
              </a:ext>
            </a:extLst>
          </p:cNvPr>
          <p:cNvSpPr/>
          <p:nvPr/>
        </p:nvSpPr>
        <p:spPr>
          <a:xfrm>
            <a:off x="4424363" y="1973263"/>
            <a:ext cx="171450" cy="1714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146FBC2F-E9B5-7245-76D6-F6F71FCF4B01}"/>
              </a:ext>
            </a:extLst>
          </p:cNvPr>
          <p:cNvSpPr/>
          <p:nvPr/>
        </p:nvSpPr>
        <p:spPr>
          <a:xfrm>
            <a:off x="5510213" y="1976438"/>
            <a:ext cx="173037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9772E3B4-4CAB-41DB-72F5-49C98C1E3395}"/>
              </a:ext>
            </a:extLst>
          </p:cNvPr>
          <p:cNvSpPr/>
          <p:nvPr/>
        </p:nvSpPr>
        <p:spPr>
          <a:xfrm>
            <a:off x="5981700" y="1976438"/>
            <a:ext cx="173038" cy="1730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2A85C396-CE7E-B1F4-7668-4BB02E38C5FD}"/>
              </a:ext>
            </a:extLst>
          </p:cNvPr>
          <p:cNvSpPr/>
          <p:nvPr/>
        </p:nvSpPr>
        <p:spPr>
          <a:xfrm>
            <a:off x="4613275" y="1963738"/>
            <a:ext cx="893763" cy="19526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1" name="箭號: 向右 40">
            <a:extLst>
              <a:ext uri="{FF2B5EF4-FFF2-40B4-BE49-F238E27FC236}">
                <a16:creationId xmlns:a16="http://schemas.microsoft.com/office/drawing/2014/main" id="{C6E42A4F-F1E7-8E06-8D71-B7632E23E8E8}"/>
              </a:ext>
            </a:extLst>
          </p:cNvPr>
          <p:cNvSpPr/>
          <p:nvPr/>
        </p:nvSpPr>
        <p:spPr>
          <a:xfrm>
            <a:off x="5657850" y="1979613"/>
            <a:ext cx="341313" cy="1778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5071" name="TextBox 31">
            <a:extLst>
              <a:ext uri="{FF2B5EF4-FFF2-40B4-BE49-F238E27FC236}">
                <a16:creationId xmlns:a16="http://schemas.microsoft.com/office/drawing/2014/main" id="{CBCECA70-2416-0A17-57B9-3BD69AEE1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28600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G* = arg min</a:t>
            </a:r>
            <a:r>
              <a:rPr lang="en-US" altLang="en-US" sz="2400" baseline="-25000"/>
              <a:t>G</a:t>
            </a:r>
            <a:r>
              <a:rPr lang="en-US" altLang="en-US" sz="2400"/>
              <a:t>max</a:t>
            </a:r>
            <a:r>
              <a:rPr lang="en-US" altLang="en-US" sz="2400" baseline="-25000"/>
              <a:t>D</a:t>
            </a:r>
            <a:r>
              <a:rPr lang="en-US" altLang="en-US" sz="2400"/>
              <a:t> V(G,D)</a:t>
            </a:r>
          </a:p>
        </p:txBody>
      </p:sp>
      <p:sp>
        <p:nvSpPr>
          <p:cNvPr id="33" name="矩形 42">
            <a:extLst>
              <a:ext uri="{FF2B5EF4-FFF2-40B4-BE49-F238E27FC236}">
                <a16:creationId xmlns:a16="http://schemas.microsoft.com/office/drawing/2014/main" id="{9F601648-470B-60AF-D233-024A4920F887}"/>
              </a:ext>
            </a:extLst>
          </p:cNvPr>
          <p:cNvSpPr/>
          <p:nvPr/>
        </p:nvSpPr>
        <p:spPr>
          <a:xfrm>
            <a:off x="6507163" y="152400"/>
            <a:ext cx="1874837" cy="66040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2" name="矩形 3">
            <a:extLst>
              <a:ext uri="{FF2B5EF4-FFF2-40B4-BE49-F238E27FC236}">
                <a16:creationId xmlns:a16="http://schemas.microsoft.com/office/drawing/2014/main" id="{825172D7-8F6E-7E76-1C98-FC24409A2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914400"/>
            <a:ext cx="646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1800">
                <a:solidFill>
                  <a:srgbClr val="0000FF"/>
                </a:solidFill>
              </a:rPr>
              <a:t>L(G)</a:t>
            </a:r>
          </a:p>
        </p:txBody>
      </p:sp>
      <p:sp>
        <p:nvSpPr>
          <p:cNvPr id="45074" name="Content Placeholder 7">
            <a:extLst>
              <a:ext uri="{FF2B5EF4-FFF2-40B4-BE49-F238E27FC236}">
                <a16:creationId xmlns:a16="http://schemas.microsoft.com/office/drawing/2014/main" id="{F8B7FB48-6525-6ABD-9380-723732379B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2362200"/>
            <a:ext cx="8229600" cy="4073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G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ea typeface="ＭＳ Ｐゴシック" panose="020B0600070205080204" pitchFamily="34" charset="-128"/>
              </a:rPr>
              <a:t>Find D*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 maximizing V(G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0</a:t>
            </a:r>
            <a:r>
              <a:rPr lang="en-US" altLang="en-US" sz="2400" dirty="0">
                <a:ea typeface="ＭＳ Ｐゴシック" panose="020B0600070205080204" pitchFamily="34" charset="-128"/>
              </a:rPr>
              <a:t>,D)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V(G</a:t>
            </a:r>
            <a:r>
              <a:rPr lang="en-US" altLang="en-US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,D</a:t>
            </a:r>
            <a:r>
              <a:rPr lang="en-US" altLang="en-US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*) is the JS divergence between </a:t>
            </a:r>
            <a:r>
              <a:rPr lang="en-US" altLang="en-US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(x) and P</a:t>
            </a:r>
            <a:r>
              <a:rPr lang="en-US" altLang="en-US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G0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(x)</a:t>
            </a:r>
            <a:endParaRPr lang="en-US" altLang="en-US" sz="24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−η</a:t>
            </a:r>
            <a:r>
              <a:rPr lang="en-US" altLang="zh-TW" sz="1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ΔV(G,D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0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*) /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 Obtaining G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(decrease JSD)</a:t>
            </a:r>
            <a:endParaRPr lang="en-US" altLang="en-US" sz="2400" dirty="0">
              <a:solidFill>
                <a:srgbClr val="0000FF"/>
              </a:solidFill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>
                <a:ea typeface="ＭＳ Ｐゴシック" panose="020B0600070205080204" pitchFamily="34" charset="-128"/>
              </a:rPr>
              <a:t>Find D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* maximizing V(G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,D)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     </a:t>
            </a:r>
            <a:r>
              <a:rPr lang="en-CA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V(G</a:t>
            </a:r>
            <a:r>
              <a:rPr lang="en-CA" altLang="zh-TW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CA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,D</a:t>
            </a:r>
            <a:r>
              <a:rPr lang="en-CA" altLang="zh-TW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</a:t>
            </a:r>
            <a:r>
              <a:rPr lang="en-CA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*) 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is the JS divergence between </a:t>
            </a:r>
            <a:r>
              <a:rPr lang="en-US" altLang="zh-TW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P</a:t>
            </a:r>
            <a:r>
              <a:rPr lang="en-US" altLang="zh-TW" sz="2000" baseline="-25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(x) and P</a:t>
            </a:r>
            <a:r>
              <a:rPr lang="en-US" altLang="zh-TW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G1</a:t>
            </a:r>
            <a:r>
              <a:rPr lang="en-US" altLang="zh-TW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(x)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 </a:t>
            </a:r>
            <a:r>
              <a:rPr lang="en-US" altLang="en-US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en-US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en-US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−η ΔV(G,D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*) / </a:t>
            </a:r>
            <a:r>
              <a:rPr lang="en-US" altLang="zh-TW" sz="24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θ</a:t>
            </a:r>
            <a:r>
              <a:rPr lang="en-US" altLang="zh-TW" sz="2400" baseline="-25000" dirty="0" err="1">
                <a:solidFill>
                  <a:srgbClr val="0000FF"/>
                </a:solidFill>
                <a:ea typeface="ＭＳ Ｐゴシック" panose="020B0600070205080204" pitchFamily="34" charset="-128"/>
              </a:rPr>
              <a:t>G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 Obtaining G</a:t>
            </a:r>
            <a:r>
              <a:rPr lang="en-US" altLang="zh-TW" sz="2400" baseline="-250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zh-TW" sz="2400" dirty="0">
                <a:solidFill>
                  <a:srgbClr val="0000FF"/>
                </a:solidFill>
                <a:ea typeface="ＭＳ Ｐゴシック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zh-TW" sz="16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(decrease JSD)</a:t>
            </a:r>
            <a:endParaRPr lang="zh-TW" altLang="en-US" sz="2000" dirty="0"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ea typeface="ＭＳ Ｐゴシック" panose="020B0600070205080204" pitchFamily="34" charset="-128"/>
              </a:rPr>
              <a:t>And so on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標題 1">
            <a:extLst>
              <a:ext uri="{FF2B5EF4-FFF2-40B4-BE49-F238E27FC236}">
                <a16:creationId xmlns:a16="http://schemas.microsoft.com/office/drawing/2014/main" id="{597370FC-E11F-0D97-E066-86D82F0A6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In practice …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D5CCDFC-D5F2-9306-5EF7-2426C3CF6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0588" y="5376863"/>
            <a:ext cx="371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FF"/>
                </a:solidFill>
              </a:rPr>
              <a:t>Minimize </a:t>
            </a:r>
            <a:r>
              <a:rPr lang="en-US" altLang="zh-TW" sz="2000">
                <a:solidFill>
                  <a:srgbClr val="00B050"/>
                </a:solidFill>
              </a:rPr>
              <a:t>Cross-entropy</a:t>
            </a:r>
            <a:endParaRPr lang="zh-TW" altLang="en-US" sz="2000">
              <a:solidFill>
                <a:srgbClr val="00B05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EE676E2-AD7B-28D4-AA32-00C4080F30BD}"/>
              </a:ext>
            </a:extLst>
          </p:cNvPr>
          <p:cNvSpPr/>
          <p:nvPr/>
        </p:nvSpPr>
        <p:spPr>
          <a:xfrm>
            <a:off x="1449388" y="5314950"/>
            <a:ext cx="6832600" cy="146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03F08E5-CEED-AE61-307D-B8B9CE5BC285}"/>
              </a:ext>
            </a:extLst>
          </p:cNvPr>
          <p:cNvSpPr txBox="1"/>
          <p:nvPr/>
        </p:nvSpPr>
        <p:spPr>
          <a:xfrm>
            <a:off x="1159456" y="4918563"/>
            <a:ext cx="5012744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CA" altLang="zh-TW" sz="2400" dirty="0">
                <a:solidFill>
                  <a:schemeClr val="tx1"/>
                </a:solidFill>
              </a:rPr>
              <a:t>This is what a </a:t>
            </a:r>
            <a:r>
              <a:rPr lang="en-US" altLang="zh-TW" sz="2400" dirty="0">
                <a:solidFill>
                  <a:schemeClr val="tx1"/>
                </a:solidFill>
              </a:rPr>
              <a:t>Binary Classifier do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641B431-29F9-2DDD-6D85-4B8F5763F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2575" y="5346700"/>
            <a:ext cx="1941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Output is D(x)</a:t>
            </a:r>
            <a:endParaRPr lang="zh-TW" altLang="en-US" sz="20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1884C8-AC55-7F5A-13E6-2808D4170D2C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5811838"/>
            <a:ext cx="6713538" cy="854075"/>
            <a:chOff x="1743036" y="5501774"/>
            <a:chExt cx="6713427" cy="853983"/>
          </a:xfrm>
        </p:grpSpPr>
        <p:sp>
          <p:nvSpPr>
            <p:cNvPr id="46097" name="文字方塊 16">
              <a:extLst>
                <a:ext uri="{FF2B5EF4-FFF2-40B4-BE49-F238E27FC236}">
                  <a16:creationId xmlns:a16="http://schemas.microsoft.com/office/drawing/2014/main" id="{7A17CE5D-68D0-9762-C22F-0523C6AEC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701" y="5509836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solidFill>
                    <a:srgbClr val="00B050"/>
                  </a:solidFill>
                </a:rPr>
                <a:t>Minimize –log D(x)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  <p:sp>
          <p:nvSpPr>
            <p:cNvPr id="46098" name="文字方塊 18">
              <a:extLst>
                <a:ext uri="{FF2B5EF4-FFF2-40B4-BE49-F238E27FC236}">
                  <a16:creationId xmlns:a16="http://schemas.microsoft.com/office/drawing/2014/main" id="{9D6FBF48-678D-0818-F23A-9ABEEDA7AC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015" y="5501774"/>
              <a:ext cx="35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/>
                <a:t>If x is a positive example</a:t>
              </a:r>
              <a:endParaRPr lang="zh-TW" altLang="en-US" sz="2000"/>
            </a:p>
          </p:txBody>
        </p:sp>
        <p:sp>
          <p:nvSpPr>
            <p:cNvPr id="46099" name="文字方塊 19">
              <a:extLst>
                <a:ext uri="{FF2B5EF4-FFF2-40B4-BE49-F238E27FC236}">
                  <a16:creationId xmlns:a16="http://schemas.microsoft.com/office/drawing/2014/main" id="{81AC6C3B-9A4E-F85D-5457-A173FA14C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036" y="5905958"/>
              <a:ext cx="352180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/>
                <a:t>If x is a negative example</a:t>
              </a:r>
              <a:endParaRPr lang="zh-TW" altLang="en-US" sz="2000"/>
            </a:p>
          </p:txBody>
        </p:sp>
        <p:sp>
          <p:nvSpPr>
            <p:cNvPr id="21" name="箭號: 向右 20">
              <a:extLst>
                <a:ext uri="{FF2B5EF4-FFF2-40B4-BE49-F238E27FC236}">
                  <a16:creationId xmlns:a16="http://schemas.microsoft.com/office/drawing/2014/main" id="{372E1C2C-E8FA-D2B1-B5AC-8AAC8F8BABC5}"/>
                </a:ext>
              </a:extLst>
            </p:cNvPr>
            <p:cNvSpPr/>
            <p:nvPr/>
          </p:nvSpPr>
          <p:spPr>
            <a:xfrm>
              <a:off x="4997357" y="5557330"/>
              <a:ext cx="571491" cy="34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22" name="箭號: 向右 21">
              <a:extLst>
                <a:ext uri="{FF2B5EF4-FFF2-40B4-BE49-F238E27FC236}">
                  <a16:creationId xmlns:a16="http://schemas.microsoft.com/office/drawing/2014/main" id="{735EC590-8F86-0874-144B-4897737F3C4B}"/>
                </a:ext>
              </a:extLst>
            </p:cNvPr>
            <p:cNvSpPr/>
            <p:nvPr/>
          </p:nvSpPr>
          <p:spPr>
            <a:xfrm>
              <a:off x="4987832" y="5995433"/>
              <a:ext cx="571491" cy="3412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6102" name="文字方塊 22">
              <a:extLst>
                <a:ext uri="{FF2B5EF4-FFF2-40B4-BE49-F238E27FC236}">
                  <a16:creationId xmlns:a16="http://schemas.microsoft.com/office/drawing/2014/main" id="{41770C89-3195-D9B6-7DE0-B154037B76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580" y="5955647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solidFill>
                    <a:srgbClr val="00B050"/>
                  </a:solidFill>
                </a:rPr>
                <a:t>Minimize –log(1-D(x))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</p:grpSp>
      <p:sp>
        <p:nvSpPr>
          <p:cNvPr id="24" name="矩形 11">
            <a:extLst>
              <a:ext uri="{FF2B5EF4-FFF2-40B4-BE49-F238E27FC236}">
                <a16:creationId xmlns:a16="http://schemas.microsoft.com/office/drawing/2014/main" id="{ECA59176-97D4-9206-0DBB-554492E928E4}"/>
              </a:ext>
            </a:extLst>
          </p:cNvPr>
          <p:cNvSpPr/>
          <p:nvPr/>
        </p:nvSpPr>
        <p:spPr>
          <a:xfrm>
            <a:off x="4645025" y="460375"/>
            <a:ext cx="3870325" cy="1135063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6091" name="TextBox 24">
            <a:extLst>
              <a:ext uri="{FF2B5EF4-FFF2-40B4-BE49-F238E27FC236}">
                <a16:creationId xmlns:a16="http://schemas.microsoft.com/office/drawing/2014/main" id="{1524A923-E557-EA74-C34C-6A9D62B53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"/>
            <a:ext cx="3357563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V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[log D(x)]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+ E</a:t>
            </a:r>
            <a:r>
              <a:rPr lang="en-US" altLang="en-US" sz="2400" baseline="-25000"/>
              <a:t>x~P_G</a:t>
            </a:r>
            <a:r>
              <a:rPr lang="en-US" altLang="en-US" sz="2400"/>
              <a:t>[log(1-D(x))]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46092" name="Content Placeholder 11">
            <a:extLst>
              <a:ext uri="{FF2B5EF4-FFF2-40B4-BE49-F238E27FC236}">
                <a16:creationId xmlns:a16="http://schemas.microsoft.com/office/drawing/2014/main" id="{80206B34-369D-021E-60AD-6C94CCEFA7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29600" cy="2590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G, how to compute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max</a:t>
            </a:r>
            <a:r>
              <a:rPr lang="en-US" altLang="en-US" sz="2800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V</a:t>
            </a:r>
            <a:r>
              <a:rPr lang="en-US" altLang="en-US" sz="2800" dirty="0">
                <a:ea typeface="ＭＳ Ｐゴシック" panose="020B0600070205080204" pitchFamily="34" charset="-128"/>
              </a:rPr>
              <a:t>(G,D)?</a:t>
            </a: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Sample {x</a:t>
            </a:r>
            <a:r>
              <a:rPr lang="en-US" altLang="en-US" sz="2400" baseline="30000" dirty="0">
                <a:ea typeface="Arial" panose="020B0604020202020204" pitchFamily="34" charset="0"/>
              </a:rPr>
              <a:t>1</a:t>
            </a:r>
            <a:r>
              <a:rPr lang="en-US" altLang="en-US" sz="2400" dirty="0">
                <a:ea typeface="Arial" panose="020B0604020202020204" pitchFamily="34" charset="0"/>
              </a:rPr>
              <a:t>, … ,</a:t>
            </a:r>
            <a:r>
              <a:rPr lang="en-US" altLang="en-US" sz="2400" dirty="0" err="1">
                <a:ea typeface="Arial" panose="020B0604020202020204" pitchFamily="34" charset="0"/>
              </a:rPr>
              <a:t>x</a:t>
            </a:r>
            <a:r>
              <a:rPr lang="en-US" altLang="en-US" sz="2400" baseline="30000" dirty="0" err="1">
                <a:ea typeface="Arial" panose="020B0604020202020204" pitchFamily="34" charset="0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} from </a:t>
            </a:r>
            <a:r>
              <a:rPr lang="en-US" altLang="en-US" sz="2400" dirty="0" err="1">
                <a:ea typeface="Arial" panose="020B0604020202020204" pitchFamily="34" charset="0"/>
              </a:rPr>
              <a:t>P</a:t>
            </a:r>
            <a:r>
              <a:rPr lang="en-US" altLang="en-US" sz="2400" baseline="-25000" dirty="0" err="1">
                <a:ea typeface="Arial" panose="020B0604020202020204" pitchFamily="34" charset="0"/>
              </a:rPr>
              <a:t>data</a:t>
            </a:r>
            <a:endParaRPr lang="en-US" altLang="en-US" sz="2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Sample {x*</a:t>
            </a:r>
            <a:r>
              <a:rPr lang="en-US" altLang="en-US" sz="2400" baseline="30000" dirty="0">
                <a:ea typeface="Arial" panose="020B0604020202020204" pitchFamily="34" charset="0"/>
              </a:rPr>
              <a:t>1</a:t>
            </a:r>
            <a:r>
              <a:rPr lang="en-US" altLang="en-US" sz="2400" dirty="0">
                <a:ea typeface="Arial" panose="020B0604020202020204" pitchFamily="34" charset="0"/>
              </a:rPr>
              <a:t>, … ,x*</a:t>
            </a:r>
            <a:r>
              <a:rPr lang="en-US" altLang="en-US" sz="2400" baseline="30000" dirty="0">
                <a:ea typeface="Arial" panose="020B0604020202020204" pitchFamily="34" charset="0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} from generator P</a:t>
            </a:r>
            <a:r>
              <a:rPr lang="en-US" altLang="en-US" sz="2400" baseline="-25000" dirty="0">
                <a:ea typeface="Arial" panose="020B0604020202020204" pitchFamily="34" charset="0"/>
              </a:rPr>
              <a:t>G</a:t>
            </a:r>
            <a:endParaRPr lang="en-US" altLang="en-US" sz="2400" dirty="0">
              <a:ea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" panose="020B0604020202020204" pitchFamily="34" charset="0"/>
              </a:rPr>
              <a:t>Maximize: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>
                <a:ea typeface="Arial" panose="020B0604020202020204" pitchFamily="34" charset="0"/>
              </a:rPr>
              <a:t>    V’ = 1/m </a:t>
            </a:r>
            <a:r>
              <a:rPr lang="en-US" altLang="en-US" sz="2400" dirty="0" err="1">
                <a:ea typeface="Arial" panose="020B0604020202020204" pitchFamily="34" charset="0"/>
              </a:rPr>
              <a:t>Σ</a:t>
            </a:r>
            <a:r>
              <a:rPr lang="en-US" altLang="en-US" sz="2400" baseline="-25000" dirty="0" err="1">
                <a:ea typeface="Arial" panose="020B0604020202020204" pitchFamily="34" charset="0"/>
              </a:rPr>
              <a:t>i</a:t>
            </a:r>
            <a:r>
              <a:rPr lang="en-US" altLang="en-US" sz="2400" baseline="-25000" dirty="0">
                <a:ea typeface="Arial" panose="020B0604020202020204" pitchFamily="34" charset="0"/>
              </a:rPr>
              <a:t>=1..m</a:t>
            </a: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dirty="0" err="1">
                <a:ea typeface="Arial" panose="020B0604020202020204" pitchFamily="34" charset="0"/>
              </a:rPr>
              <a:t>logD</a:t>
            </a:r>
            <a:r>
              <a:rPr lang="en-US" altLang="en-US" sz="2400" dirty="0">
                <a:ea typeface="Arial" panose="020B0604020202020204" pitchFamily="34" charset="0"/>
              </a:rPr>
              <a:t>(x</a:t>
            </a:r>
            <a:r>
              <a:rPr lang="en-US" altLang="en-US" sz="2400" baseline="30000" dirty="0">
                <a:ea typeface="Arial" panose="020B0604020202020204" pitchFamily="34" charset="0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) + 1/m </a:t>
            </a:r>
            <a:r>
              <a:rPr lang="en-US" altLang="en-US" sz="2400" dirty="0" err="1">
                <a:ea typeface="Arial" panose="020B0604020202020204" pitchFamily="34" charset="0"/>
              </a:rPr>
              <a:t>Σ</a:t>
            </a:r>
            <a:r>
              <a:rPr lang="en-US" altLang="en-US" sz="2400" baseline="-25000" dirty="0" err="1">
                <a:ea typeface="Arial" panose="020B0604020202020204" pitchFamily="34" charset="0"/>
              </a:rPr>
              <a:t>i</a:t>
            </a:r>
            <a:r>
              <a:rPr lang="en-US" altLang="en-US" sz="2400" baseline="-25000" dirty="0">
                <a:ea typeface="Arial" panose="020B0604020202020204" pitchFamily="34" charset="0"/>
              </a:rPr>
              <a:t>=1..m</a:t>
            </a:r>
            <a:r>
              <a:rPr lang="en-US" altLang="en-US" sz="2400" dirty="0">
                <a:ea typeface="Arial" panose="020B0604020202020204" pitchFamily="34" charset="0"/>
              </a:rPr>
              <a:t> log(1-D(x*</a:t>
            </a:r>
            <a:r>
              <a:rPr lang="en-US" altLang="en-US" sz="2400" baseline="30000" dirty="0" err="1">
                <a:ea typeface="Arial" panose="020B0604020202020204" pitchFamily="34" charset="0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))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BEC37-D98C-E7BD-AD9B-F58A15ED4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267200"/>
            <a:ext cx="1928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Positive example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 must accept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E390D-2059-674E-2109-0295FD27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0"/>
            <a:ext cx="2032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Negative example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 must reject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5800FF-25EB-6E40-608C-63A105D4260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191000" y="4038600"/>
            <a:ext cx="2286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8B3D4-2CD1-E0AB-53AB-765A721AEA6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315200" y="4114800"/>
            <a:ext cx="76200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/>
      <p:bldP spid="2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4C8648B9-AC81-04B5-B9D5-601FC26F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048000"/>
            <a:ext cx="382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/>
              <a:t>{x</a:t>
            </a:r>
            <a:r>
              <a:rPr lang="en-US" altLang="zh-TW" sz="2400" baseline="30000"/>
              <a:t>1</a:t>
            </a:r>
            <a:r>
              <a:rPr lang="en-US" altLang="zh-TW" sz="2400"/>
              <a:t>,x</a:t>
            </a:r>
            <a:r>
              <a:rPr lang="en-US" altLang="zh-TW" sz="2400" baseline="30000"/>
              <a:t>2</a:t>
            </a:r>
            <a:r>
              <a:rPr lang="en-US" altLang="zh-TW" sz="2400"/>
              <a:t>, … x</a:t>
            </a:r>
            <a:r>
              <a:rPr lang="en-US" altLang="zh-TW" sz="2400" baseline="30000"/>
              <a:t>m</a:t>
            </a:r>
            <a:r>
              <a:rPr lang="en-US" altLang="zh-TW" sz="2400"/>
              <a:t>}  from P</a:t>
            </a:r>
            <a:r>
              <a:rPr lang="en-US" altLang="zh-TW" sz="2400" baseline="-25000"/>
              <a:t>data</a:t>
            </a:r>
            <a:r>
              <a:rPr lang="en-US" altLang="zh-TW" sz="2400"/>
              <a:t> (x) </a:t>
            </a:r>
            <a:endParaRPr lang="zh-TW" altLang="en-US" sz="240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7BF2F14-9F7B-90CD-BB4D-F539690DA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2452688"/>
            <a:ext cx="7796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D is a binary classifier (can be deep) with parameters θ</a:t>
            </a:r>
            <a:r>
              <a:rPr lang="en-US" altLang="zh-TW" sz="2000" baseline="-25000"/>
              <a:t>d</a:t>
            </a:r>
            <a:endParaRPr lang="zh-TW" altLang="en-US" sz="2400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52A18864-57E9-6A82-3F42-80B3310962AA}"/>
              </a:ext>
            </a:extLst>
          </p:cNvPr>
          <p:cNvSpPr/>
          <p:nvPr/>
        </p:nvSpPr>
        <p:spPr>
          <a:xfrm>
            <a:off x="5267325" y="3121025"/>
            <a:ext cx="5715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E09C1AC8-E0BB-CF50-8930-75174CC6682A}"/>
              </a:ext>
            </a:extLst>
          </p:cNvPr>
          <p:cNvSpPr/>
          <p:nvPr/>
        </p:nvSpPr>
        <p:spPr>
          <a:xfrm>
            <a:off x="5267325" y="3722688"/>
            <a:ext cx="571500" cy="3397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B4765F1-50F6-80D7-FDCD-9121188F0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073400"/>
            <a:ext cx="353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Positive examples</a:t>
            </a:r>
            <a:endParaRPr lang="zh-TW" altLang="en-US" sz="20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F0EE830-0EEF-2328-7AF2-E86C53F5C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4075" y="3690938"/>
            <a:ext cx="3533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Negative examples</a:t>
            </a:r>
            <a:endParaRPr lang="zh-TW" altLang="en-US" sz="20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6581C9-2EDE-3CED-513C-7A74E6747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5795963"/>
            <a:ext cx="139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FF"/>
                </a:solidFill>
              </a:rPr>
              <a:t>Maximize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E90D6DC-D873-AF61-468D-A51D90CB1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3" y="4614863"/>
            <a:ext cx="13954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FF"/>
                </a:solidFill>
              </a:rPr>
              <a:t>Minimize 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830CD77-3FFB-2DA4-AB08-5FE52059E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572000"/>
            <a:ext cx="1147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400"/>
              <a:t>L = - V’</a:t>
            </a:r>
            <a:endParaRPr lang="zh-TW" altLang="en-US" sz="2400"/>
          </a:p>
        </p:txBody>
      </p:sp>
      <p:sp>
        <p:nvSpPr>
          <p:cNvPr id="47115" name="文字方塊 27">
            <a:extLst>
              <a:ext uri="{FF2B5EF4-FFF2-40B4-BE49-F238E27FC236}">
                <a16:creationId xmlns:a16="http://schemas.microsoft.com/office/drawing/2014/main" id="{D4BE9219-FCA9-53CF-9C4B-1F0477342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988" y="788988"/>
            <a:ext cx="3719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FF"/>
                </a:solidFill>
              </a:rPr>
              <a:t>Minimize </a:t>
            </a:r>
            <a:r>
              <a:rPr lang="en-US" altLang="zh-TW" sz="2000">
                <a:solidFill>
                  <a:srgbClr val="00B050"/>
                </a:solidFill>
              </a:rPr>
              <a:t>Cross-entropy</a:t>
            </a:r>
            <a:endParaRPr lang="zh-TW" altLang="en-US" sz="2000">
              <a:solidFill>
                <a:srgbClr val="00B05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035C62-CA88-0BC1-4265-D607FC202ECC}"/>
              </a:ext>
            </a:extLst>
          </p:cNvPr>
          <p:cNvSpPr/>
          <p:nvPr/>
        </p:nvSpPr>
        <p:spPr>
          <a:xfrm>
            <a:off x="1347788" y="727075"/>
            <a:ext cx="6834187" cy="1466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12E77FA-9472-FBC3-882D-EBC66A960DEF}"/>
              </a:ext>
            </a:extLst>
          </p:cNvPr>
          <p:cNvSpPr txBox="1"/>
          <p:nvPr/>
        </p:nvSpPr>
        <p:spPr>
          <a:xfrm>
            <a:off x="1058728" y="330705"/>
            <a:ext cx="2511986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TW" sz="2000" dirty="0">
                <a:solidFill>
                  <a:srgbClr val="000000"/>
                </a:solidFill>
              </a:rPr>
              <a:t>Binary Classifier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47120" name="文字方塊 30">
            <a:extLst>
              <a:ext uri="{FF2B5EF4-FFF2-40B4-BE49-F238E27FC236}">
                <a16:creationId xmlns:a16="http://schemas.microsoft.com/office/drawing/2014/main" id="{93AB7496-1C9D-7E9D-413E-D1E8D209A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758825"/>
            <a:ext cx="1939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Output is f(x)</a:t>
            </a:r>
            <a:endParaRPr lang="zh-TW" altLang="en-US" sz="2000"/>
          </a:p>
        </p:txBody>
      </p:sp>
      <p:grpSp>
        <p:nvGrpSpPr>
          <p:cNvPr id="47121" name="群組 31">
            <a:extLst>
              <a:ext uri="{FF2B5EF4-FFF2-40B4-BE49-F238E27FC236}">
                <a16:creationId xmlns:a16="http://schemas.microsoft.com/office/drawing/2014/main" id="{BFE6EB1A-74B0-CEE8-6DCE-B8C24F156CC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223963"/>
            <a:ext cx="6718300" cy="866775"/>
            <a:chOff x="1738725" y="5501774"/>
            <a:chExt cx="6717738" cy="865849"/>
          </a:xfrm>
        </p:grpSpPr>
        <p:sp>
          <p:nvSpPr>
            <p:cNvPr id="47125" name="文字方塊 32">
              <a:extLst>
                <a:ext uri="{FF2B5EF4-FFF2-40B4-BE49-F238E27FC236}">
                  <a16:creationId xmlns:a16="http://schemas.microsoft.com/office/drawing/2014/main" id="{6A78EE1F-135E-A313-A880-BE0F029D9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701" y="5509836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solidFill>
                    <a:srgbClr val="00B050"/>
                  </a:solidFill>
                </a:rPr>
                <a:t>Minimize –log f(x)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  <p:sp>
          <p:nvSpPr>
            <p:cNvPr id="47126" name="文字方塊 33">
              <a:extLst>
                <a:ext uri="{FF2B5EF4-FFF2-40B4-BE49-F238E27FC236}">
                  <a16:creationId xmlns:a16="http://schemas.microsoft.com/office/drawing/2014/main" id="{CD50D7C0-9875-4910-6ECD-72B821FFBD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725" y="5501774"/>
              <a:ext cx="353509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/>
                <a:t>If x is a positive example</a:t>
              </a:r>
              <a:endParaRPr lang="zh-TW" altLang="en-US" sz="2000"/>
            </a:p>
          </p:txBody>
        </p:sp>
        <p:sp>
          <p:nvSpPr>
            <p:cNvPr id="47127" name="文字方塊 34">
              <a:extLst>
                <a:ext uri="{FF2B5EF4-FFF2-40B4-BE49-F238E27FC236}">
                  <a16:creationId xmlns:a16="http://schemas.microsoft.com/office/drawing/2014/main" id="{B988B046-3899-E500-E08F-451C92CF3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3036" y="5905958"/>
              <a:ext cx="35218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/>
                <a:t>If x is a negative </a:t>
              </a:r>
              <a:r>
                <a:rPr lang="en-US" altLang="zh-TW" sz="2400"/>
                <a:t>example</a:t>
              </a:r>
              <a:endParaRPr lang="zh-TW" altLang="en-US" sz="2400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6E339A61-5F3B-5D80-E5B7-0B05BED504D5}"/>
                </a:ext>
              </a:extLst>
            </p:cNvPr>
            <p:cNvSpPr/>
            <p:nvPr/>
          </p:nvSpPr>
          <p:spPr>
            <a:xfrm>
              <a:off x="4997590" y="5557277"/>
              <a:ext cx="571452" cy="3409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6861F7E6-1017-B023-C4F1-1880964F78C8}"/>
                </a:ext>
              </a:extLst>
            </p:cNvPr>
            <p:cNvSpPr/>
            <p:nvPr/>
          </p:nvSpPr>
          <p:spPr>
            <a:xfrm>
              <a:off x="4988066" y="5996545"/>
              <a:ext cx="571452" cy="33936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TW" altLang="en-US"/>
            </a:p>
          </p:txBody>
        </p:sp>
        <p:sp>
          <p:nvSpPr>
            <p:cNvPr id="47130" name="文字方塊 37">
              <a:extLst>
                <a:ext uri="{FF2B5EF4-FFF2-40B4-BE49-F238E27FC236}">
                  <a16:creationId xmlns:a16="http://schemas.microsoft.com/office/drawing/2014/main" id="{22B465AC-724B-1710-3B12-6E167F0411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580" y="5955647"/>
              <a:ext cx="29368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TW" sz="2000">
                  <a:solidFill>
                    <a:srgbClr val="00B050"/>
                  </a:solidFill>
                </a:rPr>
                <a:t>Minimize –log(1-f(x))</a:t>
              </a:r>
              <a:endParaRPr lang="zh-TW" altLang="en-US" sz="2000">
                <a:solidFill>
                  <a:srgbClr val="00B05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E02C4A-D23F-2094-5A9E-A4EB4AE44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57600"/>
            <a:ext cx="3770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{x*</a:t>
            </a:r>
            <a:r>
              <a:rPr lang="en-US" altLang="en-US" sz="2400" baseline="30000"/>
              <a:t>1</a:t>
            </a:r>
            <a:r>
              <a:rPr lang="en-US" altLang="en-US" sz="2400"/>
              <a:t>,x*</a:t>
            </a:r>
            <a:r>
              <a:rPr lang="en-US" altLang="en-US" sz="2400" baseline="30000"/>
              <a:t>2</a:t>
            </a:r>
            <a:r>
              <a:rPr lang="en-US" altLang="en-US" sz="2400"/>
              <a:t>, … x*</a:t>
            </a:r>
            <a:r>
              <a:rPr lang="en-US" altLang="en-US" sz="2400" baseline="30000"/>
              <a:t>m</a:t>
            </a:r>
            <a:r>
              <a:rPr lang="en-US" altLang="en-US" sz="2400"/>
              <a:t>} from P</a:t>
            </a:r>
            <a:r>
              <a:rPr lang="en-US" altLang="en-US" sz="2400" baseline="-25000"/>
              <a:t>G</a:t>
            </a:r>
            <a:r>
              <a:rPr lang="en-US" altLang="en-US" sz="2400"/>
              <a:t>(x)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4D150-7FA5-49EC-5381-759BDE839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786438"/>
            <a:ext cx="6629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V’ = Σ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400">
                <a:ea typeface="ＭＳ Ｐゴシック" panose="020B0600070205080204" pitchFamily="34" charset="-128"/>
              </a:rPr>
              <a:t> logD(x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ea typeface="ＭＳ Ｐゴシック" panose="020B0600070205080204" pitchFamily="34" charset="-128"/>
              </a:rPr>
              <a:t>) + 1/m Σ</a:t>
            </a:r>
            <a:r>
              <a:rPr lang="en-US" altLang="en-US" sz="24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400">
                <a:ea typeface="ＭＳ Ｐゴシック" panose="020B0600070205080204" pitchFamily="34" charset="-128"/>
              </a:rPr>
              <a:t> log(1-D(x*</a:t>
            </a:r>
            <a:r>
              <a:rPr lang="en-US" altLang="en-US" sz="24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400">
                <a:ea typeface="ＭＳ Ｐゴシック" panose="020B0600070205080204" pitchFamily="34" charset="-128"/>
              </a:rPr>
              <a:t>)) </a:t>
            </a:r>
          </a:p>
        </p:txBody>
      </p:sp>
      <p:sp>
        <p:nvSpPr>
          <p:cNvPr id="47124" name="TextBox 2">
            <a:extLst>
              <a:ext uri="{FF2B5EF4-FFF2-40B4-BE49-F238E27FC236}">
                <a16:creationId xmlns:a16="http://schemas.microsoft.com/office/drawing/2014/main" id="{2EC18A12-9DBF-1722-CCB2-7C82FE1A3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257800"/>
            <a:ext cx="390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 animBg="1"/>
      <p:bldP spid="14" grpId="0"/>
      <p:bldP spid="15" grpId="0"/>
      <p:bldP spid="17" grpId="0"/>
      <p:bldP spid="26" grpId="0"/>
      <p:bldP spid="27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字方塊 6">
            <a:extLst>
              <a:ext uri="{FF2B5EF4-FFF2-40B4-BE49-F238E27FC236}">
                <a16:creationId xmlns:a16="http://schemas.microsoft.com/office/drawing/2014/main" id="{17133E0E-A47F-56E2-14CB-94BAD1B11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8" y="41275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800" b="1" i="1" u="sng"/>
              <a:t>Algorithm</a:t>
            </a:r>
            <a:endParaRPr lang="zh-TW" altLang="en-US" sz="2800" b="1" i="1" u="sng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428BF4-017B-90BB-E530-B1EFCBEC3AE5}"/>
              </a:ext>
            </a:extLst>
          </p:cNvPr>
          <p:cNvSpPr/>
          <p:nvPr/>
        </p:nvSpPr>
        <p:spPr>
          <a:xfrm>
            <a:off x="1639888" y="1117600"/>
            <a:ext cx="7297737" cy="3294063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9D01FEF-C171-DD16-4AC8-79C6F80D6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3260725"/>
            <a:ext cx="1119188" cy="70802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70C0"/>
                </a:solidFill>
              </a:rPr>
              <a:t>Repeat k times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F0160EE-D635-95C5-F195-EA25CBBB9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49500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70C0"/>
                </a:solidFill>
              </a:rPr>
              <a:t>Learning D</a:t>
            </a:r>
            <a:endParaRPr lang="zh-TW" altLang="en-US" sz="2000">
              <a:solidFill>
                <a:srgbClr val="0070C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A0CC49-A750-EFD9-7CD4-1AF6D11549C9}"/>
              </a:ext>
            </a:extLst>
          </p:cNvPr>
          <p:cNvSpPr/>
          <p:nvPr/>
        </p:nvSpPr>
        <p:spPr>
          <a:xfrm>
            <a:off x="1639888" y="4427538"/>
            <a:ext cx="7297737" cy="2282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EB6AE0B-E658-7BA2-4AB0-8454C4B4A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14913"/>
            <a:ext cx="153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Learning G</a:t>
            </a:r>
            <a:endParaRPr lang="zh-TW" altLang="en-US" sz="2000">
              <a:solidFill>
                <a:srgbClr val="FF0000"/>
              </a:solidFill>
            </a:endParaRP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29A7FC5C-B23E-11BD-E9B3-1A78FB01F4BA}"/>
              </a:ext>
            </a:extLst>
          </p:cNvPr>
          <p:cNvCxnSpPr/>
          <p:nvPr/>
        </p:nvCxnSpPr>
        <p:spPr>
          <a:xfrm>
            <a:off x="2698750" y="5897563"/>
            <a:ext cx="2168525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43758D-E636-29D0-B09A-317C5BF30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0"/>
            <a:ext cx="3919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/>
              <a:t>Initialize θ</a:t>
            </a:r>
            <a:r>
              <a:rPr lang="en-US" altLang="zh-TW" sz="2000" baseline="-25000"/>
              <a:t>d</a:t>
            </a:r>
            <a:r>
              <a:rPr lang="en-US" altLang="zh-TW" sz="2000"/>
              <a:t> for D and θ</a:t>
            </a:r>
            <a:r>
              <a:rPr lang="en-US" altLang="zh-TW" sz="2000" baseline="-25000"/>
              <a:t>g</a:t>
            </a:r>
            <a:r>
              <a:rPr lang="en-US" altLang="zh-TW" sz="2000"/>
              <a:t> for G</a:t>
            </a:r>
            <a:endParaRPr lang="zh-TW" altLang="en-US" sz="240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18E141-61B3-BDAA-E12C-4EC82B02C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57200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1400"/>
              <a:t>Can only find  lower bound of JSD or  max</a:t>
            </a:r>
            <a:r>
              <a:rPr lang="en-US" altLang="zh-TW" sz="1400" baseline="-25000"/>
              <a:t>D</a:t>
            </a:r>
            <a:r>
              <a:rPr lang="en-US" altLang="zh-TW" sz="1400"/>
              <a:t>V(G,D)</a:t>
            </a:r>
            <a:endParaRPr lang="zh-TW" altLang="en-US" sz="140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74C85-84D8-7183-7F61-52D464D77605}"/>
              </a:ext>
            </a:extLst>
          </p:cNvPr>
          <p:cNvSpPr/>
          <p:nvPr/>
        </p:nvSpPr>
        <p:spPr>
          <a:xfrm>
            <a:off x="5943600" y="420688"/>
            <a:ext cx="2362200" cy="696912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37143BC-3CF5-C53D-0DC4-73CFCB650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822950"/>
            <a:ext cx="1119188" cy="70802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FF0000"/>
                </a:solidFill>
              </a:rPr>
              <a:t>Only Once</a:t>
            </a:r>
            <a:endParaRPr lang="zh-TW" altLang="en-US" sz="2000">
              <a:solidFill>
                <a:srgbClr val="FF0000"/>
              </a:solidFill>
            </a:endParaRPr>
          </a:p>
        </p:txBody>
      </p:sp>
      <p:sp>
        <p:nvSpPr>
          <p:cNvPr id="48141" name="Content Placeholder 5">
            <a:extLst>
              <a:ext uri="{FF2B5EF4-FFF2-40B4-BE49-F238E27FC236}">
                <a16:creationId xmlns:a16="http://schemas.microsoft.com/office/drawing/2014/main" id="{8187503E-A7AD-1BF5-B923-8B91C4A40A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685800"/>
            <a:ext cx="8229600" cy="4530725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 each training iteration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Sample m examples {x</a:t>
            </a:r>
            <a:r>
              <a:rPr lang="en-US" altLang="en-US" sz="2400" baseline="30000">
                <a:ea typeface="Arial" panose="020B0604020202020204" pitchFamily="34" charset="0"/>
              </a:rPr>
              <a:t>1</a:t>
            </a:r>
            <a:r>
              <a:rPr lang="en-US" altLang="en-US" sz="2400">
                <a:ea typeface="Arial" panose="020B0604020202020204" pitchFamily="34" charset="0"/>
              </a:rPr>
              <a:t>,x</a:t>
            </a:r>
            <a:r>
              <a:rPr lang="en-US" altLang="en-US" sz="2400" baseline="30000">
                <a:ea typeface="Arial" panose="020B0604020202020204" pitchFamily="34" charset="0"/>
              </a:rPr>
              <a:t>2</a:t>
            </a:r>
            <a:r>
              <a:rPr lang="en-US" altLang="en-US" sz="2400">
                <a:ea typeface="Arial" panose="020B0604020202020204" pitchFamily="34" charset="0"/>
              </a:rPr>
              <a:t>, … x</a:t>
            </a:r>
            <a:r>
              <a:rPr lang="en-US" altLang="en-US" sz="2400" baseline="30000">
                <a:ea typeface="Arial" panose="020B0604020202020204" pitchFamily="34" charset="0"/>
              </a:rPr>
              <a:t>m</a:t>
            </a:r>
            <a:r>
              <a:rPr lang="en-US" altLang="en-US" sz="2400">
                <a:ea typeface="Arial" panose="020B0604020202020204" pitchFamily="34" charset="0"/>
              </a:rPr>
              <a:t>} from data distribution P</a:t>
            </a:r>
            <a:r>
              <a:rPr lang="en-US" altLang="en-US" sz="2400" baseline="-25000">
                <a:ea typeface="Arial" panose="020B0604020202020204" pitchFamily="34" charset="0"/>
              </a:rPr>
              <a:t>data</a:t>
            </a:r>
            <a:r>
              <a:rPr lang="en-US" altLang="en-US" sz="2400">
                <a:ea typeface="Arial" panose="020B0604020202020204" pitchFamily="34" charset="0"/>
              </a:rPr>
              <a:t>(x)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Sample m noise samples {z</a:t>
            </a:r>
            <a:r>
              <a:rPr lang="en-US" altLang="en-US" sz="2400" baseline="30000">
                <a:ea typeface="Arial" panose="020B0604020202020204" pitchFamily="34" charset="0"/>
              </a:rPr>
              <a:t>1</a:t>
            </a:r>
            <a:r>
              <a:rPr lang="en-US" altLang="en-US" sz="2400">
                <a:ea typeface="Arial" panose="020B0604020202020204" pitchFamily="34" charset="0"/>
              </a:rPr>
              <a:t>, … , z</a:t>
            </a:r>
            <a:r>
              <a:rPr lang="en-US" altLang="en-US" sz="2400" baseline="30000">
                <a:ea typeface="Arial" panose="020B0604020202020204" pitchFamily="34" charset="0"/>
              </a:rPr>
              <a:t>m</a:t>
            </a:r>
            <a:r>
              <a:rPr lang="en-US" altLang="en-US" sz="2400">
                <a:ea typeface="Arial" panose="020B0604020202020204" pitchFamily="34" charset="0"/>
              </a:rPr>
              <a:t>} from a simple prior P</a:t>
            </a:r>
            <a:r>
              <a:rPr lang="en-US" altLang="en-US" sz="2400" baseline="-25000">
                <a:ea typeface="Arial" panose="020B0604020202020204" pitchFamily="34" charset="0"/>
              </a:rPr>
              <a:t>prior</a:t>
            </a:r>
            <a:r>
              <a:rPr lang="en-US" altLang="en-US" sz="2400">
                <a:ea typeface="Arial" panose="020B0604020202020204" pitchFamily="34" charset="0"/>
              </a:rPr>
              <a:t>(z)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Obtain generated data {x*</a:t>
            </a:r>
            <a:r>
              <a:rPr lang="en-US" altLang="en-US" sz="2400" baseline="30000">
                <a:ea typeface="Arial" panose="020B0604020202020204" pitchFamily="34" charset="0"/>
              </a:rPr>
              <a:t>1</a:t>
            </a:r>
            <a:r>
              <a:rPr lang="en-US" altLang="en-US" sz="2400">
                <a:ea typeface="Arial" panose="020B0604020202020204" pitchFamily="34" charset="0"/>
              </a:rPr>
              <a:t>, … , x*</a:t>
            </a:r>
            <a:r>
              <a:rPr lang="en-US" altLang="en-US" sz="2400" baseline="30000">
                <a:ea typeface="Arial" panose="020B0604020202020204" pitchFamily="34" charset="0"/>
              </a:rPr>
              <a:t>m</a:t>
            </a:r>
            <a:r>
              <a:rPr lang="en-US" altLang="en-US" sz="2400">
                <a:ea typeface="Arial" panose="020B0604020202020204" pitchFamily="34" charset="0"/>
              </a:rPr>
              <a:t>}, x*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=G(z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)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Update discriminator parameters </a:t>
            </a:r>
            <a:r>
              <a:rPr lang="en-US" altLang="zh-TW" sz="2400">
                <a:ea typeface="PMingLiU" panose="02020500000000000000" pitchFamily="18" charset="-120"/>
              </a:rPr>
              <a:t>θ</a:t>
            </a:r>
            <a:r>
              <a:rPr lang="en-US" altLang="zh-TW" sz="2400" baseline="-25000">
                <a:ea typeface="PMingLiU" panose="02020500000000000000" pitchFamily="18" charset="-120"/>
              </a:rPr>
              <a:t>d </a:t>
            </a:r>
            <a:r>
              <a:rPr lang="en-US" altLang="zh-TW" sz="2400">
                <a:ea typeface="PMingLiU" panose="02020500000000000000" pitchFamily="18" charset="-120"/>
              </a:rPr>
              <a:t>to maximize </a:t>
            </a:r>
          </a:p>
          <a:p>
            <a:pPr lvl="2"/>
            <a:r>
              <a:rPr lang="en-US" altLang="en-US" sz="2000">
                <a:ea typeface="Arial" panose="020B0604020202020204" pitchFamily="34" charset="0"/>
              </a:rPr>
              <a:t> </a:t>
            </a:r>
            <a:r>
              <a:rPr lang="en-US" altLang="en-US" sz="1800">
                <a:ea typeface="Arial" panose="020B0604020202020204" pitchFamily="34" charset="0"/>
              </a:rPr>
              <a:t>V’ ≈ 1/m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logD(x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 + 1/m Σ</a:t>
            </a:r>
            <a:r>
              <a:rPr lang="en-US" altLang="en-US" sz="1800" baseline="-25000">
                <a:ea typeface="Arial" panose="020B0604020202020204" pitchFamily="34" charset="0"/>
              </a:rPr>
              <a:t>i=1..m</a:t>
            </a:r>
            <a:r>
              <a:rPr lang="en-US" altLang="en-US" sz="1800">
                <a:ea typeface="Arial" panose="020B0604020202020204" pitchFamily="34" charset="0"/>
              </a:rPr>
              <a:t> log(1-D(x*</a:t>
            </a:r>
            <a:r>
              <a:rPr lang="en-US" altLang="en-US" sz="1800" baseline="30000">
                <a:ea typeface="Arial" panose="020B0604020202020204" pitchFamily="34" charset="0"/>
              </a:rPr>
              <a:t>i</a:t>
            </a:r>
            <a:r>
              <a:rPr lang="en-US" altLang="en-US" sz="1800">
                <a:ea typeface="Arial" panose="020B0604020202020204" pitchFamily="34" charset="0"/>
              </a:rPr>
              <a:t>)) </a:t>
            </a:r>
          </a:p>
          <a:p>
            <a:pPr lvl="2"/>
            <a:r>
              <a:rPr lang="en-US" altLang="zh-TW" sz="2000">
                <a:ea typeface="PMingLiU" panose="02020500000000000000" pitchFamily="18" charset="-120"/>
              </a:rPr>
              <a:t> θ</a:t>
            </a:r>
            <a:r>
              <a:rPr lang="en-US" altLang="zh-TW" sz="2000" baseline="-25000">
                <a:ea typeface="PMingLiU" panose="02020500000000000000" pitchFamily="18" charset="-120"/>
              </a:rPr>
              <a:t>d </a:t>
            </a:r>
            <a:r>
              <a:rPr lang="en-US" altLang="zh-TW" sz="2000">
                <a:ea typeface="PMingLiU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 sz="2000">
                <a:ea typeface="PMingLiU" panose="02020500000000000000" pitchFamily="18" charset="-120"/>
              </a:rPr>
              <a:t>θ</a:t>
            </a:r>
            <a:r>
              <a:rPr lang="en-US" altLang="zh-TW" sz="2000" baseline="-25000">
                <a:ea typeface="PMingLiU" panose="02020500000000000000" pitchFamily="18" charset="-120"/>
              </a:rPr>
              <a:t>d</a:t>
            </a:r>
            <a:r>
              <a:rPr lang="en-US" altLang="zh-TW" sz="2000">
                <a:ea typeface="PMingLiU" panose="02020500000000000000" pitchFamily="18" charset="-120"/>
              </a:rPr>
              <a:t> + ηΔV’(</a:t>
            </a:r>
            <a:r>
              <a:rPr lang="en-US" altLang="zh-TW" sz="1800">
                <a:ea typeface="PMingLiU" panose="02020500000000000000" pitchFamily="18" charset="-120"/>
              </a:rPr>
              <a:t>θ</a:t>
            </a:r>
            <a:r>
              <a:rPr lang="en-US" altLang="zh-TW" sz="1800" baseline="-25000">
                <a:ea typeface="PMingLiU" panose="02020500000000000000" pitchFamily="18" charset="-120"/>
              </a:rPr>
              <a:t>d</a:t>
            </a:r>
            <a:r>
              <a:rPr lang="en-US" altLang="zh-TW" sz="1800">
                <a:ea typeface="PMingLiU" panose="02020500000000000000" pitchFamily="18" charset="-120"/>
              </a:rPr>
              <a:t>)   (gradient ascent)</a:t>
            </a: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Simple another m noise samples {z</a:t>
            </a:r>
            <a:r>
              <a:rPr lang="en-US" altLang="en-US" sz="2400" baseline="30000">
                <a:ea typeface="Arial" panose="020B0604020202020204" pitchFamily="34" charset="0"/>
              </a:rPr>
              <a:t>1</a:t>
            </a:r>
            <a:r>
              <a:rPr lang="en-US" altLang="en-US" sz="2400">
                <a:ea typeface="Arial" panose="020B0604020202020204" pitchFamily="34" charset="0"/>
              </a:rPr>
              <a:t>,z</a:t>
            </a:r>
            <a:r>
              <a:rPr lang="en-US" altLang="en-US" sz="2400" baseline="30000">
                <a:ea typeface="Arial" panose="020B0604020202020204" pitchFamily="34" charset="0"/>
              </a:rPr>
              <a:t>2</a:t>
            </a:r>
            <a:r>
              <a:rPr lang="en-US" altLang="en-US" sz="2400">
                <a:ea typeface="Arial" panose="020B0604020202020204" pitchFamily="34" charset="0"/>
              </a:rPr>
              <a:t>, … z</a:t>
            </a:r>
            <a:r>
              <a:rPr lang="en-US" altLang="en-US" sz="2400" baseline="30000">
                <a:ea typeface="Arial" panose="020B0604020202020204" pitchFamily="34" charset="0"/>
              </a:rPr>
              <a:t>m</a:t>
            </a:r>
            <a:r>
              <a:rPr lang="en-US" altLang="en-US" sz="2400">
                <a:ea typeface="Arial" panose="020B0604020202020204" pitchFamily="34" charset="0"/>
              </a:rPr>
              <a:t>} from the prior P</a:t>
            </a:r>
            <a:r>
              <a:rPr lang="en-US" altLang="en-US" sz="2400" baseline="-25000">
                <a:ea typeface="Arial" panose="020B0604020202020204" pitchFamily="34" charset="0"/>
              </a:rPr>
              <a:t>prior</a:t>
            </a:r>
            <a:r>
              <a:rPr lang="en-US" altLang="en-US" sz="2400">
                <a:ea typeface="Arial" panose="020B0604020202020204" pitchFamily="34" charset="0"/>
              </a:rPr>
              <a:t>(z)，G(z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)=x*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endParaRPr lang="en-US" altLang="en-US" sz="2400">
              <a:ea typeface="Arial" panose="020B0604020202020204" pitchFamily="34" charset="0"/>
            </a:endParaRPr>
          </a:p>
          <a:p>
            <a:pPr lvl="1"/>
            <a:r>
              <a:rPr lang="en-US" altLang="en-US" sz="2400">
                <a:ea typeface="Arial" panose="020B0604020202020204" pitchFamily="34" charset="0"/>
              </a:rPr>
              <a:t>Update generator parameters θ</a:t>
            </a:r>
            <a:r>
              <a:rPr lang="en-US" altLang="en-US" sz="2400" baseline="-25000">
                <a:ea typeface="Arial" panose="020B0604020202020204" pitchFamily="34" charset="0"/>
              </a:rPr>
              <a:t>g </a:t>
            </a:r>
            <a:r>
              <a:rPr lang="en-US" altLang="en-US" sz="2400">
                <a:ea typeface="Arial" panose="020B0604020202020204" pitchFamily="34" charset="0"/>
              </a:rPr>
              <a:t>to minimize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ea typeface="Arial" panose="020B0604020202020204" pitchFamily="34" charset="0"/>
              </a:rPr>
              <a:t>       V’= 1/mΣ</a:t>
            </a:r>
            <a:r>
              <a:rPr lang="en-US" altLang="en-US" sz="2400" baseline="-25000">
                <a:ea typeface="Arial" panose="020B0604020202020204" pitchFamily="34" charset="0"/>
              </a:rPr>
              <a:t>i=1..m</a:t>
            </a:r>
            <a:r>
              <a:rPr lang="en-US" altLang="en-US" sz="2400">
                <a:ea typeface="Arial" panose="020B0604020202020204" pitchFamily="34" charset="0"/>
              </a:rPr>
              <a:t> logD(x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) + 1/m Σ</a:t>
            </a:r>
            <a:r>
              <a:rPr lang="en-US" altLang="en-US" sz="2400" baseline="-25000">
                <a:ea typeface="Arial" panose="020B0604020202020204" pitchFamily="34" charset="0"/>
              </a:rPr>
              <a:t>i=1..m</a:t>
            </a:r>
            <a:r>
              <a:rPr lang="en-US" altLang="en-US" sz="2400">
                <a:ea typeface="Arial" panose="020B0604020202020204" pitchFamily="34" charset="0"/>
              </a:rPr>
              <a:t> log(1-D(x*</a:t>
            </a:r>
            <a:r>
              <a:rPr lang="en-US" altLang="en-US" sz="2400" baseline="30000">
                <a:ea typeface="Arial" panose="020B0604020202020204" pitchFamily="34" charset="0"/>
              </a:rPr>
              <a:t>i</a:t>
            </a:r>
            <a:r>
              <a:rPr lang="en-US" altLang="en-US" sz="2400">
                <a:ea typeface="Arial" panose="020B0604020202020204" pitchFamily="34" charset="0"/>
              </a:rPr>
              <a:t>))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>
                <a:ea typeface="Arial" panose="020B0604020202020204" pitchFamily="34" charset="0"/>
              </a:rPr>
              <a:t>       </a:t>
            </a:r>
            <a:r>
              <a:rPr lang="en-US" altLang="zh-TW" sz="2800">
                <a:ea typeface="PMingLiU" panose="02020500000000000000" pitchFamily="18" charset="-120"/>
              </a:rPr>
              <a:t>θ</a:t>
            </a:r>
            <a:r>
              <a:rPr lang="en-US" altLang="zh-TW" sz="2800" baseline="-25000">
                <a:ea typeface="PMingLiU" panose="02020500000000000000" pitchFamily="18" charset="-120"/>
              </a:rPr>
              <a:t>g </a:t>
            </a:r>
            <a:r>
              <a:rPr lang="en-US" altLang="zh-TW" sz="2800">
                <a:ea typeface="PMingLiU" panose="02020500000000000000" pitchFamily="18" charset="-120"/>
                <a:sym typeface="Wingdings" panose="05000000000000000000" pitchFamily="2" charset="2"/>
              </a:rPr>
              <a:t> </a:t>
            </a:r>
            <a:r>
              <a:rPr lang="en-US" altLang="zh-TW" sz="2800">
                <a:ea typeface="PMingLiU" panose="02020500000000000000" pitchFamily="18" charset="-120"/>
              </a:rPr>
              <a:t>θ</a:t>
            </a:r>
            <a:r>
              <a:rPr lang="en-US" altLang="zh-TW" sz="2800" baseline="-25000">
                <a:ea typeface="PMingLiU" panose="02020500000000000000" pitchFamily="18" charset="-120"/>
              </a:rPr>
              <a:t>g</a:t>
            </a:r>
            <a:r>
              <a:rPr lang="en-US" altLang="zh-TW" sz="2800">
                <a:ea typeface="PMingLiU" panose="02020500000000000000" pitchFamily="18" charset="-120"/>
              </a:rPr>
              <a:t> − ηΔV’(</a:t>
            </a:r>
            <a:r>
              <a:rPr lang="en-US" altLang="zh-TW" sz="2400">
                <a:ea typeface="PMingLiU" panose="02020500000000000000" pitchFamily="18" charset="-120"/>
              </a:rPr>
              <a:t>θ</a:t>
            </a:r>
            <a:r>
              <a:rPr lang="en-US" altLang="zh-TW" sz="2400" baseline="-25000">
                <a:ea typeface="PMingLiU" panose="02020500000000000000" pitchFamily="18" charset="-120"/>
              </a:rPr>
              <a:t>g</a:t>
            </a:r>
            <a:r>
              <a:rPr lang="en-US" altLang="zh-TW" sz="2400">
                <a:ea typeface="PMingLiU" panose="02020500000000000000" pitchFamily="18" charset="-120"/>
              </a:rPr>
              <a:t>)   (gradient descent)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sz="2400">
              <a:ea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C99795-9CD2-EDFF-3AF5-D5E5775C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47800"/>
            <a:ext cx="1582738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Ian Goodfellow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comment: this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400"/>
              <a:t>is also done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/>
      <p:bldP spid="13" grpId="0" animBg="1"/>
      <p:bldP spid="14" grpId="0"/>
      <p:bldP spid="5" grpId="0"/>
      <p:bldP spid="2" grpId="0"/>
      <p:bldP spid="15" grpId="0" animBg="1"/>
      <p:bldP spid="16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3674B90C-8048-4944-1267-5FC962EC4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</a:rPr>
              <a:t>Generative Adversarial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B4212-00A1-EBDB-9430-1B4C2E490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GAN was first introduced by Ian </a:t>
            </a:r>
            <a:r>
              <a:rPr lang="en-US" sz="2000" dirty="0" err="1"/>
              <a:t>Goodfellow</a:t>
            </a:r>
            <a:r>
              <a:rPr lang="en-US" sz="2000" dirty="0"/>
              <a:t> et al in 2014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Have been used in generating images, videos, poems, some simple conversation.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Note, image processing is easy (all animals can do it), NLP is hard (only human can do it).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This co-evolution approach might have far-reaching implications. </a:t>
            </a:r>
            <a:r>
              <a:rPr lang="en-US" sz="2000" dirty="0" err="1"/>
              <a:t>Bengio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FF0000"/>
                </a:solidFill>
              </a:rPr>
              <a:t>this may hold the key to making computers a lot more intelligent.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</a:rPr>
              <a:t>Ian </a:t>
            </a:r>
            <a:r>
              <a:rPr lang="en-US" sz="2000" dirty="0" err="1">
                <a:solidFill>
                  <a:srgbClr val="FF0000"/>
                </a:solidFill>
              </a:rPr>
              <a:t>Goodfellow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</a:rPr>
              <a:t>      </a:t>
            </a:r>
            <a:r>
              <a:rPr lang="en-US" sz="2000" dirty="0">
                <a:solidFill>
                  <a:srgbClr val="FF0000"/>
                </a:solidFill>
                <a:hlinkClick r:id="rId2"/>
              </a:rPr>
              <a:t>https://www.youtube.com/watch?v=YpdP_0-IEOw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</a:rPr>
              <a:t>Radford, (generate voices also here)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</a:rPr>
              <a:t>     </a:t>
            </a:r>
            <a:r>
              <a:rPr lang="en-US" sz="2000" dirty="0">
                <a:solidFill>
                  <a:srgbClr val="FF0000"/>
                </a:solidFill>
                <a:hlinkClick r:id="rId3"/>
              </a:rPr>
              <a:t>https://www.youtube.com/watch?v=KeJINHjyzOU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srgbClr val="FF0000"/>
                </a:solidFill>
              </a:rPr>
              <a:t>Tips for training GAN: </a:t>
            </a:r>
            <a:r>
              <a:rPr lang="zh-TW" altLang="en-US" sz="2000" dirty="0"/>
              <a:t>https://github.com/soumith/ganhacks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>
            <a:extLst>
              <a:ext uri="{FF2B5EF4-FFF2-40B4-BE49-F238E27FC236}">
                <a16:creationId xmlns:a16="http://schemas.microsoft.com/office/drawing/2014/main" id="{C7B905D2-7E1B-AEFF-951F-18B68D8F5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ＭＳ Ｐゴシック" panose="020B0600070205080204" pitchFamily="34" charset="-128"/>
              </a:rPr>
              <a:t>Maximum Likelihood Estimation</a:t>
            </a:r>
            <a:endParaRPr lang="zh-TW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6DF461-0996-04D3-045F-8D9F3E842E4E}"/>
              </a:ext>
            </a:extLst>
          </p:cNvPr>
          <p:cNvSpPr/>
          <p:nvPr/>
        </p:nvSpPr>
        <p:spPr>
          <a:xfrm>
            <a:off x="6354763" y="5522913"/>
            <a:ext cx="620712" cy="65405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624911EA-55F5-9B2B-F62B-1F08B4C0A35C}"/>
              </a:ext>
            </a:extLst>
          </p:cNvPr>
          <p:cNvSpPr/>
          <p:nvPr/>
        </p:nvSpPr>
        <p:spPr>
          <a:xfrm>
            <a:off x="6746875" y="4532313"/>
            <a:ext cx="1157288" cy="12001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3BBE8D6-B343-B0B0-6CB9-E9D08184616F}"/>
              </a:ext>
            </a:extLst>
          </p:cNvPr>
          <p:cNvGrpSpPr>
            <a:grpSpLocks/>
          </p:cNvGrpSpPr>
          <p:nvPr/>
        </p:nvGrpSpPr>
        <p:grpSpPr bwMode="auto">
          <a:xfrm>
            <a:off x="6494463" y="4464050"/>
            <a:ext cx="1763712" cy="1693863"/>
            <a:chOff x="6207649" y="4365194"/>
            <a:chExt cx="1762921" cy="1693443"/>
          </a:xfrm>
        </p:grpSpPr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DA14808C-149C-20C2-82AE-29603D0ED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7092" y="447311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7AE6D295-FE75-7C45-CBED-9B87CC4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338" y="509843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EFF5248F-2E93-0E61-E3CB-EA5C13C06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994" y="5068283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CDB304FE-7858-5D22-6530-1891B52B4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7338" y="4836565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64381B4A-C8F5-439A-8679-236F4B7C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4988927"/>
              <a:ext cx="107902" cy="107923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6E5C9C9-AD96-9FD5-D1C6-13C5EBD1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7222" y="4849262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B9984499-94B3-30C1-A55C-0BAB86D11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8103" y="4365194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52E1CE6C-5847-221E-900C-EEC15FEB9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4994" y="4773081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308BFE18-1F75-EF3B-D918-FE7DA0AA5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43" y="5234928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88674346-3317-53C7-64A3-31F8C9255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5250799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309571BF-F060-D45D-5DB0-FA580F42D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25" y="5144464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BDA4FC72-8EFF-579B-8113-386D98E5F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670" y="4988927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9E0FA1AD-FFA7-1CED-727F-F6AC174F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2002" y="5141290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F99547A8-C887-0E33-6683-6C001A105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9553" y="5001624"/>
              <a:ext cx="107902" cy="107923"/>
            </a:xfrm>
            <a:prstGeom prst="ellipse">
              <a:avLst/>
            </a:prstGeom>
            <a:gradFill rotWithShape="1">
              <a:gsLst>
                <a:gs pos="0">
                  <a:srgbClr val="F0F0FF"/>
                </a:gs>
                <a:gs pos="64999">
                  <a:srgbClr val="DDDDFF"/>
                </a:gs>
                <a:gs pos="100000">
                  <a:srgbClr val="D0D0FF"/>
                </a:gs>
              </a:gsLst>
              <a:lin ang="5400000" scaled="1"/>
            </a:gra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73030F52-5126-AD9B-D949-3A2BCD548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7325" y="4925443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1C589BDF-4BC7-AFED-0F11-0860A422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668" y="5653924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F569DE8D-AD7E-1EE8-171B-F5E4AC31D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641" y="5555524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013C2300-3A65-059C-8CAD-10768C09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6690" y="5798352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FCF5E093-AB0E-8935-DC60-18E8C44A2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973" y="5707886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FDC3D590-A186-84D7-AE73-7A699DD78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649" y="5628531"/>
              <a:ext cx="107902" cy="109511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9DD9B76C-57B2-DC98-34B1-56D5F0BBE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973" y="5488865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橢圓 33">
              <a:extLst>
                <a:ext uri="{FF2B5EF4-FFF2-40B4-BE49-F238E27FC236}">
                  <a16:creationId xmlns:a16="http://schemas.microsoft.com/office/drawing/2014/main" id="{123D324E-36D0-059D-F247-73AD83F66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79022" y="5950714"/>
              <a:ext cx="107902" cy="107923"/>
            </a:xfrm>
            <a:prstGeom prst="ellipse">
              <a:avLst/>
            </a:prstGeom>
            <a:solidFill>
              <a:srgbClr val="6A6AFF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5129B0C3-7FD2-D122-D13A-89311C4364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3375" y="5387291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30E7D658-72E5-8275-5EB8-6013CFFA3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2403" y="5487279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64E9322F-F68E-3502-FD8E-079137121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4333" y="5293652"/>
              <a:ext cx="107902" cy="107923"/>
            </a:xfrm>
            <a:prstGeom prst="ellipse">
              <a:avLst/>
            </a:prstGeom>
            <a:solidFill>
              <a:srgbClr val="FF8000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A958FAA4-B24E-F633-0044-5E6FABF7F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8453" y="5730105"/>
              <a:ext cx="107902" cy="107923"/>
            </a:xfrm>
            <a:prstGeom prst="ellipse">
              <a:avLst/>
            </a:prstGeom>
            <a:solidFill>
              <a:srgbClr val="A5FF23"/>
            </a:solidFill>
            <a:ln w="9525">
              <a:solidFill>
                <a:srgbClr val="C6C6F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 eaLnBrk="1" hangingPunct="1">
                <a:defRPr/>
              </a:pPr>
              <a:endParaRPr lang="zh-TW" altLang="en-US">
                <a:solidFill>
                  <a:schemeClr val="dk1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39" name="橢圓 38">
            <a:extLst>
              <a:ext uri="{FF2B5EF4-FFF2-40B4-BE49-F238E27FC236}">
                <a16:creationId xmlns:a16="http://schemas.microsoft.com/office/drawing/2014/main" id="{2923E919-5EA4-BD2E-1AD2-1CA149B7885E}"/>
              </a:ext>
            </a:extLst>
          </p:cNvPr>
          <p:cNvSpPr/>
          <p:nvPr/>
        </p:nvSpPr>
        <p:spPr>
          <a:xfrm>
            <a:off x="7842250" y="5518150"/>
            <a:ext cx="490538" cy="515938"/>
          </a:xfrm>
          <a:prstGeom prst="ellipse">
            <a:avLst/>
          </a:prstGeom>
          <a:noFill/>
          <a:ln w="381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 dirty="0"/>
          </a:p>
        </p:txBody>
      </p:sp>
      <p:sp>
        <p:nvSpPr>
          <p:cNvPr id="40" name="五角星形 3">
            <a:extLst>
              <a:ext uri="{FF2B5EF4-FFF2-40B4-BE49-F238E27FC236}">
                <a16:creationId xmlns:a16="http://schemas.microsoft.com/office/drawing/2014/main" id="{CCBA22C0-2C65-AFF3-1010-B7072B103D28}"/>
              </a:ext>
            </a:extLst>
          </p:cNvPr>
          <p:cNvSpPr/>
          <p:nvPr/>
        </p:nvSpPr>
        <p:spPr>
          <a:xfrm>
            <a:off x="7234238" y="5014913"/>
            <a:ext cx="180975" cy="182562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1" name="五角星形 75">
            <a:extLst>
              <a:ext uri="{FF2B5EF4-FFF2-40B4-BE49-F238E27FC236}">
                <a16:creationId xmlns:a16="http://schemas.microsoft.com/office/drawing/2014/main" id="{B648E34B-23F7-F4EB-6800-273D4824FC69}"/>
              </a:ext>
            </a:extLst>
          </p:cNvPr>
          <p:cNvSpPr/>
          <p:nvPr/>
        </p:nvSpPr>
        <p:spPr>
          <a:xfrm>
            <a:off x="6589713" y="5757863"/>
            <a:ext cx="180975" cy="182562"/>
          </a:xfrm>
          <a:prstGeom prst="star5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42" name="五角星形 76">
            <a:extLst>
              <a:ext uri="{FF2B5EF4-FFF2-40B4-BE49-F238E27FC236}">
                <a16:creationId xmlns:a16="http://schemas.microsoft.com/office/drawing/2014/main" id="{D45EC041-44EE-3C41-69E2-30727164534C}"/>
              </a:ext>
            </a:extLst>
          </p:cNvPr>
          <p:cNvSpPr/>
          <p:nvPr/>
        </p:nvSpPr>
        <p:spPr>
          <a:xfrm>
            <a:off x="8001000" y="5667375"/>
            <a:ext cx="180975" cy="182563"/>
          </a:xfrm>
          <a:prstGeom prst="star5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775B53-9B02-565C-196B-CA6AC6BD4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229600" cy="5105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Give a data distribution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data</a:t>
            </a:r>
            <a:r>
              <a:rPr lang="en-US" altLang="en-US" sz="2400" dirty="0">
                <a:ea typeface="ＭＳ Ｐゴシック" panose="020B0600070205080204" pitchFamily="34" charset="-128"/>
              </a:rPr>
              <a:t>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We use a distribution P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G</a:t>
            </a:r>
            <a:r>
              <a:rPr lang="en-US" altLang="en-US" sz="2400" dirty="0">
                <a:ea typeface="ＭＳ Ｐゴシック" panose="020B0600070205080204" pitchFamily="34" charset="-128"/>
              </a:rPr>
              <a:t>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x;θ</a:t>
            </a:r>
            <a:r>
              <a:rPr lang="en-US" altLang="en-US" sz="2400" dirty="0">
                <a:ea typeface="ＭＳ Ｐゴシック" panose="020B0600070205080204" pitchFamily="34" charset="-128"/>
              </a:rPr>
              <a:t>) parameterized by θ to approximate 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Arial" panose="020B0604020202020204" pitchFamily="34" charset="0"/>
              </a:rPr>
              <a:t>E.g. P</a:t>
            </a:r>
            <a:r>
              <a:rPr lang="en-US" altLang="en-US" sz="2000" baseline="-25000" dirty="0">
                <a:ea typeface="Arial" panose="020B0604020202020204" pitchFamily="34" charset="0"/>
              </a:rPr>
              <a:t>G</a:t>
            </a:r>
            <a:r>
              <a:rPr lang="en-US" altLang="en-US" sz="2000" dirty="0">
                <a:ea typeface="Arial" panose="020B0604020202020204" pitchFamily="34" charset="0"/>
              </a:rPr>
              <a:t>(</a:t>
            </a:r>
            <a:r>
              <a:rPr lang="en-US" altLang="en-US" sz="2000" dirty="0" err="1">
                <a:ea typeface="Arial" panose="020B0604020202020204" pitchFamily="34" charset="0"/>
              </a:rPr>
              <a:t>x;θ</a:t>
            </a:r>
            <a:r>
              <a:rPr lang="en-US" altLang="en-US" sz="2000" dirty="0">
                <a:ea typeface="Arial" panose="020B0604020202020204" pitchFamily="34" charset="0"/>
              </a:rPr>
              <a:t>) is a Gaussian Mixture Model, where θ contains means and variances of the Gaussians.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Arial" panose="020B0604020202020204" pitchFamily="34" charset="0"/>
              </a:rPr>
              <a:t>We wish to find θ </a:t>
            </a:r>
            <a:r>
              <a:rPr lang="en-US" altLang="en-US" sz="2000" dirty="0" err="1">
                <a:ea typeface="Arial" panose="020B0604020202020204" pitchFamily="34" charset="0"/>
              </a:rPr>
              <a:t>s.t.</a:t>
            </a:r>
            <a:r>
              <a:rPr lang="en-US" altLang="en-US" sz="2000" dirty="0">
                <a:ea typeface="Arial" panose="020B0604020202020204" pitchFamily="34" charset="0"/>
              </a:rPr>
              <a:t> P</a:t>
            </a:r>
            <a:r>
              <a:rPr lang="en-US" altLang="en-US" sz="2000" baseline="-25000" dirty="0">
                <a:ea typeface="Arial" panose="020B0604020202020204" pitchFamily="34" charset="0"/>
              </a:rPr>
              <a:t>G</a:t>
            </a:r>
            <a:r>
              <a:rPr lang="en-US" altLang="en-US" sz="2000" dirty="0">
                <a:ea typeface="Arial" panose="020B0604020202020204" pitchFamily="34" charset="0"/>
              </a:rPr>
              <a:t>(</a:t>
            </a:r>
            <a:r>
              <a:rPr lang="en-US" altLang="en-US" sz="2000" dirty="0" err="1">
                <a:ea typeface="Arial" panose="020B0604020202020204" pitchFamily="34" charset="0"/>
              </a:rPr>
              <a:t>x;θ</a:t>
            </a:r>
            <a:r>
              <a:rPr lang="en-US" altLang="en-US" sz="2000" dirty="0">
                <a:ea typeface="Arial" panose="020B0604020202020204" pitchFamily="34" charset="0"/>
              </a:rPr>
              <a:t>) is close to </a:t>
            </a:r>
            <a:r>
              <a:rPr lang="en-US" altLang="en-US" sz="2000" dirty="0" err="1">
                <a:ea typeface="Arial" panose="020B0604020202020204" pitchFamily="34" charset="0"/>
              </a:rPr>
              <a:t>P</a:t>
            </a:r>
            <a:r>
              <a:rPr lang="en-US" altLang="en-US" sz="2000" baseline="-25000" dirty="0" err="1">
                <a:ea typeface="Arial" panose="020B0604020202020204" pitchFamily="34" charset="0"/>
              </a:rPr>
              <a:t>data</a:t>
            </a:r>
            <a:r>
              <a:rPr lang="en-US" altLang="en-US" sz="2000" dirty="0">
                <a:ea typeface="Arial" panose="020B0604020202020204" pitchFamily="34" charset="0"/>
              </a:rPr>
              <a:t>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In order to do  this, we can sample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    {x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,x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</a:rPr>
              <a:t>, …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x</a:t>
            </a:r>
            <a:r>
              <a:rPr lang="en-US" altLang="en-US" sz="2400" baseline="30000" dirty="0" err="1">
                <a:ea typeface="ＭＳ Ｐゴシック" panose="020B0600070205080204" pitchFamily="34" charset="-128"/>
              </a:rPr>
              <a:t>m</a:t>
            </a:r>
            <a:r>
              <a:rPr lang="en-US" altLang="en-US" sz="2400" dirty="0">
                <a:ea typeface="ＭＳ Ｐゴシック" panose="020B0600070205080204" pitchFamily="34" charset="-128"/>
              </a:rPr>
              <a:t>} from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data</a:t>
            </a:r>
            <a:r>
              <a:rPr lang="en-US" altLang="en-US" sz="2400" dirty="0">
                <a:ea typeface="ＭＳ Ｐゴシック" panose="020B0600070205080204" pitchFamily="34" charset="-128"/>
              </a:rPr>
              <a:t>(x)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The likelihood of generating these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     x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’s under P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G</a:t>
            </a:r>
            <a:r>
              <a:rPr lang="en-US" altLang="en-US" sz="2400" dirty="0">
                <a:ea typeface="ＭＳ Ｐゴシック" panose="020B0600070205080204" pitchFamily="34" charset="-128"/>
              </a:rPr>
              <a:t> 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               L=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Π</a:t>
            </a:r>
            <a:r>
              <a:rPr lang="en-US" altLang="en-US" sz="24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=1…m</a:t>
            </a:r>
            <a:r>
              <a:rPr lang="en-US" altLang="en-US" sz="2400" dirty="0">
                <a:ea typeface="ＭＳ Ｐゴシック" panose="020B0600070205080204" pitchFamily="34" charset="-128"/>
              </a:rPr>
              <a:t> P</a:t>
            </a:r>
            <a:r>
              <a:rPr lang="en-US" altLang="en-US" sz="2400" baseline="-25000" dirty="0">
                <a:ea typeface="ＭＳ Ｐゴシック" panose="020B0600070205080204" pitchFamily="34" charset="-128"/>
              </a:rPr>
              <a:t>G</a:t>
            </a:r>
            <a:r>
              <a:rPr lang="en-US" altLang="en-US" sz="2400" dirty="0">
                <a:ea typeface="ＭＳ Ｐゴシック" panose="020B0600070205080204" pitchFamily="34" charset="-128"/>
              </a:rPr>
              <a:t>(x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i</a:t>
            </a:r>
            <a:r>
              <a:rPr lang="en-US" altLang="en-US" sz="2400" dirty="0">
                <a:ea typeface="ＭＳ Ｐゴシック" panose="020B0600070205080204" pitchFamily="34" charset="-128"/>
              </a:rPr>
              <a:t>; θ)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 dirty="0">
                <a:ea typeface="ＭＳ Ｐゴシック" panose="020B0600070205080204" pitchFamily="34" charset="-128"/>
              </a:rPr>
              <a:t>Then we can find θ* maximizing the 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1" grpId="0" animBg="1"/>
      <p:bldP spid="39" grpId="0" animBg="1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28C23001-B5C8-D11C-FAB5-FD01D1113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KL (</a:t>
            </a:r>
            <a:r>
              <a:rPr lang="en-US" altLang="en-US" sz="4000" dirty="0" err="1">
                <a:ea typeface="ＭＳ Ｐゴシック" panose="020B0600070205080204" pitchFamily="34" charset="-128"/>
              </a:rPr>
              <a:t>Kullback-Leibler</a:t>
            </a:r>
            <a:r>
              <a:rPr lang="en-US" altLang="en-US" sz="4000" dirty="0">
                <a:ea typeface="ＭＳ Ｐゴシック" panose="020B0600070205080204" pitchFamily="34" charset="-128"/>
              </a:rPr>
              <a:t>) divergence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D077-92D0-E15A-0C10-F39D30A223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382000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a typeface="ＭＳ Ｐゴシック" panose="020B0600070205080204" pitchFamily="34" charset="-128"/>
              </a:rPr>
              <a:t>Discrete: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a typeface="ＭＳ Ｐゴシック" panose="020B0600070205080204" pitchFamily="34" charset="-128"/>
              </a:rPr>
              <a:t>    D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KL</a:t>
            </a:r>
            <a:r>
              <a:rPr lang="en-US" altLang="en-US" sz="2800" dirty="0">
                <a:ea typeface="ＭＳ Ｐゴシック" panose="020B0600070205080204" pitchFamily="34" charset="-128"/>
              </a:rPr>
              <a:t>(P||Q) = 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Σ</a:t>
            </a:r>
            <a:r>
              <a:rPr lang="en-US" altLang="en-US" sz="28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</a:rPr>
              <a:t>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)log[P(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)/Q(</a:t>
            </a:r>
            <a:r>
              <a:rPr lang="en-US" altLang="en-US" sz="28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800" dirty="0">
                <a:ea typeface="ＭＳ Ｐゴシック" panose="020B0600070205080204" pitchFamily="34" charset="-128"/>
              </a:rPr>
              <a:t>)]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a typeface="ＭＳ Ｐゴシック" panose="020B0600070205080204" pitchFamily="34" charset="-128"/>
              </a:rPr>
              <a:t>Continuous: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a typeface="ＭＳ Ｐゴシック" panose="020B0600070205080204" pitchFamily="34" charset="-128"/>
              </a:rPr>
              <a:t>      D</a:t>
            </a:r>
            <a:r>
              <a:rPr lang="en-US" altLang="en-US" sz="2800" baseline="-25000" dirty="0">
                <a:ea typeface="ＭＳ Ｐゴシック" panose="020B0600070205080204" pitchFamily="34" charset="-128"/>
              </a:rPr>
              <a:t>KL</a:t>
            </a:r>
            <a:r>
              <a:rPr lang="en-US" altLang="en-US" sz="2800" dirty="0">
                <a:ea typeface="ＭＳ Ｐゴシック" panose="020B0600070205080204" pitchFamily="34" charset="-128"/>
              </a:rPr>
              <a:t>(P||Q) =     p(x)log [p(x)/q(x)]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>
                <a:ea typeface="ＭＳ Ｐゴシック" panose="020B0600070205080204" pitchFamily="34" charset="-128"/>
              </a:rPr>
              <a:t>Explanations: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>
                <a:ea typeface="ＭＳ Ｐゴシック" panose="020B0600070205080204" pitchFamily="34" charset="-128"/>
              </a:rPr>
              <a:t>   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Entropy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-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Σ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logP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 - expected code length (also optimal)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Cross Entropy</a:t>
            </a:r>
            <a:r>
              <a:rPr lang="en-US" altLang="en-US" sz="2000" dirty="0">
                <a:ea typeface="ＭＳ Ｐゴシック" panose="020B0600070205080204" pitchFamily="34" charset="-128"/>
              </a:rPr>
              <a:t>: -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Σ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)log Q(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 – expected coding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                                                length using optimal code for Q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en-US" sz="2000" baseline="-25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KL</a:t>
            </a:r>
            <a:r>
              <a:rPr lang="en-US" altLang="en-US" sz="2000" dirty="0">
                <a:ea typeface="ＭＳ Ｐゴシック" panose="020B0600070205080204" pitchFamily="34" charset="-128"/>
              </a:rPr>
              <a:t>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Σ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)log[P(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)/Q(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)] =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Σ</a:t>
            </a:r>
            <a:r>
              <a:rPr lang="en-US" altLang="en-US" sz="2000" baseline="-25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)[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logP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 –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logQ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</a:t>
            </a:r>
            <a:r>
              <a:rPr lang="en-US" altLang="en-US" sz="2000" dirty="0">
                <a:ea typeface="ＭＳ Ｐゴシック" panose="020B0600070205080204" pitchFamily="34" charset="-128"/>
              </a:rPr>
              <a:t>)], extra bits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JSD</a:t>
            </a:r>
            <a:r>
              <a:rPr lang="en-US" altLang="en-US" sz="2000" dirty="0">
                <a:ea typeface="ＭＳ Ｐゴシック" panose="020B0600070205080204" pitchFamily="34" charset="-128"/>
              </a:rPr>
              <a:t>(P||Q) = ½ D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KL</a:t>
            </a:r>
            <a:r>
              <a:rPr lang="en-US" altLang="en-US" sz="2000" dirty="0">
                <a:ea typeface="ＭＳ Ｐゴシック" panose="020B0600070205080204" pitchFamily="34" charset="-128"/>
              </a:rPr>
              <a:t>(P||M)+ ½ D</a:t>
            </a:r>
            <a:r>
              <a:rPr lang="en-US" altLang="en-US" sz="2000" baseline="-25000" dirty="0">
                <a:ea typeface="ＭＳ Ｐゴシック" panose="020B0600070205080204" pitchFamily="34" charset="-128"/>
              </a:rPr>
              <a:t>KL</a:t>
            </a:r>
            <a:r>
              <a:rPr lang="en-US" altLang="en-US" sz="2000" dirty="0">
                <a:ea typeface="ＭＳ Ｐゴシック" panose="020B0600070205080204" pitchFamily="34" charset="-128"/>
              </a:rPr>
              <a:t>(Q||M), M= ½ (P+Q), symmetric KL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000" dirty="0">
                <a:ea typeface="ＭＳ Ｐゴシック" panose="020B0600070205080204" pitchFamily="34" charset="-128"/>
              </a:rPr>
              <a:t>* JSD = Jensen-Shannon Divergency </a:t>
            </a: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568C9724-0C85-729E-32F1-87FDE5AA5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25" y="3124200"/>
            <a:ext cx="38417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F077AD13-3F5C-4977-7C51-FCD12E3D6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484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−∞</a:t>
            </a:r>
          </a:p>
        </p:txBody>
      </p:sp>
      <p:sp>
        <p:nvSpPr>
          <p:cNvPr id="33798" name="TextBox 5">
            <a:extLst>
              <a:ext uri="{FF2B5EF4-FFF2-40B4-BE49-F238E27FC236}">
                <a16:creationId xmlns:a16="http://schemas.microsoft.com/office/drawing/2014/main" id="{7D5FBD75-4157-2C3B-E725-FDD9712E2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971800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0B3849E-3E97-7306-4D08-D00DDC30E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ＭＳ Ｐゴシック" panose="020B0600070205080204" pitchFamily="34" charset="-128"/>
              </a:rPr>
              <a:t>Maximum Likelihood Estimation</a:t>
            </a:r>
            <a:endParaRPr lang="en-US" altLang="en-US" sz="4000" dirty="0">
              <a:ea typeface="ＭＳ Ｐゴシック" panose="020B060007020508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21B68-C9B6-A3CE-3458-6FF6F940A9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θ* = arg max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Π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00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; θ) </a:t>
            </a:r>
            <a:r>
              <a:rPr lang="en-US" altLang="en-US" sz="2000">
                <a:ea typeface="ＭＳ Ｐゴシック" panose="020B0600070205080204" pitchFamily="34" charset="-128"/>
                <a:sym typeface="Wingdings" panose="05000000000000000000" pitchFamily="2" charset="2"/>
              </a:rPr>
              <a:t>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 baseline="-25000">
                <a:ea typeface="ＭＳ Ｐゴシック" panose="020B0600070205080204" pitchFamily="34" charset="-128"/>
                <a:sym typeface="Wingdings" panose="05000000000000000000" pitchFamily="2" charset="2"/>
              </a:rPr>
              <a:t>             </a:t>
            </a:r>
            <a:r>
              <a:rPr lang="en-US" altLang="en-US" sz="2000">
                <a:ea typeface="ＭＳ Ｐゴシック" panose="020B0600070205080204" pitchFamily="34" charset="-128"/>
              </a:rPr>
              <a:t>arg max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log</a:t>
            </a:r>
            <a:r>
              <a:rPr lang="en-US" altLang="en-US" sz="2000">
                <a:ea typeface="ＭＳ Ｐゴシック" panose="020B0600070205080204" pitchFamily="34" charset="-128"/>
              </a:rPr>
              <a:t> Π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00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; θ)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= arg max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Σ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000">
                <a:ea typeface="ＭＳ Ｐゴシック" panose="020B0600070205080204" pitchFamily="34" charset="-128"/>
              </a:rPr>
              <a:t> log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; θ),  {x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1</a:t>
            </a:r>
            <a:r>
              <a:rPr lang="en-US" altLang="en-US" sz="2000">
                <a:ea typeface="ＭＳ Ｐゴシック" panose="020B0600070205080204" pitchFamily="34" charset="-128"/>
              </a:rPr>
              <a:t>,..., 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m</a:t>
            </a:r>
            <a:r>
              <a:rPr lang="en-US" altLang="en-US" sz="2000">
                <a:ea typeface="ＭＳ Ｐゴシック" panose="020B0600070205080204" pitchFamily="34" charset="-128"/>
              </a:rPr>
              <a:t>} </a:t>
            </a:r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sampled</a:t>
            </a:r>
            <a:r>
              <a:rPr lang="en-US" altLang="en-US" sz="2000">
                <a:ea typeface="ＭＳ Ｐゴシック" panose="020B0600070205080204" pitchFamily="34" charset="-128"/>
              </a:rPr>
              <a:t> from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= arg max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Σ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000">
                <a:ea typeface="ＭＳ Ｐゴシック" panose="020B0600070205080204" pitchFamily="34" charset="-128"/>
              </a:rPr>
              <a:t>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) 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log</a:t>
            </a:r>
            <a:r>
              <a:rPr lang="en-US" altLang="en-US" sz="2000">
                <a:ea typeface="ＭＳ Ｐゴシック" panose="020B0600070205080204" pitchFamily="34" charset="-128"/>
              </a:rPr>
              <a:t>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; θ)     --- this is cross entropy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</a:t>
            </a:r>
            <a:r>
              <a:rPr lang="en-US" altLang="en-US" sz="2000">
                <a:latin typeface="MS Gothic" panose="020B0609070205080204" pitchFamily="49" charset="-128"/>
                <a:ea typeface="MS Gothic" panose="020B0609070205080204" pitchFamily="49" charset="-128"/>
              </a:rPr>
              <a:t>≅</a:t>
            </a:r>
            <a:r>
              <a:rPr lang="en-US" altLang="en-US" sz="2000">
                <a:ea typeface="ＭＳ Ｐゴシック" panose="020B0600070205080204" pitchFamily="34" charset="-128"/>
              </a:rPr>
              <a:t> arg max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Σ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</a:t>
            </a:r>
            <a:r>
              <a:rPr lang="en-US" altLang="en-US" sz="2000">
                <a:ea typeface="ＭＳ Ｐゴシック" panose="020B0600070205080204" pitchFamily="34" charset="-128"/>
              </a:rPr>
              <a:t>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) 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log</a:t>
            </a:r>
            <a:r>
              <a:rPr lang="en-US" altLang="en-US" sz="2000">
                <a:ea typeface="ＭＳ Ｐゴシック" panose="020B0600070205080204" pitchFamily="34" charset="-128"/>
              </a:rPr>
              <a:t>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; θ) - Σ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i=1..m </a:t>
            </a:r>
            <a:r>
              <a:rPr lang="en-US" altLang="en-US" sz="2000">
                <a:ea typeface="ＭＳ Ｐゴシック" panose="020B0600070205080204" pitchFamily="34" charset="-128"/>
              </a:rPr>
              <a:t>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 )logP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 </a:t>
            </a:r>
            <a:r>
              <a:rPr lang="en-US" altLang="en-US" sz="2000" baseline="30000">
                <a:ea typeface="ＭＳ Ｐゴシック" panose="020B0600070205080204" pitchFamily="34" charset="-128"/>
              </a:rPr>
              <a:t>i</a:t>
            </a:r>
            <a:r>
              <a:rPr lang="en-US" altLang="en-US" sz="2000"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      = arg min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θ</a:t>
            </a:r>
            <a:r>
              <a:rPr lang="en-US" altLang="en-US" sz="2000">
                <a:ea typeface="ＭＳ Ｐゴシック" panose="020B0600070205080204" pitchFamily="34" charset="-128"/>
              </a:rPr>
              <a:t> KL (P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(x) ||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(x; θ))           --- this is KL divergence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Note: 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 is Gaussian mixture model, finding best θ will still be Gaussians, this only can generate a few blubs. Thus this above maximum likelihood approach does not work well.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000">
                <a:ea typeface="ＭＳ Ｐゴシック" panose="020B0600070205080204" pitchFamily="34" charset="-128"/>
              </a:rPr>
              <a:t>Next we will introduce GAN that will change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2000">
                <a:ea typeface="ＭＳ Ｐゴシック" panose="020B0600070205080204" pitchFamily="34" charset="-128"/>
              </a:rPr>
              <a:t>, not just estimating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 is</a:t>
            </a:r>
            <a:r>
              <a:rPr lang="en-US" altLang="en-US" sz="2000">
                <a:ea typeface="ＭＳ Ｐゴシック" panose="020B0600070205080204" pitchFamily="34" charset="-128"/>
              </a:rPr>
              <a:t> parameters We will find best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G </a:t>
            </a:r>
            <a:r>
              <a:rPr lang="en-US" altLang="en-US" sz="2000">
                <a:ea typeface="ＭＳ Ｐゴシック" panose="020B0600070205080204" pitchFamily="34" charset="-128"/>
              </a:rPr>
              <a:t>, which is more complicated and structured, to approximate P</a:t>
            </a:r>
            <a:r>
              <a:rPr lang="en-US" altLang="en-US" sz="2000" baseline="-25000">
                <a:ea typeface="ＭＳ Ｐゴシック" panose="020B0600070205080204" pitchFamily="34" charset="-128"/>
              </a:rPr>
              <a:t>data</a:t>
            </a:r>
            <a:r>
              <a:rPr lang="en-US" altLang="en-US" sz="2000">
                <a:ea typeface="ＭＳ Ｐゴシック" panose="020B0600070205080204" pitchFamily="34" charset="-128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內容版面配置區 6">
            <a:extLst>
              <a:ext uri="{FF2B5EF4-FFF2-40B4-BE49-F238E27FC236}">
                <a16:creationId xmlns:a16="http://schemas.microsoft.com/office/drawing/2014/main" id="{920C5D07-4454-36C1-3311-44BA967C77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2413" y="2017713"/>
            <a:ext cx="8639175" cy="2997200"/>
          </a:xfrm>
        </p:spPr>
      </p:pic>
      <p:sp>
        <p:nvSpPr>
          <p:cNvPr id="35843" name="矩形 3">
            <a:extLst>
              <a:ext uri="{FF2B5EF4-FFF2-40B4-BE49-F238E27FC236}">
                <a16:creationId xmlns:a16="http://schemas.microsoft.com/office/drawing/2014/main" id="{05DA3834-620E-0AED-7313-BD0C4E0E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76963"/>
            <a:ext cx="4397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TW" altLang="en-US" sz="1800" dirty="0"/>
              <a:t>https://blog.openai.com/generative-models/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011FBA1-629C-B432-E000-4C579924A57B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755721" y="1902404"/>
            <a:ext cx="1443857" cy="46166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5289903-A86A-E765-7B85-8834EC4D37AD}"/>
              </a:ext>
            </a:extLst>
          </p:cNvPr>
          <p:cNvSpPr/>
          <p:nvPr/>
        </p:nvSpPr>
        <p:spPr>
          <a:xfrm>
            <a:off x="3440113" y="2481263"/>
            <a:ext cx="652462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752EB74-F40A-9D2F-7365-F0C0FDE56443}"/>
              </a:ext>
            </a:extLst>
          </p:cNvPr>
          <p:cNvSpPr/>
          <p:nvPr/>
        </p:nvSpPr>
        <p:spPr>
          <a:xfrm>
            <a:off x="6829425" y="2590800"/>
            <a:ext cx="652463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2814E13-25C5-7EEE-4A2E-1003D67C8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2713" y="1600200"/>
            <a:ext cx="133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zh-TW" sz="2000"/>
              <a:t>P</a:t>
            </a:r>
            <a:r>
              <a:rPr lang="en-CA" altLang="zh-TW" sz="2000" baseline="-25000"/>
              <a:t>G</a:t>
            </a:r>
            <a:r>
              <a:rPr lang="en-CA" altLang="zh-TW" sz="2000"/>
              <a:t>(x,θ)</a:t>
            </a:r>
            <a:endParaRPr lang="zh-TW" altLang="en-US" sz="200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2DC554-D5D3-4745-8342-944DD9553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304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400">
                <a:solidFill>
                  <a:srgbClr val="FF0000"/>
                </a:solidFill>
              </a:rPr>
              <a:t>How to compute the likelihood?</a:t>
            </a:r>
            <a:endParaRPr lang="zh-TW" altLang="en-US" sz="240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5AE355-6FA3-3A32-C992-96AE2F03CD9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89671" y="3787054"/>
            <a:ext cx="426399" cy="46166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35850" name="Title 2">
            <a:extLst>
              <a:ext uri="{FF2B5EF4-FFF2-40B4-BE49-F238E27FC236}">
                <a16:creationId xmlns:a16="http://schemas.microsoft.com/office/drawing/2014/main" id="{EA948544-2029-2B5F-A115-15C660EBF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250825"/>
            <a:ext cx="8434387" cy="487363"/>
          </a:xfrm>
        </p:spPr>
        <p:txBody>
          <a:bodyPr/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Thus let’s use an NN as P</a:t>
            </a:r>
            <a:r>
              <a:rPr lang="en-US" altLang="en-US" sz="4000" baseline="-25000" dirty="0">
                <a:ea typeface="ＭＳ Ｐゴシック" panose="020B0600070205080204" pitchFamily="34" charset="-128"/>
              </a:rPr>
              <a:t>G</a:t>
            </a:r>
            <a:r>
              <a:rPr lang="en-US" altLang="en-US" sz="4000" dirty="0">
                <a:ea typeface="ＭＳ Ｐゴシック" panose="020B0600070205080204" pitchFamily="34" charset="-128"/>
              </a:rPr>
              <a:t>(x; θ)</a:t>
            </a: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6895FDCA-C3D5-8943-B915-89034F750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150" y="1600200"/>
            <a:ext cx="989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P</a:t>
            </a:r>
            <a:r>
              <a:rPr lang="en-US" altLang="en-US" sz="2000" baseline="-25000"/>
              <a:t>data</a:t>
            </a:r>
            <a:r>
              <a:rPr lang="en-US" altLang="en-US" sz="2000"/>
              <a:t>(x)</a:t>
            </a:r>
          </a:p>
        </p:txBody>
      </p:sp>
      <p:sp>
        <p:nvSpPr>
          <p:cNvPr id="35852" name="TextBox 15">
            <a:extLst>
              <a:ext uri="{FF2B5EF4-FFF2-40B4-BE49-F238E27FC236}">
                <a16:creationId xmlns:a16="http://schemas.microsoft.com/office/drawing/2014/main" id="{2AC67C93-51AD-89AF-2DEE-0C97FF896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56261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/>
          </a:p>
        </p:txBody>
      </p:sp>
      <p:sp>
        <p:nvSpPr>
          <p:cNvPr id="35853" name="TextBox 16">
            <a:extLst>
              <a:ext uri="{FF2B5EF4-FFF2-40B4-BE49-F238E27FC236}">
                <a16:creationId xmlns:a16="http://schemas.microsoft.com/office/drawing/2014/main" id="{2B52845E-463B-ACED-C186-8F240D65F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429000"/>
            <a:ext cx="384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G</a:t>
            </a:r>
          </a:p>
        </p:txBody>
      </p:sp>
      <p:sp>
        <p:nvSpPr>
          <p:cNvPr id="35854" name="TextBox 17">
            <a:extLst>
              <a:ext uri="{FF2B5EF4-FFF2-40B4-BE49-F238E27FC236}">
                <a16:creationId xmlns:a16="http://schemas.microsoft.com/office/drawing/2014/main" id="{F1C322EC-31C5-22BC-4F19-3DDD1109D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663" y="4267200"/>
            <a:ext cx="312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θ</a:t>
            </a:r>
          </a:p>
        </p:txBody>
      </p:sp>
      <p:sp>
        <p:nvSpPr>
          <p:cNvPr id="35855" name="TextBox 1">
            <a:extLst>
              <a:ext uri="{FF2B5EF4-FFF2-40B4-BE49-F238E27FC236}">
                <a16:creationId xmlns:a16="http://schemas.microsoft.com/office/drawing/2014/main" id="{FF389448-0311-A14F-A503-C6BD66A88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724400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Smaller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dimension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0167527-8F6D-A6EF-B3F7-1CDB35118AE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676400" y="4267200"/>
            <a:ext cx="0" cy="4572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857" name="TextBox 5">
            <a:extLst>
              <a:ext uri="{FF2B5EF4-FFF2-40B4-BE49-F238E27FC236}">
                <a16:creationId xmlns:a16="http://schemas.microsoft.com/office/drawing/2014/main" id="{FCAC4117-EE62-F3EC-8DF5-BC74E98C7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81600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Larger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dimension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358452-275F-3B08-9B39-F8CF430140A6}"/>
              </a:ext>
            </a:extLst>
          </p:cNvPr>
          <p:cNvCxnSpPr>
            <a:cxnSpLocks noChangeShapeType="1"/>
            <a:stCxn id="35857" idx="0"/>
          </p:cNvCxnSpPr>
          <p:nvPr/>
        </p:nvCxnSpPr>
        <p:spPr bwMode="auto">
          <a:xfrm flipH="1" flipV="1">
            <a:off x="3352800" y="4876800"/>
            <a:ext cx="85725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859" name="TextBox 14">
            <a:extLst>
              <a:ext uri="{FF2B5EF4-FFF2-40B4-BE49-F238E27FC236}">
                <a16:creationId xmlns:a16="http://schemas.microsoft.com/office/drawing/2014/main" id="{D886E9C3-5556-FAB1-395B-DDFE24FE5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4495800"/>
            <a:ext cx="1301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Prior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distribution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of z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0667EC-E099-45F0-AD3B-763C38C978B2}"/>
              </a:ext>
            </a:extLst>
          </p:cNvPr>
          <p:cNvCxnSpPr>
            <a:cxnSpLocks noChangeShapeType="1"/>
            <a:stCxn id="35859" idx="0"/>
          </p:cNvCxnSpPr>
          <p:nvPr/>
        </p:nvCxnSpPr>
        <p:spPr bwMode="auto">
          <a:xfrm flipV="1">
            <a:off x="688975" y="4191000"/>
            <a:ext cx="73025" cy="30480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5861" name="TextBox 17">
            <a:extLst>
              <a:ext uri="{FF2B5EF4-FFF2-40B4-BE49-F238E27FC236}">
                <a16:creationId xmlns:a16="http://schemas.microsoft.com/office/drawing/2014/main" id="{62E64CF7-FB69-1A1F-5DE2-3DB8EDD20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172200"/>
            <a:ext cx="38766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</a:t>
            </a:r>
            <a:r>
              <a:rPr lang="en-US" altLang="en-US" sz="1800" baseline="-25000"/>
              <a:t>G</a:t>
            </a:r>
            <a:r>
              <a:rPr lang="en-US" altLang="en-US" sz="1800"/>
              <a:t>(x) = Integration</a:t>
            </a:r>
            <a:r>
              <a:rPr lang="en-US" altLang="en-US" sz="1800" baseline="-25000"/>
              <a:t>z</a:t>
            </a:r>
            <a:r>
              <a:rPr lang="en-US" altLang="en-US" sz="1800"/>
              <a:t> P</a:t>
            </a:r>
            <a:r>
              <a:rPr lang="en-US" altLang="en-US" sz="1800" baseline="-25000"/>
              <a:t>prior</a:t>
            </a:r>
            <a:r>
              <a:rPr lang="en-US" altLang="en-US" sz="1800"/>
              <a:t>(z) I</a:t>
            </a:r>
            <a:r>
              <a:rPr lang="en-US" altLang="en-US" sz="1800" baseline="-25000"/>
              <a:t>[G(z)=x]</a:t>
            </a:r>
            <a:r>
              <a:rPr lang="en-US" altLang="en-US" sz="1800"/>
              <a:t>dz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標題 1">
            <a:extLst>
              <a:ext uri="{FF2B5EF4-FFF2-40B4-BE49-F238E27FC236}">
                <a16:creationId xmlns:a16="http://schemas.microsoft.com/office/drawing/2014/main" id="{2A98C2BE-15B5-DAA3-E2F6-E005C0055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Basic Idea of GAN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4D3774-6CB9-C7AD-2D82-C196A25F26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Generator 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ea typeface="PMingLiU" panose="02020500000000000000" pitchFamily="18" charset="-120"/>
              </a:rPr>
              <a:t>G is a function, input z, output x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ea typeface="PMingLiU" panose="02020500000000000000" pitchFamily="18" charset="-120"/>
              </a:rPr>
              <a:t>Given a prior distribution </a:t>
            </a:r>
            <a:r>
              <a:rPr lang="en-US" altLang="zh-TW" sz="2000" dirty="0" err="1">
                <a:ea typeface="PMingLiU" panose="02020500000000000000" pitchFamily="18" charset="-120"/>
              </a:rPr>
              <a:t>P</a:t>
            </a:r>
            <a:r>
              <a:rPr lang="en-US" altLang="zh-TW" sz="2000" baseline="-25000" dirty="0" err="1">
                <a:ea typeface="PMingLiU" panose="02020500000000000000" pitchFamily="18" charset="-120"/>
              </a:rPr>
              <a:t>prior</a:t>
            </a:r>
            <a:r>
              <a:rPr lang="en-US" altLang="zh-TW" sz="2000" dirty="0">
                <a:ea typeface="PMingLiU" panose="02020500000000000000" pitchFamily="18" charset="-120"/>
              </a:rPr>
              <a:t>(z), a probability distribution P</a:t>
            </a:r>
            <a:r>
              <a:rPr lang="en-US" altLang="zh-TW" sz="2000" baseline="-25000" dirty="0">
                <a:ea typeface="PMingLiU" panose="02020500000000000000" pitchFamily="18" charset="-120"/>
              </a:rPr>
              <a:t>G</a:t>
            </a:r>
            <a:r>
              <a:rPr lang="en-US" altLang="zh-TW" sz="2000" dirty="0">
                <a:ea typeface="PMingLiU" panose="02020500000000000000" pitchFamily="18" charset="-120"/>
              </a:rPr>
              <a:t>(x) is defined by function 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Discriminator 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ea typeface="PMingLiU" panose="02020500000000000000" pitchFamily="18" charset="-120"/>
              </a:rPr>
              <a:t>D is a function, input x, output scalar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Evaluate the “difference” between P</a:t>
            </a:r>
            <a:r>
              <a:rPr lang="en-US" altLang="zh-TW" sz="2000" baseline="-25000" dirty="0">
                <a:solidFill>
                  <a:srgbClr val="FF0000"/>
                </a:solidFill>
                <a:ea typeface="PMingLiU" panose="02020500000000000000" pitchFamily="18" charset="-120"/>
              </a:rPr>
              <a:t>G</a:t>
            </a: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(x) and </a:t>
            </a:r>
            <a:r>
              <a:rPr lang="en-US" altLang="zh-TW" sz="2000" dirty="0" err="1">
                <a:solidFill>
                  <a:srgbClr val="FF0000"/>
                </a:solidFill>
                <a:ea typeface="PMingLiU" panose="02020500000000000000" pitchFamily="18" charset="-120"/>
              </a:rPr>
              <a:t>P</a:t>
            </a:r>
            <a:r>
              <a:rPr lang="en-US" altLang="zh-TW" sz="2000" baseline="-25000" dirty="0" err="1">
                <a:solidFill>
                  <a:srgbClr val="FF0000"/>
                </a:solidFill>
                <a:ea typeface="PMingLiU" panose="02020500000000000000" pitchFamily="18" charset="-120"/>
              </a:rPr>
              <a:t>data</a:t>
            </a:r>
            <a:r>
              <a:rPr lang="en-US" altLang="zh-TW" sz="2000" dirty="0">
                <a:solidFill>
                  <a:srgbClr val="FF0000"/>
                </a:solidFill>
                <a:ea typeface="PMingLiU" panose="02020500000000000000" pitchFamily="18" charset="-120"/>
              </a:rPr>
              <a:t>(x)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In order for D to find difference between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P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data</a:t>
            </a:r>
            <a:r>
              <a:rPr lang="en-US" altLang="zh-TW" sz="2400" dirty="0">
                <a:ea typeface="ＭＳ Ｐゴシック" panose="020B0600070205080204" pitchFamily="34" charset="-128"/>
              </a:rPr>
              <a:t> from P</a:t>
            </a:r>
            <a:r>
              <a:rPr lang="en-US" altLang="zh-TW" sz="2400" baseline="-25000" dirty="0">
                <a:ea typeface="ＭＳ Ｐゴシック" panose="020B0600070205080204" pitchFamily="34" charset="-128"/>
              </a:rPr>
              <a:t>G</a:t>
            </a:r>
            <a:r>
              <a:rPr lang="en-US" altLang="zh-TW" sz="2400" dirty="0">
                <a:ea typeface="ＭＳ Ｐゴシック" panose="020B0600070205080204" pitchFamily="34" charset="-128"/>
              </a:rPr>
              <a:t>, we need a cost function V(G,D):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             G*=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arg</a:t>
            </a:r>
            <a:r>
              <a:rPr lang="en-US" altLang="zh-TW" sz="2400" dirty="0">
                <a:ea typeface="ＭＳ Ｐゴシック" panose="020B0600070205080204" pitchFamily="34" charset="-128"/>
              </a:rPr>
              <a:t> 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min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G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max</a:t>
            </a:r>
            <a:r>
              <a:rPr lang="en-US" altLang="zh-TW" sz="2400" baseline="-25000" dirty="0" err="1">
                <a:ea typeface="ＭＳ Ｐゴシック" panose="020B0600070205080204" pitchFamily="34" charset="-128"/>
              </a:rPr>
              <a:t>D</a:t>
            </a:r>
            <a:r>
              <a:rPr lang="en-US" altLang="zh-TW" sz="2400" dirty="0" err="1">
                <a:ea typeface="ＭＳ Ｐゴシック" panose="020B0600070205080204" pitchFamily="34" charset="-128"/>
              </a:rPr>
              <a:t>V</a:t>
            </a:r>
            <a:r>
              <a:rPr lang="en-US" altLang="zh-TW" sz="2400" dirty="0">
                <a:ea typeface="ＭＳ Ｐゴシック" panose="020B0600070205080204" pitchFamily="34" charset="-128"/>
              </a:rPr>
              <a:t>(G,D)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    Note, we are changing distribution G, not just update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zh-TW" sz="2400" dirty="0">
                <a:ea typeface="ＭＳ Ｐゴシック" panose="020B0600070205080204" pitchFamily="34" charset="-128"/>
              </a:rPr>
              <a:t>    its parameters (as in the max likelihood case).</a:t>
            </a:r>
            <a:endParaRPr lang="zh-TW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9F91F2-948E-A8E4-44D8-89E2D9362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784725" cy="400050"/>
          </a:xfrm>
          <a:prstGeom prst="rect">
            <a:avLst/>
          </a:prstGeom>
          <a:gradFill rotWithShape="1">
            <a:gsLst>
              <a:gs pos="0">
                <a:srgbClr val="F6F6FF"/>
              </a:gs>
              <a:gs pos="64999">
                <a:srgbClr val="EBEBFF"/>
              </a:gs>
              <a:gs pos="100000">
                <a:srgbClr val="E3E3FF"/>
              </a:gs>
            </a:gsLst>
            <a:lin ang="5400000" scaled="1"/>
          </a:gradFill>
          <a:ln w="9525">
            <a:solidFill>
              <a:srgbClr val="DCDCFA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TW" sz="2000" dirty="0">
                <a:latin typeface="+mn-lt"/>
                <a:ea typeface="+mn-ea"/>
              </a:rPr>
              <a:t>Hard to learn P</a:t>
            </a:r>
            <a:r>
              <a:rPr lang="en-US" altLang="zh-TW" sz="2000" baseline="-25000" dirty="0">
                <a:latin typeface="+mn-lt"/>
                <a:ea typeface="+mn-ea"/>
              </a:rPr>
              <a:t>G</a:t>
            </a:r>
            <a:r>
              <a:rPr lang="en-US" altLang="zh-TW" sz="2000" dirty="0">
                <a:latin typeface="+mn-lt"/>
                <a:ea typeface="+mn-ea"/>
              </a:rPr>
              <a:t> by maximum likelihood</a:t>
            </a:r>
            <a:endParaRPr lang="zh-TW" altLang="en-US" sz="2000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>
            <a:extLst>
              <a:ext uri="{FF2B5EF4-FFF2-40B4-BE49-F238E27FC236}">
                <a16:creationId xmlns:a16="http://schemas.microsoft.com/office/drawing/2014/main" id="{FE06BF4F-757E-5BEC-1EB6-78C40E1DB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ＭＳ Ｐゴシック" panose="020B0600070205080204" pitchFamily="34" charset="-128"/>
              </a:rPr>
              <a:t>Basic Idea</a:t>
            </a:r>
            <a:endParaRPr lang="zh-TW" altLang="en-US">
              <a:ea typeface="ＭＳ Ｐゴシック" panose="020B0600070205080204" pitchFamily="34" charset="-128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150CD4C-395A-51FA-70C9-98E22A1038A0}"/>
              </a:ext>
            </a:extLst>
          </p:cNvPr>
          <p:cNvCxnSpPr>
            <a:cxnSpLocks/>
          </p:cNvCxnSpPr>
          <p:nvPr/>
        </p:nvCxnSpPr>
        <p:spPr>
          <a:xfrm>
            <a:off x="923925" y="604043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491738E-EB6C-CCD4-FD3B-8D8A63F05917}"/>
              </a:ext>
            </a:extLst>
          </p:cNvPr>
          <p:cNvCxnSpPr>
            <a:cxnSpLocks/>
          </p:cNvCxnSpPr>
          <p:nvPr/>
        </p:nvCxnSpPr>
        <p:spPr>
          <a:xfrm flipV="1">
            <a:off x="2057400" y="454977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57F3CB-C835-8E10-D896-5633872622C2}"/>
              </a:ext>
            </a:extLst>
          </p:cNvPr>
          <p:cNvCxnSpPr>
            <a:cxnSpLocks/>
          </p:cNvCxnSpPr>
          <p:nvPr/>
        </p:nvCxnSpPr>
        <p:spPr>
          <a:xfrm>
            <a:off x="3567113" y="6040438"/>
            <a:ext cx="224313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4A45456-6BD8-D16C-488D-84BE1A5728AF}"/>
              </a:ext>
            </a:extLst>
          </p:cNvPr>
          <p:cNvCxnSpPr>
            <a:cxnSpLocks/>
          </p:cNvCxnSpPr>
          <p:nvPr/>
        </p:nvCxnSpPr>
        <p:spPr>
          <a:xfrm flipV="1">
            <a:off x="4700588" y="454977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0A2C975-A317-E6F7-0A29-BD1BDD13B982}"/>
              </a:ext>
            </a:extLst>
          </p:cNvPr>
          <p:cNvCxnSpPr>
            <a:cxnSpLocks/>
          </p:cNvCxnSpPr>
          <p:nvPr/>
        </p:nvCxnSpPr>
        <p:spPr>
          <a:xfrm>
            <a:off x="6078538" y="6040438"/>
            <a:ext cx="22447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41CCC7D-526D-BF64-CB3F-1A98938982B1}"/>
              </a:ext>
            </a:extLst>
          </p:cNvPr>
          <p:cNvCxnSpPr>
            <a:cxnSpLocks/>
          </p:cNvCxnSpPr>
          <p:nvPr/>
        </p:nvCxnSpPr>
        <p:spPr>
          <a:xfrm flipV="1">
            <a:off x="7213600" y="4549775"/>
            <a:ext cx="0" cy="14906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1F600F83-0278-754C-B666-03D92DDEFC2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666549" y="552205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22CC450-9E01-C8BA-48A5-B3E469B2390D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31388" y="5522052"/>
            <a:ext cx="525400" cy="52322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FB09034-177E-FED2-F11D-DBA27DDA3887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92089" y="5522052"/>
            <a:ext cx="525400" cy="5232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en-US">
                <a:noFill/>
                <a:latin typeface="Arial" charset="0"/>
                <a:ea typeface="ＭＳ Ｐゴシック" charset="0"/>
                <a:cs typeface="ＭＳ Ｐゴシック" charset="0"/>
              </a:rPr>
              <a:t> </a:t>
            </a:r>
          </a:p>
        </p:txBody>
      </p:sp>
      <p:sp>
        <p:nvSpPr>
          <p:cNvPr id="23" name="手繪多邊形: 圖案 22">
            <a:extLst>
              <a:ext uri="{FF2B5EF4-FFF2-40B4-BE49-F238E27FC236}">
                <a16:creationId xmlns:a16="http://schemas.microsoft.com/office/drawing/2014/main" id="{CF023515-2836-D31D-CAAD-481C4E38AA65}"/>
              </a:ext>
            </a:extLst>
          </p:cNvPr>
          <p:cNvSpPr/>
          <p:nvPr/>
        </p:nvSpPr>
        <p:spPr>
          <a:xfrm>
            <a:off x="628650" y="4781550"/>
            <a:ext cx="2560638" cy="1104900"/>
          </a:xfrm>
          <a:custGeom>
            <a:avLst/>
            <a:gdLst>
              <a:gd name="connsiteX0" fmla="*/ 0 w 2560320"/>
              <a:gd name="connsiteY0" fmla="*/ 386404 h 1103856"/>
              <a:gd name="connsiteX1" fmla="*/ 815926 w 2560320"/>
              <a:gd name="connsiteY1" fmla="*/ 20644 h 1103856"/>
              <a:gd name="connsiteX2" fmla="*/ 1645920 w 2560320"/>
              <a:gd name="connsiteY2" fmla="*/ 935044 h 1103856"/>
              <a:gd name="connsiteX3" fmla="*/ 2194560 w 2560320"/>
              <a:gd name="connsiteY3" fmla="*/ 569284 h 1103856"/>
              <a:gd name="connsiteX4" fmla="*/ 2560320 w 2560320"/>
              <a:gd name="connsiteY4" fmla="*/ 1103856 h 110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0320" h="1103856">
                <a:moveTo>
                  <a:pt x="0" y="386404"/>
                </a:moveTo>
                <a:cubicBezTo>
                  <a:pt x="270803" y="157804"/>
                  <a:pt x="541606" y="-70796"/>
                  <a:pt x="815926" y="20644"/>
                </a:cubicBezTo>
                <a:cubicBezTo>
                  <a:pt x="1090246" y="112084"/>
                  <a:pt x="1416148" y="843604"/>
                  <a:pt x="1645920" y="935044"/>
                </a:cubicBezTo>
                <a:cubicBezTo>
                  <a:pt x="1875692" y="1026484"/>
                  <a:pt x="2042160" y="541149"/>
                  <a:pt x="2194560" y="569284"/>
                </a:cubicBezTo>
                <a:cubicBezTo>
                  <a:pt x="2346960" y="597419"/>
                  <a:pt x="2453640" y="850637"/>
                  <a:pt x="2560320" y="1103856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4" name="手繪多邊形: 圖案 23">
            <a:extLst>
              <a:ext uri="{FF2B5EF4-FFF2-40B4-BE49-F238E27FC236}">
                <a16:creationId xmlns:a16="http://schemas.microsoft.com/office/drawing/2014/main" id="{08A19E56-E573-ED83-C52C-A47B19EFE987}"/>
              </a:ext>
            </a:extLst>
          </p:cNvPr>
          <p:cNvSpPr/>
          <p:nvPr/>
        </p:nvSpPr>
        <p:spPr>
          <a:xfrm>
            <a:off x="3892550" y="4670425"/>
            <a:ext cx="1744663" cy="1638300"/>
          </a:xfrm>
          <a:custGeom>
            <a:avLst/>
            <a:gdLst>
              <a:gd name="connsiteX0" fmla="*/ 0 w 1744394"/>
              <a:gd name="connsiteY0" fmla="*/ 1046254 h 1637097"/>
              <a:gd name="connsiteX1" fmla="*/ 253219 w 1744394"/>
              <a:gd name="connsiteY1" fmla="*/ 680494 h 1637097"/>
              <a:gd name="connsiteX2" fmla="*/ 618979 w 1744394"/>
              <a:gd name="connsiteY2" fmla="*/ 1102525 h 1637097"/>
              <a:gd name="connsiteX3" fmla="*/ 1012874 w 1744394"/>
              <a:gd name="connsiteY3" fmla="*/ 5245 h 1637097"/>
              <a:gd name="connsiteX4" fmla="*/ 1744394 w 1744394"/>
              <a:gd name="connsiteY4" fmla="*/ 1637097 h 1637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4394" h="1637097">
                <a:moveTo>
                  <a:pt x="0" y="1046254"/>
                </a:moveTo>
                <a:cubicBezTo>
                  <a:pt x="75028" y="858684"/>
                  <a:pt x="150056" y="671115"/>
                  <a:pt x="253219" y="680494"/>
                </a:cubicBezTo>
                <a:cubicBezTo>
                  <a:pt x="356382" y="689872"/>
                  <a:pt x="492370" y="1215067"/>
                  <a:pt x="618979" y="1102525"/>
                </a:cubicBezTo>
                <a:cubicBezTo>
                  <a:pt x="745588" y="989983"/>
                  <a:pt x="825305" y="-83850"/>
                  <a:pt x="1012874" y="5245"/>
                </a:cubicBezTo>
                <a:cubicBezTo>
                  <a:pt x="1200443" y="94340"/>
                  <a:pt x="1472418" y="865718"/>
                  <a:pt x="1744394" y="1637097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5" name="手繪多邊形: 圖案 24">
            <a:extLst>
              <a:ext uri="{FF2B5EF4-FFF2-40B4-BE49-F238E27FC236}">
                <a16:creationId xmlns:a16="http://schemas.microsoft.com/office/drawing/2014/main" id="{A7116368-EF80-FE3A-E4A6-FFD8A7D4531F}"/>
              </a:ext>
            </a:extLst>
          </p:cNvPr>
          <p:cNvSpPr/>
          <p:nvPr/>
        </p:nvSpPr>
        <p:spPr>
          <a:xfrm>
            <a:off x="6242050" y="5449888"/>
            <a:ext cx="1855788" cy="858837"/>
          </a:xfrm>
          <a:custGeom>
            <a:avLst/>
            <a:gdLst>
              <a:gd name="connsiteX0" fmla="*/ 0 w 1856935"/>
              <a:gd name="connsiteY0" fmla="*/ 309489 h 858129"/>
              <a:gd name="connsiteX1" fmla="*/ 365760 w 1856935"/>
              <a:gd name="connsiteY1" fmla="*/ 0 h 858129"/>
              <a:gd name="connsiteX2" fmla="*/ 900332 w 1856935"/>
              <a:gd name="connsiteY2" fmla="*/ 309489 h 858129"/>
              <a:gd name="connsiteX3" fmla="*/ 1266092 w 1856935"/>
              <a:gd name="connsiteY3" fmla="*/ 281354 h 858129"/>
              <a:gd name="connsiteX4" fmla="*/ 1406769 w 1856935"/>
              <a:gd name="connsiteY4" fmla="*/ 211015 h 858129"/>
              <a:gd name="connsiteX5" fmla="*/ 1659988 w 1856935"/>
              <a:gd name="connsiteY5" fmla="*/ 196948 h 858129"/>
              <a:gd name="connsiteX6" fmla="*/ 1856935 w 1856935"/>
              <a:gd name="connsiteY6" fmla="*/ 858129 h 858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935" h="858129">
                <a:moveTo>
                  <a:pt x="0" y="309489"/>
                </a:moveTo>
                <a:cubicBezTo>
                  <a:pt x="107852" y="154744"/>
                  <a:pt x="215705" y="0"/>
                  <a:pt x="365760" y="0"/>
                </a:cubicBezTo>
                <a:cubicBezTo>
                  <a:pt x="515815" y="0"/>
                  <a:pt x="750277" y="262597"/>
                  <a:pt x="900332" y="309489"/>
                </a:cubicBezTo>
                <a:cubicBezTo>
                  <a:pt x="1050387" y="356381"/>
                  <a:pt x="1181686" y="297766"/>
                  <a:pt x="1266092" y="281354"/>
                </a:cubicBezTo>
                <a:cubicBezTo>
                  <a:pt x="1350498" y="264942"/>
                  <a:pt x="1341120" y="225083"/>
                  <a:pt x="1406769" y="211015"/>
                </a:cubicBezTo>
                <a:cubicBezTo>
                  <a:pt x="1472418" y="196947"/>
                  <a:pt x="1584960" y="89096"/>
                  <a:pt x="1659988" y="196948"/>
                </a:cubicBezTo>
                <a:cubicBezTo>
                  <a:pt x="1735016" y="304800"/>
                  <a:pt x="1795975" y="581464"/>
                  <a:pt x="1856935" y="858129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859A6237-2021-6298-CDBC-FE88A56660E4}"/>
              </a:ext>
            </a:extLst>
          </p:cNvPr>
          <p:cNvSpPr/>
          <p:nvPr/>
        </p:nvSpPr>
        <p:spPr>
          <a:xfrm>
            <a:off x="1273175" y="4710113"/>
            <a:ext cx="139700" cy="1412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67D6AD66-EA90-C354-36D7-77A174BFEF70}"/>
              </a:ext>
            </a:extLst>
          </p:cNvPr>
          <p:cNvSpPr/>
          <p:nvPr/>
        </p:nvSpPr>
        <p:spPr>
          <a:xfrm>
            <a:off x="4854575" y="4610100"/>
            <a:ext cx="141288" cy="141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28" name="橢圓 27">
            <a:extLst>
              <a:ext uri="{FF2B5EF4-FFF2-40B4-BE49-F238E27FC236}">
                <a16:creationId xmlns:a16="http://schemas.microsoft.com/office/drawing/2014/main" id="{5CBADF3C-82DD-34A6-29C1-84DA5BD4C3AC}"/>
              </a:ext>
            </a:extLst>
          </p:cNvPr>
          <p:cNvSpPr/>
          <p:nvPr/>
        </p:nvSpPr>
        <p:spPr>
          <a:xfrm>
            <a:off x="6546850" y="5380038"/>
            <a:ext cx="139700" cy="1397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AEE4697-B0C7-3A8B-FAE7-45C0BBA0120E}"/>
              </a:ext>
            </a:extLst>
          </p:cNvPr>
          <p:cNvCxnSpPr>
            <a:cxnSpLocks/>
          </p:cNvCxnSpPr>
          <p:nvPr/>
        </p:nvCxnSpPr>
        <p:spPr>
          <a:xfrm>
            <a:off x="6096000" y="1219200"/>
            <a:ext cx="188277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87B29A9-4FE5-C7EF-B148-7985E2EB6C82}"/>
              </a:ext>
            </a:extLst>
          </p:cNvPr>
          <p:cNvSpPr/>
          <p:nvPr/>
        </p:nvSpPr>
        <p:spPr>
          <a:xfrm>
            <a:off x="4135438" y="603250"/>
            <a:ext cx="436562" cy="5857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FC378A8-E7E7-9B68-B0A6-C3D0ED4A282D}"/>
              </a:ext>
            </a:extLst>
          </p:cNvPr>
          <p:cNvSpPr/>
          <p:nvPr/>
        </p:nvSpPr>
        <p:spPr>
          <a:xfrm>
            <a:off x="6400800" y="5213350"/>
            <a:ext cx="376238" cy="4730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3520C90-7808-28C6-C6FF-3A2B7F1EF191}"/>
              </a:ext>
            </a:extLst>
          </p:cNvPr>
          <p:cNvSpPr/>
          <p:nvPr/>
        </p:nvSpPr>
        <p:spPr>
          <a:xfrm>
            <a:off x="6981825" y="6230938"/>
            <a:ext cx="488950" cy="46513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C1A71A-4F52-082E-CEB6-BBD8D199CC49}"/>
              </a:ext>
            </a:extLst>
          </p:cNvPr>
          <p:cNvSpPr/>
          <p:nvPr/>
        </p:nvSpPr>
        <p:spPr>
          <a:xfrm>
            <a:off x="1087438" y="2241550"/>
            <a:ext cx="7010400" cy="1549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TW" altLang="en-US"/>
          </a:p>
        </p:txBody>
      </p:sp>
      <p:sp>
        <p:nvSpPr>
          <p:cNvPr id="37911" name="TextBox 2">
            <a:extLst>
              <a:ext uri="{FF2B5EF4-FFF2-40B4-BE49-F238E27FC236}">
                <a16:creationId xmlns:a16="http://schemas.microsoft.com/office/drawing/2014/main" id="{6FB48936-2EA3-4820-EF8F-BB4C518F8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685800"/>
            <a:ext cx="3852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G* = arg min</a:t>
            </a:r>
            <a:r>
              <a:rPr lang="en-US" altLang="en-US" sz="2400" baseline="-25000"/>
              <a:t>G</a:t>
            </a:r>
            <a:r>
              <a:rPr lang="en-US" altLang="en-US" sz="2400"/>
              <a:t>max</a:t>
            </a:r>
            <a:r>
              <a:rPr lang="en-US" altLang="en-US" sz="2400" baseline="-25000"/>
              <a:t>D</a:t>
            </a:r>
            <a:r>
              <a:rPr lang="en-US" altLang="en-US" sz="2400"/>
              <a:t> V(G,D)</a:t>
            </a:r>
          </a:p>
        </p:txBody>
      </p:sp>
      <p:sp>
        <p:nvSpPr>
          <p:cNvPr id="37912" name="TextBox 3">
            <a:extLst>
              <a:ext uri="{FF2B5EF4-FFF2-40B4-BE49-F238E27FC236}">
                <a16:creationId xmlns:a16="http://schemas.microsoft.com/office/drawing/2014/main" id="{6AE4C6BD-DAD7-3878-DD4A-3924D400B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0386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V(G</a:t>
            </a:r>
            <a:r>
              <a:rPr lang="en-US" altLang="en-US" sz="2000" baseline="-25000"/>
              <a:t>1</a:t>
            </a:r>
            <a:r>
              <a:rPr lang="en-US" altLang="en-US" sz="2000"/>
              <a:t>,D)</a:t>
            </a:r>
          </a:p>
        </p:txBody>
      </p:sp>
      <p:sp>
        <p:nvSpPr>
          <p:cNvPr id="37913" name="TextBox 39">
            <a:extLst>
              <a:ext uri="{FF2B5EF4-FFF2-40B4-BE49-F238E27FC236}">
                <a16:creationId xmlns:a16="http://schemas.microsoft.com/office/drawing/2014/main" id="{4FB21825-A814-3CEB-D296-CFBEBC51A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1955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V(G</a:t>
            </a:r>
            <a:r>
              <a:rPr lang="en-US" altLang="en-US" sz="2000" baseline="-25000"/>
              <a:t>3</a:t>
            </a:r>
            <a:r>
              <a:rPr lang="en-US" altLang="en-US" sz="2000"/>
              <a:t>,D)</a:t>
            </a:r>
          </a:p>
        </p:txBody>
      </p:sp>
      <p:sp>
        <p:nvSpPr>
          <p:cNvPr id="37914" name="TextBox 40">
            <a:extLst>
              <a:ext uri="{FF2B5EF4-FFF2-40B4-BE49-F238E27FC236}">
                <a16:creationId xmlns:a16="http://schemas.microsoft.com/office/drawing/2014/main" id="{BB100C63-021B-5C08-9AC6-AACADD239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038600"/>
            <a:ext cx="1090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/>
              <a:t>V(G</a:t>
            </a:r>
            <a:r>
              <a:rPr lang="en-US" altLang="en-US" sz="2000" baseline="-25000"/>
              <a:t>2</a:t>
            </a:r>
            <a:r>
              <a:rPr lang="en-US" altLang="en-US" sz="2000"/>
              <a:t>,D)</a:t>
            </a:r>
          </a:p>
        </p:txBody>
      </p:sp>
      <p:sp>
        <p:nvSpPr>
          <p:cNvPr id="37915" name="TextBox 4">
            <a:extLst>
              <a:ext uri="{FF2B5EF4-FFF2-40B4-BE49-F238E27FC236}">
                <a16:creationId xmlns:a16="http://schemas.microsoft.com/office/drawing/2014/main" id="{B8C04520-99DA-0BEF-22C0-28BA29D2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038" y="6172200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</a:t>
            </a:r>
            <a:r>
              <a:rPr lang="en-US" altLang="en-US" sz="2400" baseline="-25000"/>
              <a:t>1</a:t>
            </a:r>
            <a:endParaRPr lang="en-US" altLang="en-US" sz="2400"/>
          </a:p>
        </p:txBody>
      </p:sp>
      <p:sp>
        <p:nvSpPr>
          <p:cNvPr id="37916" name="TextBox 41">
            <a:extLst>
              <a:ext uri="{FF2B5EF4-FFF2-40B4-BE49-F238E27FC236}">
                <a16:creationId xmlns:a16="http://schemas.microsoft.com/office/drawing/2014/main" id="{61D5CA5C-E2D1-43B3-5E3A-442600E0B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6172200"/>
            <a:ext cx="53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</a:t>
            </a:r>
            <a:r>
              <a:rPr lang="en-US" altLang="en-US" sz="2400" baseline="-25000"/>
              <a:t>2</a:t>
            </a:r>
            <a:endParaRPr lang="en-US" altLang="en-US" sz="2400"/>
          </a:p>
        </p:txBody>
      </p:sp>
      <p:sp>
        <p:nvSpPr>
          <p:cNvPr id="37917" name="TextBox 42">
            <a:extLst>
              <a:ext uri="{FF2B5EF4-FFF2-40B4-BE49-F238E27FC236}">
                <a16:creationId xmlns:a16="http://schemas.microsoft.com/office/drawing/2014/main" id="{54F15F14-A3CC-CA34-B1BA-1CA5A316B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5638" y="6248400"/>
            <a:ext cx="5381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</a:t>
            </a:r>
            <a:r>
              <a:rPr lang="en-US" altLang="en-US" sz="2400" baseline="-25000"/>
              <a:t>3</a:t>
            </a:r>
            <a:endParaRPr lang="en-US" altLang="en-US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E9EA0D-8621-167E-9A20-3D6B3BE5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86000"/>
            <a:ext cx="67484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Given a generator G, max</a:t>
            </a:r>
            <a:r>
              <a:rPr lang="en-US" altLang="en-US" sz="2400" baseline="-25000"/>
              <a:t>D</a:t>
            </a:r>
            <a:r>
              <a:rPr lang="en-US" altLang="en-US" sz="2400"/>
              <a:t>V(G,D) evaluates the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“difference” between P</a:t>
            </a:r>
            <a:r>
              <a:rPr lang="en-US" altLang="en-US" sz="2400" baseline="-25000"/>
              <a:t>G</a:t>
            </a:r>
            <a:r>
              <a:rPr lang="en-US" altLang="en-US" sz="2400"/>
              <a:t> and P</a:t>
            </a:r>
            <a:r>
              <a:rPr lang="en-US" altLang="en-US" sz="2400" baseline="-25000"/>
              <a:t>data</a:t>
            </a:r>
            <a:endParaRPr lang="en-US" alt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5B6DB2-B5D1-6483-0F50-4BA9CCAD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0"/>
            <a:ext cx="8566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Pick JSD function: V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[log D(x)] + E</a:t>
            </a:r>
            <a:r>
              <a:rPr lang="en-US" altLang="en-US" sz="2400" baseline="-25000"/>
              <a:t>x~P_G</a:t>
            </a:r>
            <a:r>
              <a:rPr lang="en-US" altLang="en-US" sz="2400"/>
              <a:t>[log(1-D(x))]</a:t>
            </a:r>
            <a:endParaRPr lang="en-US" altLang="en-US" sz="18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3D9287-7E52-4C3F-8CAC-A2227533C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56181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Pick the G s.t. P</a:t>
            </a:r>
            <a:r>
              <a:rPr lang="en-US" altLang="en-US" sz="2400" baseline="-25000"/>
              <a:t>G</a:t>
            </a:r>
            <a:r>
              <a:rPr lang="en-US" altLang="en-US" sz="2400"/>
              <a:t> is most similar to P</a:t>
            </a:r>
            <a:r>
              <a:rPr lang="en-US" altLang="en-US" sz="2400" baseline="-25000"/>
              <a:t>data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2" grpId="0" animBg="1"/>
      <p:bldP spid="33" grpId="0" animBg="1"/>
      <p:bldP spid="34" grpId="0" animBg="1"/>
      <p:bldP spid="38" grpId="0" animBg="1"/>
      <p:bldP spid="7" grpId="0"/>
      <p:bldP spid="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1F8A59-F376-BDC6-0C28-0743D2563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Given G, what is the optimal D* maximizing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Given x, the optimal D* maximizing is: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     f(D) = </a:t>
            </a:r>
            <a:r>
              <a:rPr lang="en-US" altLang="zh-TW" dirty="0" err="1"/>
              <a:t>alogD</a:t>
            </a:r>
            <a:r>
              <a:rPr lang="en-US" altLang="zh-TW" dirty="0"/>
              <a:t> + blog(1-D) </a:t>
            </a:r>
            <a:r>
              <a:rPr lang="en-US" altLang="zh-TW" dirty="0">
                <a:sym typeface="Wingdings"/>
              </a:rPr>
              <a:t> D*=a/(</a:t>
            </a:r>
            <a:r>
              <a:rPr lang="en-US" altLang="zh-TW" dirty="0" err="1">
                <a:sym typeface="Wingdings"/>
              </a:rPr>
              <a:t>a+b</a:t>
            </a:r>
            <a:r>
              <a:rPr lang="en-US" altLang="zh-TW" dirty="0">
                <a:sym typeface="Wingdings"/>
              </a:rPr>
              <a:t>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5C70F5-9183-512A-B12F-D2C4A7B3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00600"/>
            <a:ext cx="5632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2000">
                <a:solidFill>
                  <a:srgbClr val="0000FF"/>
                </a:solidFill>
              </a:rPr>
              <a:t>Assuming D(x) can have any value here</a:t>
            </a:r>
            <a:endParaRPr lang="zh-TW" altLang="en-US" sz="2000">
              <a:solidFill>
                <a:srgbClr val="0000FF"/>
              </a:solidFill>
            </a:endParaRPr>
          </a:p>
        </p:txBody>
      </p:sp>
      <p:sp>
        <p:nvSpPr>
          <p:cNvPr id="38916" name="Title 9">
            <a:extLst>
              <a:ext uri="{FF2B5EF4-FFF2-40B4-BE49-F238E27FC236}">
                <a16:creationId xmlns:a16="http://schemas.microsoft.com/office/drawing/2014/main" id="{04911AB6-040E-C441-7A5C-7AE962873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Max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D</a:t>
            </a:r>
            <a:r>
              <a:rPr lang="en-US" altLang="en-US" sz="3600">
                <a:ea typeface="ＭＳ Ｐゴシック" panose="020B0600070205080204" pitchFamily="34" charset="-128"/>
              </a:rPr>
              <a:t>V(G,D),  G*=arg min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G</a:t>
            </a:r>
            <a:r>
              <a:rPr lang="en-US" altLang="en-US" sz="3600">
                <a:ea typeface="ＭＳ Ｐゴシック" panose="020B0600070205080204" pitchFamily="34" charset="-128"/>
              </a:rPr>
              <a:t>max</a:t>
            </a:r>
            <a:r>
              <a:rPr lang="en-US" altLang="en-US" sz="3600" baseline="-25000">
                <a:ea typeface="ＭＳ Ｐゴシック" panose="020B0600070205080204" pitchFamily="34" charset="-128"/>
              </a:rPr>
              <a:t>D</a:t>
            </a:r>
            <a:r>
              <a:rPr lang="en-US" altLang="en-US" sz="3600">
                <a:ea typeface="ＭＳ Ｐゴシック" panose="020B0600070205080204" pitchFamily="34" charset="-128"/>
              </a:rPr>
              <a:t>V(G,D)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329E7A-66F7-7E23-C772-23EAEDAAB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6491288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V = E</a:t>
            </a:r>
            <a:r>
              <a:rPr lang="en-US" altLang="en-US" sz="2400" baseline="-25000"/>
              <a:t>x~P_data</a:t>
            </a:r>
            <a:r>
              <a:rPr lang="en-US" altLang="en-US" sz="2400"/>
              <a:t> [log D(x)] + E</a:t>
            </a:r>
            <a:r>
              <a:rPr lang="en-US" altLang="en-US" sz="2400" baseline="-25000"/>
              <a:t>x~P_G</a:t>
            </a:r>
            <a:r>
              <a:rPr lang="en-US" altLang="en-US" sz="2400"/>
              <a:t>[log(1-D(x))]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 = Σ [ P</a:t>
            </a:r>
            <a:r>
              <a:rPr lang="en-US" altLang="en-US" sz="2400" baseline="-25000"/>
              <a:t>data</a:t>
            </a:r>
            <a:r>
              <a:rPr lang="en-US" altLang="en-US" sz="2400"/>
              <a:t>(x) log D(x) + P</a:t>
            </a:r>
            <a:r>
              <a:rPr lang="en-US" altLang="en-US" sz="2400" baseline="-25000"/>
              <a:t>G</a:t>
            </a:r>
            <a:r>
              <a:rPr lang="en-US" altLang="en-US" sz="2400"/>
              <a:t>(x) log(1-D(x) ]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400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Thus: D*(x) = P</a:t>
            </a:r>
            <a:r>
              <a:rPr lang="en-US" altLang="en-US" sz="2400" baseline="-25000"/>
              <a:t>data</a:t>
            </a:r>
            <a:r>
              <a:rPr lang="en-US" altLang="en-US" sz="2400"/>
              <a:t>(x) / (P</a:t>
            </a:r>
            <a:r>
              <a:rPr lang="en-US" altLang="en-US" sz="2400" baseline="-25000"/>
              <a:t>data</a:t>
            </a:r>
            <a:r>
              <a:rPr lang="en-US" altLang="en-US" sz="2400"/>
              <a:t>(x)+P</a:t>
            </a:r>
            <a:r>
              <a:rPr lang="en-US" altLang="en-US" sz="2400" baseline="-25000"/>
              <a:t>G</a:t>
            </a:r>
            <a:r>
              <a:rPr lang="en-US" altLang="en-US" sz="2400"/>
              <a:t>(x))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   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/>
              <a:t>     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UJ PPT </Template>
  <TotalTime>1007</TotalTime>
  <Words>2316</Words>
  <Application>Microsoft Office PowerPoint</Application>
  <PresentationFormat>On-screen Show (4:3)</PresentationFormat>
  <Paragraphs>237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ＭＳ Ｐゴシック</vt:lpstr>
      <vt:lpstr>Calibri</vt:lpstr>
      <vt:lpstr>Office Theme</vt:lpstr>
      <vt:lpstr>HEADING FOR PRESENTATION HERE</vt:lpstr>
      <vt:lpstr>Generative Adversarial Network</vt:lpstr>
      <vt:lpstr>Maximum Likelihood Estimation</vt:lpstr>
      <vt:lpstr>KL (Kullback-Leibler) divergence</vt:lpstr>
      <vt:lpstr>Maximum Likelihood Estimation</vt:lpstr>
      <vt:lpstr>Thus let’s use an NN as PG(x; θ)</vt:lpstr>
      <vt:lpstr>Basic Idea of GAN</vt:lpstr>
      <vt:lpstr>Basic Idea</vt:lpstr>
      <vt:lpstr>MaxDV(G,D),  G*=arg minGmaxDV(G,D)</vt:lpstr>
      <vt:lpstr> maxDV(G,D), G* = arg minGmaxD V(G,D)</vt:lpstr>
      <vt:lpstr>maxDV(G,D)</vt:lpstr>
      <vt:lpstr>Summary:</vt:lpstr>
      <vt:lpstr>Algorithm</vt:lpstr>
      <vt:lpstr>Algorithm</vt:lpstr>
      <vt:lpstr>In practice 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FOR PRESENTATION HERE</dc:title>
  <dc:creator>John Weirstrass</dc:creator>
  <cp:lastModifiedBy>John Weirstrass</cp:lastModifiedBy>
  <cp:revision>6</cp:revision>
  <dcterms:created xsi:type="dcterms:W3CDTF">2024-02-02T23:23:18Z</dcterms:created>
  <dcterms:modified xsi:type="dcterms:W3CDTF">2024-02-03T16:11:03Z</dcterms:modified>
</cp:coreProperties>
</file>