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5" r:id="rId7"/>
    <p:sldId id="267" r:id="rId8"/>
    <p:sldId id="269" r:id="rId9"/>
    <p:sldId id="266" r:id="rId10"/>
    <p:sldId id="263" r:id="rId11"/>
    <p:sldId id="268" r:id="rId12"/>
    <p:sldId id="262" r:id="rId13"/>
    <p:sldId id="26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2100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31C06E-6E04-410A-B385-B555B945CD5F}"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414652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630740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729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103708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673677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453763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1399462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66238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96006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093505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31C06E-6E04-410A-B385-B555B945CD5F}"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27759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1C06E-6E04-410A-B385-B555B945CD5F}" type="datetimeFigureOut">
              <a:rPr lang="en-US" smtClean="0"/>
              <a:t>8/26/2020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61841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512056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2690342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31C06E-6E04-410A-B385-B555B945CD5F}" type="datetimeFigureOut">
              <a:rPr lang="en-US" smtClean="0"/>
              <a:t>8/26/2020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389300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31C06E-6E04-410A-B385-B555B945CD5F}" type="datetimeFigureOut">
              <a:rPr lang="en-US" smtClean="0"/>
              <a:t>8/26/2020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04DF4-F4CB-4A2E-BA2A-ACBE9E56BB68}" type="slidenum">
              <a:rPr lang="en-US" smtClean="0"/>
              <a:t>‹#›</a:t>
            </a:fld>
            <a:endParaRPr lang="en-US"/>
          </a:p>
        </p:txBody>
      </p:sp>
    </p:spTree>
    <p:extLst>
      <p:ext uri="{BB962C8B-B14F-4D97-AF65-F5344CB8AC3E}">
        <p14:creationId xmlns:p14="http://schemas.microsoft.com/office/powerpoint/2010/main" val="9549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31C06E-6E04-410A-B385-B555B945CD5F}" type="datetimeFigureOut">
              <a:rPr lang="en-US" smtClean="0"/>
              <a:t>8/26/2020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E04DF4-F4CB-4A2E-BA2A-ACBE9E56BB68}" type="slidenum">
              <a:rPr lang="en-US" smtClean="0"/>
              <a:t>‹#›</a:t>
            </a:fld>
            <a:endParaRPr lang="en-US"/>
          </a:p>
        </p:txBody>
      </p:sp>
    </p:spTree>
    <p:extLst>
      <p:ext uri="{BB962C8B-B14F-4D97-AF65-F5344CB8AC3E}">
        <p14:creationId xmlns:p14="http://schemas.microsoft.com/office/powerpoint/2010/main" val="341096524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jessemostipak/hotel-booking-demand/data#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54C-BDC3-4A01-9A80-D8D5A039A3A1}"/>
              </a:ext>
            </a:extLst>
          </p:cNvPr>
          <p:cNvSpPr>
            <a:spLocks noGrp="1"/>
          </p:cNvSpPr>
          <p:nvPr>
            <p:ph type="ctrTitle"/>
          </p:nvPr>
        </p:nvSpPr>
        <p:spPr/>
        <p:txBody>
          <a:bodyPr/>
          <a:lstStyle/>
          <a:p>
            <a:r>
              <a:rPr lang="en-US" dirty="0"/>
              <a:t>Project 2: </a:t>
            </a:r>
            <a:br>
              <a:rPr lang="en-US" dirty="0"/>
            </a:br>
            <a:r>
              <a:rPr lang="en-US" dirty="0"/>
              <a:t>Hotel Price Predictor</a:t>
            </a:r>
          </a:p>
        </p:txBody>
      </p:sp>
      <p:sp>
        <p:nvSpPr>
          <p:cNvPr id="3" name="Subtitle 2">
            <a:extLst>
              <a:ext uri="{FF2B5EF4-FFF2-40B4-BE49-F238E27FC236}">
                <a16:creationId xmlns:a16="http://schemas.microsoft.com/office/drawing/2014/main" id="{40CDCE32-2D6B-46A7-B142-85508183A4CB}"/>
              </a:ext>
            </a:extLst>
          </p:cNvPr>
          <p:cNvSpPr>
            <a:spLocks noGrp="1"/>
          </p:cNvSpPr>
          <p:nvPr>
            <p:ph type="subTitle" idx="1"/>
          </p:nvPr>
        </p:nvSpPr>
        <p:spPr/>
        <p:txBody>
          <a:bodyPr>
            <a:normAutofit fontScale="70000" lnSpcReduction="20000"/>
          </a:bodyPr>
          <a:lstStyle/>
          <a:p>
            <a:r>
              <a:rPr lang="en-US" dirty="0"/>
              <a:t>John Millar</a:t>
            </a:r>
          </a:p>
          <a:p>
            <a:r>
              <a:rPr lang="en-US" dirty="0"/>
              <a:t>Kalen Asberry</a:t>
            </a:r>
          </a:p>
          <a:p>
            <a:r>
              <a:rPr lang="en-US" dirty="0"/>
              <a:t>Mark Foxworth</a:t>
            </a:r>
          </a:p>
        </p:txBody>
      </p:sp>
    </p:spTree>
    <p:extLst>
      <p:ext uri="{BB962C8B-B14F-4D97-AF65-F5344CB8AC3E}">
        <p14:creationId xmlns:p14="http://schemas.microsoft.com/office/powerpoint/2010/main" val="2602470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EB43-FF8C-42BC-9CB7-29EA64587243}"/>
              </a:ext>
            </a:extLst>
          </p:cNvPr>
          <p:cNvSpPr>
            <a:spLocks noGrp="1"/>
          </p:cNvSpPr>
          <p:nvPr>
            <p:ph type="title"/>
          </p:nvPr>
        </p:nvSpPr>
        <p:spPr/>
        <p:txBody>
          <a:bodyPr/>
          <a:lstStyle/>
          <a:p>
            <a:r>
              <a:rPr lang="en-US" dirty="0"/>
              <a:t>Deep Learning Techniques</a:t>
            </a:r>
          </a:p>
        </p:txBody>
      </p:sp>
      <p:sp>
        <p:nvSpPr>
          <p:cNvPr id="3" name="Content Placeholder 2">
            <a:extLst>
              <a:ext uri="{FF2B5EF4-FFF2-40B4-BE49-F238E27FC236}">
                <a16:creationId xmlns:a16="http://schemas.microsoft.com/office/drawing/2014/main" id="{3BDBEEB5-E7D7-4B3D-A132-B7765A420E86}"/>
              </a:ext>
            </a:extLst>
          </p:cNvPr>
          <p:cNvSpPr>
            <a:spLocks noGrp="1"/>
          </p:cNvSpPr>
          <p:nvPr>
            <p:ph idx="1"/>
          </p:nvPr>
        </p:nvSpPr>
        <p:spPr>
          <a:xfrm>
            <a:off x="1023413" y="2070673"/>
            <a:ext cx="4507375" cy="4195481"/>
          </a:xfrm>
        </p:spPr>
        <p:txBody>
          <a:bodyPr/>
          <a:lstStyle/>
          <a:p>
            <a:r>
              <a:rPr lang="en-US" dirty="0"/>
              <a:t>Ran two models with following:</a:t>
            </a:r>
          </a:p>
          <a:p>
            <a:pPr lvl="1"/>
            <a:r>
              <a:rPr lang="en-US" dirty="0"/>
              <a:t>Epochs = 200</a:t>
            </a:r>
          </a:p>
          <a:p>
            <a:pPr lvl="1"/>
            <a:r>
              <a:rPr lang="en-US" dirty="0"/>
              <a:t>Features = 15</a:t>
            </a:r>
          </a:p>
          <a:p>
            <a:pPr lvl="1"/>
            <a:r>
              <a:rPr lang="en-US" dirty="0"/>
              <a:t>Nodes = 8</a:t>
            </a:r>
          </a:p>
          <a:p>
            <a:pPr lvl="1"/>
            <a:r>
              <a:rPr lang="en-US" dirty="0"/>
              <a:t>Activation = Linear</a:t>
            </a:r>
          </a:p>
          <a:p>
            <a:r>
              <a:rPr lang="en-US" dirty="0"/>
              <a:t>MSE Model w/ 1 Hidden Layers = 572</a:t>
            </a:r>
          </a:p>
          <a:p>
            <a:r>
              <a:rPr lang="en-US" dirty="0"/>
              <a:t>Results indicate the model is within $100 dollars of the actual value which is not accurate. </a:t>
            </a:r>
          </a:p>
          <a:p>
            <a:endParaRPr lang="en-US" dirty="0"/>
          </a:p>
        </p:txBody>
      </p:sp>
      <p:pic>
        <p:nvPicPr>
          <p:cNvPr id="5" name="Picture 4">
            <a:extLst>
              <a:ext uri="{FF2B5EF4-FFF2-40B4-BE49-F238E27FC236}">
                <a16:creationId xmlns:a16="http://schemas.microsoft.com/office/drawing/2014/main" id="{4EE66B4E-F594-44FD-82FC-730671C72EE6}"/>
              </a:ext>
            </a:extLst>
          </p:cNvPr>
          <p:cNvPicPr>
            <a:picLocks noChangeAspect="1"/>
          </p:cNvPicPr>
          <p:nvPr/>
        </p:nvPicPr>
        <p:blipFill>
          <a:blip r:embed="rId2"/>
          <a:stretch>
            <a:fillRect/>
          </a:stretch>
        </p:blipFill>
        <p:spPr>
          <a:xfrm>
            <a:off x="5838050" y="4168413"/>
            <a:ext cx="6093538" cy="2366012"/>
          </a:xfrm>
          <a:prstGeom prst="rect">
            <a:avLst/>
          </a:prstGeom>
        </p:spPr>
      </p:pic>
      <p:pic>
        <p:nvPicPr>
          <p:cNvPr id="9" name="Picture 8">
            <a:extLst>
              <a:ext uri="{FF2B5EF4-FFF2-40B4-BE49-F238E27FC236}">
                <a16:creationId xmlns:a16="http://schemas.microsoft.com/office/drawing/2014/main" id="{BEC64F9B-C736-4C01-A656-E2FA9E8A5268}"/>
              </a:ext>
            </a:extLst>
          </p:cNvPr>
          <p:cNvPicPr>
            <a:picLocks noChangeAspect="1"/>
          </p:cNvPicPr>
          <p:nvPr/>
        </p:nvPicPr>
        <p:blipFill>
          <a:blip r:embed="rId3"/>
          <a:stretch>
            <a:fillRect/>
          </a:stretch>
        </p:blipFill>
        <p:spPr>
          <a:xfrm>
            <a:off x="6434662" y="1471889"/>
            <a:ext cx="4733925" cy="2600325"/>
          </a:xfrm>
          <a:prstGeom prst="rect">
            <a:avLst/>
          </a:prstGeom>
        </p:spPr>
      </p:pic>
    </p:spTree>
    <p:extLst>
      <p:ext uri="{BB962C8B-B14F-4D97-AF65-F5344CB8AC3E}">
        <p14:creationId xmlns:p14="http://schemas.microsoft.com/office/powerpoint/2010/main" val="371457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9A5F-E13C-4520-8EBD-B48B321B8BC8}"/>
              </a:ext>
            </a:extLst>
          </p:cNvPr>
          <p:cNvSpPr>
            <a:spLocks noGrp="1"/>
          </p:cNvSpPr>
          <p:nvPr>
            <p:ph type="title"/>
          </p:nvPr>
        </p:nvSpPr>
        <p:spPr/>
        <p:txBody>
          <a:bodyPr/>
          <a:lstStyle/>
          <a:p>
            <a:r>
              <a:rPr lang="en-US" dirty="0"/>
              <a:t>ARIMA Model</a:t>
            </a:r>
          </a:p>
        </p:txBody>
      </p:sp>
      <p:sp>
        <p:nvSpPr>
          <p:cNvPr id="3" name="Content Placeholder 2">
            <a:extLst>
              <a:ext uri="{FF2B5EF4-FFF2-40B4-BE49-F238E27FC236}">
                <a16:creationId xmlns:a16="http://schemas.microsoft.com/office/drawing/2014/main" id="{70F99A64-7B3E-4E5D-857F-98BAA285DB45}"/>
              </a:ext>
            </a:extLst>
          </p:cNvPr>
          <p:cNvSpPr>
            <a:spLocks noGrp="1"/>
          </p:cNvSpPr>
          <p:nvPr>
            <p:ph idx="1"/>
          </p:nvPr>
        </p:nvSpPr>
        <p:spPr>
          <a:xfrm>
            <a:off x="401976" y="1561160"/>
            <a:ext cx="7037511" cy="4679842"/>
          </a:xfrm>
        </p:spPr>
        <p:txBody>
          <a:bodyPr/>
          <a:lstStyle/>
          <a:p>
            <a:r>
              <a:rPr lang="en-US" dirty="0"/>
              <a:t>Filtered by country (Brazil)</a:t>
            </a:r>
          </a:p>
          <a:p>
            <a:pPr lvl="1"/>
            <a:r>
              <a:rPr lang="en-US" dirty="0"/>
              <a:t>To be finalized</a:t>
            </a:r>
          </a:p>
          <a:p>
            <a:r>
              <a:rPr lang="en-US" dirty="0"/>
              <a:t>With seasonal events this autocorrelations has spikes due to some events such as Carnival and Olympics.</a:t>
            </a:r>
          </a:p>
          <a:p>
            <a:endParaRPr lang="en-US" dirty="0"/>
          </a:p>
          <a:p>
            <a:r>
              <a:rPr lang="en-US" dirty="0"/>
              <a:t>Due to the high volume of people and major events during certain time of the year the means of the Autocorrelation are higher but as time goes on there is not as much traffic the mean will eventually go negative.</a:t>
            </a:r>
          </a:p>
        </p:txBody>
      </p:sp>
      <p:pic>
        <p:nvPicPr>
          <p:cNvPr id="5" name="Picture 4">
            <a:extLst>
              <a:ext uri="{FF2B5EF4-FFF2-40B4-BE49-F238E27FC236}">
                <a16:creationId xmlns:a16="http://schemas.microsoft.com/office/drawing/2014/main" id="{1470EA38-FB58-43C3-A54A-2AA16C733C8B}"/>
              </a:ext>
            </a:extLst>
          </p:cNvPr>
          <p:cNvPicPr>
            <a:picLocks noChangeAspect="1"/>
          </p:cNvPicPr>
          <p:nvPr/>
        </p:nvPicPr>
        <p:blipFill>
          <a:blip r:embed="rId2"/>
          <a:stretch>
            <a:fillRect/>
          </a:stretch>
        </p:blipFill>
        <p:spPr>
          <a:xfrm>
            <a:off x="8163709" y="934361"/>
            <a:ext cx="3119811" cy="1677975"/>
          </a:xfrm>
          <a:prstGeom prst="rect">
            <a:avLst/>
          </a:prstGeom>
        </p:spPr>
      </p:pic>
      <p:pic>
        <p:nvPicPr>
          <p:cNvPr id="7" name="Picture 6">
            <a:extLst>
              <a:ext uri="{FF2B5EF4-FFF2-40B4-BE49-F238E27FC236}">
                <a16:creationId xmlns:a16="http://schemas.microsoft.com/office/drawing/2014/main" id="{BA22D426-603D-4E6A-92D3-3B412FB40DD8}"/>
              </a:ext>
            </a:extLst>
          </p:cNvPr>
          <p:cNvPicPr>
            <a:picLocks noChangeAspect="1"/>
          </p:cNvPicPr>
          <p:nvPr/>
        </p:nvPicPr>
        <p:blipFill>
          <a:blip r:embed="rId3"/>
          <a:stretch>
            <a:fillRect/>
          </a:stretch>
        </p:blipFill>
        <p:spPr>
          <a:xfrm>
            <a:off x="8163709" y="2692235"/>
            <a:ext cx="3194491" cy="3987198"/>
          </a:xfrm>
          <a:prstGeom prst="rect">
            <a:avLst/>
          </a:prstGeom>
        </p:spPr>
      </p:pic>
    </p:spTree>
    <p:extLst>
      <p:ext uri="{BB962C8B-B14F-4D97-AF65-F5344CB8AC3E}">
        <p14:creationId xmlns:p14="http://schemas.microsoft.com/office/powerpoint/2010/main" val="556233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6832-66D5-4F6A-B6DC-19966D69CB83}"/>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BE438779-066B-4F06-B20C-20BE8BC46D40}"/>
              </a:ext>
            </a:extLst>
          </p:cNvPr>
          <p:cNvSpPr>
            <a:spLocks noGrp="1"/>
          </p:cNvSpPr>
          <p:nvPr>
            <p:ph idx="1"/>
          </p:nvPr>
        </p:nvSpPr>
        <p:spPr>
          <a:xfrm>
            <a:off x="1103313" y="2052918"/>
            <a:ext cx="10488612" cy="4195481"/>
          </a:xfrm>
        </p:spPr>
        <p:txBody>
          <a:bodyPr/>
          <a:lstStyle/>
          <a:p>
            <a:r>
              <a:rPr lang="en-US" dirty="0"/>
              <a:t>This Decision Tree showed us some surprising data, the must important feature with 47% out of 1 being arrival data week number. That make more sense when Brazil has the most traction of hotel and resort visitors during certain time of the year Such as Olympics and Carnival. Making the tree look at the weeks with the most volume of the outcomes.</a:t>
            </a:r>
          </a:p>
        </p:txBody>
      </p:sp>
      <p:pic>
        <p:nvPicPr>
          <p:cNvPr id="4" name="Picture 3">
            <a:extLst>
              <a:ext uri="{FF2B5EF4-FFF2-40B4-BE49-F238E27FC236}">
                <a16:creationId xmlns:a16="http://schemas.microsoft.com/office/drawing/2014/main" id="{4F9C2DC8-5613-4F19-8260-072BFD77F98D}"/>
              </a:ext>
            </a:extLst>
          </p:cNvPr>
          <p:cNvPicPr>
            <a:picLocks noChangeAspect="1"/>
          </p:cNvPicPr>
          <p:nvPr/>
        </p:nvPicPr>
        <p:blipFill>
          <a:blip r:embed="rId2"/>
          <a:stretch>
            <a:fillRect/>
          </a:stretch>
        </p:blipFill>
        <p:spPr>
          <a:xfrm>
            <a:off x="2090229" y="4545649"/>
            <a:ext cx="7246629" cy="1859633"/>
          </a:xfrm>
          <a:prstGeom prst="rect">
            <a:avLst/>
          </a:prstGeom>
        </p:spPr>
      </p:pic>
      <p:sp>
        <p:nvSpPr>
          <p:cNvPr id="5" name="Rectangle 1">
            <a:extLst>
              <a:ext uri="{FF2B5EF4-FFF2-40B4-BE49-F238E27FC236}">
                <a16:creationId xmlns:a16="http://schemas.microsoft.com/office/drawing/2014/main" id="{2450F589-3DDF-4E04-B369-0FC890DCD57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ar(--jp-code-font-family)"/>
              </a:rPr>
              <a:t>0.47436197</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9064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00337-9BC9-4E1F-AEFC-9E46E51222FC}"/>
              </a:ext>
            </a:extLst>
          </p:cNvPr>
          <p:cNvSpPr>
            <a:spLocks noGrp="1"/>
          </p:cNvSpPr>
          <p:nvPr>
            <p:ph type="title"/>
          </p:nvPr>
        </p:nvSpPr>
        <p:spPr/>
        <p:txBody>
          <a:bodyPr/>
          <a:lstStyle/>
          <a:p>
            <a:r>
              <a:rPr lang="en-US" dirty="0"/>
              <a:t>Random Forest Model / Gradient Boosting</a:t>
            </a:r>
          </a:p>
        </p:txBody>
      </p:sp>
      <p:sp>
        <p:nvSpPr>
          <p:cNvPr id="3" name="Content Placeholder 2">
            <a:extLst>
              <a:ext uri="{FF2B5EF4-FFF2-40B4-BE49-F238E27FC236}">
                <a16:creationId xmlns:a16="http://schemas.microsoft.com/office/drawing/2014/main" id="{ED75D8C5-0BF6-40C8-9584-4DE077364A05}"/>
              </a:ext>
            </a:extLst>
          </p:cNvPr>
          <p:cNvSpPr>
            <a:spLocks noGrp="1"/>
          </p:cNvSpPr>
          <p:nvPr>
            <p:ph idx="1"/>
          </p:nvPr>
        </p:nvSpPr>
        <p:spPr>
          <a:xfrm>
            <a:off x="646111" y="2008530"/>
            <a:ext cx="5071108" cy="4195481"/>
          </a:xfrm>
        </p:spPr>
        <p:txBody>
          <a:bodyPr>
            <a:normAutofit lnSpcReduction="10000"/>
          </a:bodyPr>
          <a:lstStyle/>
          <a:p>
            <a:r>
              <a:rPr lang="en-US" dirty="0"/>
              <a:t>Using Random Forest and Gradient Boosting we can predict the price within a $50 range.</a:t>
            </a:r>
          </a:p>
          <a:p>
            <a:r>
              <a:rPr lang="en-US" dirty="0"/>
              <a:t>Filtered by country, we can predict the exact price 1/3 of the time.</a:t>
            </a:r>
          </a:p>
          <a:p>
            <a:r>
              <a:rPr lang="en-US" dirty="0"/>
              <a:t>Features with most weight:</a:t>
            </a:r>
          </a:p>
          <a:p>
            <a:pPr lvl="1"/>
            <a:r>
              <a:rPr lang="en-US" dirty="0"/>
              <a:t>Lead Time</a:t>
            </a:r>
          </a:p>
          <a:p>
            <a:pPr lvl="1"/>
            <a:r>
              <a:rPr lang="en-US" dirty="0"/>
              <a:t>Arrival Date (Week)</a:t>
            </a:r>
          </a:p>
          <a:p>
            <a:pPr lvl="1"/>
            <a:r>
              <a:rPr lang="en-US" dirty="0"/>
              <a:t>Arrival Date (Month)</a:t>
            </a:r>
          </a:p>
          <a:p>
            <a:pPr lvl="1"/>
            <a:r>
              <a:rPr lang="en-US" dirty="0"/>
              <a:t>Country</a:t>
            </a:r>
          </a:p>
          <a:p>
            <a:r>
              <a:rPr lang="en-US" dirty="0"/>
              <a:t>Confirmed cost savings in booking in advanced (lead time). </a:t>
            </a:r>
          </a:p>
          <a:p>
            <a:pPr lvl="1"/>
            <a:endParaRPr lang="en-US" dirty="0"/>
          </a:p>
        </p:txBody>
      </p:sp>
      <p:pic>
        <p:nvPicPr>
          <p:cNvPr id="5" name="Picture 4">
            <a:extLst>
              <a:ext uri="{FF2B5EF4-FFF2-40B4-BE49-F238E27FC236}">
                <a16:creationId xmlns:a16="http://schemas.microsoft.com/office/drawing/2014/main" id="{5A482F09-887D-4941-AB99-658967914335}"/>
              </a:ext>
            </a:extLst>
          </p:cNvPr>
          <p:cNvPicPr>
            <a:picLocks noChangeAspect="1"/>
          </p:cNvPicPr>
          <p:nvPr/>
        </p:nvPicPr>
        <p:blipFill>
          <a:blip r:embed="rId2"/>
          <a:stretch>
            <a:fillRect/>
          </a:stretch>
        </p:blipFill>
        <p:spPr>
          <a:xfrm>
            <a:off x="6165303" y="4314548"/>
            <a:ext cx="5584719" cy="2087999"/>
          </a:xfrm>
          <a:prstGeom prst="rect">
            <a:avLst/>
          </a:prstGeom>
        </p:spPr>
      </p:pic>
      <p:pic>
        <p:nvPicPr>
          <p:cNvPr id="7" name="Picture 6">
            <a:extLst>
              <a:ext uri="{FF2B5EF4-FFF2-40B4-BE49-F238E27FC236}">
                <a16:creationId xmlns:a16="http://schemas.microsoft.com/office/drawing/2014/main" id="{BED2C359-9C69-4D3E-A6F1-9D126EE57824}"/>
              </a:ext>
            </a:extLst>
          </p:cNvPr>
          <p:cNvPicPr>
            <a:picLocks noChangeAspect="1"/>
          </p:cNvPicPr>
          <p:nvPr/>
        </p:nvPicPr>
        <p:blipFill>
          <a:blip r:embed="rId3"/>
          <a:stretch>
            <a:fillRect/>
          </a:stretch>
        </p:blipFill>
        <p:spPr>
          <a:xfrm>
            <a:off x="6165303" y="2131293"/>
            <a:ext cx="5646764" cy="1974977"/>
          </a:xfrm>
          <a:prstGeom prst="rect">
            <a:avLst/>
          </a:prstGeom>
        </p:spPr>
      </p:pic>
    </p:spTree>
    <p:extLst>
      <p:ext uri="{BB962C8B-B14F-4D97-AF65-F5344CB8AC3E}">
        <p14:creationId xmlns:p14="http://schemas.microsoft.com/office/powerpoint/2010/main" val="2505208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56DD-9569-4274-982B-31F44825E418}"/>
              </a:ext>
            </a:extLst>
          </p:cNvPr>
          <p:cNvSpPr>
            <a:spLocks noGrp="1"/>
          </p:cNvSpPr>
          <p:nvPr>
            <p:ph type="title"/>
          </p:nvPr>
        </p:nvSpPr>
        <p:spPr/>
        <p:txBody>
          <a:bodyPr/>
          <a:lstStyle/>
          <a:p>
            <a:r>
              <a:rPr lang="en-US" dirty="0"/>
              <a:t>Final Results &amp; Lessons Learned</a:t>
            </a:r>
          </a:p>
        </p:txBody>
      </p:sp>
      <p:sp>
        <p:nvSpPr>
          <p:cNvPr id="3" name="Content Placeholder 2">
            <a:extLst>
              <a:ext uri="{FF2B5EF4-FFF2-40B4-BE49-F238E27FC236}">
                <a16:creationId xmlns:a16="http://schemas.microsoft.com/office/drawing/2014/main" id="{492C94B2-4EC3-4F5E-BCF1-5FC16F45828F}"/>
              </a:ext>
            </a:extLst>
          </p:cNvPr>
          <p:cNvSpPr>
            <a:spLocks noGrp="1"/>
          </p:cNvSpPr>
          <p:nvPr>
            <p:ph idx="1"/>
          </p:nvPr>
        </p:nvSpPr>
        <p:spPr>
          <a:xfrm>
            <a:off x="654666" y="1759956"/>
            <a:ext cx="4432239" cy="4143694"/>
          </a:xfrm>
        </p:spPr>
        <p:txBody>
          <a:bodyPr>
            <a:normAutofit lnSpcReduction="10000"/>
          </a:bodyPr>
          <a:lstStyle/>
          <a:p>
            <a:r>
              <a:rPr lang="en-US" dirty="0"/>
              <a:t>Final Results</a:t>
            </a:r>
          </a:p>
          <a:p>
            <a:pPr lvl="1"/>
            <a:r>
              <a:rPr lang="en-US" dirty="0"/>
              <a:t>With current data, can accurately predict 25% to 31% of prices.</a:t>
            </a:r>
          </a:p>
          <a:p>
            <a:pPr lvl="1"/>
            <a:r>
              <a:rPr lang="en-US" dirty="0"/>
              <a:t>Accurate within $10 to $20 (Regression)</a:t>
            </a:r>
          </a:p>
          <a:p>
            <a:pPr lvl="1"/>
            <a:r>
              <a:rPr lang="en-US" dirty="0"/>
              <a:t>Deep learning model was not accurate with a </a:t>
            </a:r>
            <a:r>
              <a:rPr lang="en-US" dirty="0" err="1"/>
              <a:t>mse</a:t>
            </a:r>
            <a:r>
              <a:rPr lang="en-US" dirty="0"/>
              <a:t> of 572.  Significant variances between predicted and actual </a:t>
            </a:r>
            <a:r>
              <a:rPr lang="en-US" dirty="0" err="1"/>
              <a:t>adr</a:t>
            </a:r>
            <a:r>
              <a:rPr lang="en-US" dirty="0"/>
              <a:t> values.</a:t>
            </a:r>
          </a:p>
          <a:p>
            <a:pPr lvl="1"/>
            <a:r>
              <a:rPr lang="en-US" dirty="0"/>
              <a:t>There is a correlation between cost and lead time (Based on Weights).</a:t>
            </a:r>
          </a:p>
          <a:p>
            <a:pPr lvl="1"/>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5E5ECF6-DBEF-4ADB-A315-C0DA580B1CB5}"/>
              </a:ext>
            </a:extLst>
          </p:cNvPr>
          <p:cNvSpPr txBox="1">
            <a:spLocks/>
          </p:cNvSpPr>
          <p:nvPr/>
        </p:nvSpPr>
        <p:spPr>
          <a:xfrm>
            <a:off x="6542040" y="1853248"/>
            <a:ext cx="4432239" cy="41436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Lessons Learned</a:t>
            </a:r>
          </a:p>
          <a:p>
            <a:pPr lvl="1"/>
            <a:r>
              <a:rPr lang="en-US" dirty="0"/>
              <a:t>More Data</a:t>
            </a:r>
          </a:p>
          <a:p>
            <a:pPr lvl="2"/>
            <a:r>
              <a:rPr lang="en-US" dirty="0"/>
              <a:t>Actual Hotel Identifier</a:t>
            </a:r>
          </a:p>
          <a:p>
            <a:pPr lvl="2"/>
            <a:r>
              <a:rPr lang="en-US" dirty="0"/>
              <a:t>Star Ratings</a:t>
            </a:r>
          </a:p>
          <a:p>
            <a:pPr lvl="2"/>
            <a:endParaRPr lang="en-US" dirty="0"/>
          </a:p>
          <a:p>
            <a:pPr lvl="1"/>
            <a:r>
              <a:rPr lang="en-US" dirty="0"/>
              <a:t>More memory</a:t>
            </a:r>
          </a:p>
          <a:p>
            <a:pPr lvl="2"/>
            <a:r>
              <a:rPr lang="en-US" dirty="0"/>
              <a:t>Dataset size caused significant slowdowns on machines</a:t>
            </a:r>
          </a:p>
          <a:p>
            <a:pPr lvl="1"/>
            <a:r>
              <a:rPr lang="en-US" dirty="0"/>
              <a:t>More Models</a:t>
            </a:r>
          </a:p>
          <a:p>
            <a:pPr lvl="2"/>
            <a:r>
              <a:rPr lang="en-US" dirty="0"/>
              <a:t>SRIMA model to account for seasonality</a:t>
            </a:r>
          </a:p>
          <a:p>
            <a:endParaRPr lang="en-US" dirty="0"/>
          </a:p>
        </p:txBody>
      </p:sp>
    </p:spTree>
    <p:extLst>
      <p:ext uri="{BB962C8B-B14F-4D97-AF65-F5344CB8AC3E}">
        <p14:creationId xmlns:p14="http://schemas.microsoft.com/office/powerpoint/2010/main" val="416582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F400-7A9B-4DB3-819C-B266F08DADAE}"/>
              </a:ext>
            </a:extLst>
          </p:cNvPr>
          <p:cNvSpPr>
            <a:spLocks noGrp="1"/>
          </p:cNvSpPr>
          <p:nvPr>
            <p:ph type="title"/>
          </p:nvPr>
        </p:nvSpPr>
        <p:spPr/>
        <p:txBody>
          <a:bodyPr/>
          <a:lstStyle/>
          <a:p>
            <a:r>
              <a:rPr lang="en-US" dirty="0"/>
              <a:t>Summary and Goal of Project</a:t>
            </a:r>
          </a:p>
        </p:txBody>
      </p:sp>
      <p:sp>
        <p:nvSpPr>
          <p:cNvPr id="3" name="Content Placeholder 2">
            <a:extLst>
              <a:ext uri="{FF2B5EF4-FFF2-40B4-BE49-F238E27FC236}">
                <a16:creationId xmlns:a16="http://schemas.microsoft.com/office/drawing/2014/main" id="{8B3122AB-1F5A-4A6B-8C99-4F8DF5E49F71}"/>
              </a:ext>
            </a:extLst>
          </p:cNvPr>
          <p:cNvSpPr>
            <a:spLocks noGrp="1"/>
          </p:cNvSpPr>
          <p:nvPr>
            <p:ph idx="1"/>
          </p:nvPr>
        </p:nvSpPr>
        <p:spPr/>
        <p:txBody>
          <a:bodyPr/>
          <a:lstStyle/>
          <a:p>
            <a:r>
              <a:rPr lang="en-US" dirty="0"/>
              <a:t>Using Kaggle’s Hotel Booking Demand dataset, this project seeks to examine:</a:t>
            </a:r>
          </a:p>
          <a:p>
            <a:pPr lvl="1"/>
            <a:r>
              <a:rPr lang="en-US" dirty="0"/>
              <a:t>Key features in determining hotel prices</a:t>
            </a:r>
          </a:p>
          <a:p>
            <a:pPr lvl="1"/>
            <a:r>
              <a:rPr lang="en-US" dirty="0"/>
              <a:t>Best times to travel abroad  to save money hotels</a:t>
            </a:r>
          </a:p>
          <a:p>
            <a:r>
              <a:rPr lang="en-US" dirty="0"/>
              <a:t>The project will utilize various data cleaning and machine learning techniques to determine which model most accurately predicts hotel prices. </a:t>
            </a:r>
          </a:p>
        </p:txBody>
      </p:sp>
    </p:spTree>
    <p:extLst>
      <p:ext uri="{BB962C8B-B14F-4D97-AF65-F5344CB8AC3E}">
        <p14:creationId xmlns:p14="http://schemas.microsoft.com/office/powerpoint/2010/main" val="357421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9C9F0-F254-4985-9943-EECA92FBE782}"/>
              </a:ext>
            </a:extLst>
          </p:cNvPr>
          <p:cNvSpPr>
            <a:spLocks noGrp="1"/>
          </p:cNvSpPr>
          <p:nvPr>
            <p:ph type="title"/>
          </p:nvPr>
        </p:nvSpPr>
        <p:spPr/>
        <p:txBody>
          <a:bodyPr/>
          <a:lstStyle/>
          <a:p>
            <a:r>
              <a:rPr lang="en-US" dirty="0"/>
              <a:t>Questions of the Data:</a:t>
            </a:r>
          </a:p>
        </p:txBody>
      </p:sp>
      <p:sp>
        <p:nvSpPr>
          <p:cNvPr id="3" name="Content Placeholder 2">
            <a:extLst>
              <a:ext uri="{FF2B5EF4-FFF2-40B4-BE49-F238E27FC236}">
                <a16:creationId xmlns:a16="http://schemas.microsoft.com/office/drawing/2014/main" id="{391D0FC0-B779-4AD1-8420-310E2BFD3752}"/>
              </a:ext>
            </a:extLst>
          </p:cNvPr>
          <p:cNvSpPr>
            <a:spLocks noGrp="1"/>
          </p:cNvSpPr>
          <p:nvPr>
            <p:ph idx="1"/>
          </p:nvPr>
        </p:nvSpPr>
        <p:spPr/>
        <p:txBody>
          <a:bodyPr/>
          <a:lstStyle/>
          <a:p>
            <a:r>
              <a:rPr lang="en-US" dirty="0"/>
              <a:t>What data features have the most impact on hotel price?</a:t>
            </a:r>
          </a:p>
          <a:p>
            <a:pPr lvl="1"/>
            <a:r>
              <a:rPr lang="en-US" dirty="0"/>
              <a:t>Lead Time (if it’s a City Hotel)</a:t>
            </a:r>
          </a:p>
          <a:p>
            <a:pPr lvl="1"/>
            <a:r>
              <a:rPr lang="en-US" dirty="0"/>
              <a:t>Arrival Date (Week &amp; Month)</a:t>
            </a:r>
          </a:p>
          <a:p>
            <a:r>
              <a:rPr lang="en-US" dirty="0"/>
              <a:t>Is there true cost savings in booking a hotel well in advance? </a:t>
            </a:r>
          </a:p>
          <a:p>
            <a:pPr lvl="1"/>
            <a:r>
              <a:rPr lang="en-US" dirty="0"/>
              <a:t>Yes for City Hotels; No for Resort Hotels</a:t>
            </a:r>
          </a:p>
          <a:p>
            <a:r>
              <a:rPr lang="en-US" dirty="0"/>
              <a:t>When is the best time to travel to save money on hotels?</a:t>
            </a:r>
          </a:p>
          <a:p>
            <a:pPr lvl="1"/>
            <a:r>
              <a:rPr lang="en-US" dirty="0"/>
              <a:t>Off Season, especially for Resort Hotels</a:t>
            </a:r>
          </a:p>
          <a:p>
            <a:r>
              <a:rPr lang="en-US" dirty="0"/>
              <a:t>Can this data be used to build a machine learning model to accurately predict hotel prices? </a:t>
            </a:r>
          </a:p>
          <a:p>
            <a:pPr lvl="1"/>
            <a:r>
              <a:rPr lang="en-US" dirty="0"/>
              <a:t>Yes with a margin of error between $10 to $20 per night</a:t>
            </a:r>
          </a:p>
          <a:p>
            <a:endParaRPr lang="en-US" dirty="0"/>
          </a:p>
        </p:txBody>
      </p:sp>
    </p:spTree>
    <p:extLst>
      <p:ext uri="{BB962C8B-B14F-4D97-AF65-F5344CB8AC3E}">
        <p14:creationId xmlns:p14="http://schemas.microsoft.com/office/powerpoint/2010/main" val="179618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B351-8C79-4EDA-8A54-4D265C4813EF}"/>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15828348-7537-4AAC-B99A-9A7EC458C796}"/>
              </a:ext>
            </a:extLst>
          </p:cNvPr>
          <p:cNvSpPr>
            <a:spLocks noGrp="1"/>
          </p:cNvSpPr>
          <p:nvPr>
            <p:ph idx="1"/>
          </p:nvPr>
        </p:nvSpPr>
        <p:spPr/>
        <p:txBody>
          <a:bodyPr/>
          <a:lstStyle/>
          <a:p>
            <a:r>
              <a:rPr lang="en-US" dirty="0"/>
              <a:t>Hotel Booking Demand Data </a:t>
            </a:r>
          </a:p>
          <a:p>
            <a:pPr lvl="1"/>
            <a:r>
              <a:rPr lang="en-US" dirty="0"/>
              <a:t>Source – Kaggle</a:t>
            </a:r>
          </a:p>
          <a:p>
            <a:pPr lvl="1"/>
            <a:r>
              <a:rPr lang="en-US" dirty="0">
                <a:hlinkClick r:id="rId2"/>
              </a:rPr>
              <a:t>https://www.kaggle.com/jessemostipak/hotel-booking-demand/data#nd</a:t>
            </a:r>
            <a:endParaRPr lang="en-US" dirty="0"/>
          </a:p>
          <a:p>
            <a:pPr lvl="1"/>
            <a:r>
              <a:rPr lang="en-US" dirty="0"/>
              <a:t>Description:</a:t>
            </a:r>
          </a:p>
          <a:p>
            <a:pPr lvl="2"/>
            <a:r>
              <a:rPr lang="en-US" dirty="0"/>
              <a:t>~119,000 rows of data with 32 columns.  </a:t>
            </a:r>
          </a:p>
          <a:p>
            <a:pPr lvl="2"/>
            <a:r>
              <a:rPr lang="en-US" dirty="0"/>
              <a:t>Data includes Average Daily Rates, meal plan, country, lead time, booking date and hotel types.</a:t>
            </a:r>
          </a:p>
          <a:p>
            <a:pPr lvl="2"/>
            <a:endParaRPr lang="en-US" dirty="0"/>
          </a:p>
        </p:txBody>
      </p:sp>
    </p:spTree>
    <p:extLst>
      <p:ext uri="{BB962C8B-B14F-4D97-AF65-F5344CB8AC3E}">
        <p14:creationId xmlns:p14="http://schemas.microsoft.com/office/powerpoint/2010/main" val="3621706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FB3F-E7FC-4B8B-BD7F-E36C7372D89C}"/>
              </a:ext>
            </a:extLst>
          </p:cNvPr>
          <p:cNvSpPr>
            <a:spLocks noGrp="1"/>
          </p:cNvSpPr>
          <p:nvPr>
            <p:ph type="title"/>
          </p:nvPr>
        </p:nvSpPr>
        <p:spPr/>
        <p:txBody>
          <a:bodyPr/>
          <a:lstStyle/>
          <a:p>
            <a:r>
              <a:rPr lang="en-US" dirty="0"/>
              <a:t>Data Cleaning Process</a:t>
            </a:r>
          </a:p>
        </p:txBody>
      </p:sp>
      <p:sp>
        <p:nvSpPr>
          <p:cNvPr id="3" name="Content Placeholder 2">
            <a:extLst>
              <a:ext uri="{FF2B5EF4-FFF2-40B4-BE49-F238E27FC236}">
                <a16:creationId xmlns:a16="http://schemas.microsoft.com/office/drawing/2014/main" id="{3A8D41E4-A0CF-4D76-97A6-9BA204852F05}"/>
              </a:ext>
            </a:extLst>
          </p:cNvPr>
          <p:cNvSpPr>
            <a:spLocks noGrp="1"/>
          </p:cNvSpPr>
          <p:nvPr>
            <p:ph idx="1"/>
          </p:nvPr>
        </p:nvSpPr>
        <p:spPr/>
        <p:txBody>
          <a:bodyPr>
            <a:normAutofit/>
          </a:bodyPr>
          <a:lstStyle/>
          <a:p>
            <a:r>
              <a:rPr lang="en-US" dirty="0"/>
              <a:t>Steps (Combine columns and drop unnecessary data):</a:t>
            </a:r>
          </a:p>
          <a:p>
            <a:pPr marL="914400" lvl="1" indent="-457200">
              <a:buFont typeface="+mj-lt"/>
              <a:buAutoNum type="arabicPeriod"/>
            </a:pPr>
            <a:r>
              <a:rPr lang="en-US" dirty="0"/>
              <a:t>Arrival month was converted to numerical values</a:t>
            </a:r>
          </a:p>
          <a:p>
            <a:pPr marL="914400" lvl="1" indent="-457200">
              <a:buFont typeface="+mj-lt"/>
              <a:buAutoNum type="arabicPeriod"/>
            </a:pPr>
            <a:r>
              <a:rPr lang="en-US" dirty="0"/>
              <a:t>Arrival day, month, and year were combined in a new row labeled date.</a:t>
            </a:r>
          </a:p>
          <a:p>
            <a:pPr marL="914400" lvl="1" indent="-457200">
              <a:buFont typeface="+mj-lt"/>
              <a:buAutoNum type="arabicPeriod"/>
            </a:pPr>
            <a:r>
              <a:rPr lang="en-US" dirty="0"/>
              <a:t>All daily rates less than $40 to $50 were eliminated to remove discounted prices.</a:t>
            </a:r>
          </a:p>
          <a:p>
            <a:pPr marL="914400" lvl="1" indent="-457200">
              <a:buFont typeface="+mj-lt"/>
              <a:buAutoNum type="arabicPeriod"/>
            </a:pPr>
            <a:r>
              <a:rPr lang="en-US" dirty="0"/>
              <a:t>Market segments such as aviation, corporate, undefined and complementary rates were dropped to reduce noise and focus on standard consumer rates</a:t>
            </a:r>
          </a:p>
          <a:p>
            <a:pPr marL="914400" lvl="1" indent="-457200">
              <a:buFont typeface="+mj-lt"/>
              <a:buAutoNum type="arabicPeriod"/>
            </a:pPr>
            <a:r>
              <a:rPr lang="en-US" dirty="0"/>
              <a:t>Other features were dropped</a:t>
            </a:r>
          </a:p>
          <a:p>
            <a:pPr marL="914400" lvl="1" indent="-457200">
              <a:buFont typeface="+mj-lt"/>
              <a:buAutoNum type="arabicPeriod"/>
            </a:pPr>
            <a:r>
              <a:rPr lang="en-US" dirty="0"/>
              <a:t>Null values were dropped</a:t>
            </a:r>
          </a:p>
          <a:p>
            <a:pPr marL="914400" lvl="1" indent="-457200">
              <a:buFont typeface="+mj-lt"/>
              <a:buAutoNum type="arabicPeriod"/>
            </a:pPr>
            <a:endParaRPr lang="en-US" dirty="0"/>
          </a:p>
          <a:p>
            <a:pPr lvl="1"/>
            <a:endParaRPr lang="en-US" dirty="0"/>
          </a:p>
        </p:txBody>
      </p:sp>
    </p:spTree>
    <p:extLst>
      <p:ext uri="{BB962C8B-B14F-4D97-AF65-F5344CB8AC3E}">
        <p14:creationId xmlns:p14="http://schemas.microsoft.com/office/powerpoint/2010/main" val="277873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5D8D-C7C1-49B3-973B-AFEBE974E7DA}"/>
              </a:ext>
            </a:extLst>
          </p:cNvPr>
          <p:cNvSpPr>
            <a:spLocks noGrp="1"/>
          </p:cNvSpPr>
          <p:nvPr>
            <p:ph type="title"/>
          </p:nvPr>
        </p:nvSpPr>
        <p:spPr/>
        <p:txBody>
          <a:bodyPr/>
          <a:lstStyle/>
          <a:p>
            <a:r>
              <a:rPr lang="en-US" dirty="0"/>
              <a:t>Data Cleaning continued….</a:t>
            </a:r>
          </a:p>
        </p:txBody>
      </p:sp>
      <p:sp>
        <p:nvSpPr>
          <p:cNvPr id="3" name="Content Placeholder 2">
            <a:extLst>
              <a:ext uri="{FF2B5EF4-FFF2-40B4-BE49-F238E27FC236}">
                <a16:creationId xmlns:a16="http://schemas.microsoft.com/office/drawing/2014/main" id="{439286A3-DFD3-491C-8256-E2F0EB0E8221}"/>
              </a:ext>
            </a:extLst>
          </p:cNvPr>
          <p:cNvSpPr>
            <a:spLocks noGrp="1"/>
          </p:cNvSpPr>
          <p:nvPr>
            <p:ph idx="1"/>
          </p:nvPr>
        </p:nvSpPr>
        <p:spPr/>
        <p:txBody>
          <a:bodyPr/>
          <a:lstStyle/>
          <a:p>
            <a:pPr marL="914400" lvl="1" indent="-457200">
              <a:buAutoNum type="arabicPeriod" startAt="7"/>
            </a:pPr>
            <a:r>
              <a:rPr lang="en-US" dirty="0"/>
              <a:t>Transformed non-numeric data using one-hot-encoder and dummy values</a:t>
            </a:r>
          </a:p>
          <a:p>
            <a:pPr marL="914400" lvl="1" indent="-457200">
              <a:buAutoNum type="arabicPeriod" startAt="7"/>
            </a:pPr>
            <a:r>
              <a:rPr lang="en-US" dirty="0"/>
              <a:t>Rounded average daily rate to the nearest $10 dollars to simplify model predictions</a:t>
            </a:r>
          </a:p>
          <a:p>
            <a:pPr marL="914400" lvl="1" indent="-457200">
              <a:buAutoNum type="arabicPeriod" startAt="7"/>
            </a:pPr>
            <a:r>
              <a:rPr lang="en-US" dirty="0"/>
              <a:t>Additional filter options to sort data by country</a:t>
            </a:r>
          </a:p>
          <a:p>
            <a:pPr marL="914400" lvl="1" indent="-457200">
              <a:buAutoNum type="arabicPeriod" startAt="7"/>
            </a:pPr>
            <a:r>
              <a:rPr lang="en-US" dirty="0"/>
              <a:t>Use standard scaler to normalize the final data frame</a:t>
            </a:r>
          </a:p>
          <a:p>
            <a:pPr marL="914400" lvl="1" indent="-457200">
              <a:buAutoNum type="arabicPeriod" startAt="7"/>
            </a:pPr>
            <a:endParaRPr lang="en-US" dirty="0"/>
          </a:p>
          <a:p>
            <a:pPr marL="914400" lvl="1" indent="-457200">
              <a:buAutoNum type="arabicPeriod" startAt="7"/>
            </a:pPr>
            <a:endParaRPr lang="en-US" dirty="0"/>
          </a:p>
          <a:p>
            <a:pPr marL="457200" lvl="1" indent="0">
              <a:buNone/>
            </a:pPr>
            <a:r>
              <a:rPr lang="en-US" dirty="0"/>
              <a:t>Data frame cleaned to 116,000 rows with 13 columns</a:t>
            </a:r>
          </a:p>
          <a:p>
            <a:pPr marL="457200" lvl="1" indent="0">
              <a:buNone/>
            </a:pPr>
            <a:endParaRPr lang="en-US" dirty="0"/>
          </a:p>
        </p:txBody>
      </p:sp>
    </p:spTree>
    <p:extLst>
      <p:ext uri="{BB962C8B-B14F-4D97-AF65-F5344CB8AC3E}">
        <p14:creationId xmlns:p14="http://schemas.microsoft.com/office/powerpoint/2010/main" val="16923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E69A-B6F6-43A6-9329-A8B15ED5F943}"/>
              </a:ext>
            </a:extLst>
          </p:cNvPr>
          <p:cNvSpPr>
            <a:spLocks noGrp="1"/>
          </p:cNvSpPr>
          <p:nvPr>
            <p:ph type="title"/>
          </p:nvPr>
        </p:nvSpPr>
        <p:spPr/>
        <p:txBody>
          <a:bodyPr/>
          <a:lstStyle/>
          <a:p>
            <a:r>
              <a:rPr lang="en-US" dirty="0"/>
              <a:t>Best Time to Travel:</a:t>
            </a:r>
            <a:br>
              <a:rPr lang="en-US" dirty="0"/>
            </a:br>
            <a:r>
              <a:rPr lang="en-US" dirty="0"/>
              <a:t>Average Weekly Rates</a:t>
            </a:r>
          </a:p>
        </p:txBody>
      </p:sp>
      <p:sp>
        <p:nvSpPr>
          <p:cNvPr id="6" name="Content Placeholder 5">
            <a:extLst>
              <a:ext uri="{FF2B5EF4-FFF2-40B4-BE49-F238E27FC236}">
                <a16:creationId xmlns:a16="http://schemas.microsoft.com/office/drawing/2014/main" id="{3513808D-CE79-4785-A0CC-9BE63DBCC809}"/>
              </a:ext>
            </a:extLst>
          </p:cNvPr>
          <p:cNvSpPr>
            <a:spLocks noGrp="1"/>
          </p:cNvSpPr>
          <p:nvPr>
            <p:ph sz="half" idx="2"/>
          </p:nvPr>
        </p:nvSpPr>
        <p:spPr>
          <a:xfrm>
            <a:off x="771775" y="1853248"/>
            <a:ext cx="4396341" cy="4200245"/>
          </a:xfrm>
        </p:spPr>
        <p:txBody>
          <a:bodyPr>
            <a:normAutofit fontScale="92500" lnSpcReduction="10000"/>
          </a:bodyPr>
          <a:lstStyle/>
          <a:p>
            <a:endParaRPr lang="en-US" dirty="0"/>
          </a:p>
          <a:p>
            <a:r>
              <a:rPr lang="en-US" dirty="0"/>
              <a:t>Data split by City and Resort Hotel</a:t>
            </a:r>
          </a:p>
          <a:p>
            <a:r>
              <a:rPr lang="en-US" dirty="0"/>
              <a:t>Resampled based on a weekly average</a:t>
            </a:r>
          </a:p>
          <a:p>
            <a:r>
              <a:rPr lang="en-US" dirty="0"/>
              <a:t>High seasonality in the resort hotel data with high peaks and valleys with peak time in the summer / </a:t>
            </a:r>
            <a:r>
              <a:rPr lang="en-US" dirty="0" err="1"/>
              <a:t>lat</a:t>
            </a:r>
            <a:r>
              <a:rPr lang="en-US" dirty="0"/>
              <a:t> fall months.</a:t>
            </a:r>
          </a:p>
          <a:p>
            <a:r>
              <a:rPr lang="en-US" dirty="0"/>
              <a:t>General upward trend in the City hotel prices over time.  </a:t>
            </a:r>
          </a:p>
          <a:p>
            <a:r>
              <a:rPr lang="en-US" dirty="0"/>
              <a:t>Data indicates the best time to travel to save money is during the non peak times outside of vacation season or holidays</a:t>
            </a:r>
          </a:p>
        </p:txBody>
      </p:sp>
      <p:pic>
        <p:nvPicPr>
          <p:cNvPr id="8" name="Picture 7">
            <a:extLst>
              <a:ext uri="{FF2B5EF4-FFF2-40B4-BE49-F238E27FC236}">
                <a16:creationId xmlns:a16="http://schemas.microsoft.com/office/drawing/2014/main" id="{DFF84FE2-FA97-4639-BFF5-78021B32F765}"/>
              </a:ext>
            </a:extLst>
          </p:cNvPr>
          <p:cNvPicPr>
            <a:picLocks noChangeAspect="1"/>
          </p:cNvPicPr>
          <p:nvPr/>
        </p:nvPicPr>
        <p:blipFill>
          <a:blip r:embed="rId2"/>
          <a:stretch>
            <a:fillRect/>
          </a:stretch>
        </p:blipFill>
        <p:spPr>
          <a:xfrm>
            <a:off x="5833024" y="1853248"/>
            <a:ext cx="5587201" cy="2379585"/>
          </a:xfrm>
          <a:prstGeom prst="rect">
            <a:avLst/>
          </a:prstGeom>
        </p:spPr>
      </p:pic>
      <p:pic>
        <p:nvPicPr>
          <p:cNvPr id="10" name="Picture 9">
            <a:extLst>
              <a:ext uri="{FF2B5EF4-FFF2-40B4-BE49-F238E27FC236}">
                <a16:creationId xmlns:a16="http://schemas.microsoft.com/office/drawing/2014/main" id="{8A5C2F40-F0C6-4BD5-B0F0-C8F7E45B1CE7}"/>
              </a:ext>
            </a:extLst>
          </p:cNvPr>
          <p:cNvPicPr>
            <a:picLocks noChangeAspect="1"/>
          </p:cNvPicPr>
          <p:nvPr/>
        </p:nvPicPr>
        <p:blipFill>
          <a:blip r:embed="rId3"/>
          <a:stretch>
            <a:fillRect/>
          </a:stretch>
        </p:blipFill>
        <p:spPr>
          <a:xfrm>
            <a:off x="5833024" y="4304252"/>
            <a:ext cx="5587202" cy="2249780"/>
          </a:xfrm>
          <a:prstGeom prst="rect">
            <a:avLst/>
          </a:prstGeom>
        </p:spPr>
      </p:pic>
    </p:spTree>
    <p:extLst>
      <p:ext uri="{BB962C8B-B14F-4D97-AF65-F5344CB8AC3E}">
        <p14:creationId xmlns:p14="http://schemas.microsoft.com/office/powerpoint/2010/main" val="204047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F515C-88C9-414F-917C-1DA2F3A8B925}"/>
              </a:ext>
            </a:extLst>
          </p:cNvPr>
          <p:cNvSpPr>
            <a:spLocks noGrp="1"/>
          </p:cNvSpPr>
          <p:nvPr>
            <p:ph type="title"/>
          </p:nvPr>
        </p:nvSpPr>
        <p:spPr/>
        <p:txBody>
          <a:bodyPr/>
          <a:lstStyle/>
          <a:p>
            <a:r>
              <a:rPr lang="en-US" dirty="0"/>
              <a:t>Lead Time &amp; ADR</a:t>
            </a:r>
          </a:p>
        </p:txBody>
      </p:sp>
      <p:sp>
        <p:nvSpPr>
          <p:cNvPr id="3" name="Content Placeholder 2">
            <a:extLst>
              <a:ext uri="{FF2B5EF4-FFF2-40B4-BE49-F238E27FC236}">
                <a16:creationId xmlns:a16="http://schemas.microsoft.com/office/drawing/2014/main" id="{A9F39019-F9F9-4F50-9DEA-EAC1B3034DE6}"/>
              </a:ext>
            </a:extLst>
          </p:cNvPr>
          <p:cNvSpPr>
            <a:spLocks noGrp="1"/>
          </p:cNvSpPr>
          <p:nvPr>
            <p:ph sz="half" idx="1"/>
          </p:nvPr>
        </p:nvSpPr>
        <p:spPr/>
        <p:txBody>
          <a:bodyPr/>
          <a:lstStyle/>
          <a:p>
            <a:r>
              <a:rPr lang="en-US" dirty="0"/>
              <a:t>Average ADR based on Lead Time (in days) was plotted to examine the relationship.</a:t>
            </a:r>
          </a:p>
          <a:p>
            <a:r>
              <a:rPr lang="en-US" dirty="0"/>
              <a:t>There is a linear relationship between city ADR and lead time.</a:t>
            </a:r>
          </a:p>
          <a:p>
            <a:r>
              <a:rPr lang="en-US" dirty="0"/>
              <a:t>There is not a strong linear relationship between resort ADR and lead time. </a:t>
            </a:r>
          </a:p>
        </p:txBody>
      </p:sp>
      <p:pic>
        <p:nvPicPr>
          <p:cNvPr id="10" name="Picture 9">
            <a:extLst>
              <a:ext uri="{FF2B5EF4-FFF2-40B4-BE49-F238E27FC236}">
                <a16:creationId xmlns:a16="http://schemas.microsoft.com/office/drawing/2014/main" id="{CD32209E-77AB-45CA-96DD-A321F5F2D45D}"/>
              </a:ext>
            </a:extLst>
          </p:cNvPr>
          <p:cNvPicPr>
            <a:picLocks noChangeAspect="1"/>
          </p:cNvPicPr>
          <p:nvPr/>
        </p:nvPicPr>
        <p:blipFill>
          <a:blip r:embed="rId2"/>
          <a:stretch>
            <a:fillRect/>
          </a:stretch>
        </p:blipFill>
        <p:spPr>
          <a:xfrm>
            <a:off x="6275338" y="4030547"/>
            <a:ext cx="5036527" cy="2106184"/>
          </a:xfrm>
          <a:prstGeom prst="rect">
            <a:avLst/>
          </a:prstGeom>
        </p:spPr>
      </p:pic>
      <p:pic>
        <p:nvPicPr>
          <p:cNvPr id="14" name="Picture 13">
            <a:extLst>
              <a:ext uri="{FF2B5EF4-FFF2-40B4-BE49-F238E27FC236}">
                <a16:creationId xmlns:a16="http://schemas.microsoft.com/office/drawing/2014/main" id="{A806824D-8363-4279-8859-E6A181174063}"/>
              </a:ext>
            </a:extLst>
          </p:cNvPr>
          <p:cNvPicPr>
            <a:picLocks noChangeAspect="1"/>
          </p:cNvPicPr>
          <p:nvPr/>
        </p:nvPicPr>
        <p:blipFill>
          <a:blip r:embed="rId3"/>
          <a:stretch>
            <a:fillRect/>
          </a:stretch>
        </p:blipFill>
        <p:spPr>
          <a:xfrm>
            <a:off x="6275338" y="1723409"/>
            <a:ext cx="5036527" cy="2034892"/>
          </a:xfrm>
          <a:prstGeom prst="rect">
            <a:avLst/>
          </a:prstGeom>
        </p:spPr>
      </p:pic>
    </p:spTree>
    <p:extLst>
      <p:ext uri="{BB962C8B-B14F-4D97-AF65-F5344CB8AC3E}">
        <p14:creationId xmlns:p14="http://schemas.microsoft.com/office/powerpoint/2010/main" val="929570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5802-3FE0-4788-A3F7-6F54419EB426}"/>
              </a:ext>
            </a:extLst>
          </p:cNvPr>
          <p:cNvSpPr>
            <a:spLocks noGrp="1"/>
          </p:cNvSpPr>
          <p:nvPr>
            <p:ph type="title"/>
          </p:nvPr>
        </p:nvSpPr>
        <p:spPr/>
        <p:txBody>
          <a:bodyPr/>
          <a:lstStyle/>
          <a:p>
            <a:r>
              <a:rPr lang="en-US" dirty="0"/>
              <a:t>Linear Regression &amp; K Nearest Neighbors</a:t>
            </a:r>
            <a:br>
              <a:rPr lang="en-US" dirty="0"/>
            </a:br>
            <a:endParaRPr lang="en-US" dirty="0"/>
          </a:p>
        </p:txBody>
      </p:sp>
      <p:sp>
        <p:nvSpPr>
          <p:cNvPr id="3" name="Content Placeholder 2">
            <a:extLst>
              <a:ext uri="{FF2B5EF4-FFF2-40B4-BE49-F238E27FC236}">
                <a16:creationId xmlns:a16="http://schemas.microsoft.com/office/drawing/2014/main" id="{333B0B37-88E7-4269-A4D7-EC80DEF9F225}"/>
              </a:ext>
            </a:extLst>
          </p:cNvPr>
          <p:cNvSpPr>
            <a:spLocks noGrp="1"/>
          </p:cNvSpPr>
          <p:nvPr>
            <p:ph idx="1"/>
          </p:nvPr>
        </p:nvSpPr>
        <p:spPr>
          <a:xfrm>
            <a:off x="646110" y="2112885"/>
            <a:ext cx="4778145" cy="3700509"/>
          </a:xfrm>
        </p:spPr>
        <p:txBody>
          <a:bodyPr/>
          <a:lstStyle/>
          <a:p>
            <a:r>
              <a:rPr lang="en-US" dirty="0"/>
              <a:t>Linear Regression</a:t>
            </a:r>
          </a:p>
          <a:p>
            <a:pPr lvl="1"/>
            <a:r>
              <a:rPr lang="en-US" dirty="0"/>
              <a:t>Analysis was performed based on the average ADR and lead time for both City and Resort data.</a:t>
            </a:r>
          </a:p>
          <a:p>
            <a:pPr lvl="1"/>
            <a:r>
              <a:rPr lang="en-US" dirty="0"/>
              <a:t>Model result for City had MSE of 15.38.</a:t>
            </a:r>
          </a:p>
          <a:p>
            <a:pPr lvl="1"/>
            <a:r>
              <a:rPr lang="en-US" dirty="0"/>
              <a:t>Model result for Resort had MSE of 39.22.</a:t>
            </a:r>
          </a:p>
          <a:p>
            <a:r>
              <a:rPr lang="en-US" dirty="0"/>
              <a:t>KNN</a:t>
            </a:r>
          </a:p>
          <a:p>
            <a:pPr lvl="1"/>
            <a:r>
              <a:rPr lang="en-US" dirty="0"/>
              <a:t>City data had MSE of 15.06</a:t>
            </a:r>
          </a:p>
        </p:txBody>
      </p:sp>
      <p:pic>
        <p:nvPicPr>
          <p:cNvPr id="5" name="Picture 4">
            <a:extLst>
              <a:ext uri="{FF2B5EF4-FFF2-40B4-BE49-F238E27FC236}">
                <a16:creationId xmlns:a16="http://schemas.microsoft.com/office/drawing/2014/main" id="{D3D4F0F6-D7D9-4195-8708-B66E688401A6}"/>
              </a:ext>
            </a:extLst>
          </p:cNvPr>
          <p:cNvPicPr>
            <a:picLocks noChangeAspect="1"/>
          </p:cNvPicPr>
          <p:nvPr/>
        </p:nvPicPr>
        <p:blipFill>
          <a:blip r:embed="rId2"/>
          <a:stretch>
            <a:fillRect/>
          </a:stretch>
        </p:blipFill>
        <p:spPr>
          <a:xfrm>
            <a:off x="5997430" y="1869557"/>
            <a:ext cx="2959341" cy="1784309"/>
          </a:xfrm>
          <a:prstGeom prst="rect">
            <a:avLst/>
          </a:prstGeom>
        </p:spPr>
      </p:pic>
      <p:pic>
        <p:nvPicPr>
          <p:cNvPr id="8" name="Picture 7">
            <a:extLst>
              <a:ext uri="{FF2B5EF4-FFF2-40B4-BE49-F238E27FC236}">
                <a16:creationId xmlns:a16="http://schemas.microsoft.com/office/drawing/2014/main" id="{A8150C74-7466-421B-B326-09996A1AD78C}"/>
              </a:ext>
            </a:extLst>
          </p:cNvPr>
          <p:cNvPicPr>
            <a:picLocks noChangeAspect="1"/>
          </p:cNvPicPr>
          <p:nvPr/>
        </p:nvPicPr>
        <p:blipFill>
          <a:blip r:embed="rId3"/>
          <a:stretch>
            <a:fillRect/>
          </a:stretch>
        </p:blipFill>
        <p:spPr>
          <a:xfrm>
            <a:off x="9130815" y="1869557"/>
            <a:ext cx="2959341" cy="1768000"/>
          </a:xfrm>
          <a:prstGeom prst="rect">
            <a:avLst/>
          </a:prstGeom>
        </p:spPr>
      </p:pic>
      <p:pic>
        <p:nvPicPr>
          <p:cNvPr id="10" name="Picture 9">
            <a:extLst>
              <a:ext uri="{FF2B5EF4-FFF2-40B4-BE49-F238E27FC236}">
                <a16:creationId xmlns:a16="http://schemas.microsoft.com/office/drawing/2014/main" id="{F5D0570B-4168-4938-B559-E28CC076D681}"/>
              </a:ext>
            </a:extLst>
          </p:cNvPr>
          <p:cNvPicPr>
            <a:picLocks noChangeAspect="1"/>
          </p:cNvPicPr>
          <p:nvPr/>
        </p:nvPicPr>
        <p:blipFill>
          <a:blip r:embed="rId4"/>
          <a:stretch>
            <a:fillRect/>
          </a:stretch>
        </p:blipFill>
        <p:spPr>
          <a:xfrm>
            <a:off x="6575273" y="3802367"/>
            <a:ext cx="5111083" cy="2011027"/>
          </a:xfrm>
          <a:prstGeom prst="rect">
            <a:avLst/>
          </a:prstGeom>
        </p:spPr>
      </p:pic>
    </p:spTree>
    <p:extLst>
      <p:ext uri="{BB962C8B-B14F-4D97-AF65-F5344CB8AC3E}">
        <p14:creationId xmlns:p14="http://schemas.microsoft.com/office/powerpoint/2010/main" val="4244899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550</TotalTime>
  <Words>887</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var(--jp-code-font-family)</vt:lpstr>
      <vt:lpstr>Wingdings 3</vt:lpstr>
      <vt:lpstr>Ion</vt:lpstr>
      <vt:lpstr>Project 2:  Hotel Price Predictor</vt:lpstr>
      <vt:lpstr>Summary and Goal of Project</vt:lpstr>
      <vt:lpstr>Questions of the Data:</vt:lpstr>
      <vt:lpstr>Data Source:</vt:lpstr>
      <vt:lpstr>Data Cleaning Process</vt:lpstr>
      <vt:lpstr>Data Cleaning continued….</vt:lpstr>
      <vt:lpstr>Best Time to Travel: Average Weekly Rates</vt:lpstr>
      <vt:lpstr>Lead Time &amp; ADR</vt:lpstr>
      <vt:lpstr>Linear Regression &amp; K Nearest Neighbors </vt:lpstr>
      <vt:lpstr>Deep Learning Techniques</vt:lpstr>
      <vt:lpstr>ARIMA Model</vt:lpstr>
      <vt:lpstr>Decision Tree</vt:lpstr>
      <vt:lpstr>Random Forest Model / Gradient Boosting</vt:lpstr>
      <vt:lpstr>Final Results &amp; 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Hotel Price Predictor</dc:title>
  <dc:creator>Mark Foxworth</dc:creator>
  <cp:lastModifiedBy>John Millar</cp:lastModifiedBy>
  <cp:revision>31</cp:revision>
  <dcterms:created xsi:type="dcterms:W3CDTF">2020-08-18T00:06:09Z</dcterms:created>
  <dcterms:modified xsi:type="dcterms:W3CDTF">2020-08-27T00:39:45Z</dcterms:modified>
</cp:coreProperties>
</file>