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6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emostipak/hotel-booking-demand/data#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54C-BDC3-4A01-9A80-D8D5A039A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</a:t>
            </a:r>
            <a:br>
              <a:rPr lang="en-US" dirty="0"/>
            </a:br>
            <a:r>
              <a:rPr lang="en-US" dirty="0"/>
              <a:t>Hotel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DCE32-2D6B-46A7-B142-85508183A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John Millar</a:t>
            </a:r>
          </a:p>
          <a:p>
            <a:r>
              <a:rPr lang="en-US" dirty="0"/>
              <a:t>Kalen Asberry</a:t>
            </a:r>
          </a:p>
          <a:p>
            <a:r>
              <a:rPr lang="en-US" dirty="0"/>
              <a:t>Mark Foxworth</a:t>
            </a:r>
          </a:p>
        </p:txBody>
      </p:sp>
    </p:spTree>
    <p:extLst>
      <p:ext uri="{BB962C8B-B14F-4D97-AF65-F5344CB8AC3E}">
        <p14:creationId xmlns:p14="http://schemas.microsoft.com/office/powerpoint/2010/main" val="260247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9A5F-E13C-4520-8EBD-B48B321B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9A64-7B3E-4E5D-857F-98BAA28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6" y="1561160"/>
            <a:ext cx="7037511" cy="4679842"/>
          </a:xfrm>
        </p:spPr>
        <p:txBody>
          <a:bodyPr/>
          <a:lstStyle/>
          <a:p>
            <a:r>
              <a:rPr lang="en-US" dirty="0"/>
              <a:t>Filtered by country (Brazil)</a:t>
            </a:r>
          </a:p>
          <a:p>
            <a:pPr lvl="1"/>
            <a:r>
              <a:rPr lang="en-US" dirty="0"/>
              <a:t>To be finalized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0EA38-FB58-43C3-A54A-2AA16C73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709" y="934361"/>
            <a:ext cx="3119811" cy="167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2D426-603D-4E6A-92D3-3B412FB4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709" y="2692235"/>
            <a:ext cx="3194491" cy="39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6832-66D5-4F6A-B6DC-19966D69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8779-066B-4F06-B20C-20BE8BC4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16090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EB43-FF8C-42BC-9CB7-29EA645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EEB5-E7D7-4B3D-A132-B7765A42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13" y="2070673"/>
            <a:ext cx="4507375" cy="4195481"/>
          </a:xfrm>
        </p:spPr>
        <p:txBody>
          <a:bodyPr/>
          <a:lstStyle/>
          <a:p>
            <a:r>
              <a:rPr lang="en-US" dirty="0"/>
              <a:t>Ran two models with following:</a:t>
            </a:r>
          </a:p>
          <a:p>
            <a:pPr lvl="1"/>
            <a:r>
              <a:rPr lang="en-US" dirty="0"/>
              <a:t>Epochs = 100</a:t>
            </a:r>
          </a:p>
          <a:p>
            <a:pPr lvl="1"/>
            <a:r>
              <a:rPr lang="en-US" dirty="0"/>
              <a:t>Features = 11</a:t>
            </a:r>
          </a:p>
          <a:p>
            <a:pPr lvl="1"/>
            <a:r>
              <a:rPr lang="en-US" dirty="0"/>
              <a:t>Nodes = 8</a:t>
            </a:r>
          </a:p>
          <a:p>
            <a:pPr lvl="1"/>
            <a:r>
              <a:rPr lang="en-US" dirty="0"/>
              <a:t>Activation = Linear</a:t>
            </a:r>
          </a:p>
          <a:p>
            <a:r>
              <a:rPr lang="en-US" dirty="0"/>
              <a:t>MSE = 654</a:t>
            </a:r>
          </a:p>
          <a:p>
            <a:r>
              <a:rPr lang="en-US" dirty="0"/>
              <a:t>Results indicate the model is within $100 dollars of the actual value which is not accurate.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66B4E-F594-44FD-82FC-730671C7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50" y="4168413"/>
            <a:ext cx="6093538" cy="236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8D98A-3C09-4015-B6CF-05F3D4C0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14" y="1424475"/>
            <a:ext cx="4334251" cy="2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56DD-9569-4274-982B-31F44825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94B2-4EC3-4F5E-BCF1-5FC16F45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66" y="1759956"/>
            <a:ext cx="4432239" cy="4143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Results</a:t>
            </a:r>
          </a:p>
          <a:p>
            <a:pPr lvl="1"/>
            <a:r>
              <a:rPr lang="en-US" dirty="0"/>
              <a:t>With current data, can accurately predict 25% to 31% of prices.</a:t>
            </a:r>
          </a:p>
          <a:p>
            <a:pPr lvl="1"/>
            <a:r>
              <a:rPr lang="en-US" dirty="0"/>
              <a:t>Accurate within $50</a:t>
            </a:r>
          </a:p>
          <a:p>
            <a:pPr lvl="1"/>
            <a:r>
              <a:rPr lang="en-US" dirty="0"/>
              <a:t>Deep learning model was not accurate with a </a:t>
            </a:r>
            <a:r>
              <a:rPr lang="en-US" dirty="0" err="1"/>
              <a:t>mse</a:t>
            </a:r>
            <a:r>
              <a:rPr lang="en-US" dirty="0"/>
              <a:t> of 654.  Significant variances between predicted and actual </a:t>
            </a:r>
            <a:r>
              <a:rPr lang="en-US" dirty="0" err="1"/>
              <a:t>adr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There is a correlation between cost and lead time (Random Forest Weights).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E5ECF6-DBEF-4ADB-A315-C0DA580B1CB5}"/>
              </a:ext>
            </a:extLst>
          </p:cNvPr>
          <p:cNvSpPr txBox="1">
            <a:spLocks/>
          </p:cNvSpPr>
          <p:nvPr/>
        </p:nvSpPr>
        <p:spPr>
          <a:xfrm>
            <a:off x="6542040" y="1853248"/>
            <a:ext cx="4432239" cy="414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More Data</a:t>
            </a:r>
          </a:p>
          <a:p>
            <a:pPr lvl="2"/>
            <a:r>
              <a:rPr lang="en-US" dirty="0"/>
              <a:t>More granular data (hotel location)</a:t>
            </a:r>
          </a:p>
          <a:p>
            <a:pPr lvl="2"/>
            <a:r>
              <a:rPr lang="en-US" dirty="0"/>
              <a:t>Start Ratings</a:t>
            </a:r>
          </a:p>
          <a:p>
            <a:pPr lvl="1"/>
            <a:r>
              <a:rPr lang="en-US" dirty="0"/>
              <a:t>More memory</a:t>
            </a:r>
          </a:p>
          <a:p>
            <a:pPr lvl="2"/>
            <a:r>
              <a:rPr lang="en-US" dirty="0"/>
              <a:t>Dataset size caused significant slowdowns on machines</a:t>
            </a:r>
          </a:p>
          <a:p>
            <a:pPr lvl="2"/>
            <a:r>
              <a:rPr lang="en-US" dirty="0"/>
              <a:t>Had to filter data to run due to size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F400-7A9B-4DB3-819C-B266F08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22AB-1F5A-4A6B-8C99-4F8DF5E4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Kaggle’s Hotel Booking Demand dataset, this project seeks to examine:</a:t>
            </a:r>
          </a:p>
          <a:p>
            <a:pPr lvl="1"/>
            <a:r>
              <a:rPr lang="en-US" dirty="0"/>
              <a:t>Key features in determining hotel prices</a:t>
            </a:r>
          </a:p>
          <a:p>
            <a:pPr lvl="1"/>
            <a:r>
              <a:rPr lang="en-US" dirty="0"/>
              <a:t>Best times to travel abroad  to save money hotels</a:t>
            </a:r>
          </a:p>
          <a:p>
            <a:r>
              <a:rPr lang="en-US" dirty="0"/>
              <a:t>The project will utilize various data cleaning and machine learning techniques to determine which model most accurately predicts hotel prices. </a:t>
            </a:r>
          </a:p>
        </p:txBody>
      </p:sp>
    </p:spTree>
    <p:extLst>
      <p:ext uri="{BB962C8B-B14F-4D97-AF65-F5344CB8AC3E}">
        <p14:creationId xmlns:p14="http://schemas.microsoft.com/office/powerpoint/2010/main" val="35742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9F0-F254-4985-9943-EECA92FB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0FC0-B779-4AD1-8420-310E2BFD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features have the most impact on hotel price?</a:t>
            </a:r>
          </a:p>
          <a:p>
            <a:r>
              <a:rPr lang="en-US" dirty="0"/>
              <a:t>Is there true cost savings in booking a hotel well in advance? </a:t>
            </a:r>
          </a:p>
          <a:p>
            <a:r>
              <a:rPr lang="en-US" dirty="0"/>
              <a:t>When is the best time to travel to save money on hotels?</a:t>
            </a:r>
          </a:p>
          <a:p>
            <a:r>
              <a:rPr lang="en-US" dirty="0"/>
              <a:t>Can this data be used to build a machine learning model to accurately predict hotel prices?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B351-8C79-4EDA-8A54-4D265C48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8348-7537-4AAC-B99A-9A7EC458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Booking Demand Data </a:t>
            </a:r>
          </a:p>
          <a:p>
            <a:pPr lvl="1"/>
            <a:r>
              <a:rPr lang="en-US" dirty="0"/>
              <a:t>Source – Kaggle</a:t>
            </a:r>
          </a:p>
          <a:p>
            <a:pPr lvl="1"/>
            <a:r>
              <a:rPr lang="en-US" dirty="0">
                <a:hlinkClick r:id="rId2"/>
              </a:rPr>
              <a:t>https://www.kaggle.com/jessemostipak/hotel-booking-demand/data#nd</a:t>
            </a:r>
            <a:endParaRPr lang="en-US" dirty="0"/>
          </a:p>
          <a:p>
            <a:pPr lvl="1"/>
            <a:r>
              <a:rPr lang="en-US" dirty="0"/>
              <a:t>Description:</a:t>
            </a:r>
          </a:p>
          <a:p>
            <a:pPr lvl="2"/>
            <a:r>
              <a:rPr lang="en-US" dirty="0"/>
              <a:t>~119,000 rows of data with 32 columns.  </a:t>
            </a:r>
          </a:p>
          <a:p>
            <a:pPr lvl="2"/>
            <a:r>
              <a:rPr lang="en-US" dirty="0"/>
              <a:t>Data includes Average Daily Rates, meal plan, country, lead time, booking date and hotel types.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FB3F-E7FC-4B8B-BD7F-E36C7372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1E4-A0CF-4D76-97A6-9BA20485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(Combine columns and drop unnecessary data):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Arrival month was converted to numerical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Arrival day, month, and year were combined in a new row labeled date.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daily rates less than $50 were eliminated to remove discounted prices.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 segments such as aviation, corporate, undefined and complementary rates were dropped to reduce noise and focus on standard consumer rates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features were dropped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values were dropped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Data frame cleaned to 116,000 rows with 13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3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D8D-C7C1-49B3-973B-AFEBE97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86A3-DFD3-491C-8256-E2F0EB0E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 startAt="7"/>
            </a:pPr>
            <a:r>
              <a:rPr lang="en-US" dirty="0"/>
              <a:t>Transformed non-numeric data using one-hot-encoder and dummy values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Rounded average daily rate to the nearest $10 dollars to simplify model predictions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Additional filter options to sort data by country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?Use standard scaler to normalize the final data frame</a:t>
            </a:r>
          </a:p>
        </p:txBody>
      </p:sp>
    </p:spTree>
    <p:extLst>
      <p:ext uri="{BB962C8B-B14F-4D97-AF65-F5344CB8AC3E}">
        <p14:creationId xmlns:p14="http://schemas.microsoft.com/office/powerpoint/2010/main" val="16923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E69A-B6F6-43A6-9329-A8B15ED5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Time to Travel:</a:t>
            </a:r>
            <a:br>
              <a:rPr lang="en-US" dirty="0"/>
            </a:br>
            <a:r>
              <a:rPr lang="en-US" dirty="0"/>
              <a:t>Average Weekly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DEEEC-3BB6-485B-9148-C3F6CAE0E1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8478" y="2161047"/>
            <a:ext cx="5164322" cy="35846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3808D-CE79-4785-A0CC-9BE63DBC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775" y="1853248"/>
            <a:ext cx="4396341" cy="42002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split by City and Resort Hotel</a:t>
            </a:r>
          </a:p>
          <a:p>
            <a:r>
              <a:rPr lang="en-US" dirty="0"/>
              <a:t>Resampled based on a weekly average</a:t>
            </a:r>
          </a:p>
          <a:p>
            <a:r>
              <a:rPr lang="en-US" dirty="0"/>
              <a:t>High seasonality in the resort hotel data with high peaks and valleys with peak time in the summer / </a:t>
            </a:r>
            <a:r>
              <a:rPr lang="en-US" dirty="0" err="1"/>
              <a:t>lat</a:t>
            </a:r>
            <a:r>
              <a:rPr lang="en-US" dirty="0"/>
              <a:t> fall months.</a:t>
            </a:r>
          </a:p>
          <a:p>
            <a:r>
              <a:rPr lang="en-US" dirty="0"/>
              <a:t>General upward trend in the City hotel prices over time.  </a:t>
            </a:r>
          </a:p>
          <a:p>
            <a:r>
              <a:rPr lang="en-US" dirty="0"/>
              <a:t>Data indicates the best time to travel to save money is during the non peak times such as winter and early  Spring</a:t>
            </a:r>
          </a:p>
        </p:txBody>
      </p:sp>
    </p:spTree>
    <p:extLst>
      <p:ext uri="{BB962C8B-B14F-4D97-AF65-F5344CB8AC3E}">
        <p14:creationId xmlns:p14="http://schemas.microsoft.com/office/powerpoint/2010/main" val="204047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337-9BC9-4E1F-AEFC-9E46E512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/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D8C5-0BF6-40C8-9584-4DE07736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08530"/>
            <a:ext cx="507110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Random Forest and Gradient Boosting we can predict the price within a $50 range.</a:t>
            </a:r>
          </a:p>
          <a:p>
            <a:r>
              <a:rPr lang="en-US" dirty="0"/>
              <a:t>Filtered by country, we can predict the exact price 1/3 of the time.</a:t>
            </a:r>
          </a:p>
          <a:p>
            <a:r>
              <a:rPr lang="en-US" dirty="0"/>
              <a:t>Features with most weight:</a:t>
            </a:r>
          </a:p>
          <a:p>
            <a:pPr lvl="1"/>
            <a:r>
              <a:rPr lang="en-US" dirty="0"/>
              <a:t>Lead Time</a:t>
            </a:r>
          </a:p>
          <a:p>
            <a:pPr lvl="1"/>
            <a:r>
              <a:rPr lang="en-US" dirty="0"/>
              <a:t>Arrival Date (Week)</a:t>
            </a:r>
          </a:p>
          <a:p>
            <a:pPr lvl="1"/>
            <a:r>
              <a:rPr lang="en-US" dirty="0"/>
              <a:t>Arrival Date (Month)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Confirmed cost savings in booking in advanced (lead time).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82F09-887D-4941-AB99-65896791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03" y="4314548"/>
            <a:ext cx="5584719" cy="208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2C359-9C69-4D3E-A6F1-9D126EE5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03" y="2131293"/>
            <a:ext cx="5646764" cy="1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5802-3FE0-4788-A3F7-6F54419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0B37-88E7-4269-A4D7-EC80DEF9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7913"/>
            <a:ext cx="3832672" cy="4195481"/>
          </a:xfrm>
        </p:spPr>
        <p:txBody>
          <a:bodyPr/>
          <a:lstStyle/>
          <a:p>
            <a:r>
              <a:rPr lang="en-US" dirty="0"/>
              <a:t>To be finalized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3E07B-92C6-4E49-B3DE-153FB20D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27" y="1617913"/>
            <a:ext cx="5921407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615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Project 2:  Hotel Price Predictor</vt:lpstr>
      <vt:lpstr>Summary and Goal of Project</vt:lpstr>
      <vt:lpstr>Questions of the Data:</vt:lpstr>
      <vt:lpstr>Data Source:</vt:lpstr>
      <vt:lpstr>Data Cleaning Process</vt:lpstr>
      <vt:lpstr>Data Cleaning continued….</vt:lpstr>
      <vt:lpstr>Best Time to Travel: Average Weekly Rates</vt:lpstr>
      <vt:lpstr>Random Forest Model / Gradient Boosting</vt:lpstr>
      <vt:lpstr>Linear Regression</vt:lpstr>
      <vt:lpstr>ARIMA Model</vt:lpstr>
      <vt:lpstr>Decision Tree</vt:lpstr>
      <vt:lpstr>Deep Learning Techniques</vt:lpstr>
      <vt:lpstr>Final Results &amp;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Hotel Price Predictor</dc:title>
  <dc:creator>Mark Foxworth</dc:creator>
  <cp:lastModifiedBy>Mark Foxworth</cp:lastModifiedBy>
  <cp:revision>18</cp:revision>
  <dcterms:created xsi:type="dcterms:W3CDTF">2020-08-18T00:06:09Z</dcterms:created>
  <dcterms:modified xsi:type="dcterms:W3CDTF">2020-08-22T18:54:15Z</dcterms:modified>
</cp:coreProperties>
</file>