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65" r:id="rId5"/>
    <p:sldId id="266" r:id="rId6"/>
    <p:sldId id="270" r:id="rId7"/>
    <p:sldId id="269" r:id="rId8"/>
    <p:sldId id="278" r:id="rId9"/>
    <p:sldId id="264" r:id="rId10"/>
    <p:sldId id="274" r:id="rId11"/>
    <p:sldId id="279" r:id="rId12"/>
    <p:sldId id="273" r:id="rId13"/>
    <p:sldId id="27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8" autoAdjust="0"/>
    <p:restoredTop sz="96291"/>
  </p:normalViewPr>
  <p:slideViewPr>
    <p:cSldViewPr snapToGrid="0">
      <p:cViewPr varScale="1">
        <p:scale>
          <a:sx n="98" d="100"/>
          <a:sy n="98" d="100"/>
        </p:scale>
        <p:origin x="3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EDA6C-3A73-41B1-80F9-42AB3404D991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F88A6-0295-4AFE-BA2B-69945554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6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Percentage (cumulative) chart by city – line chart</a:t>
            </a:r>
          </a:p>
          <a:p>
            <a:pPr lvl="1"/>
            <a:r>
              <a:rPr lang="en-US" dirty="0"/>
              <a:t>Top 5</a:t>
            </a:r>
          </a:p>
          <a:p>
            <a:pPr lvl="1"/>
            <a:r>
              <a:rPr lang="en-US" dirty="0"/>
              <a:t>Bottom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78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Feature</a:t>
            </a:r>
          </a:p>
          <a:p>
            <a:pPr lvl="1"/>
            <a:r>
              <a:rPr lang="en-US" dirty="0"/>
              <a:t>Affordable, luxury, etc.</a:t>
            </a:r>
          </a:p>
          <a:p>
            <a:r>
              <a:rPr lang="en-US" dirty="0"/>
              <a:t>Bubble chart real time walkthrough (switch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7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Feature</a:t>
            </a:r>
          </a:p>
          <a:p>
            <a:pPr lvl="1"/>
            <a:r>
              <a:rPr lang="en-US" dirty="0"/>
              <a:t>Affordable, luxury, etc.</a:t>
            </a:r>
          </a:p>
          <a:p>
            <a:r>
              <a:rPr lang="en-US" dirty="0"/>
              <a:t>Bubble chart real time walkthrough (switch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4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2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Heat map for Dallas County vs. Market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0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chart by property type + interest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chart by property type + interest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4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Feature</a:t>
            </a:r>
          </a:p>
          <a:p>
            <a:pPr lvl="1"/>
            <a:r>
              <a:rPr lang="en-US" dirty="0"/>
              <a:t>Affordable, luxury, etc.</a:t>
            </a:r>
          </a:p>
          <a:p>
            <a:r>
              <a:rPr lang="en-US" dirty="0"/>
              <a:t>Bubble chart real time walkthrough (switch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0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Feature</a:t>
            </a:r>
          </a:p>
          <a:p>
            <a:pPr lvl="1"/>
            <a:r>
              <a:rPr lang="en-US" dirty="0"/>
              <a:t>Affordable, luxury, etc.</a:t>
            </a:r>
          </a:p>
          <a:p>
            <a:r>
              <a:rPr lang="en-US" dirty="0"/>
              <a:t>Bubble chart real time walkthrough (switch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92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Feature</a:t>
            </a:r>
          </a:p>
          <a:p>
            <a:pPr lvl="1"/>
            <a:r>
              <a:rPr lang="en-US" dirty="0"/>
              <a:t>Affordable, luxury, etc.</a:t>
            </a:r>
          </a:p>
          <a:p>
            <a:r>
              <a:rPr lang="en-US" dirty="0"/>
              <a:t>Bubble chart real time walkthrough (switch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3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Feature</a:t>
            </a:r>
          </a:p>
          <a:p>
            <a:pPr lvl="1"/>
            <a:r>
              <a:rPr lang="en-US" dirty="0"/>
              <a:t>Affordable, luxury, etc.</a:t>
            </a:r>
          </a:p>
          <a:p>
            <a:r>
              <a:rPr lang="en-US" dirty="0"/>
              <a:t>Bubble chart real time walkthrough (switch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4944-AD14-4438-83E1-9EF054EE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D57E2-22B3-4C54-8327-AD911CCA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B709-40D3-4007-BA1F-92AA0423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4AB1-9497-4F09-9DB3-3E8BD4C2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66A08-4550-466E-92CF-F0D57C09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9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F935-9F0A-491C-A3C5-C60CA74D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9DEF4-CE0F-4EC2-8966-D0030DF01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0EA9-45F5-497F-8815-D790588C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04CC-6CD9-4259-AEB9-2D9DB05E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FF89-D528-424A-846B-131C9EB8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9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98481-799E-4986-9F23-26ACE79BE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75FD6-5BFD-41C1-A133-7ACD293D7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15C88-D9CA-452B-8246-702A8F89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56767-7C34-46FF-98DF-7018D33E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FD84-6106-47D5-9B04-CCEAE5B2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297-1E67-4413-A253-D4328FE2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159BF-8082-4535-AAC1-60BF67A63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DAFD-DEC7-496B-AC4B-2D2D27E2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FAD1F-3EFB-4849-8482-8ABDB516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F215-E433-40B0-8BB3-D87FA9D5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D54D-EC74-46F9-A6D9-4274B783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97903-3049-40E9-8B2B-A14F7825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4E67-D2C0-456F-AC6B-1B1A5113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9AA5-54CC-46C3-8883-F554B60A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CEA0-0D17-4913-92A1-8C255FD0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1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0AD2-6C84-4E0E-8FFD-E55CA3BD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0855-FC4A-4644-8122-750040ECB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1934D-B2DE-4F6D-AC2F-255EFD47D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285C6-09F2-4354-B1A4-A54D642C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A53AF-105F-4C00-8B15-AF417A7C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7FC56-4F29-47CB-9A41-13C853D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DA5F-9A04-4BFD-AA0A-F944C10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2A762-B698-42A6-96C0-CEC27AA8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95110-A52E-4D85-B91D-449C1E188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90AAF-E02A-4409-B3A7-21602C7B1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26DED-3AF3-41A7-A127-E007E5A30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19A4C-A085-4FE9-8E1B-49D2AECE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9A9DB-3A81-4F0F-8DCA-EE022542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009AE-74ED-4C4D-A51F-3729B584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B38B-EF6E-4423-A4B9-22A98941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D1F15-1FD1-42A7-9E24-F9498327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145FC-976C-4FA8-959F-97A13408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882F4-DC83-4A78-86C9-80DE7FB5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0F0DA-C584-4ECE-9E93-9CC76D3C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82C63-2594-4082-BA3E-B1B76E81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E8361-F159-4659-91AC-7AB84F23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8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C078-AFB0-48A2-89F2-F310A0C1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BCEB-64D3-40E3-80A0-FAC322E46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19430-611D-4A22-8C29-3F80FA82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268D-233E-4FC5-BE9D-E881CFD6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5E877-9D38-4F6C-A3A9-610E0586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C2571-EA4B-4290-AC0D-9FE4A8BB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4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BD50-FB1A-4D35-B9F6-9FAE4612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58604-AC06-47DD-9F47-4B0E6C8A6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1CFCB-DC51-4497-B392-67036FBE1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117FC-265B-4D24-A061-8E362559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00DA-CA9E-4FF2-B563-E5BE0EB2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B3C13-7BF6-43AA-B419-E2A4A6E4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B9E47-4628-497C-BACF-643F556B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62708"/>
            <a:ext cx="10515600" cy="83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49D93-AD1C-44D4-8DEB-ECEF2C8EF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760" y="1280160"/>
            <a:ext cx="10607040" cy="489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EC26-F7B1-4FE5-A1BA-0ABCD3092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C59C-8E4B-4B40-BA66-5D2EF6D60A7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3E1E-9979-4838-AA9D-4E02F0141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5F0B-A7D3-45DA-AA11-38F985ACE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8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78CE8F-F178-AD4F-9723-BE98FCED51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D9391B-D7C5-4A5A-A6A6-86790B1BB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6262"/>
            <a:ext cx="9144000" cy="2387600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Dallas County Residential Home Value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7FEAC-C81F-44DA-A4BC-A774B08A7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3862"/>
            <a:ext cx="9144000" cy="1655762"/>
          </a:xfrm>
        </p:spPr>
        <p:txBody>
          <a:bodyPr>
            <a:noAutofit/>
          </a:bodyPr>
          <a:lstStyle/>
          <a:p>
            <a:pPr lvl="0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Team Members:</a:t>
            </a:r>
          </a:p>
          <a:p>
            <a:pPr lvl="0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Julas Hollie</a:t>
            </a:r>
          </a:p>
          <a:p>
            <a:pPr lvl="0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Marcus Kim</a:t>
            </a:r>
          </a:p>
          <a:p>
            <a:pPr lvl="0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John Millar</a:t>
            </a:r>
          </a:p>
          <a:p>
            <a:pPr lvl="0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Joe Swiderski</a:t>
            </a:r>
          </a:p>
        </p:txBody>
      </p:sp>
    </p:spTree>
    <p:extLst>
      <p:ext uri="{BB962C8B-B14F-4D97-AF65-F5344CB8AC3E}">
        <p14:creationId xmlns:p14="http://schemas.microsoft.com/office/powerpoint/2010/main" val="397598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B3DBAE6-E87F-9A44-A1B8-C6B6406D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7D4C61-7B69-3847-84C8-892127B8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006E851-EEB6-7B49-8D22-4D6B8736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2D45E6-123F-964A-94ED-B8383B476269}"/>
              </a:ext>
            </a:extLst>
          </p:cNvPr>
          <p:cNvSpPr txBox="1"/>
          <p:nvPr/>
        </p:nvSpPr>
        <p:spPr>
          <a:xfrm>
            <a:off x="701039" y="1214978"/>
            <a:ext cx="4905153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Hypothesis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5B61A-951A-134F-9F2C-5153D59698FD}"/>
              </a:ext>
            </a:extLst>
          </p:cNvPr>
          <p:cNvSpPr txBox="1"/>
          <p:nvPr/>
        </p:nvSpPr>
        <p:spPr>
          <a:xfrm>
            <a:off x="6357207" y="1214978"/>
            <a:ext cx="4905153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4D417A-9496-4549-A4DB-A6B68E129E48}"/>
              </a:ext>
            </a:extLst>
          </p:cNvPr>
          <p:cNvSpPr/>
          <p:nvPr/>
        </p:nvSpPr>
        <p:spPr>
          <a:xfrm>
            <a:off x="6357207" y="1838088"/>
            <a:ext cx="4996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False. school district differentiation is minimal. All cities are highly correlated.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B61B06-3A55-6944-9940-437834E3E5D4}"/>
              </a:ext>
            </a:extLst>
          </p:cNvPr>
          <p:cNvSpPr/>
          <p:nvPr/>
        </p:nvSpPr>
        <p:spPr>
          <a:xfrm>
            <a:off x="701039" y="1838088"/>
            <a:ext cx="51337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Location, location, location –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districts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 a significant differentiator relative to appreciation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C1ECD0-9346-6F4E-97B4-F39905CF5E69}"/>
              </a:ext>
            </a:extLst>
          </p:cNvPr>
          <p:cNvSpPr/>
          <p:nvPr/>
        </p:nvSpPr>
        <p:spPr>
          <a:xfrm>
            <a:off x="6357207" y="2645863"/>
            <a:ext cx="4996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True. unemployment is negatively correlated to home values and GDP growth.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639507-AD38-5F4F-8979-965DCB8AB1C6}"/>
              </a:ext>
            </a:extLst>
          </p:cNvPr>
          <p:cNvSpPr/>
          <p:nvPr/>
        </p:nvSpPr>
        <p:spPr>
          <a:xfrm>
            <a:off x="701039" y="2645863"/>
            <a:ext cx="51337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Explosive job growth in Dallas and broader DFW is driving home values upward.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807BB4-6271-F745-AD52-F35960D3250F}"/>
              </a:ext>
            </a:extLst>
          </p:cNvPr>
          <p:cNvSpPr/>
          <p:nvPr/>
        </p:nvSpPr>
        <p:spPr>
          <a:xfrm>
            <a:off x="6357207" y="3545030"/>
            <a:ext cx="5260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False. Home values are negatively correlated to S&amp;P 500. Market volatility is speculated to be the cause. Additionally, affordable market is typically not heavily invested in market.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EE21FA-D4A2-2048-A7CB-00898CC17404}"/>
              </a:ext>
            </a:extLst>
          </p:cNvPr>
          <p:cNvSpPr/>
          <p:nvPr/>
        </p:nvSpPr>
        <p:spPr>
          <a:xfrm>
            <a:off x="701039" y="3545030"/>
            <a:ext cx="513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Home values are correlated to the US stock market.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541E03-3C9D-F74A-A311-31EE49B63512}"/>
              </a:ext>
            </a:extLst>
          </p:cNvPr>
          <p:cNvSpPr/>
          <p:nvPr/>
        </p:nvSpPr>
        <p:spPr>
          <a:xfrm>
            <a:off x="6357207" y="4690419"/>
            <a:ext cx="4996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True. In a decreasing rate environment, this is to be expected.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50BDA1-BF16-A446-87FD-600B8E166CE9}"/>
              </a:ext>
            </a:extLst>
          </p:cNvPr>
          <p:cNvSpPr/>
          <p:nvPr/>
        </p:nvSpPr>
        <p:spPr>
          <a:xfrm>
            <a:off x="701039" y="4690419"/>
            <a:ext cx="51337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Affordable homes (less than $150K) have the greatest percentage change in home price.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BB330A-4249-CA47-B004-3EAD493E5BA6}"/>
              </a:ext>
            </a:extLst>
          </p:cNvPr>
          <p:cNvSpPr/>
          <p:nvPr/>
        </p:nvSpPr>
        <p:spPr>
          <a:xfrm>
            <a:off x="6357207" y="5497254"/>
            <a:ext cx="4996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be determined. According to the Monte Carlo Simulation, rates are projected to drop another 50 bps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AAC865-E078-C34A-97CD-9266E6190A47}"/>
              </a:ext>
            </a:extLst>
          </p:cNvPr>
          <p:cNvSpPr/>
          <p:nvPr/>
        </p:nvSpPr>
        <p:spPr>
          <a:xfrm>
            <a:off x="701039" y="5497254"/>
            <a:ext cx="5133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Optimal investment is the affordable home over the next 3 years.</a:t>
            </a:r>
          </a:p>
        </p:txBody>
      </p:sp>
    </p:spTree>
    <p:extLst>
      <p:ext uri="{BB962C8B-B14F-4D97-AF65-F5344CB8AC3E}">
        <p14:creationId xmlns:p14="http://schemas.microsoft.com/office/powerpoint/2010/main" val="7945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A3D2-8652-9243-A3EB-F3495A1B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025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86143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A190CFE-70E1-44E8-83D3-9F14D4DC4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099366"/>
            <a:ext cx="11003280" cy="260699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14D0B0D-5A69-444F-B1DB-8AA169210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4175760"/>
            <a:ext cx="11003280" cy="24917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EF402FD-2B94-5D47-A466-0A160187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</p:spTree>
    <p:extLst>
      <p:ext uri="{BB962C8B-B14F-4D97-AF65-F5344CB8AC3E}">
        <p14:creationId xmlns:p14="http://schemas.microsoft.com/office/powerpoint/2010/main" val="135916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8F35445B-4F0F-4F28-9E8A-9D2C40421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6137"/>
            <a:ext cx="10515600" cy="47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AEC5998-F1A4-FB4C-8677-2B81E208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339452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A3D2-8652-9243-A3EB-F3495A1B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025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0840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DD00-0104-4945-B372-E6B14C93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AAC7A-F639-8C44-91C6-C0099EA28654}"/>
              </a:ext>
            </a:extLst>
          </p:cNvPr>
          <p:cNvSpPr txBox="1"/>
          <p:nvPr/>
        </p:nvSpPr>
        <p:spPr>
          <a:xfrm>
            <a:off x="875212" y="1099368"/>
            <a:ext cx="1972492" cy="13977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8BE58-F4D1-1049-914B-0A2EA910385A}"/>
              </a:ext>
            </a:extLst>
          </p:cNvPr>
          <p:cNvSpPr txBox="1"/>
          <p:nvPr/>
        </p:nvSpPr>
        <p:spPr>
          <a:xfrm>
            <a:off x="2847703" y="1099366"/>
            <a:ext cx="8414657" cy="1397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18288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 of Dallas County home prices over the previous 5 years with the intent to determine which factors influenced property values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 District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Property Type [Affordable, First Time, Affluent, Luxury]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Macroeconomic factors [GDP, Unemployment, S&amp;P500]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B71E6-6C49-C549-8DC6-3B9188CBEFF3}"/>
              </a:ext>
            </a:extLst>
          </p:cNvPr>
          <p:cNvSpPr txBox="1"/>
          <p:nvPr/>
        </p:nvSpPr>
        <p:spPr>
          <a:xfrm>
            <a:off x="875212" y="2753994"/>
            <a:ext cx="1972492" cy="940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6586A-256D-5D47-980D-98B81306A9C4}"/>
              </a:ext>
            </a:extLst>
          </p:cNvPr>
          <p:cNvSpPr txBox="1"/>
          <p:nvPr/>
        </p:nvSpPr>
        <p:spPr>
          <a:xfrm>
            <a:off x="2847703" y="2753993"/>
            <a:ext cx="8414657" cy="9405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182880" rtlCol="0" anchor="ctr" anchorCtr="0">
            <a:no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Based on analysis, determine the best investment over the next 3 years in Dallas home market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41F42-D9F0-3649-AFEA-118D7874FC91}"/>
              </a:ext>
            </a:extLst>
          </p:cNvPr>
          <p:cNvSpPr txBox="1"/>
          <p:nvPr/>
        </p:nvSpPr>
        <p:spPr>
          <a:xfrm>
            <a:off x="875212" y="3951420"/>
            <a:ext cx="1972492" cy="940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86A7A-A725-6A40-8581-F70365CFD6E4}"/>
              </a:ext>
            </a:extLst>
          </p:cNvPr>
          <p:cNvSpPr txBox="1"/>
          <p:nvPr/>
        </p:nvSpPr>
        <p:spPr>
          <a:xfrm>
            <a:off x="2847703" y="3951419"/>
            <a:ext cx="8414657" cy="9405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182880" rtlCol="0" anchor="ctr" anchorCtr="0">
            <a:no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Dallas County Appraisal District (CAD) </a:t>
            </a:r>
            <a:r>
              <a:rPr lang="en-US" i="1" dirty="0"/>
              <a:t>total home value </a:t>
            </a:r>
            <a:r>
              <a:rPr lang="en-US" dirty="0"/>
              <a:t>was used to value the properties. CAD values were used as a proxy for market values.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681C58-9DAB-DE40-B48C-3A8BE3B4F363}"/>
              </a:ext>
            </a:extLst>
          </p:cNvPr>
          <p:cNvSpPr txBox="1"/>
          <p:nvPr/>
        </p:nvSpPr>
        <p:spPr>
          <a:xfrm>
            <a:off x="875212" y="5148844"/>
            <a:ext cx="1972492" cy="940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DAB10-6DD9-8740-8EAF-0E844144F34C}"/>
              </a:ext>
            </a:extLst>
          </p:cNvPr>
          <p:cNvSpPr txBox="1"/>
          <p:nvPr/>
        </p:nvSpPr>
        <p:spPr>
          <a:xfrm>
            <a:off x="2847703" y="5148843"/>
            <a:ext cx="8414657" cy="9405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182880" rtlCol="0" anchor="ctr" anchorCtr="0">
            <a:no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        Dallas residential home market: favorable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C3A797D-5A57-1F46-897C-2227B964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7E521D-04ED-B84B-A695-8E882856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2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42707D-E4AF-404F-83B9-5B9CBFA7A01A}"/>
              </a:ext>
            </a:extLst>
          </p:cNvPr>
          <p:cNvSpPr/>
          <p:nvPr/>
        </p:nvSpPr>
        <p:spPr>
          <a:xfrm>
            <a:off x="3004457" y="5466026"/>
            <a:ext cx="291403" cy="292608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494A41E-602D-C140-BE4A-2964007B36AB}"/>
              </a:ext>
            </a:extLst>
          </p:cNvPr>
          <p:cNvGrpSpPr/>
          <p:nvPr/>
        </p:nvGrpSpPr>
        <p:grpSpPr>
          <a:xfrm>
            <a:off x="247015" y="198909"/>
            <a:ext cx="10607040" cy="6458767"/>
            <a:chOff x="746760" y="793272"/>
            <a:chExt cx="9784666" cy="5869172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95998C9-F9BE-434E-865C-5F2EA0E7E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369" y="793272"/>
              <a:ext cx="9469057" cy="586917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3926C6-F417-9741-8182-01DECC5B40F9}"/>
                </a:ext>
              </a:extLst>
            </p:cNvPr>
            <p:cNvSpPr txBox="1"/>
            <p:nvPr/>
          </p:nvSpPr>
          <p:spPr>
            <a:xfrm>
              <a:off x="746760" y="1099366"/>
              <a:ext cx="6015547" cy="623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91FEB-BABE-6140-943D-5A81D450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1725-9ECB-A44D-A3AB-0333C4EF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3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7A01FF3-3721-D949-BBC2-435819E5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Values by 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6A7C2-E732-F44A-9459-F52907652D4E}"/>
              </a:ext>
            </a:extLst>
          </p:cNvPr>
          <p:cNvSpPr txBox="1"/>
          <p:nvPr/>
        </p:nvSpPr>
        <p:spPr>
          <a:xfrm>
            <a:off x="5727132" y="5450050"/>
            <a:ext cx="2530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Size = Property Value</a:t>
            </a:r>
          </a:p>
        </p:txBody>
      </p:sp>
    </p:spTree>
    <p:extLst>
      <p:ext uri="{BB962C8B-B14F-4D97-AF65-F5344CB8AC3E}">
        <p14:creationId xmlns:p14="http://schemas.microsoft.com/office/powerpoint/2010/main" val="83012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128B-98E6-204F-9282-59D7E289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Year Return: Top 5 &amp; Bottom 5 Cities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449E88F-A8F5-4C88-9055-3E96B4F69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1" y="1480434"/>
            <a:ext cx="6004559" cy="452628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B94CE635-3E73-49E6-A7F7-480FC1179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792" y="1449002"/>
            <a:ext cx="6004559" cy="4526280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3DB992-56C3-754B-AD2F-58D3F392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72E5-B546-D34B-B333-4A36A242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7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128B-98E6-204F-9282-59D7E289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District (ISD) Differentiation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40F5C3-B2B1-452E-8D5C-7D26F7D277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F35E991-B535-4F63-8FF2-4B8F2B082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18" y="1265872"/>
            <a:ext cx="9991726" cy="527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3B9D4F1-1AD4-504C-A09D-7A1B8C6B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C8DD-30DB-7342-98F6-8EBB6DE0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21270-4050-A448-9E93-F694F0FDC3CF}"/>
              </a:ext>
            </a:extLst>
          </p:cNvPr>
          <p:cNvSpPr txBox="1"/>
          <p:nvPr/>
        </p:nvSpPr>
        <p:spPr>
          <a:xfrm>
            <a:off x="1406769" y="2044220"/>
            <a:ext cx="8340132" cy="369332"/>
          </a:xfrm>
          <a:prstGeom prst="rect">
            <a:avLst/>
          </a:prstGeom>
          <a:noFill/>
          <a:ln w="38100">
            <a:solidFill>
              <a:srgbClr val="FFD75A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7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A3D2-8652-9243-A3EB-F3495A1B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Macroeconomic Influence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21063D-84A7-4A5A-82C0-BB0AE96606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68" y="1326764"/>
            <a:ext cx="8094688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52520-3576-0E42-9536-DC5FE278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DA2074-0C2A-3B4D-9D80-AC971A13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A3D2-8652-9243-A3EB-F3495A1B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Impact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B6C7A0-8BA4-4B1B-BEC9-25BBAC399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4" y="1338000"/>
            <a:ext cx="5426230" cy="379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810B523-F3DE-403F-8990-558826170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38000"/>
            <a:ext cx="6094826" cy="4127628"/>
          </a:xfr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A90D60-13A1-5547-A30B-2F592D7E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0CDD-DF9F-424B-82C3-E83DF5A9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1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DABE15-2FF3-B544-91F5-F83D92CA5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6" y="3809528"/>
            <a:ext cx="5171214" cy="2546822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440690EA-1653-7D49-800A-42FF9ED1F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33" y="246706"/>
            <a:ext cx="7683867" cy="328485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5406344-C29F-2341-BFA9-A662D449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6F2891-2257-EA43-92A4-9A69F25F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A197AF-E063-F849-BA72-BCC6DEC2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val="318033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DBDEB611-EC18-4ACF-BAC4-65EC8DD31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05" y="1300551"/>
            <a:ext cx="10013389" cy="479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0608C-8E40-094F-9F9E-7E4DD1BA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A189845-6EC7-E346-AB9F-0D697295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E8A0B8-DEA8-D646-9DD3-E5DFE420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by Property Type</a:t>
            </a:r>
          </a:p>
        </p:txBody>
      </p:sp>
    </p:spTree>
    <p:extLst>
      <p:ext uri="{BB962C8B-B14F-4D97-AF65-F5344CB8AC3E}">
        <p14:creationId xmlns:p14="http://schemas.microsoft.com/office/powerpoint/2010/main" val="62598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501</Words>
  <Application>Microsoft Office PowerPoint</Application>
  <PresentationFormat>Widescreen</PresentationFormat>
  <Paragraphs>96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Dallas County Residential Home Value Analysis</vt:lpstr>
      <vt:lpstr>Introduction</vt:lpstr>
      <vt:lpstr>Property Values by City</vt:lpstr>
      <vt:lpstr>5 Year Return: Top 5 &amp; Bottom 5 Cities</vt:lpstr>
      <vt:lpstr>School District (ISD) Differentiation</vt:lpstr>
      <vt:lpstr>Macroeconomic Influence</vt:lpstr>
      <vt:lpstr>Interest Rate Impact</vt:lpstr>
      <vt:lpstr>Monte Carlo</vt:lpstr>
      <vt:lpstr>Value by Property Type</vt:lpstr>
      <vt:lpstr>Summary</vt:lpstr>
      <vt:lpstr>Appendix</vt:lpstr>
      <vt:lpstr>Data Cleansing</vt:lpstr>
      <vt:lpstr>Data Distribution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Dallas County Residential Home Values Analysis</dc:title>
  <dc:creator>Kim Wonny</dc:creator>
  <cp:lastModifiedBy>Kim Wonny</cp:lastModifiedBy>
  <cp:revision>29</cp:revision>
  <dcterms:created xsi:type="dcterms:W3CDTF">2020-06-27T16:35:22Z</dcterms:created>
  <dcterms:modified xsi:type="dcterms:W3CDTF">2020-07-01T18:20:56Z</dcterms:modified>
</cp:coreProperties>
</file>