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2" r:id="rId4"/>
    <p:sldId id="258" r:id="rId5"/>
    <p:sldId id="259" r:id="rId6"/>
    <p:sldId id="260" r:id="rId7"/>
    <p:sldId id="264"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10/20/2020</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4819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10/20/2020</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5309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10/20/2020</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46253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10/20/2020</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76737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10/20/2020</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506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10/20/2020</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9866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10/20/2020</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7625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10/20/2020</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22049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10/20/2020</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4878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10/20/2020</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748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10/20/2020</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51432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10/20/2020</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75067073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33" r:id="rId4"/>
    <p:sldLayoutId id="2147483734" r:id="rId5"/>
    <p:sldLayoutId id="2147483739" r:id="rId6"/>
    <p:sldLayoutId id="2147483735" r:id="rId7"/>
    <p:sldLayoutId id="2147483736" r:id="rId8"/>
    <p:sldLayoutId id="2147483737" r:id="rId9"/>
    <p:sldLayoutId id="2147483738" r:id="rId10"/>
    <p:sldLayoutId id="2147483740"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92295-BCFE-49BF-834F-891F6BC2F442}"/>
              </a:ext>
            </a:extLst>
          </p:cNvPr>
          <p:cNvSpPr>
            <a:spLocks noGrp="1"/>
          </p:cNvSpPr>
          <p:nvPr>
            <p:ph type="ctrTitle"/>
          </p:nvPr>
        </p:nvSpPr>
        <p:spPr>
          <a:xfrm>
            <a:off x="1104899" y="2355112"/>
            <a:ext cx="6933112" cy="3237615"/>
          </a:xfrm>
        </p:spPr>
        <p:txBody>
          <a:bodyPr>
            <a:normAutofit/>
          </a:bodyPr>
          <a:lstStyle/>
          <a:p>
            <a:pPr algn="l"/>
            <a:r>
              <a:rPr lang="en-US" dirty="0"/>
              <a:t>Living Healthy</a:t>
            </a:r>
            <a:br>
              <a:rPr lang="en-US" dirty="0"/>
            </a:br>
            <a:r>
              <a:rPr lang="en-US" dirty="0"/>
              <a:t>DAPP (LHD)</a:t>
            </a:r>
          </a:p>
        </p:txBody>
      </p:sp>
      <p:sp>
        <p:nvSpPr>
          <p:cNvPr id="3" name="Subtitle 2">
            <a:extLst>
              <a:ext uri="{FF2B5EF4-FFF2-40B4-BE49-F238E27FC236}">
                <a16:creationId xmlns:a16="http://schemas.microsoft.com/office/drawing/2014/main" id="{A66428CD-370B-4FAB-9FF0-8AFF7AD4B2C4}"/>
              </a:ext>
            </a:extLst>
          </p:cNvPr>
          <p:cNvSpPr>
            <a:spLocks noGrp="1"/>
          </p:cNvSpPr>
          <p:nvPr>
            <p:ph type="subTitle" idx="1"/>
          </p:nvPr>
        </p:nvSpPr>
        <p:spPr>
          <a:xfrm>
            <a:off x="1104899" y="1265273"/>
            <a:ext cx="6933112" cy="1066522"/>
          </a:xfrm>
        </p:spPr>
        <p:txBody>
          <a:bodyPr>
            <a:normAutofit/>
          </a:bodyPr>
          <a:lstStyle/>
          <a:p>
            <a:pPr algn="l"/>
            <a:r>
              <a:rPr lang="en-US" dirty="0"/>
              <a:t>The Group </a:t>
            </a:r>
          </a:p>
          <a:p>
            <a:pPr algn="l"/>
            <a:r>
              <a:rPr lang="en-US" dirty="0"/>
              <a:t>Aaron Packard, john Millar, Richard Henderson</a:t>
            </a:r>
          </a:p>
        </p:txBody>
      </p:sp>
      <p:pic>
        <p:nvPicPr>
          <p:cNvPr id="4" name="Picture 3">
            <a:extLst>
              <a:ext uri="{FF2B5EF4-FFF2-40B4-BE49-F238E27FC236}">
                <a16:creationId xmlns:a16="http://schemas.microsoft.com/office/drawing/2014/main" id="{F49D773A-F366-43F8-9E99-1C219622037C}"/>
              </a:ext>
            </a:extLst>
          </p:cNvPr>
          <p:cNvPicPr>
            <a:picLocks noChangeAspect="1"/>
          </p:cNvPicPr>
          <p:nvPr/>
        </p:nvPicPr>
        <p:blipFill rotWithShape="1">
          <a:blip r:embed="rId2"/>
          <a:srcRect l="19009" r="29555" b="-1"/>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11" name="Straight Connector 1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33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66B6-C537-4ADB-910F-67A0547E9357}"/>
              </a:ext>
            </a:extLst>
          </p:cNvPr>
          <p:cNvSpPr>
            <a:spLocks noGrp="1"/>
          </p:cNvSpPr>
          <p:nvPr>
            <p:ph type="title"/>
          </p:nvPr>
        </p:nvSpPr>
        <p:spPr/>
        <p:txBody>
          <a:bodyPr/>
          <a:lstStyle/>
          <a:p>
            <a:r>
              <a:rPr lang="en-US" dirty="0"/>
              <a:t>proposal</a:t>
            </a:r>
          </a:p>
        </p:txBody>
      </p:sp>
      <p:sp>
        <p:nvSpPr>
          <p:cNvPr id="3" name="Content Placeholder 2">
            <a:extLst>
              <a:ext uri="{FF2B5EF4-FFF2-40B4-BE49-F238E27FC236}">
                <a16:creationId xmlns:a16="http://schemas.microsoft.com/office/drawing/2014/main" id="{70764C6A-807C-4E21-9CC3-58D54E96B2AC}"/>
              </a:ext>
            </a:extLst>
          </p:cNvPr>
          <p:cNvSpPr>
            <a:spLocks noGrp="1"/>
          </p:cNvSpPr>
          <p:nvPr>
            <p:ph idx="1"/>
          </p:nvPr>
        </p:nvSpPr>
        <p:spPr/>
        <p:txBody>
          <a:bodyPr>
            <a:normAutofit lnSpcReduction="10000"/>
          </a:bodyPr>
          <a:lstStyle/>
          <a:p>
            <a:r>
              <a:rPr lang="en-US" dirty="0"/>
              <a:t>Functionality</a:t>
            </a:r>
          </a:p>
          <a:p>
            <a:pPr lvl="1"/>
            <a:r>
              <a:rPr lang="en-US" dirty="0" err="1"/>
              <a:t>dApp</a:t>
            </a:r>
            <a:r>
              <a:rPr lang="en-US" dirty="0"/>
              <a:t> capture user data</a:t>
            </a:r>
          </a:p>
          <a:p>
            <a:pPr lvl="2"/>
            <a:r>
              <a:rPr lang="en-US" dirty="0"/>
              <a:t>Height, weight, gender, age, etc.</a:t>
            </a:r>
          </a:p>
          <a:p>
            <a:pPr lvl="1"/>
            <a:r>
              <a:rPr lang="en-US" dirty="0"/>
              <a:t>AJAX</a:t>
            </a:r>
          </a:p>
          <a:p>
            <a:pPr lvl="2"/>
            <a:r>
              <a:rPr lang="en-US" dirty="0"/>
              <a:t>Integration between </a:t>
            </a:r>
            <a:r>
              <a:rPr lang="en-US" dirty="0" err="1"/>
              <a:t>dApp</a:t>
            </a:r>
            <a:r>
              <a:rPr lang="en-US" dirty="0"/>
              <a:t> and Python</a:t>
            </a:r>
          </a:p>
          <a:p>
            <a:pPr lvl="1"/>
            <a:r>
              <a:rPr lang="en-US" dirty="0"/>
              <a:t>IPFS capture images</a:t>
            </a:r>
          </a:p>
          <a:p>
            <a:pPr lvl="2"/>
            <a:r>
              <a:rPr lang="en-US" dirty="0"/>
              <a:t>Tracking results and verification</a:t>
            </a:r>
          </a:p>
          <a:p>
            <a:pPr lvl="1"/>
            <a:r>
              <a:rPr lang="en-US" dirty="0"/>
              <a:t>Python calculates user's health status</a:t>
            </a:r>
          </a:p>
          <a:p>
            <a:pPr lvl="2"/>
            <a:r>
              <a:rPr lang="en-US" dirty="0"/>
              <a:t>BMI, ideal weight, time to reach goal, etc.</a:t>
            </a:r>
          </a:p>
          <a:p>
            <a:pPr lvl="1"/>
            <a:r>
              <a:rPr lang="en-US" dirty="0"/>
              <a:t>Solidity creates a blockchain contract</a:t>
            </a:r>
          </a:p>
          <a:p>
            <a:pPr lvl="2"/>
            <a:r>
              <a:rPr lang="en-US" dirty="0"/>
              <a:t>Mint coins, track progress, pay-out, etc.</a:t>
            </a:r>
          </a:p>
          <a:p>
            <a:pPr lvl="1"/>
            <a:endParaRPr lang="en-US" dirty="0"/>
          </a:p>
        </p:txBody>
      </p:sp>
      <p:sp>
        <p:nvSpPr>
          <p:cNvPr id="4" name="Text Placeholder 3">
            <a:extLst>
              <a:ext uri="{FF2B5EF4-FFF2-40B4-BE49-F238E27FC236}">
                <a16:creationId xmlns:a16="http://schemas.microsoft.com/office/drawing/2014/main" id="{26EFCD0B-2B8D-4426-82DF-0F65AD851C50}"/>
              </a:ext>
            </a:extLst>
          </p:cNvPr>
          <p:cNvSpPr>
            <a:spLocks noGrp="1"/>
          </p:cNvSpPr>
          <p:nvPr>
            <p:ph type="body" sz="half" idx="2"/>
          </p:nvPr>
        </p:nvSpPr>
        <p:spPr/>
        <p:txBody>
          <a:bodyPr/>
          <a:lstStyle/>
          <a:p>
            <a:r>
              <a:rPr lang="en-US" dirty="0"/>
              <a:t>Create a </a:t>
            </a:r>
            <a:r>
              <a:rPr lang="en-US" dirty="0" err="1"/>
              <a:t>dApp</a:t>
            </a:r>
            <a:r>
              <a:rPr lang="en-US" dirty="0"/>
              <a:t> that companies can use to motivate their employees to make healthy choices. Through this process, companies mint their own coins to entice their employees to complete “healthy” tasks and challenges. Those employees are then able to cash out their coins from real money.</a:t>
            </a:r>
          </a:p>
        </p:txBody>
      </p:sp>
    </p:spTree>
    <p:extLst>
      <p:ext uri="{BB962C8B-B14F-4D97-AF65-F5344CB8AC3E}">
        <p14:creationId xmlns:p14="http://schemas.microsoft.com/office/powerpoint/2010/main" val="2747506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6A5A-D724-4796-9D88-D3A8B87FF046}"/>
              </a:ext>
            </a:extLst>
          </p:cNvPr>
          <p:cNvSpPr>
            <a:spLocks noGrp="1"/>
          </p:cNvSpPr>
          <p:nvPr>
            <p:ph type="title"/>
          </p:nvPr>
        </p:nvSpPr>
        <p:spPr/>
        <p:txBody>
          <a:bodyPr/>
          <a:lstStyle/>
          <a:p>
            <a:r>
              <a:rPr lang="en-US" dirty="0"/>
              <a:t>unique</a:t>
            </a:r>
          </a:p>
        </p:txBody>
      </p:sp>
      <p:sp>
        <p:nvSpPr>
          <p:cNvPr id="3" name="Content Placeholder 2">
            <a:extLst>
              <a:ext uri="{FF2B5EF4-FFF2-40B4-BE49-F238E27FC236}">
                <a16:creationId xmlns:a16="http://schemas.microsoft.com/office/drawing/2014/main" id="{B9FB40A4-B7EC-49CC-A2B5-CB550ED94943}"/>
              </a:ext>
            </a:extLst>
          </p:cNvPr>
          <p:cNvSpPr>
            <a:spLocks noGrp="1"/>
          </p:cNvSpPr>
          <p:nvPr>
            <p:ph idx="1"/>
          </p:nvPr>
        </p:nvSpPr>
        <p:spPr/>
        <p:txBody>
          <a:bodyPr/>
          <a:lstStyle/>
          <a:p>
            <a:r>
              <a:rPr lang="en-US" dirty="0"/>
              <a:t>Benefits:</a:t>
            </a:r>
          </a:p>
          <a:p>
            <a:pPr lvl="1"/>
            <a:r>
              <a:rPr lang="en-US" dirty="0"/>
              <a:t>Healthier employees are happier and more productive employees</a:t>
            </a:r>
          </a:p>
          <a:p>
            <a:pPr lvl="1"/>
            <a:r>
              <a:rPr lang="en-US" dirty="0"/>
              <a:t>Healthier employees cost less in insurance premiums and yearly costs</a:t>
            </a:r>
          </a:p>
          <a:p>
            <a:pPr lvl="1"/>
            <a:r>
              <a:rPr lang="en-US" dirty="0"/>
              <a:t>Employees are more likely to patriciate if there is also a financial benefit to them</a:t>
            </a:r>
          </a:p>
          <a:p>
            <a:pPr lvl="1"/>
            <a:r>
              <a:rPr lang="en-US" dirty="0"/>
              <a:t>We can create long term habit’s by manipulating short term habits</a:t>
            </a:r>
          </a:p>
        </p:txBody>
      </p:sp>
      <p:sp>
        <p:nvSpPr>
          <p:cNvPr id="4" name="Text Placeholder 3">
            <a:extLst>
              <a:ext uri="{FF2B5EF4-FFF2-40B4-BE49-F238E27FC236}">
                <a16:creationId xmlns:a16="http://schemas.microsoft.com/office/drawing/2014/main" id="{68EB7B27-9486-41C4-AA2B-A2EC039EF7D6}"/>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Compelling: Most company health programs are limited in the types of challenges and rewards are capped. LHD allows changes to be created on the fly through Solidity contracts and the coins available are unlimited.</a:t>
            </a:r>
          </a:p>
          <a:p>
            <a:pPr marL="285750" indent="-285750">
              <a:buFont typeface="Arial" panose="020B0604020202020204" pitchFamily="34" charset="0"/>
              <a:buChar char="•"/>
            </a:pPr>
            <a:r>
              <a:rPr lang="en-US" dirty="0"/>
              <a:t>Transparent: Since we’re on a blockchain, the challenges are open for your friends to see and motivate you, your employer to track the benefit to the company and co-workers to challenge you.</a:t>
            </a:r>
          </a:p>
          <a:p>
            <a:pPr marL="285750" indent="-285750">
              <a:buFont typeface="Arial" panose="020B0604020202020204" pitchFamily="34" charset="0"/>
              <a:buChar char="•"/>
            </a:pPr>
            <a:r>
              <a:rPr lang="en-US" dirty="0"/>
              <a:t>Flexible: Goals and challenges are controlled by the employee instead of pre-configured.</a:t>
            </a:r>
          </a:p>
        </p:txBody>
      </p:sp>
    </p:spTree>
    <p:extLst>
      <p:ext uri="{BB962C8B-B14F-4D97-AF65-F5344CB8AC3E}">
        <p14:creationId xmlns:p14="http://schemas.microsoft.com/office/powerpoint/2010/main" val="51174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76CB-63C3-438F-9507-F5D1E8C54C29}"/>
              </a:ext>
            </a:extLst>
          </p:cNvPr>
          <p:cNvSpPr>
            <a:spLocks noGrp="1"/>
          </p:cNvSpPr>
          <p:nvPr>
            <p:ph type="title"/>
          </p:nvPr>
        </p:nvSpPr>
        <p:spPr>
          <a:xfrm>
            <a:off x="839788" y="435006"/>
            <a:ext cx="3932237" cy="923925"/>
          </a:xfrm>
        </p:spPr>
        <p:txBody>
          <a:bodyPr/>
          <a:lstStyle/>
          <a:p>
            <a:r>
              <a:rPr lang="en-US" dirty="0"/>
              <a:t>DAPP</a:t>
            </a:r>
          </a:p>
        </p:txBody>
      </p:sp>
      <p:pic>
        <p:nvPicPr>
          <p:cNvPr id="6" name="Content Placeholder 5" descr="Graphical user interface, application, Teams&#10;&#10;Description automatically generated">
            <a:extLst>
              <a:ext uri="{FF2B5EF4-FFF2-40B4-BE49-F238E27FC236}">
                <a16:creationId xmlns:a16="http://schemas.microsoft.com/office/drawing/2014/main" id="{7E4F4750-4A0C-474E-A804-94AEE0AAC1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36" y="3275861"/>
            <a:ext cx="12180813" cy="3582140"/>
          </a:xfrm>
        </p:spPr>
      </p:pic>
      <p:sp>
        <p:nvSpPr>
          <p:cNvPr id="4" name="Text Placeholder 3">
            <a:extLst>
              <a:ext uri="{FF2B5EF4-FFF2-40B4-BE49-F238E27FC236}">
                <a16:creationId xmlns:a16="http://schemas.microsoft.com/office/drawing/2014/main" id="{C6D4B3E1-4C5E-4A23-BD5D-173B2EB135BF}"/>
              </a:ext>
            </a:extLst>
          </p:cNvPr>
          <p:cNvSpPr>
            <a:spLocks noGrp="1"/>
          </p:cNvSpPr>
          <p:nvPr>
            <p:ph type="body" sz="half" idx="2"/>
          </p:nvPr>
        </p:nvSpPr>
        <p:spPr>
          <a:xfrm>
            <a:off x="839788" y="1358930"/>
            <a:ext cx="10856912" cy="1819275"/>
          </a:xfrm>
        </p:spPr>
        <p:txBody>
          <a:bodyPr numCol="2">
            <a:normAutofit/>
          </a:bodyPr>
          <a:lstStyle/>
          <a:p>
            <a:pPr marL="285750" indent="-285750">
              <a:buFont typeface="Arial" panose="020B0604020202020204" pitchFamily="34" charset="0"/>
              <a:buChar char="•"/>
            </a:pPr>
            <a:r>
              <a:rPr lang="en-US" dirty="0"/>
              <a:t>Capture current health attributes</a:t>
            </a:r>
          </a:p>
          <a:p>
            <a:pPr marL="285750" indent="-285750">
              <a:buFont typeface="Arial" panose="020B0604020202020204" pitchFamily="34" charset="0"/>
              <a:buChar char="•"/>
            </a:pPr>
            <a:r>
              <a:rPr lang="en-US" dirty="0"/>
              <a:t>Capture daily calorie information</a:t>
            </a:r>
          </a:p>
          <a:p>
            <a:pPr marL="285750" indent="-285750">
              <a:buFont typeface="Arial" panose="020B0604020202020204" pitchFamily="34" charset="0"/>
              <a:buChar char="•"/>
            </a:pPr>
            <a:r>
              <a:rPr lang="en-US" dirty="0"/>
              <a:t>Capture challenge information</a:t>
            </a:r>
          </a:p>
          <a:p>
            <a:pPr marL="742950" lvl="1" indent="-285750">
              <a:buFont typeface="Arial" panose="020B0604020202020204" pitchFamily="34" charset="0"/>
              <a:buChar char="•"/>
            </a:pPr>
            <a:r>
              <a:rPr lang="en-US" dirty="0"/>
              <a:t>Goal, wager, start, tracker</a:t>
            </a:r>
          </a:p>
          <a:p>
            <a:pPr marL="285750" indent="-285750">
              <a:buFont typeface="Arial" panose="020B0604020202020204" pitchFamily="34" charset="0"/>
              <a:buChar char="•"/>
            </a:pPr>
            <a:r>
              <a:rPr lang="en-US" dirty="0"/>
              <a:t>Utilize IPFS to capture images</a:t>
            </a:r>
          </a:p>
        </p:txBody>
      </p:sp>
    </p:spTree>
    <p:extLst>
      <p:ext uri="{BB962C8B-B14F-4D97-AF65-F5344CB8AC3E}">
        <p14:creationId xmlns:p14="http://schemas.microsoft.com/office/powerpoint/2010/main" val="360690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AF10-F882-4895-9346-A4125D87D777}"/>
              </a:ext>
            </a:extLst>
          </p:cNvPr>
          <p:cNvSpPr>
            <a:spLocks noGrp="1"/>
          </p:cNvSpPr>
          <p:nvPr>
            <p:ph type="title"/>
          </p:nvPr>
        </p:nvSpPr>
        <p:spPr>
          <a:xfrm>
            <a:off x="839788" y="457200"/>
            <a:ext cx="3932237" cy="990600"/>
          </a:xfrm>
        </p:spPr>
        <p:txBody>
          <a:bodyPr/>
          <a:lstStyle/>
          <a:p>
            <a:r>
              <a:rPr lang="en-US" dirty="0"/>
              <a:t>Python</a:t>
            </a:r>
            <a:br>
              <a:rPr lang="en-US" dirty="0"/>
            </a:br>
            <a:r>
              <a:rPr lang="en-US" dirty="0"/>
              <a:t>functions</a:t>
            </a:r>
          </a:p>
        </p:txBody>
      </p:sp>
      <p:pic>
        <p:nvPicPr>
          <p:cNvPr id="6" name="Content Placeholder 5" descr="Graphical user interface, text, application&#10;&#10;Description automatically generated">
            <a:extLst>
              <a:ext uri="{FF2B5EF4-FFF2-40B4-BE49-F238E27FC236}">
                <a16:creationId xmlns:a16="http://schemas.microsoft.com/office/drawing/2014/main" id="{0654AF2C-60EC-4EED-97C4-628AA64F27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789" y="1371600"/>
            <a:ext cx="11260476" cy="5428309"/>
          </a:xfrm>
          <a:ln>
            <a:solidFill>
              <a:schemeClr val="accent2">
                <a:lumMod val="60000"/>
                <a:lumOff val="40000"/>
              </a:schemeClr>
            </a:solidFill>
          </a:ln>
        </p:spPr>
      </p:pic>
    </p:spTree>
    <p:extLst>
      <p:ext uri="{BB962C8B-B14F-4D97-AF65-F5344CB8AC3E}">
        <p14:creationId xmlns:p14="http://schemas.microsoft.com/office/powerpoint/2010/main" val="4229934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8E4F-09E4-4D9E-AB6D-D5423A72C406}"/>
              </a:ext>
            </a:extLst>
          </p:cNvPr>
          <p:cNvSpPr>
            <a:spLocks noGrp="1"/>
          </p:cNvSpPr>
          <p:nvPr>
            <p:ph type="title"/>
          </p:nvPr>
        </p:nvSpPr>
        <p:spPr>
          <a:xfrm>
            <a:off x="839788" y="457200"/>
            <a:ext cx="3932237" cy="1096392"/>
          </a:xfrm>
        </p:spPr>
        <p:txBody>
          <a:bodyPr/>
          <a:lstStyle/>
          <a:p>
            <a:r>
              <a:rPr lang="en-US" dirty="0"/>
              <a:t>Solidity</a:t>
            </a:r>
            <a:br>
              <a:rPr lang="en-US" dirty="0"/>
            </a:br>
            <a:r>
              <a:rPr lang="en-US" dirty="0"/>
              <a:t>contracts</a:t>
            </a:r>
          </a:p>
        </p:txBody>
      </p:sp>
      <p:sp>
        <p:nvSpPr>
          <p:cNvPr id="4" name="Text Placeholder 3">
            <a:extLst>
              <a:ext uri="{FF2B5EF4-FFF2-40B4-BE49-F238E27FC236}">
                <a16:creationId xmlns:a16="http://schemas.microsoft.com/office/drawing/2014/main" id="{AE96F464-6C46-4283-93C4-0D8A7FD47536}"/>
              </a:ext>
            </a:extLst>
          </p:cNvPr>
          <p:cNvSpPr>
            <a:spLocks noGrp="1"/>
          </p:cNvSpPr>
          <p:nvPr>
            <p:ph type="body" sz="half" idx="2"/>
          </p:nvPr>
        </p:nvSpPr>
        <p:spPr>
          <a:xfrm>
            <a:off x="839788" y="1697854"/>
            <a:ext cx="10878879" cy="1371601"/>
          </a:xfrm>
        </p:spPr>
        <p:txBody>
          <a:bodyPr numCol="2">
            <a:normAutofit/>
          </a:bodyPr>
          <a:lstStyle/>
          <a:p>
            <a:pPr marL="285750" indent="-285750">
              <a:buFont typeface="Arial" panose="020B0604020202020204" pitchFamily="34" charset="0"/>
              <a:buChar char="•"/>
            </a:pPr>
            <a:r>
              <a:rPr lang="en-US" dirty="0" err="1"/>
              <a:t>Crowdsale.sol</a:t>
            </a:r>
            <a:endParaRPr lang="en-US" dirty="0"/>
          </a:p>
          <a:p>
            <a:pPr marL="285750" indent="-285750">
              <a:buFont typeface="Arial" panose="020B0604020202020204" pitchFamily="34" charset="0"/>
              <a:buChar char="•"/>
            </a:pPr>
            <a:r>
              <a:rPr lang="en-US" dirty="0" err="1"/>
              <a:t>HealthLifeCoin.sol</a:t>
            </a:r>
            <a:endParaRPr lang="en-US" dirty="0"/>
          </a:p>
          <a:p>
            <a:pPr marL="285750" indent="-285750">
              <a:buFont typeface="Arial" panose="020B0604020202020204" pitchFamily="34" charset="0"/>
              <a:buChar char="•"/>
            </a:pPr>
            <a:r>
              <a:rPr lang="en-US" dirty="0" err="1"/>
              <a:t>ICO.sol</a:t>
            </a:r>
            <a:endParaRPr lang="en-US" dirty="0"/>
          </a:p>
          <a:p>
            <a:pPr marL="285750" indent="-285750">
              <a:buFont typeface="Arial" panose="020B0604020202020204" pitchFamily="34" charset="0"/>
              <a:buChar char="•"/>
            </a:pPr>
            <a:r>
              <a:rPr lang="en-US" dirty="0" err="1"/>
              <a:t>UserContract.sol</a:t>
            </a:r>
            <a:endParaRPr lang="en-US" dirty="0"/>
          </a:p>
          <a:p>
            <a:pPr marL="285750" indent="-285750">
              <a:buFont typeface="Arial" panose="020B0604020202020204" pitchFamily="34" charset="0"/>
              <a:buChar char="•"/>
            </a:pPr>
            <a:r>
              <a:rPr lang="en-US" dirty="0" err="1"/>
              <a:t>UserInformatin.sol</a:t>
            </a:r>
            <a:endParaRPr lang="en-US" dirty="0"/>
          </a:p>
          <a:p>
            <a:pPr marL="285750" indent="-285750">
              <a:buFont typeface="Arial" panose="020B0604020202020204" pitchFamily="34" charset="0"/>
              <a:buChar char="•"/>
            </a:pPr>
            <a:r>
              <a:rPr lang="en-US" dirty="0" err="1"/>
              <a:t>migration.sol</a:t>
            </a:r>
            <a:endParaRPr lang="en-US" dirty="0"/>
          </a:p>
        </p:txBody>
      </p:sp>
      <p:pic>
        <p:nvPicPr>
          <p:cNvPr id="8" name="Content Placeholder 7" descr="Graphical user interface, application&#10;&#10;Description automatically generated">
            <a:extLst>
              <a:ext uri="{FF2B5EF4-FFF2-40B4-BE49-F238E27FC236}">
                <a16:creationId xmlns:a16="http://schemas.microsoft.com/office/drawing/2014/main" id="{0B3D84C8-76A5-4667-85B9-0C720FA570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172" y="3213717"/>
            <a:ext cx="10338040" cy="3531772"/>
          </a:xfrm>
          <a:ln>
            <a:solidFill>
              <a:schemeClr val="accent2">
                <a:lumMod val="60000"/>
                <a:lumOff val="40000"/>
              </a:schemeClr>
            </a:solidFill>
          </a:ln>
        </p:spPr>
      </p:pic>
    </p:spTree>
    <p:extLst>
      <p:ext uri="{BB962C8B-B14F-4D97-AF65-F5344CB8AC3E}">
        <p14:creationId xmlns:p14="http://schemas.microsoft.com/office/powerpoint/2010/main" val="380369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Content Placeholder 12" descr="A picture containing timeline&#10;&#10;Description automatically generated">
            <a:extLst>
              <a:ext uri="{FF2B5EF4-FFF2-40B4-BE49-F238E27FC236}">
                <a16:creationId xmlns:a16="http://schemas.microsoft.com/office/drawing/2014/main" id="{010A1C44-8A5E-47E1-BBE5-8D7093EC07A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6350"/>
            <a:ext cx="8934450" cy="6846888"/>
          </a:xfrm>
        </p:spPr>
      </p:pic>
      <p:sp>
        <p:nvSpPr>
          <p:cNvPr id="38" name="TextBox 37">
            <a:extLst>
              <a:ext uri="{FF2B5EF4-FFF2-40B4-BE49-F238E27FC236}">
                <a16:creationId xmlns:a16="http://schemas.microsoft.com/office/drawing/2014/main" id="{3E85A04C-38D0-488C-AF7E-4072460F9521}"/>
              </a:ext>
            </a:extLst>
          </p:cNvPr>
          <p:cNvSpPr txBox="1"/>
          <p:nvPr/>
        </p:nvSpPr>
        <p:spPr>
          <a:xfrm>
            <a:off x="9146526" y="866775"/>
            <a:ext cx="2721051" cy="1446550"/>
          </a:xfrm>
          <a:prstGeom prst="rect">
            <a:avLst/>
          </a:prstGeom>
          <a:noFill/>
        </p:spPr>
        <p:txBody>
          <a:bodyPr wrap="square">
            <a:spAutoFit/>
          </a:bodyPr>
          <a:lstStyle/>
          <a:p>
            <a:r>
              <a:rPr kumimoji="0" lang="en-US" sz="4400" b="0" i="1" u="none" strike="noStrike" kern="1200" cap="all" spc="0" normalizeH="0" baseline="0" noProof="0" dirty="0">
                <a:ln>
                  <a:noFill/>
                </a:ln>
                <a:solidFill>
                  <a:srgbClr val="243841"/>
                </a:solidFill>
                <a:effectLst/>
                <a:uLnTx/>
                <a:uFillTx/>
                <a:latin typeface="Walbaum Display Light"/>
                <a:ea typeface="+mj-ea"/>
                <a:cs typeface="+mj-cs"/>
              </a:rPr>
              <a:t>Process flow</a:t>
            </a:r>
            <a:endParaRPr lang="en-US" dirty="0"/>
          </a:p>
        </p:txBody>
      </p:sp>
      <p:sp>
        <p:nvSpPr>
          <p:cNvPr id="40" name="TextBox 39">
            <a:extLst>
              <a:ext uri="{FF2B5EF4-FFF2-40B4-BE49-F238E27FC236}">
                <a16:creationId xmlns:a16="http://schemas.microsoft.com/office/drawing/2014/main" id="{23B1D0CE-3EBD-4910-935E-3040ABC97783}"/>
              </a:ext>
            </a:extLst>
          </p:cNvPr>
          <p:cNvSpPr txBox="1"/>
          <p:nvPr/>
        </p:nvSpPr>
        <p:spPr>
          <a:xfrm>
            <a:off x="8969656" y="2485152"/>
            <a:ext cx="3074789" cy="1887696"/>
          </a:xfrm>
          <a:prstGeom prst="rect">
            <a:avLst/>
          </a:prstGeom>
          <a:noFill/>
        </p:spPr>
        <p:txBody>
          <a:bodyPr wrap="square">
            <a:spAutoFit/>
          </a:bodyPr>
          <a:lstStyle/>
          <a:p>
            <a:pPr marL="285750" marR="0" lvl="0" indent="-228600" algn="l" defTabSz="914400" rtl="0" eaLnBrk="1" fontAlgn="auto" latinLnBrk="0" hangingPunct="1">
              <a:lnSpc>
                <a:spcPct val="100000"/>
              </a:lnSpc>
              <a:spcBef>
                <a:spcPts val="1000"/>
              </a:spcBef>
              <a:spcAft>
                <a:spcPts val="0"/>
              </a:spcAft>
              <a:buClrTx/>
              <a:buSzPct val="80000"/>
              <a:buFont typeface="Arial" panose="020B0604020202020204" pitchFamily="34" charset="0"/>
              <a:buChar char="•"/>
              <a:tabLst/>
              <a:defRPr/>
            </a:pPr>
            <a:r>
              <a:rPr kumimoji="0" lang="en-US" sz="1600" b="0" i="0" u="none" strike="noStrike" kern="1200" cap="none" spc="0" normalizeH="0" baseline="0" noProof="0" dirty="0" err="1">
                <a:ln>
                  <a:noFill/>
                </a:ln>
                <a:solidFill>
                  <a:srgbClr val="243841"/>
                </a:solidFill>
                <a:effectLst/>
                <a:uLnTx/>
                <a:uFillTx/>
                <a:latin typeface="Univers Condensed Light"/>
                <a:ea typeface="+mn-ea"/>
                <a:cs typeface="+mn-cs"/>
              </a:rPr>
              <a:t>dApp</a:t>
            </a:r>
            <a:endParaRPr kumimoji="0" lang="en-US" sz="1600" b="0" i="0" u="none" strike="noStrike" kern="1200" cap="none" spc="0" normalizeH="0" baseline="0" noProof="0" dirty="0">
              <a:ln>
                <a:noFill/>
              </a:ln>
              <a:solidFill>
                <a:srgbClr val="243841"/>
              </a:solidFill>
              <a:effectLst/>
              <a:uLnTx/>
              <a:uFillTx/>
              <a:latin typeface="Univers Condensed Light"/>
              <a:ea typeface="+mn-ea"/>
              <a:cs typeface="+mn-cs"/>
            </a:endParaRPr>
          </a:p>
          <a:p>
            <a:pPr marL="742950" lvl="1" indent="-228600">
              <a:spcBef>
                <a:spcPts val="500"/>
              </a:spcBef>
              <a:buSzPct val="80000"/>
              <a:buFont typeface="Arial" panose="020B0604020202020204" pitchFamily="34" charset="0"/>
              <a:buChar char="•"/>
              <a:defRPr/>
            </a:pPr>
            <a:r>
              <a:rPr kumimoji="0" lang="en-US" sz="1400" b="0" i="0" u="none" strike="noStrike" kern="1200" cap="none" spc="0" normalizeH="0" baseline="0" noProof="0" dirty="0">
                <a:ln>
                  <a:noFill/>
                </a:ln>
                <a:solidFill>
                  <a:srgbClr val="243841"/>
                </a:solidFill>
                <a:effectLst/>
                <a:uLnTx/>
                <a:uFillTx/>
                <a:latin typeface="Univers Condensed Light"/>
                <a:ea typeface="+mn-ea"/>
                <a:cs typeface="+mn-cs"/>
              </a:rPr>
              <a:t>Connects to Python to run calculations</a:t>
            </a:r>
          </a:p>
          <a:p>
            <a:pPr marL="742950" marR="0" lvl="1" indent="-228600" algn="l" defTabSz="914400" rtl="0" eaLnBrk="1" fontAlgn="auto" latinLnBrk="0" hangingPunct="1">
              <a:lnSpc>
                <a:spcPct val="100000"/>
              </a:lnSpc>
              <a:spcBef>
                <a:spcPts val="500"/>
              </a:spcBef>
              <a:spcAft>
                <a:spcPts val="0"/>
              </a:spcAft>
              <a:buClrTx/>
              <a:buSzPct val="80000"/>
              <a:buFont typeface="Arial" panose="020B0604020202020204" pitchFamily="34" charset="0"/>
              <a:buChar char="•"/>
              <a:tabLst/>
              <a:defRPr/>
            </a:pPr>
            <a:r>
              <a:rPr kumimoji="0" lang="en-US" sz="1400" b="0" i="0" u="none" strike="noStrike" kern="1200" cap="none" spc="0" normalizeH="0" baseline="0" noProof="0" dirty="0">
                <a:ln>
                  <a:noFill/>
                </a:ln>
                <a:solidFill>
                  <a:srgbClr val="243841"/>
                </a:solidFill>
                <a:effectLst/>
                <a:uLnTx/>
                <a:uFillTx/>
                <a:latin typeface="Univers Condensed Light"/>
                <a:ea typeface="+mn-ea"/>
                <a:cs typeface="+mn-cs"/>
              </a:rPr>
              <a:t>Connects to IPFS to store images</a:t>
            </a:r>
          </a:p>
          <a:p>
            <a:pPr marL="742950" marR="0" lvl="1" indent="-228600" algn="l" defTabSz="914400" rtl="0" eaLnBrk="1" fontAlgn="auto" latinLnBrk="0" hangingPunct="1">
              <a:lnSpc>
                <a:spcPct val="100000"/>
              </a:lnSpc>
              <a:spcBef>
                <a:spcPts val="500"/>
              </a:spcBef>
              <a:spcAft>
                <a:spcPts val="0"/>
              </a:spcAft>
              <a:buClrTx/>
              <a:buSzPct val="80000"/>
              <a:buFont typeface="Arial" panose="020B0604020202020204" pitchFamily="34" charset="0"/>
              <a:buChar char="•"/>
              <a:tabLst/>
              <a:defRPr/>
            </a:pPr>
            <a:r>
              <a:rPr kumimoji="0" lang="en-US" sz="1400" b="0" i="0" u="none" strike="noStrike" kern="1200" cap="none" spc="0" normalizeH="0" baseline="0" noProof="0" dirty="0">
                <a:ln>
                  <a:noFill/>
                </a:ln>
                <a:solidFill>
                  <a:srgbClr val="243841"/>
                </a:solidFill>
                <a:effectLst/>
                <a:uLnTx/>
                <a:uFillTx/>
                <a:latin typeface="Univers Condensed Light"/>
                <a:ea typeface="+mn-ea"/>
                <a:cs typeface="+mn-cs"/>
              </a:rPr>
              <a:t>Connects to Solidity to run contracts and add to blockchain</a:t>
            </a:r>
          </a:p>
          <a:p>
            <a:pPr marL="742950" lvl="1" indent="-228600">
              <a:spcBef>
                <a:spcPts val="500"/>
              </a:spcBef>
              <a:buSzPct val="80000"/>
              <a:buFont typeface="Arial" panose="020B0604020202020204" pitchFamily="34" charset="0"/>
              <a:buChar char="•"/>
              <a:defRPr/>
            </a:pPr>
            <a:r>
              <a:rPr kumimoji="0" lang="en-US" sz="1400" b="0" i="0" u="none" strike="noStrike" kern="1200" cap="none" spc="0" normalizeH="0" baseline="0" noProof="0" dirty="0">
                <a:ln>
                  <a:noFill/>
                </a:ln>
                <a:solidFill>
                  <a:srgbClr val="243841"/>
                </a:solidFill>
                <a:effectLst/>
                <a:uLnTx/>
                <a:uFillTx/>
                <a:latin typeface="Univers Condensed Light"/>
                <a:ea typeface="+mn-ea"/>
                <a:cs typeface="+mn-cs"/>
              </a:rPr>
              <a:t>AJAX for integration</a:t>
            </a:r>
          </a:p>
        </p:txBody>
      </p:sp>
    </p:spTree>
    <p:extLst>
      <p:ext uri="{BB962C8B-B14F-4D97-AF65-F5344CB8AC3E}">
        <p14:creationId xmlns:p14="http://schemas.microsoft.com/office/powerpoint/2010/main" val="403897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1D3D-AC5A-4A2E-A4FC-79D92008332F}"/>
              </a:ext>
            </a:extLst>
          </p:cNvPr>
          <p:cNvSpPr>
            <a:spLocks noGrp="1"/>
          </p:cNvSpPr>
          <p:nvPr>
            <p:ph type="title"/>
          </p:nvPr>
        </p:nvSpPr>
        <p:spPr>
          <a:xfrm>
            <a:off x="839788" y="457200"/>
            <a:ext cx="3932237" cy="609600"/>
          </a:xfrm>
        </p:spPr>
        <p:txBody>
          <a:bodyPr/>
          <a:lstStyle/>
          <a:p>
            <a:r>
              <a:rPr lang="en-US" dirty="0"/>
              <a:t>Use cases</a:t>
            </a:r>
          </a:p>
        </p:txBody>
      </p:sp>
      <p:sp>
        <p:nvSpPr>
          <p:cNvPr id="4" name="Text Placeholder 3">
            <a:extLst>
              <a:ext uri="{FF2B5EF4-FFF2-40B4-BE49-F238E27FC236}">
                <a16:creationId xmlns:a16="http://schemas.microsoft.com/office/drawing/2014/main" id="{9AF6E486-E6B8-4767-8AB6-1D9A0CECBB41}"/>
              </a:ext>
            </a:extLst>
          </p:cNvPr>
          <p:cNvSpPr>
            <a:spLocks noGrp="1"/>
          </p:cNvSpPr>
          <p:nvPr>
            <p:ph type="body" sz="half" idx="2"/>
          </p:nvPr>
        </p:nvSpPr>
        <p:spPr>
          <a:xfrm>
            <a:off x="839788" y="1066800"/>
            <a:ext cx="3932237" cy="1476375"/>
          </a:xfrm>
        </p:spPr>
        <p:txBody>
          <a:bodyPr/>
          <a:lstStyle/>
          <a:p>
            <a:pPr marL="285750" indent="-285750">
              <a:buFont typeface="Arial" panose="020B0604020202020204" pitchFamily="34" charset="0"/>
              <a:buChar char="•"/>
            </a:pPr>
            <a:r>
              <a:rPr lang="en-US" dirty="0"/>
              <a:t>Employee enters current health attributes</a:t>
            </a:r>
          </a:p>
          <a:p>
            <a:pPr marL="285750" indent="-285750">
              <a:buFont typeface="Arial" panose="020B0604020202020204" pitchFamily="34" charset="0"/>
              <a:buChar char="•"/>
            </a:pPr>
            <a:r>
              <a:rPr lang="en-US" dirty="0"/>
              <a:t>Employee enters daily calorie information</a:t>
            </a:r>
          </a:p>
          <a:p>
            <a:pPr marL="285750" indent="-285750">
              <a:buFont typeface="Arial" panose="020B0604020202020204" pitchFamily="34" charset="0"/>
              <a:buChar char="•"/>
            </a:pPr>
            <a:r>
              <a:rPr lang="en-US" dirty="0"/>
              <a:t>Employee starts, tracks and completes challenges to earn coins</a:t>
            </a:r>
          </a:p>
        </p:txBody>
      </p:sp>
      <p:pic>
        <p:nvPicPr>
          <p:cNvPr id="8" name="Content Placeholder 7" descr="Graphical user interface, text, application, email&#10;&#10;Description automatically generated">
            <a:extLst>
              <a:ext uri="{FF2B5EF4-FFF2-40B4-BE49-F238E27FC236}">
                <a16:creationId xmlns:a16="http://schemas.microsoft.com/office/drawing/2014/main" id="{347ADEE7-BEEA-450E-9A9E-D5330FABCF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1026" y="1293469"/>
            <a:ext cx="7454360" cy="5146789"/>
          </a:xfrm>
          <a:ln>
            <a:solidFill>
              <a:schemeClr val="accent3">
                <a:lumMod val="60000"/>
                <a:lumOff val="40000"/>
              </a:schemeClr>
            </a:solidFill>
          </a:ln>
        </p:spPr>
      </p:pic>
    </p:spTree>
    <p:extLst>
      <p:ext uri="{BB962C8B-B14F-4D97-AF65-F5344CB8AC3E}">
        <p14:creationId xmlns:p14="http://schemas.microsoft.com/office/powerpoint/2010/main" val="1286974609"/>
      </p:ext>
    </p:extLst>
  </p:cSld>
  <p:clrMapOvr>
    <a:masterClrMapping/>
  </p:clrMapOvr>
</p:sld>
</file>

<file path=ppt/theme/theme1.xml><?xml version="1.0" encoding="utf-8"?>
<a:theme xmlns:a="http://schemas.openxmlformats.org/drawingml/2006/main" name="AngleLinesVTI">
  <a:themeElements>
    <a:clrScheme name="AnalogousFromDarkSeedLeftStep">
      <a:dk1>
        <a:srgbClr val="000000"/>
      </a:dk1>
      <a:lt1>
        <a:srgbClr val="FFFFFF"/>
      </a:lt1>
      <a:dk2>
        <a:srgbClr val="243841"/>
      </a:dk2>
      <a:lt2>
        <a:srgbClr val="E8E4E2"/>
      </a:lt2>
      <a:accent1>
        <a:srgbClr val="26ACE2"/>
      </a:accent1>
      <a:accent2>
        <a:srgbClr val="17B49F"/>
      </a:accent2>
      <a:accent3>
        <a:srgbClr val="24B968"/>
      </a:accent3>
      <a:accent4>
        <a:srgbClr val="18B91E"/>
      </a:accent4>
      <a:accent5>
        <a:srgbClr val="5BB624"/>
      </a:accent5>
      <a:accent6>
        <a:srgbClr val="8EAC16"/>
      </a:accent6>
      <a:hlink>
        <a:srgbClr val="459130"/>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28</TotalTime>
  <Words>362</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Univers Condensed Light</vt:lpstr>
      <vt:lpstr>Walbaum Display Light</vt:lpstr>
      <vt:lpstr>AngleLinesVTI</vt:lpstr>
      <vt:lpstr>Living Healthy DAPP (LHD)</vt:lpstr>
      <vt:lpstr>proposal</vt:lpstr>
      <vt:lpstr>unique</vt:lpstr>
      <vt:lpstr>DAPP</vt:lpstr>
      <vt:lpstr>Python functions</vt:lpstr>
      <vt:lpstr>Solidity contracts</vt:lpstr>
      <vt:lpstr>PowerPoint Presentation</vt:lpstr>
      <vt:lpstr>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Living Healthy DAPP (LHD)</dc:title>
  <dc:creator>John Millar</dc:creator>
  <cp:lastModifiedBy>John Millar</cp:lastModifiedBy>
  <cp:revision>6</cp:revision>
  <dcterms:created xsi:type="dcterms:W3CDTF">2020-10-19T04:02:53Z</dcterms:created>
  <dcterms:modified xsi:type="dcterms:W3CDTF">2020-10-21T00:41:13Z</dcterms:modified>
</cp:coreProperties>
</file>