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75" r:id="rId4"/>
    <p:sldId id="285" r:id="rId5"/>
    <p:sldId id="286" r:id="rId6"/>
    <p:sldId id="287" r:id="rId7"/>
    <p:sldId id="267" r:id="rId8"/>
    <p:sldId id="269" r:id="rId9"/>
    <p:sldId id="257" r:id="rId10"/>
    <p:sldId id="270" r:id="rId11"/>
    <p:sldId id="290" r:id="rId12"/>
    <p:sldId id="260" r:id="rId13"/>
    <p:sldId id="274" r:id="rId14"/>
    <p:sldId id="276" r:id="rId15"/>
    <p:sldId id="288" r:id="rId16"/>
    <p:sldId id="289" r:id="rId17"/>
    <p:sldId id="259" r:id="rId18"/>
    <p:sldId id="291" r:id="rId19"/>
    <p:sldId id="278" r:id="rId20"/>
    <p:sldId id="266" r:id="rId21"/>
    <p:sldId id="271" r:id="rId22"/>
    <p:sldId id="272" r:id="rId23"/>
    <p:sldId id="273" r:id="rId24"/>
    <p:sldId id="279" r:id="rId25"/>
    <p:sldId id="261" r:id="rId26"/>
    <p:sldId id="292" r:id="rId27"/>
    <p:sldId id="293" r:id="rId28"/>
    <p:sldId id="262" r:id="rId29"/>
    <p:sldId id="294" r:id="rId30"/>
    <p:sldId id="295" r:id="rId31"/>
    <p:sldId id="296" r:id="rId32"/>
    <p:sldId id="280" r:id="rId33"/>
    <p:sldId id="281" r:id="rId34"/>
    <p:sldId id="263" r:id="rId35"/>
    <p:sldId id="265" r:id="rId36"/>
    <p:sldId id="264" r:id="rId37"/>
    <p:sldId id="282" r:id="rId38"/>
    <p:sldId id="283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2BF"/>
    <a:srgbClr val="8AB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4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18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9D9-E809-BDA6-E3A5-5163F7369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327E-E158-6B28-335A-494D75FC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2420-DA4B-9422-A8B7-A53267B1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175C-89FE-1255-2F2C-3629207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AB2F-06D1-7FB6-2030-B889CB03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5E3F-FBCD-C6BF-7C40-9273824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2071C-E1E2-C3BA-AE1C-48BEEE94C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6046-2A67-12DF-0861-018DE261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F415-2011-C1FE-FC6F-B69A465D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30B0-9361-A302-1C65-3D314461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87E26-47DF-C09E-07E9-A0A4E8504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697F-D0D6-BBE9-33A4-13A2AC30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1DB4-3A83-C191-3202-2A2785D5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FE84-4D2F-A92E-51D9-118DA2F5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9354-9DBF-B966-0303-70D576CD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3454-91CB-7462-E5E4-3D8E5F3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404F-A869-4983-6950-529819ED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CB9D-BB47-AFFA-E213-9DF167CE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F6F7-C2B0-B6E0-E23F-76CB1EFB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451E-A0C6-BECA-7814-59A6E19E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44E0-DFF0-01ED-1E90-F821A7A6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10F3-604A-3E2A-08BC-12454E81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102B-906B-8A9B-8134-266A5DE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83A4-826E-EB33-3F5F-3346DA3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283C-8AE6-C400-550D-F82F54D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2B17-4F27-6330-F429-8BF5E240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6C2-85AE-E9F7-4031-8A68202A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EA556-68DC-DE8B-EFE7-35F524DC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FF95-CBAB-A90C-4617-B6BCE77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79472-FB8A-4F5D-B8B0-D12856C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5842-491A-1C8F-F55E-AC18D54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DAB0-83DD-00EB-EF21-EBE9798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D853D-2D1A-8455-0C26-A7C99E82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2983F-0440-3FAF-F14C-5417AE4AF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2CD63-10D1-858E-EC76-A822A359E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5350-1A65-4445-0828-C687145FC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BC6C-4DC4-C2E4-B1D3-EA592DA2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36460-755C-B9B9-DD0E-5359D54E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0ADC6-E5AE-EE70-4A27-836FED9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36B9-9E27-8F50-3CA6-A4264510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4C52-B486-AB58-457D-2623FF88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2801B-2936-4379-46AA-E8C86430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B2042-5625-9E2A-92D4-2A3857E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5C02A-B93D-B684-56C2-5FBA8A61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3C253-6FA0-6CB6-EE9B-71FCAFEC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6548-0C7A-264D-73FB-E3D4709F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E15A-1E35-EFC8-7894-25E1B5A0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ABC5-5C65-B72D-F35E-8AA0D5C2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5FE0-3540-AF86-96E6-9ACC6AFE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DAE3E-843E-554F-81AB-976A7DE3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A9FAB-988E-E0A8-DCD4-69FAC1D8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09E8-5028-3106-4E44-791EF89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52D7-9715-7D92-9033-103AD454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1BF6-90D2-DE00-304E-540692E3D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2755-62EF-98DD-DD47-7A1D0EE7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A579-A0B4-36D1-FE59-11D089B1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F4D6-BE52-874B-388C-CFEC1F5D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C2EE5-4DE6-826B-C9BA-5CB43108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6F34D-B794-7F20-64E5-D7D48473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83B7-E3C5-42F3-C45B-51BDE09D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B8A0-3582-A095-A92C-440D68D2F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78A9-8D4E-984C-8597-BF859FF7404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684D-F4B2-8CF1-2B11-043B6EDFF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0147-1E81-10D9-020A-45A6E630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B2E8-5ABA-B347-8333-C35C92EC5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nardini/SIAM_LS_MT_20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93CD-69A0-6084-25E9-A0F9E5FE4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uncertainty quantification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65507-9297-36F9-0B59-FEE42710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3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Nardini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College of New Jersey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MT2: Data-Driven Mathematical Modeling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58C843-1D11-9547-7308-FFFF5B913CF6}"/>
              </a:ext>
            </a:extLst>
          </p:cNvPr>
          <p:cNvSpPr txBox="1">
            <a:spLocks/>
          </p:cNvSpPr>
          <p:nvPr/>
        </p:nvSpPr>
        <p:spPr>
          <a:xfrm>
            <a:off x="0" y="4679178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and slides available at: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johnnardini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/SIAM_LS_MT_2022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9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52B9-6DFC-77E5-6729-7CF19656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3FC33-C98F-BF98-8E41-FDF478CBC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12" y="1731136"/>
            <a:ext cx="6835817" cy="5126863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F93A84-53FB-6FA1-C454-BECE4BA7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75640"/>
              </p:ext>
            </p:extLst>
          </p:nvPr>
        </p:nvGraphicFramePr>
        <p:xfrm>
          <a:off x="6863787" y="3260373"/>
          <a:ext cx="475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75">
                  <a:extLst>
                    <a:ext uri="{9D8B030D-6E8A-4147-A177-3AD203B41FA5}">
                      <a16:colId xmlns:a16="http://schemas.microsoft.com/office/drawing/2014/main" val="88247411"/>
                    </a:ext>
                  </a:extLst>
                </a:gridCol>
                <a:gridCol w="1584875">
                  <a:extLst>
                    <a:ext uri="{9D8B030D-6E8A-4147-A177-3AD203B41FA5}">
                      <a16:colId xmlns:a16="http://schemas.microsoft.com/office/drawing/2014/main" val="1757479045"/>
                    </a:ext>
                  </a:extLst>
                </a:gridCol>
                <a:gridCol w="1584875">
                  <a:extLst>
                    <a:ext uri="{9D8B030D-6E8A-4147-A177-3AD203B41FA5}">
                      <a16:colId xmlns:a16="http://schemas.microsoft.com/office/drawing/2014/main" val="4257946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Estimated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9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0.50070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2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10.0222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8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8776-F23D-FE4E-76F7-F1065B7A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variance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24F42-4650-D52A-68C9-DDDC34B37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variance of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dirty="0"/>
                  <a:t> consists of two components: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Noise in the data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Model sensitivity to its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124F42-4650-D52A-68C9-DDDC34B37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71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6986-2F44-73F2-77D0-47E6A600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noise in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E1A8C-8A4A-E38E-7F76-A7BC09621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0"/>
          <a:stretch/>
        </p:blipFill>
        <p:spPr>
          <a:xfrm>
            <a:off x="302010" y="3922232"/>
            <a:ext cx="11782250" cy="1325564"/>
          </a:xfrm>
          <a:prstGeom prst="rect">
            <a:avLst/>
          </a:prstGeom>
          <a:ln>
            <a:solidFill>
              <a:schemeClr val="tx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82ED94-360A-69A5-E80D-6CD5535735CA}"/>
                  </a:ext>
                </a:extLst>
              </p:cNvPr>
              <p:cNvSpPr txBox="1"/>
              <p:nvPr/>
            </p:nvSpPr>
            <p:spPr>
              <a:xfrm>
                <a:off x="1111171" y="1690688"/>
                <a:ext cx="9294470" cy="1929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b="1" dirty="0"/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82ED94-360A-69A5-E80D-6CD55357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71" y="1690688"/>
                <a:ext cx="9294470" cy="1929118"/>
              </a:xfrm>
              <a:prstGeom prst="rect">
                <a:avLst/>
              </a:prstGeom>
              <a:blipFill>
                <a:blip r:embed="rId3"/>
                <a:stretch>
                  <a:fillRect t="-80519" b="-97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C439DC-96CE-1535-EBB9-150352A7B9DE}"/>
                  </a:ext>
                </a:extLst>
              </p:cNvPr>
              <p:cNvSpPr txBox="1"/>
              <p:nvPr/>
            </p:nvSpPr>
            <p:spPr>
              <a:xfrm>
                <a:off x="8720656" y="5800377"/>
                <a:ext cx="45605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# of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= # of datapoints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C439DC-96CE-1535-EBB9-150352A7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656" y="5800377"/>
                <a:ext cx="4560570" cy="1384995"/>
              </a:xfrm>
              <a:prstGeom prst="rect">
                <a:avLst/>
              </a:prstGeom>
              <a:blipFill>
                <a:blip r:embed="rId4"/>
                <a:stretch>
                  <a:fillRect l="-556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F866-83FC-AB1B-7760-3404AD1E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noise in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9DB91-0999-6CC0-1FA9-D592054C0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910" y="2875658"/>
            <a:ext cx="5309789" cy="398234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61FC93-5C61-D9A2-4808-2220566B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852" y="2997950"/>
            <a:ext cx="4968239" cy="3726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86A1F-86B1-2B5F-0B58-FCF1B9A173F5}"/>
                  </a:ext>
                </a:extLst>
              </p:cNvPr>
              <p:cNvSpPr txBox="1"/>
              <p:nvPr/>
            </p:nvSpPr>
            <p:spPr>
              <a:xfrm>
                <a:off x="618186" y="1547883"/>
                <a:ext cx="7245210" cy="1929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86A1F-86B1-2B5F-0B58-FCF1B9A1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6" y="1547883"/>
                <a:ext cx="7245210" cy="1929118"/>
              </a:xfrm>
              <a:prstGeom prst="rect">
                <a:avLst/>
              </a:prstGeom>
              <a:blipFill>
                <a:blip r:embed="rId4"/>
                <a:stretch>
                  <a:fillRect t="-81046" r="-2622" b="-98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F6876-6198-8B60-EC0C-212B9486CBAD}"/>
                  </a:ext>
                </a:extLst>
              </p:cNvPr>
              <p:cNvSpPr txBox="1"/>
              <p:nvPr/>
            </p:nvSpPr>
            <p:spPr>
              <a:xfrm>
                <a:off x="9073515" y="218940"/>
                <a:ext cx="45605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# of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= # of datapoints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F6876-6198-8B60-EC0C-212B9486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15" y="218940"/>
                <a:ext cx="4560570" cy="1384995"/>
              </a:xfrm>
              <a:prstGeom prst="rect">
                <a:avLst/>
              </a:prstGeom>
              <a:blipFill>
                <a:blip r:embed="rId5"/>
                <a:stretch>
                  <a:fillRect l="-833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24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1611-6CD3-D5E4-BA7A-F96CD96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sensitivity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our mathematical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change with perturbations to model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Partial derivatives!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D850828-931F-63B2-CBE8-881497AE7CE2}"/>
              </a:ext>
            </a:extLst>
          </p:cNvPr>
          <p:cNvSpPr/>
          <p:nvPr/>
        </p:nvSpPr>
        <p:spPr>
          <a:xfrm>
            <a:off x="729205" y="4653023"/>
            <a:ext cx="6748041" cy="15239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E6652-2D2E-DA48-71D0-6315D5E84DC7}"/>
              </a:ext>
            </a:extLst>
          </p:cNvPr>
          <p:cNvSpPr/>
          <p:nvPr/>
        </p:nvSpPr>
        <p:spPr>
          <a:xfrm>
            <a:off x="838200" y="2829076"/>
            <a:ext cx="7426124" cy="22174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our mathematical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change with perturbations to model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Partial derivatives!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6EF570-CF59-863B-D673-DEACD2DE47B7}"/>
              </a:ext>
            </a:extLst>
          </p:cNvPr>
          <p:cNvSpPr/>
          <p:nvPr/>
        </p:nvSpPr>
        <p:spPr>
          <a:xfrm>
            <a:off x="729205" y="4653023"/>
            <a:ext cx="6748041" cy="15239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060AA7-CA66-9306-CDC1-EA29C6E0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sensitivity equations</a:t>
            </a:r>
          </a:p>
        </p:txBody>
      </p:sp>
    </p:spTree>
    <p:extLst>
      <p:ext uri="{BB962C8B-B14F-4D97-AF65-F5344CB8AC3E}">
        <p14:creationId xmlns:p14="http://schemas.microsoft.com/office/powerpoint/2010/main" val="202056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our mathematical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change with perturbations to model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Partial derivatives!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1C04FE-B674-14A3-E684-F7EF9F2D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21AB8E3-BD5F-60BB-CA59-3A2EE5BE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sensitivity equations</a:t>
            </a:r>
          </a:p>
        </p:txBody>
      </p:sp>
    </p:spTree>
    <p:extLst>
      <p:ext uri="{BB962C8B-B14F-4D97-AF65-F5344CB8AC3E}">
        <p14:creationId xmlns:p14="http://schemas.microsoft.com/office/powerpoint/2010/main" val="268243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642-8FA5-B5B4-F281-89944CBD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DE models for sensitivities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6CB71-C084-21AF-B880-24D2544EFB9F}"/>
                  </a:ext>
                </a:extLst>
              </p:cNvPr>
              <p:cNvSpPr txBox="1"/>
              <p:nvPr/>
            </p:nvSpPr>
            <p:spPr>
              <a:xfrm>
                <a:off x="745602" y="4041700"/>
                <a:ext cx="10515599" cy="1874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6CB71-C084-21AF-B880-24D2544E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2" y="4041700"/>
                <a:ext cx="10515599" cy="187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12A62-54DF-AE83-03C5-49438D7C6811}"/>
                  </a:ext>
                </a:extLst>
              </p:cNvPr>
              <p:cNvSpPr txBox="1"/>
              <p:nvPr/>
            </p:nvSpPr>
            <p:spPr>
              <a:xfrm>
                <a:off x="967764" y="2755559"/>
                <a:ext cx="965779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𝑟𝑢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12A62-54DF-AE83-03C5-49438D7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64" y="2755559"/>
                <a:ext cx="9657795" cy="910377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F43B42-8B3F-9053-CC53-B210AFAD770E}"/>
              </a:ext>
            </a:extLst>
          </p:cNvPr>
          <p:cNvSpPr/>
          <p:nvPr/>
        </p:nvSpPr>
        <p:spPr>
          <a:xfrm>
            <a:off x="1849538" y="3808830"/>
            <a:ext cx="1388963" cy="142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44715-1F24-DCC0-493E-FC2DD73279BA}"/>
              </a:ext>
            </a:extLst>
          </p:cNvPr>
          <p:cNvSpPr/>
          <p:nvPr/>
        </p:nvSpPr>
        <p:spPr>
          <a:xfrm>
            <a:off x="3206188" y="3808830"/>
            <a:ext cx="1632031" cy="142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ED084-7BF3-ED91-D5B8-B409A16C542B}"/>
              </a:ext>
            </a:extLst>
          </p:cNvPr>
          <p:cNvSpPr/>
          <p:nvPr/>
        </p:nvSpPr>
        <p:spPr>
          <a:xfrm>
            <a:off x="4633788" y="3797114"/>
            <a:ext cx="2331770" cy="142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E3061-FACA-3140-7B3E-3D2A7B111D70}"/>
              </a:ext>
            </a:extLst>
          </p:cNvPr>
          <p:cNvSpPr/>
          <p:nvPr/>
        </p:nvSpPr>
        <p:spPr>
          <a:xfrm>
            <a:off x="7035445" y="3635333"/>
            <a:ext cx="3955818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8F4BD-3AD4-A014-6840-21323DC419A2}"/>
              </a:ext>
            </a:extLst>
          </p:cNvPr>
          <p:cNvSpPr/>
          <p:nvPr/>
        </p:nvSpPr>
        <p:spPr>
          <a:xfrm>
            <a:off x="6985233" y="4824069"/>
            <a:ext cx="3955818" cy="142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642-8FA5-B5B4-F281-89944CBD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DE models for sensitivities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6CB71-C084-21AF-B880-24D2544EFB9F}"/>
                  </a:ext>
                </a:extLst>
              </p:cNvPr>
              <p:cNvSpPr txBox="1"/>
              <p:nvPr/>
            </p:nvSpPr>
            <p:spPr>
              <a:xfrm>
                <a:off x="745602" y="4041700"/>
                <a:ext cx="10515599" cy="1874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  <m: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C6CB71-C084-21AF-B880-24D2544E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2" y="4041700"/>
                <a:ext cx="10515599" cy="187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12A62-54DF-AE83-03C5-49438D7C6811}"/>
                  </a:ext>
                </a:extLst>
              </p:cNvPr>
              <p:cNvSpPr txBox="1"/>
              <p:nvPr/>
            </p:nvSpPr>
            <p:spPr>
              <a:xfrm>
                <a:off x="967764" y="2755559"/>
                <a:ext cx="965779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𝑟𝑢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412A62-54DF-AE83-03C5-49438D7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64" y="2755559"/>
                <a:ext cx="9657795" cy="910377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A58F4BD-3AD4-A014-6840-21323DC419A2}"/>
              </a:ext>
            </a:extLst>
          </p:cNvPr>
          <p:cNvSpPr/>
          <p:nvPr/>
        </p:nvSpPr>
        <p:spPr>
          <a:xfrm>
            <a:off x="6985233" y="4824069"/>
            <a:ext cx="3955818" cy="1423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642-8FA5-B5B4-F281-89944CBD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DE models for sensitivities: the logistic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7D96-EDB1-A59E-0057-92CBF91A0001}"/>
                  </a:ext>
                </a:extLst>
              </p:cNvPr>
              <p:cNvSpPr txBox="1"/>
              <p:nvPr/>
            </p:nvSpPr>
            <p:spPr>
              <a:xfrm>
                <a:off x="641431" y="2134453"/>
                <a:ext cx="10515599" cy="1874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7D96-EDB1-A59E-0057-92CBF91A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31" y="2134453"/>
                <a:ext cx="10515599" cy="187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2FEEC3-9F74-657F-25E0-D6093438F1FA}"/>
                  </a:ext>
                </a:extLst>
              </p:cNvPr>
              <p:cNvSpPr txBox="1"/>
              <p:nvPr/>
            </p:nvSpPr>
            <p:spPr>
              <a:xfrm>
                <a:off x="926541" y="4723547"/>
                <a:ext cx="9899080" cy="150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𝑟𝑢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2FEEC3-9F74-657F-25E0-D6093438F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1" y="4723547"/>
                <a:ext cx="9899080" cy="1504707"/>
              </a:xfrm>
              <a:prstGeom prst="rect">
                <a:avLst/>
              </a:prstGeom>
              <a:blipFill>
                <a:blip r:embed="rId3"/>
                <a:stretch>
                  <a:fillRect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3328CF-6184-04FB-2F6E-9084D207C2A2}"/>
                  </a:ext>
                </a:extLst>
              </p:cNvPr>
              <p:cNvSpPr txBox="1"/>
              <p:nvPr/>
            </p:nvSpPr>
            <p:spPr>
              <a:xfrm>
                <a:off x="6488889" y="1106081"/>
                <a:ext cx="5178391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𝑟𝑢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3328CF-6184-04FB-2F6E-9084D207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889" y="1106081"/>
                <a:ext cx="5178391" cy="910377"/>
              </a:xfrm>
              <a:prstGeom prst="rect">
                <a:avLst/>
              </a:prstGeom>
              <a:blipFill>
                <a:blip r:embed="rId4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9FD511B-D0C1-215C-8AEC-B4538F6B9BFE}"/>
                  </a:ext>
                </a:extLst>
              </p:cNvPr>
              <p:cNvSpPr/>
              <p:nvPr/>
            </p:nvSpPr>
            <p:spPr>
              <a:xfrm>
                <a:off x="838200" y="4352840"/>
                <a:ext cx="10192473" cy="21400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u="sng" dirty="0">
                    <a:solidFill>
                      <a:schemeClr val="tx1"/>
                    </a:solidFill>
                  </a:rPr>
                  <a:t>Activity</a:t>
                </a:r>
                <a:r>
                  <a:rPr lang="en-US" sz="3600" dirty="0">
                    <a:solidFill>
                      <a:schemeClr val="tx1"/>
                    </a:solidFill>
                  </a:rPr>
                  <a:t>: determine the right hand side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9FD511B-D0C1-215C-8AEC-B4538F6B9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840"/>
                <a:ext cx="10192473" cy="2140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1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23F2-BD2E-35F8-1C09-79AF254D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3BAF-C0DE-DD1B-7720-D7FD95D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405" cy="4351338"/>
          </a:xfrm>
        </p:spPr>
        <p:txBody>
          <a:bodyPr/>
          <a:lstStyle/>
          <a:p>
            <a:r>
              <a:rPr lang="en-US" dirty="0"/>
              <a:t>Chapter 7: Frequentist Techniques for Parameter Estimation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482A0-EA36-C9ED-F9C3-C786FEB0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36" y="127000"/>
            <a:ext cx="44831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0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7732-1854-9648-A32D-19BCA87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sensitivity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F5827-F5D0-CF16-3551-107EF73339A4}"/>
                  </a:ext>
                </a:extLst>
              </p:cNvPr>
              <p:cNvSpPr txBox="1"/>
              <p:nvPr/>
            </p:nvSpPr>
            <p:spPr>
              <a:xfrm>
                <a:off x="-1172383" y="1560218"/>
                <a:ext cx="6213944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𝑟𝑢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F5827-F5D0-CF16-3551-107EF7333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2383" y="1560218"/>
                <a:ext cx="6213944" cy="79355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72CB3-0357-3FEE-9CC6-F27C4A254F2D}"/>
                  </a:ext>
                </a:extLst>
              </p:cNvPr>
              <p:cNvSpPr txBox="1"/>
              <p:nvPr/>
            </p:nvSpPr>
            <p:spPr>
              <a:xfrm>
                <a:off x="-365578" y="2529183"/>
                <a:ext cx="6213944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772CB3-0357-3FEE-9CC6-F27C4A25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578" y="2529183"/>
                <a:ext cx="6213944" cy="793551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62F9E-67E8-A6B2-129D-572062DB0FC6}"/>
                  </a:ext>
                </a:extLst>
              </p:cNvPr>
              <p:cNvSpPr txBox="1"/>
              <p:nvPr/>
            </p:nvSpPr>
            <p:spPr>
              <a:xfrm>
                <a:off x="-546207" y="3720388"/>
                <a:ext cx="6213944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62F9E-67E8-A6B2-129D-572062DB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6207" y="3720388"/>
                <a:ext cx="6213944" cy="793551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F29F3E4-F5EF-7D88-E71F-C63C41A17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39" y="1703942"/>
            <a:ext cx="6547405" cy="4452611"/>
          </a:xfrm>
          <a:prstGeom prst="rect">
            <a:avLst/>
          </a:prstGeom>
          <a:ln>
            <a:solidFill>
              <a:schemeClr val="tx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BDF6C-E7A1-8051-82FD-7BF5A996CC98}"/>
                  </a:ext>
                </a:extLst>
              </p:cNvPr>
              <p:cNvSpPr txBox="1"/>
              <p:nvPr/>
            </p:nvSpPr>
            <p:spPr>
              <a:xfrm>
                <a:off x="998670" y="4911593"/>
                <a:ext cx="3124189" cy="1585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BDF6C-E7A1-8051-82FD-7BF5A996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70" y="4911593"/>
                <a:ext cx="3124189" cy="158543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2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76F9-2F3D-98C3-946B-C639A3C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model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C2F08-23EA-FB5C-9DEB-ACA22AAC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558" y="2402269"/>
            <a:ext cx="14443116" cy="36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C2F08-23EA-FB5C-9DEB-ACA22AAC7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2"/>
          <a:stretch/>
        </p:blipFill>
        <p:spPr>
          <a:xfrm>
            <a:off x="4860404" y="510330"/>
            <a:ext cx="7620432" cy="3040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CC626B-7A6F-087A-8645-5F6D72456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2"/>
          <a:stretch/>
        </p:blipFill>
        <p:spPr>
          <a:xfrm>
            <a:off x="4860404" y="3817977"/>
            <a:ext cx="7620432" cy="3040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61159-63C0-C174-06EC-AEA0E967EA5C}"/>
              </a:ext>
            </a:extLst>
          </p:cNvPr>
          <p:cNvSpPr txBox="1"/>
          <p:nvPr/>
        </p:nvSpPr>
        <p:spPr>
          <a:xfrm>
            <a:off x="6384619" y="146182"/>
            <a:ext cx="32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3F83-8331-1C2B-6625-5B13B0706F30}"/>
              </a:ext>
            </a:extLst>
          </p:cNvPr>
          <p:cNvSpPr txBox="1"/>
          <p:nvPr/>
        </p:nvSpPr>
        <p:spPr>
          <a:xfrm>
            <a:off x="6434560" y="3533874"/>
            <a:ext cx="32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8FEED-B052-E304-969E-FAE40536F80B}"/>
                  </a:ext>
                </a:extLst>
              </p:cNvPr>
              <p:cNvSpPr txBox="1"/>
              <p:nvPr/>
            </p:nvSpPr>
            <p:spPr>
              <a:xfrm>
                <a:off x="-1054261" y="2030341"/>
                <a:ext cx="62387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8FEED-B052-E304-969E-FAE40536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4261" y="2030341"/>
                <a:ext cx="623875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A841CC-B0B4-754F-29F0-E944C7A218A4}"/>
                  </a:ext>
                </a:extLst>
              </p:cNvPr>
              <p:cNvSpPr txBox="1"/>
              <p:nvPr/>
            </p:nvSpPr>
            <p:spPr>
              <a:xfrm>
                <a:off x="-1230773" y="5153322"/>
                <a:ext cx="67654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A841CC-B0B4-754F-29F0-E944C7A21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773" y="5153322"/>
                <a:ext cx="67654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1840B7-8668-20BF-B472-D082AE6DC679}"/>
                  </a:ext>
                </a:extLst>
              </p:cNvPr>
              <p:cNvSpPr/>
              <p:nvPr/>
            </p:nvSpPr>
            <p:spPr>
              <a:xfrm>
                <a:off x="311553" y="685880"/>
                <a:ext cx="3918030" cy="5728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u="sng" dirty="0">
                    <a:solidFill>
                      <a:schemeClr val="tx1"/>
                    </a:solidFill>
                  </a:rPr>
                  <a:t>Activity</a:t>
                </a:r>
                <a:r>
                  <a:rPr lang="en-US" sz="3200" dirty="0">
                    <a:solidFill>
                      <a:schemeClr val="tx1"/>
                    </a:solidFill>
                  </a:rPr>
                  <a:t>: which sensitivity simulations are from</a:t>
                </a:r>
              </a:p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and which are from </a:t>
                </a:r>
              </a:p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for both)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1840B7-8668-20BF-B472-D082AE6DC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3" y="685880"/>
                <a:ext cx="3918030" cy="5728945"/>
              </a:xfrm>
              <a:prstGeom prst="rect">
                <a:avLst/>
              </a:prstGeom>
              <a:blipFill>
                <a:blip r:embed="rId6"/>
                <a:stretch>
                  <a:fillRect l="-2903" r="-4839" b="-883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0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C2F08-23EA-FB5C-9DEB-ACA22AAC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14551" y="3552724"/>
            <a:ext cx="13221102" cy="3305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C6B2D-B9A2-147F-9483-CBC159C3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14551" y="123724"/>
            <a:ext cx="13221102" cy="3305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789E52-04EE-C4A6-CE0C-8DE15D407808}"/>
              </a:ext>
            </a:extLst>
          </p:cNvPr>
          <p:cNvSpPr/>
          <p:nvPr/>
        </p:nvSpPr>
        <p:spPr>
          <a:xfrm>
            <a:off x="4699322" y="3831220"/>
            <a:ext cx="1215341" cy="236123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367C-4C97-3F37-95E1-CD2DE6E24E69}"/>
              </a:ext>
            </a:extLst>
          </p:cNvPr>
          <p:cNvSpPr/>
          <p:nvPr/>
        </p:nvSpPr>
        <p:spPr>
          <a:xfrm>
            <a:off x="5728022" y="525944"/>
            <a:ext cx="1726878" cy="108695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03280F-992D-80D5-231E-977C94C444B1}"/>
                  </a:ext>
                </a:extLst>
              </p:cNvPr>
              <p:cNvSpPr txBox="1"/>
              <p:nvPr/>
            </p:nvSpPr>
            <p:spPr>
              <a:xfrm>
                <a:off x="3607122" y="2582479"/>
                <a:ext cx="42418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Model most sensitive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when the population is growing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03280F-992D-80D5-231E-977C94C44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22" y="2582479"/>
                <a:ext cx="4241800" cy="830997"/>
              </a:xfrm>
              <a:prstGeom prst="rect">
                <a:avLst/>
              </a:prstGeom>
              <a:blipFill>
                <a:blip r:embed="rId4"/>
                <a:stretch>
                  <a:fillRect l="-2083" t="-4478" r="-1190" b="-134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9E376A9-0A57-D195-9D57-F7D0CD559868}"/>
              </a:ext>
            </a:extLst>
          </p:cNvPr>
          <p:cNvSpPr/>
          <p:nvPr/>
        </p:nvSpPr>
        <p:spPr>
          <a:xfrm>
            <a:off x="8953500" y="3951254"/>
            <a:ext cx="2466975" cy="64110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AE76D-5AEC-A8E5-FC84-91B29FE6CC30}"/>
              </a:ext>
            </a:extLst>
          </p:cNvPr>
          <p:cNvSpPr/>
          <p:nvPr/>
        </p:nvSpPr>
        <p:spPr>
          <a:xfrm>
            <a:off x="9693597" y="525944"/>
            <a:ext cx="1726878" cy="132825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1BB34A-2887-28EE-5E7A-9F795E41F2B4}"/>
                  </a:ext>
                </a:extLst>
              </p:cNvPr>
              <p:cNvSpPr txBox="1"/>
              <p:nvPr/>
            </p:nvSpPr>
            <p:spPr>
              <a:xfrm>
                <a:off x="7728795" y="2582479"/>
                <a:ext cx="4241800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Model most sensitive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when the population is at confluence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1BB34A-2887-28EE-5E7A-9F795E41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795" y="2582479"/>
                <a:ext cx="4241800" cy="830997"/>
              </a:xfrm>
              <a:prstGeom prst="rect">
                <a:avLst/>
              </a:prstGeom>
              <a:blipFill>
                <a:blip r:embed="rId5"/>
                <a:stretch>
                  <a:fillRect l="-2381" t="-4478" r="-2679" b="-134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3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A58A-622C-2314-210E-92B5E3AE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sensitivity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4B047-FAD5-198B-CECC-50968EC11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For the DE model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4B047-FAD5-198B-CECC-50968EC11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468B1-3737-7BAE-CE39-51ACB41085DF}"/>
                  </a:ext>
                </a:extLst>
              </p:cNvPr>
              <p:cNvSpPr/>
              <p:nvPr/>
            </p:nvSpPr>
            <p:spPr>
              <a:xfrm>
                <a:off x="8023908" y="3841927"/>
                <a:ext cx="3577542" cy="1438734"/>
              </a:xfrm>
              <a:prstGeom prst="rect">
                <a:avLst/>
              </a:prstGeom>
              <a:ln w="412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depends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both directly and indirectly (via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468B1-3737-7BAE-CE39-51ACB4108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08" y="3841927"/>
                <a:ext cx="3577542" cy="1438734"/>
              </a:xfrm>
              <a:prstGeom prst="rect">
                <a:avLst/>
              </a:prstGeom>
              <a:blipFill>
                <a:blip r:embed="rId3"/>
                <a:stretch>
                  <a:fillRect l="-1748" r="-3147"/>
                </a:stretch>
              </a:blipFill>
              <a:ln w="412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507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9321-BF27-1D72-A09C-60B07D88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C5AD7-EABA-99B7-3903-EDF2E0077DB3}"/>
                  </a:ext>
                </a:extLst>
              </p:cNvPr>
              <p:cNvSpPr txBox="1"/>
              <p:nvPr/>
            </p:nvSpPr>
            <p:spPr>
              <a:xfrm>
                <a:off x="2389207" y="1832881"/>
                <a:ext cx="7870785" cy="53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FC5AD7-EABA-99B7-3903-EDF2E007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07" y="1832881"/>
                <a:ext cx="7870785" cy="531684"/>
              </a:xfrm>
              <a:prstGeom prst="rect">
                <a:avLst/>
              </a:prstGeom>
              <a:blipFill>
                <a:blip r:embed="rId2"/>
                <a:stretch>
                  <a:fillRect t="-4651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BFE4C5-FA21-FFB1-4F19-431FFF33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1792" y="2506758"/>
            <a:ext cx="8275320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E59-6C86-5BBF-D2C2-FFA4DC9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B5107-C421-0BAD-0243-AD7A9D0E1EA3}"/>
                  </a:ext>
                </a:extLst>
              </p:cNvPr>
              <p:cNvSpPr txBox="1"/>
              <p:nvPr/>
            </p:nvSpPr>
            <p:spPr>
              <a:xfrm>
                <a:off x="2160607" y="1690688"/>
                <a:ext cx="7870785" cy="53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B5107-C421-0BAD-0243-AD7A9D0E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07" y="1690688"/>
                <a:ext cx="7870785" cy="531684"/>
              </a:xfrm>
              <a:prstGeom prst="rect">
                <a:avLst/>
              </a:prstGeom>
              <a:blipFill>
                <a:blip r:embed="rId2"/>
                <a:stretch>
                  <a:fillRect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6FFB8-37C6-D474-C54A-D9BF3192408E}"/>
                  </a:ext>
                </a:extLst>
              </p:cNvPr>
              <p:cNvSpPr txBox="1"/>
              <p:nvPr/>
            </p:nvSpPr>
            <p:spPr>
              <a:xfrm>
                <a:off x="838200" y="3247553"/>
                <a:ext cx="10515600" cy="2339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3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6FFB8-37C6-D474-C54A-D9BF3192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7553"/>
                <a:ext cx="10515600" cy="2339230"/>
              </a:xfrm>
              <a:prstGeom prst="rect">
                <a:avLst/>
              </a:prstGeom>
              <a:blipFill>
                <a:blip r:embed="rId3"/>
                <a:stretch>
                  <a:fillRect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9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E59-6C86-5BBF-D2C2-FFA4DC9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B5107-C421-0BAD-0243-AD7A9D0E1EA3}"/>
                  </a:ext>
                </a:extLst>
              </p:cNvPr>
              <p:cNvSpPr txBox="1"/>
              <p:nvPr/>
            </p:nvSpPr>
            <p:spPr>
              <a:xfrm>
                <a:off x="2160607" y="1690688"/>
                <a:ext cx="7870785" cy="53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8B5107-C421-0BAD-0243-AD7A9D0E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07" y="1690688"/>
                <a:ext cx="7870785" cy="531684"/>
              </a:xfrm>
              <a:prstGeom prst="rect">
                <a:avLst/>
              </a:prstGeom>
              <a:blipFill>
                <a:blip r:embed="rId2"/>
                <a:stretch>
                  <a:fillRect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6FFB8-37C6-D474-C54A-D9BF3192408E}"/>
                  </a:ext>
                </a:extLst>
              </p:cNvPr>
              <p:cNvSpPr txBox="1"/>
              <p:nvPr/>
            </p:nvSpPr>
            <p:spPr>
              <a:xfrm>
                <a:off x="250065" y="2500577"/>
                <a:ext cx="5717146" cy="386836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If model is insensitive,</a:t>
                </a:r>
              </a:p>
              <a:p>
                <a:pPr/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10.1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covariance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6FFB8-37C6-D474-C54A-D9BF3192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5" y="2500577"/>
                <a:ext cx="5717146" cy="3868367"/>
              </a:xfrm>
              <a:prstGeom prst="rect">
                <a:avLst/>
              </a:prstGeom>
              <a:blipFill>
                <a:blip r:embed="rId3"/>
                <a:stretch>
                  <a:fillRect t="-1954" b="-358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A2046-27E1-D51E-B447-0A8B54424619}"/>
                  </a:ext>
                </a:extLst>
              </p:cNvPr>
              <p:cNvSpPr txBox="1"/>
              <p:nvPr/>
            </p:nvSpPr>
            <p:spPr>
              <a:xfrm>
                <a:off x="6096001" y="2500578"/>
                <a:ext cx="5717146" cy="386836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If model is sensitive,</a:t>
                </a:r>
              </a:p>
              <a:p>
                <a:pPr/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.10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−.01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 covariance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A2046-27E1-D51E-B447-0A8B5442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500578"/>
                <a:ext cx="5717146" cy="3868367"/>
              </a:xfrm>
              <a:prstGeom prst="rect">
                <a:avLst/>
              </a:prstGeom>
              <a:blipFill>
                <a:blip r:embed="rId4"/>
                <a:stretch>
                  <a:fillRect t="-1954" b="-358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B7D52F9-55FD-C031-5EC5-84002BF39728}"/>
              </a:ext>
            </a:extLst>
          </p:cNvPr>
          <p:cNvSpPr/>
          <p:nvPr/>
        </p:nvSpPr>
        <p:spPr>
          <a:xfrm>
            <a:off x="198549" y="2343955"/>
            <a:ext cx="5845934" cy="4288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C392E-E745-F3F2-EBD9-0D60DA4EE583}"/>
              </a:ext>
            </a:extLst>
          </p:cNvPr>
          <p:cNvSpPr/>
          <p:nvPr/>
        </p:nvSpPr>
        <p:spPr>
          <a:xfrm>
            <a:off x="6070245" y="2343955"/>
            <a:ext cx="5845934" cy="4288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/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blipFill>
                <a:blip r:embed="rId2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/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blipFill>
                <a:blip r:embed="rId2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/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0" i="0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blipFill>
                <a:blip r:embed="rId3"/>
                <a:stretch>
                  <a:fillRect t="-5405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tle Introduction to Calculating Normal Summary Statistics">
            <a:extLst>
              <a:ext uri="{FF2B5EF4-FFF2-40B4-BE49-F238E27FC236}">
                <a16:creationId xmlns:a16="http://schemas.microsoft.com/office/drawing/2014/main" id="{641F080E-389A-35D6-3CCE-0E38A2F43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t="13502" r="11223" b="12542"/>
          <a:stretch/>
        </p:blipFill>
        <p:spPr bwMode="auto">
          <a:xfrm>
            <a:off x="838200" y="4517811"/>
            <a:ext cx="4914411" cy="16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BA6DD-E646-C83C-F777-E49DDFA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perspectives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Bayesian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random variables with true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i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some sampled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Frequentist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 fixed and unknown scalars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from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the </a:t>
                </a:r>
                <a:r>
                  <a:rPr lang="en-US" sz="2000" i="1" dirty="0"/>
                  <a:t>estimator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2000" dirty="0"/>
                  <a:t>, and quantify the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  <a:blipFill>
                <a:blip r:embed="rId4"/>
                <a:stretch>
                  <a:fillRect l="-474" t="-2326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DF997-6B33-8FE2-BB6C-651AC2EB6101}"/>
              </a:ext>
            </a:extLst>
          </p:cNvPr>
          <p:cNvCxnSpPr/>
          <p:nvPr/>
        </p:nvCxnSpPr>
        <p:spPr>
          <a:xfrm>
            <a:off x="838200" y="6199274"/>
            <a:ext cx="4914418" cy="0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DD326-07E7-2B92-C350-3436C1BBE51A}"/>
              </a:ext>
            </a:extLst>
          </p:cNvPr>
          <p:cNvCxnSpPr>
            <a:cxnSpLocks/>
          </p:cNvCxnSpPr>
          <p:nvPr/>
        </p:nvCxnSpPr>
        <p:spPr>
          <a:xfrm flipV="1">
            <a:off x="3245285" y="6028390"/>
            <a:ext cx="0" cy="372278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/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80849-3F7A-434D-563D-D1912E27BEA3}"/>
              </a:ext>
            </a:extLst>
          </p:cNvPr>
          <p:cNvCxnSpPr>
            <a:cxnSpLocks/>
          </p:cNvCxnSpPr>
          <p:nvPr/>
        </p:nvCxnSpPr>
        <p:spPr>
          <a:xfrm flipV="1">
            <a:off x="3510420" y="6042026"/>
            <a:ext cx="0" cy="372278"/>
          </a:xfrm>
          <a:prstGeom prst="line">
            <a:avLst/>
          </a:prstGeom>
          <a:ln w="53975">
            <a:solidFill>
              <a:srgbClr val="79A2B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/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blipFill>
                <a:blip r:embed="rId6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DEAB33-0090-1E8A-703A-A7DADA00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8036" y="3718637"/>
            <a:ext cx="5085315" cy="3480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73E2C5-2BAC-D34C-FEE0-D2CC1BDB0DB7}"/>
              </a:ext>
            </a:extLst>
          </p:cNvPr>
          <p:cNvSpPr/>
          <p:nvPr/>
        </p:nvSpPr>
        <p:spPr>
          <a:xfrm>
            <a:off x="752354" y="1493134"/>
            <a:ext cx="10683433" cy="717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B052F-3913-1876-F7D8-F421C68A5296}"/>
              </a:ext>
            </a:extLst>
          </p:cNvPr>
          <p:cNvSpPr/>
          <p:nvPr/>
        </p:nvSpPr>
        <p:spPr>
          <a:xfrm>
            <a:off x="722451" y="2238898"/>
            <a:ext cx="5601184" cy="46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33BA4-BC57-BFC1-D6BC-98293F7CA74E}"/>
              </a:ext>
            </a:extLst>
          </p:cNvPr>
          <p:cNvSpPr/>
          <p:nvPr/>
        </p:nvSpPr>
        <p:spPr>
          <a:xfrm>
            <a:off x="6244673" y="2267031"/>
            <a:ext cx="5601184" cy="46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/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blipFill>
                <a:blip r:embed="rId2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/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blipFill>
                <a:blip r:embed="rId3"/>
                <a:stretch>
                  <a:fillRect t="-5405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6D1E4F-0BD8-D524-E47C-9AE2B4CEDA78}"/>
                  </a:ext>
                </a:extLst>
              </p:cNvPr>
              <p:cNvSpPr txBox="1"/>
              <p:nvPr/>
            </p:nvSpPr>
            <p:spPr>
              <a:xfrm>
                <a:off x="1296489" y="3346110"/>
                <a:ext cx="6093822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</m:t>
                          </m:r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6D1E4F-0BD8-D524-E47C-9AE2B4CE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89" y="3346110"/>
                <a:ext cx="6093822" cy="863826"/>
              </a:xfrm>
              <a:prstGeom prst="rect">
                <a:avLst/>
              </a:prstGeom>
              <a:blipFill>
                <a:blip r:embed="rId4"/>
                <a:stretch>
                  <a:fillRect t="-4348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5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/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0D93A-99C6-28BE-BC08-22EB23E9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61" y="1909198"/>
                <a:ext cx="6093822" cy="468975"/>
              </a:xfrm>
              <a:prstGeom prst="rect">
                <a:avLst/>
              </a:prstGeom>
              <a:blipFill>
                <a:blip r:embed="rId2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/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</m:t>
                          </m:r>
                          <m:sSubSup>
                            <m:sSub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AE5C09-9BA1-9F1D-2142-9B79E037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27" y="2618640"/>
                <a:ext cx="6093822" cy="468975"/>
              </a:xfrm>
              <a:prstGeom prst="rect">
                <a:avLst/>
              </a:prstGeom>
              <a:blipFill>
                <a:blip r:embed="rId3"/>
                <a:stretch>
                  <a:fillRect t="-5405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6D1E4F-0BD8-D524-E47C-9AE2B4CEDA78}"/>
                  </a:ext>
                </a:extLst>
              </p:cNvPr>
              <p:cNvSpPr txBox="1"/>
              <p:nvPr/>
            </p:nvSpPr>
            <p:spPr>
              <a:xfrm>
                <a:off x="1296489" y="3346110"/>
                <a:ext cx="6093822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</m:t>
                          </m:r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6D1E4F-0BD8-D524-E47C-9AE2B4CE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489" y="3346110"/>
                <a:ext cx="6093822" cy="863826"/>
              </a:xfrm>
              <a:prstGeom prst="rect">
                <a:avLst/>
              </a:prstGeom>
              <a:blipFill>
                <a:blip r:embed="rId4"/>
                <a:stretch>
                  <a:fillRect t="-4348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/>
              <p:nvPr/>
            </p:nvSpPr>
            <p:spPr>
              <a:xfrm>
                <a:off x="1088372" y="4320138"/>
                <a:ext cx="8952273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7030A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solidFill>
                                        <a:srgbClr val="7030A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2" y="4320138"/>
                <a:ext cx="8952273" cy="863826"/>
              </a:xfrm>
              <a:prstGeom prst="rect">
                <a:avLst/>
              </a:prstGeom>
              <a:blipFill>
                <a:blip r:embed="rId5"/>
                <a:stretch>
                  <a:fillRect t="-5797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6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/>
              <p:nvPr/>
            </p:nvSpPr>
            <p:spPr>
              <a:xfrm>
                <a:off x="1431272" y="1690688"/>
                <a:ext cx="8952273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72" y="1690688"/>
                <a:ext cx="8952273" cy="863826"/>
              </a:xfrm>
              <a:prstGeom prst="rect">
                <a:avLst/>
              </a:prstGeom>
              <a:blipFill>
                <a:blip r:embed="rId2"/>
                <a:stretch>
                  <a:fillRect t="-285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694FE-81D5-9115-F17E-15AFA6AB191C}"/>
                  </a:ext>
                </a:extLst>
              </p:cNvPr>
              <p:cNvSpPr/>
              <p:nvPr/>
            </p:nvSpPr>
            <p:spPr>
              <a:xfrm>
                <a:off x="811171" y="2638339"/>
                <a:ext cx="10192473" cy="21400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u="sng" dirty="0">
                    <a:solidFill>
                      <a:schemeClr val="tx1"/>
                    </a:solidFill>
                  </a:rPr>
                  <a:t>Question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: What distribution should be used to create a confidence interval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694FE-81D5-9115-F17E-15AFA6AB1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1" y="2638339"/>
                <a:ext cx="10192473" cy="2140035"/>
              </a:xfrm>
              <a:prstGeom prst="rect">
                <a:avLst/>
              </a:prstGeom>
              <a:blipFill>
                <a:blip r:embed="rId3"/>
                <a:stretch>
                  <a:fillRect l="-995" r="-199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16D413A-4D45-D7EA-2607-2358B473EA9C}"/>
              </a:ext>
            </a:extLst>
          </p:cNvPr>
          <p:cNvSpPr/>
          <p:nvPr/>
        </p:nvSpPr>
        <p:spPr>
          <a:xfrm>
            <a:off x="392430" y="5044533"/>
            <a:ext cx="2236470" cy="1362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E14AA8-6E37-D655-E2CF-6C5B7A51B93A}"/>
              </a:ext>
            </a:extLst>
          </p:cNvPr>
          <p:cNvSpPr/>
          <p:nvPr/>
        </p:nvSpPr>
        <p:spPr>
          <a:xfrm>
            <a:off x="2775986" y="5044533"/>
            <a:ext cx="2906228" cy="1362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(B)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Q-distribution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B7D7E-4732-0A31-E906-BD8D5FB94A9D}"/>
              </a:ext>
            </a:extLst>
          </p:cNvPr>
          <p:cNvSpPr/>
          <p:nvPr/>
        </p:nvSpPr>
        <p:spPr>
          <a:xfrm>
            <a:off x="5779285" y="5044533"/>
            <a:ext cx="2906228" cy="1362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(C)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T-distribution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D9D13-2A82-955E-21BC-C5398437ECB1}"/>
              </a:ext>
            </a:extLst>
          </p:cNvPr>
          <p:cNvSpPr/>
          <p:nvPr/>
        </p:nvSpPr>
        <p:spPr>
          <a:xfrm>
            <a:off x="8832599" y="5044533"/>
            <a:ext cx="2694452" cy="1362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(D)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Z-distribution</a:t>
            </a:r>
          </a:p>
        </p:txBody>
      </p:sp>
    </p:spTree>
    <p:extLst>
      <p:ext uri="{BB962C8B-B14F-4D97-AF65-F5344CB8AC3E}">
        <p14:creationId xmlns:p14="http://schemas.microsoft.com/office/powerpoint/2010/main" val="31513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942-B3BE-13CD-B714-D04C67A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/>
              <p:nvPr/>
            </p:nvSpPr>
            <p:spPr>
              <a:xfrm>
                <a:off x="1431272" y="1690688"/>
                <a:ext cx="8952273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46501-C540-7AF6-75BE-1764478A2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72" y="1690688"/>
                <a:ext cx="8952273" cy="863826"/>
              </a:xfrm>
              <a:prstGeom prst="rect">
                <a:avLst/>
              </a:prstGeom>
              <a:blipFill>
                <a:blip r:embed="rId2"/>
                <a:stretch>
                  <a:fillRect t="-285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694FE-81D5-9115-F17E-15AFA6AB191C}"/>
                  </a:ext>
                </a:extLst>
              </p:cNvPr>
              <p:cNvSpPr/>
              <p:nvPr/>
            </p:nvSpPr>
            <p:spPr>
              <a:xfrm>
                <a:off x="811171" y="2638339"/>
                <a:ext cx="10192473" cy="21400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u="sng" dirty="0">
                    <a:solidFill>
                      <a:schemeClr val="tx1"/>
                    </a:solidFill>
                  </a:rPr>
                  <a:t>Question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: What distribution should be used to create a confidence interval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D694FE-81D5-9115-F17E-15AFA6AB1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1" y="2638339"/>
                <a:ext cx="10192473" cy="2140035"/>
              </a:xfrm>
              <a:prstGeom prst="rect">
                <a:avLst/>
              </a:prstGeom>
              <a:blipFill>
                <a:blip r:embed="rId3"/>
                <a:stretch>
                  <a:fillRect l="-995" r="-199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2BD2293-1041-5E7F-E9EA-932A093AC393}"/>
              </a:ext>
            </a:extLst>
          </p:cNvPr>
          <p:cNvSpPr/>
          <p:nvPr/>
        </p:nvSpPr>
        <p:spPr>
          <a:xfrm>
            <a:off x="392430" y="5044533"/>
            <a:ext cx="2236470" cy="1362984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(A)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77907-2ADD-74BE-B0D8-83F342C408D0}"/>
              </a:ext>
            </a:extLst>
          </p:cNvPr>
          <p:cNvSpPr/>
          <p:nvPr/>
        </p:nvSpPr>
        <p:spPr>
          <a:xfrm>
            <a:off x="2775986" y="5044533"/>
            <a:ext cx="2906228" cy="1362984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(B)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Q-distribution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A8F240-7FB7-9CFD-D7E1-E3DF39230670}"/>
              </a:ext>
            </a:extLst>
          </p:cNvPr>
          <p:cNvSpPr/>
          <p:nvPr/>
        </p:nvSpPr>
        <p:spPr>
          <a:xfrm>
            <a:off x="5779285" y="5044533"/>
            <a:ext cx="2906228" cy="1362984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(C)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T-distribution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2F0C15-FF67-7B2A-3908-7878CB114FF5}"/>
              </a:ext>
            </a:extLst>
          </p:cNvPr>
          <p:cNvSpPr/>
          <p:nvPr/>
        </p:nvSpPr>
        <p:spPr>
          <a:xfrm>
            <a:off x="8832599" y="5044533"/>
            <a:ext cx="2694452" cy="1362984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(D)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Z-distribution</a:t>
            </a:r>
          </a:p>
        </p:txBody>
      </p:sp>
    </p:spTree>
    <p:extLst>
      <p:ext uri="{BB962C8B-B14F-4D97-AF65-F5344CB8AC3E}">
        <p14:creationId xmlns:p14="http://schemas.microsoft.com/office/powerpoint/2010/main" val="37998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C3E1-E187-7A15-82B9-C66E026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EE952-7254-B77F-E490-0245EB5AB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59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known: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EE952-7254-B77F-E490-0245EB5AB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5917"/>
              </a:xfrm>
              <a:blipFill>
                <a:blip r:embed="rId2"/>
                <a:stretch>
                  <a:fillRect l="-1206" t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5F7B-A916-512F-59E8-AE52A613CEE3}"/>
                  </a:ext>
                </a:extLst>
              </p:cNvPr>
              <p:cNvSpPr txBox="1"/>
              <p:nvPr/>
            </p:nvSpPr>
            <p:spPr>
              <a:xfrm>
                <a:off x="838200" y="2565174"/>
                <a:ext cx="8952273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 , </m:t>
                          </m:r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5F7B-A916-512F-59E8-AE52A613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65174"/>
                <a:ext cx="8952273" cy="863826"/>
              </a:xfrm>
              <a:prstGeom prst="rect">
                <a:avLst/>
              </a:prstGeom>
              <a:blipFill>
                <a:blip r:embed="rId3"/>
                <a:stretch>
                  <a:fillRect t="-5797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ED31A-8CA6-29DC-507A-4F4D9C45AC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52632"/>
                <a:ext cx="10515600" cy="6159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unknown and estimated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ED31A-8CA6-29DC-507A-4F4D9C45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2632"/>
                <a:ext cx="10515600" cy="615917"/>
              </a:xfrm>
              <a:prstGeom prst="rect">
                <a:avLst/>
              </a:prstGeom>
              <a:blipFill>
                <a:blip r:embed="rId4"/>
                <a:stretch>
                  <a:fillRect l="-1206" t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D0380-BB63-EC25-CD8D-D2C04C801F63}"/>
                  </a:ext>
                </a:extLst>
              </p:cNvPr>
              <p:cNvSpPr txBox="1"/>
              <p:nvPr/>
            </p:nvSpPr>
            <p:spPr>
              <a:xfrm>
                <a:off x="838200" y="4292181"/>
                <a:ext cx="8952273" cy="801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D0380-BB63-EC25-CD8D-D2C04C801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2181"/>
                <a:ext cx="8952273" cy="801053"/>
              </a:xfrm>
              <a:prstGeom prst="rect">
                <a:avLst/>
              </a:prstGeom>
              <a:blipFill>
                <a:blip r:embed="rId5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66B2D-0AC7-38A7-1F41-210E8DB391C7}"/>
                  </a:ext>
                </a:extLst>
              </p:cNvPr>
              <p:cNvSpPr txBox="1"/>
              <p:nvPr/>
            </p:nvSpPr>
            <p:spPr>
              <a:xfrm>
                <a:off x="8720656" y="5414574"/>
                <a:ext cx="45605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# of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= # of datapoints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66B2D-0AC7-38A7-1F41-210E8DB3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656" y="5414574"/>
                <a:ext cx="4560570" cy="1384995"/>
              </a:xfrm>
              <a:prstGeom prst="rect">
                <a:avLst/>
              </a:prstGeom>
              <a:blipFill>
                <a:blip r:embed="rId6"/>
                <a:stretch>
                  <a:fillRect l="-556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357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C3E1-E187-7A15-82B9-C66E026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ED31A-8CA6-29DC-507A-4F4D9C45AC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19799"/>
                <a:ext cx="10515600" cy="6159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unknown and estimated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ED31A-8CA6-29DC-507A-4F4D9C45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9799"/>
                <a:ext cx="10515600" cy="615917"/>
              </a:xfrm>
              <a:prstGeom prst="rect">
                <a:avLst/>
              </a:prstGeom>
              <a:blipFill>
                <a:blip r:embed="rId2"/>
                <a:stretch>
                  <a:fillRect l="-1206" t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D0380-BB63-EC25-CD8D-D2C04C801F63}"/>
                  </a:ext>
                </a:extLst>
              </p:cNvPr>
              <p:cNvSpPr txBox="1"/>
              <p:nvPr/>
            </p:nvSpPr>
            <p:spPr>
              <a:xfrm>
                <a:off x="838200" y="2035716"/>
                <a:ext cx="8952273" cy="863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DD0380-BB63-EC25-CD8D-D2C04C801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5716"/>
                <a:ext cx="8952273" cy="863826"/>
              </a:xfrm>
              <a:prstGeom prst="rect">
                <a:avLst/>
              </a:prstGeom>
              <a:blipFill>
                <a:blip r:embed="rId3"/>
                <a:stretch>
                  <a:fillRect t="-5797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FA0C4-90CB-4210-74C0-873D670198A9}"/>
                  </a:ext>
                </a:extLst>
              </p:cNvPr>
              <p:cNvSpPr txBox="1"/>
              <p:nvPr/>
            </p:nvSpPr>
            <p:spPr>
              <a:xfrm>
                <a:off x="384917" y="3429000"/>
                <a:ext cx="9536323" cy="928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</m:d>
                          <m:f>
                            <m:fPr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8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&lt;</m:t>
                          </m:r>
                          <m:sSub>
                            <m:sSub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FA0C4-90CB-4210-74C0-873D67019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7" y="3429000"/>
                <a:ext cx="9536323" cy="928203"/>
              </a:xfrm>
              <a:prstGeom prst="rect">
                <a:avLst/>
              </a:prstGeom>
              <a:blipFill>
                <a:blip r:embed="rId4"/>
                <a:stretch>
                  <a:fillRect t="-6757" b="-6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092532-AF00-EDA2-9409-560E244CFCED}"/>
                  </a:ext>
                </a:extLst>
              </p:cNvPr>
              <p:cNvSpPr txBox="1"/>
              <p:nvPr/>
            </p:nvSpPr>
            <p:spPr>
              <a:xfrm>
                <a:off x="963929" y="4428741"/>
                <a:ext cx="9860281" cy="626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092532-AF00-EDA2-9409-560E244C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9" y="4428741"/>
                <a:ext cx="9860281" cy="626775"/>
              </a:xfrm>
              <a:prstGeom prst="rect">
                <a:avLst/>
              </a:prstGeom>
              <a:blipFill>
                <a:blip r:embed="rId5"/>
                <a:stretch>
                  <a:fillRect t="-38000" b="-1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DCBCA40-6D4C-53C9-2AB7-37962BA2F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876958"/>
                <a:ext cx="10515600" cy="6159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diagonal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DCBCA40-6D4C-53C9-2AB7-37962BA2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76958"/>
                <a:ext cx="10515600" cy="615917"/>
              </a:xfrm>
              <a:prstGeom prst="rect">
                <a:avLst/>
              </a:prstGeom>
              <a:blipFill>
                <a:blip r:embed="rId6"/>
                <a:stretch>
                  <a:fillRect l="-483" t="-1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6A29-C095-7D88-0F44-6DCCD7A9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22B-8A90-C92B-774B-48FA5F4C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95" y="1143000"/>
            <a:ext cx="7139008" cy="5181538"/>
          </a:xfrm>
          <a:prstGeom prst="rect">
            <a:avLst/>
          </a:prstGeom>
          <a:ln>
            <a:solidFill>
              <a:schemeClr val="tx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F04754-9DAC-E517-469F-867B992D0650}"/>
                  </a:ext>
                </a:extLst>
              </p:cNvPr>
              <p:cNvSpPr txBox="1"/>
              <p:nvPr/>
            </p:nvSpPr>
            <p:spPr>
              <a:xfrm>
                <a:off x="-572303" y="2794744"/>
                <a:ext cx="6094070" cy="55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F04754-9DAC-E517-469F-867B992D0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2303" y="2794744"/>
                <a:ext cx="6094070" cy="550535"/>
              </a:xfrm>
              <a:prstGeom prst="rect">
                <a:avLst/>
              </a:prstGeom>
              <a:blipFill>
                <a:blip r:embed="rId3"/>
                <a:stretch>
                  <a:fillRect t="-37778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CE74C-00BD-0240-98A2-47433DF7BBF0}"/>
                  </a:ext>
                </a:extLst>
              </p:cNvPr>
              <p:cNvSpPr txBox="1"/>
              <p:nvPr/>
            </p:nvSpPr>
            <p:spPr>
              <a:xfrm>
                <a:off x="425370" y="3845683"/>
                <a:ext cx="4285526" cy="847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diagonal entry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5CE74C-00BD-0240-98A2-47433DF7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0" y="3845683"/>
                <a:ext cx="4285526" cy="847411"/>
              </a:xfrm>
              <a:prstGeom prst="rect">
                <a:avLst/>
              </a:prstGeom>
              <a:blipFill>
                <a:blip r:embed="rId4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42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FE95-812B-2996-B8EC-9D3499F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ellipsoids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9D403-805D-746D-3F19-A8D71A087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ellipsoid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dirty="0"/>
                  <a:t> is the upper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critical value of the F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degrees of freedom in the numerator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degrees of freedom in the denominator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9D403-805D-746D-3F19-A8D71A087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9244" b="-2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DCC274-5D28-DACE-1DC9-A603F7D57B34}"/>
                  </a:ext>
                </a:extLst>
              </p:cNvPr>
              <p:cNvSpPr txBox="1"/>
              <p:nvPr/>
            </p:nvSpPr>
            <p:spPr>
              <a:xfrm>
                <a:off x="9073515" y="5800377"/>
                <a:ext cx="45605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# of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= # of datapoints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DCC274-5D28-DACE-1DC9-A603F7D5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15" y="5800377"/>
                <a:ext cx="4560570" cy="1384995"/>
              </a:xfrm>
              <a:prstGeom prst="rect">
                <a:avLst/>
              </a:prstGeom>
              <a:blipFill>
                <a:blip r:embed="rId3"/>
                <a:stretch>
                  <a:fillRect l="-833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0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2250-A7F5-D634-A922-8C6367F0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synthetic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843AC7-4054-AA35-A866-415AF2FE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5496" y="1817227"/>
            <a:ext cx="6396941" cy="479770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D7D02F-EE5D-97B9-5D65-54A254BC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32" y="1817227"/>
            <a:ext cx="6396942" cy="47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07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35100-359E-8A90-5C74-601E3C56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365125"/>
            <a:ext cx="9053847" cy="6321526"/>
          </a:xfrm>
        </p:spPr>
      </p:pic>
    </p:spTree>
    <p:extLst>
      <p:ext uri="{BB962C8B-B14F-4D97-AF65-F5344CB8AC3E}">
        <p14:creationId xmlns:p14="http://schemas.microsoft.com/office/powerpoint/2010/main" val="17520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tle Introduction to Calculating Normal Summary Statistics">
            <a:extLst>
              <a:ext uri="{FF2B5EF4-FFF2-40B4-BE49-F238E27FC236}">
                <a16:creationId xmlns:a16="http://schemas.microsoft.com/office/drawing/2014/main" id="{641F080E-389A-35D6-3CCE-0E38A2F43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t="13502" r="11223" b="12542"/>
          <a:stretch/>
        </p:blipFill>
        <p:spPr bwMode="auto">
          <a:xfrm>
            <a:off x="838200" y="4517811"/>
            <a:ext cx="4914411" cy="16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BA6DD-E646-C83C-F777-E49DDFA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perspectives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Bayesian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random variables with true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i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some sampled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Frequentist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 fixed and unknown scalars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from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the </a:t>
                </a:r>
                <a:r>
                  <a:rPr lang="en-US" sz="2000" i="1" dirty="0"/>
                  <a:t>estimator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2000" dirty="0"/>
                  <a:t>, and quantify the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  <a:blipFill>
                <a:blip r:embed="rId4"/>
                <a:stretch>
                  <a:fillRect l="-474" t="-2326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DF997-6B33-8FE2-BB6C-651AC2EB6101}"/>
              </a:ext>
            </a:extLst>
          </p:cNvPr>
          <p:cNvCxnSpPr/>
          <p:nvPr/>
        </p:nvCxnSpPr>
        <p:spPr>
          <a:xfrm>
            <a:off x="838200" y="6199274"/>
            <a:ext cx="4914418" cy="0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DD326-07E7-2B92-C350-3436C1BBE51A}"/>
              </a:ext>
            </a:extLst>
          </p:cNvPr>
          <p:cNvCxnSpPr>
            <a:cxnSpLocks/>
          </p:cNvCxnSpPr>
          <p:nvPr/>
        </p:nvCxnSpPr>
        <p:spPr>
          <a:xfrm flipV="1">
            <a:off x="3245285" y="6028390"/>
            <a:ext cx="0" cy="372278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/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80849-3F7A-434D-563D-D1912E27BEA3}"/>
              </a:ext>
            </a:extLst>
          </p:cNvPr>
          <p:cNvCxnSpPr>
            <a:cxnSpLocks/>
          </p:cNvCxnSpPr>
          <p:nvPr/>
        </p:nvCxnSpPr>
        <p:spPr>
          <a:xfrm flipV="1">
            <a:off x="3510420" y="6042026"/>
            <a:ext cx="0" cy="372278"/>
          </a:xfrm>
          <a:prstGeom prst="line">
            <a:avLst/>
          </a:prstGeom>
          <a:ln w="53975">
            <a:solidFill>
              <a:srgbClr val="79A2B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/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blipFill>
                <a:blip r:embed="rId6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DEAB33-0090-1E8A-703A-A7DADA00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8036" y="3718637"/>
            <a:ext cx="5085315" cy="34806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CB052F-3913-1876-F7D8-F421C68A5296}"/>
              </a:ext>
            </a:extLst>
          </p:cNvPr>
          <p:cNvSpPr/>
          <p:nvPr/>
        </p:nvSpPr>
        <p:spPr>
          <a:xfrm>
            <a:off x="722451" y="2238898"/>
            <a:ext cx="5601184" cy="46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33BA4-BC57-BFC1-D6BC-98293F7CA74E}"/>
              </a:ext>
            </a:extLst>
          </p:cNvPr>
          <p:cNvSpPr/>
          <p:nvPr/>
        </p:nvSpPr>
        <p:spPr>
          <a:xfrm>
            <a:off x="6244673" y="2267031"/>
            <a:ext cx="5601184" cy="46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tle Introduction to Calculating Normal Summary Statistics">
            <a:extLst>
              <a:ext uri="{FF2B5EF4-FFF2-40B4-BE49-F238E27FC236}">
                <a16:creationId xmlns:a16="http://schemas.microsoft.com/office/drawing/2014/main" id="{641F080E-389A-35D6-3CCE-0E38A2F43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t="13502" r="11223" b="12542"/>
          <a:stretch/>
        </p:blipFill>
        <p:spPr bwMode="auto">
          <a:xfrm>
            <a:off x="838200" y="4517811"/>
            <a:ext cx="4914411" cy="16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BA6DD-E646-C83C-F777-E49DDFA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perspectives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Bayesian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random variables with true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i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some sampled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Frequentist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 fixed and unknown scalars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from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the </a:t>
                </a:r>
                <a:r>
                  <a:rPr lang="en-US" sz="2000" i="1" dirty="0"/>
                  <a:t>estimator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2000" dirty="0"/>
                  <a:t>, and quantify the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  <a:blipFill>
                <a:blip r:embed="rId4"/>
                <a:stretch>
                  <a:fillRect l="-474" t="-2326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DF997-6B33-8FE2-BB6C-651AC2EB6101}"/>
              </a:ext>
            </a:extLst>
          </p:cNvPr>
          <p:cNvCxnSpPr/>
          <p:nvPr/>
        </p:nvCxnSpPr>
        <p:spPr>
          <a:xfrm>
            <a:off x="838200" y="6199274"/>
            <a:ext cx="4914418" cy="0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DD326-07E7-2B92-C350-3436C1BBE51A}"/>
              </a:ext>
            </a:extLst>
          </p:cNvPr>
          <p:cNvCxnSpPr>
            <a:cxnSpLocks/>
          </p:cNvCxnSpPr>
          <p:nvPr/>
        </p:nvCxnSpPr>
        <p:spPr>
          <a:xfrm flipV="1">
            <a:off x="3245285" y="6028390"/>
            <a:ext cx="0" cy="372278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/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80849-3F7A-434D-563D-D1912E27BEA3}"/>
              </a:ext>
            </a:extLst>
          </p:cNvPr>
          <p:cNvCxnSpPr>
            <a:cxnSpLocks/>
          </p:cNvCxnSpPr>
          <p:nvPr/>
        </p:nvCxnSpPr>
        <p:spPr>
          <a:xfrm flipV="1">
            <a:off x="3510420" y="6042026"/>
            <a:ext cx="0" cy="372278"/>
          </a:xfrm>
          <a:prstGeom prst="line">
            <a:avLst/>
          </a:prstGeom>
          <a:ln w="53975">
            <a:solidFill>
              <a:srgbClr val="79A2B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/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blipFill>
                <a:blip r:embed="rId6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DEAB33-0090-1E8A-703A-A7DADA00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8036" y="3718637"/>
            <a:ext cx="5085315" cy="34806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933BA4-BC57-BFC1-D6BC-98293F7CA74E}"/>
              </a:ext>
            </a:extLst>
          </p:cNvPr>
          <p:cNvSpPr/>
          <p:nvPr/>
        </p:nvSpPr>
        <p:spPr>
          <a:xfrm>
            <a:off x="6244673" y="2267031"/>
            <a:ext cx="5601184" cy="460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entle Introduction to Calculating Normal Summary Statistics">
            <a:extLst>
              <a:ext uri="{FF2B5EF4-FFF2-40B4-BE49-F238E27FC236}">
                <a16:creationId xmlns:a16="http://schemas.microsoft.com/office/drawing/2014/main" id="{641F080E-389A-35D6-3CCE-0E38A2F43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t="13502" r="11223" b="12542"/>
          <a:stretch/>
        </p:blipFill>
        <p:spPr bwMode="auto">
          <a:xfrm>
            <a:off x="838200" y="4517811"/>
            <a:ext cx="4914411" cy="16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BA6DD-E646-C83C-F777-E49DDFA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perspectives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Bayesian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random variables with true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i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is some sampled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B0492-7617-8106-C368-E6804AC8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90688"/>
                <a:ext cx="5257800" cy="4351338"/>
              </a:xfr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Frequentist approach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 fixed and unknown scalars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Goal: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from data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the </a:t>
                </a:r>
                <a:r>
                  <a:rPr lang="en-US" sz="2000" i="1" dirty="0"/>
                  <a:t>estimator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US" sz="2000" dirty="0"/>
                  <a:t>, and quantify the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DE826E-82C1-964F-0765-9DB8BB17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54" y="1690688"/>
                <a:ext cx="5343646" cy="4351338"/>
              </a:xfrm>
              <a:prstGeom prst="rect">
                <a:avLst/>
              </a:prstGeom>
              <a:blipFill>
                <a:blip r:embed="rId4"/>
                <a:stretch>
                  <a:fillRect l="-474" t="-2326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DF997-6B33-8FE2-BB6C-651AC2EB6101}"/>
              </a:ext>
            </a:extLst>
          </p:cNvPr>
          <p:cNvCxnSpPr/>
          <p:nvPr/>
        </p:nvCxnSpPr>
        <p:spPr>
          <a:xfrm>
            <a:off x="838200" y="6199274"/>
            <a:ext cx="4914418" cy="0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DD326-07E7-2B92-C350-3436C1BBE51A}"/>
              </a:ext>
            </a:extLst>
          </p:cNvPr>
          <p:cNvCxnSpPr>
            <a:cxnSpLocks/>
          </p:cNvCxnSpPr>
          <p:nvPr/>
        </p:nvCxnSpPr>
        <p:spPr>
          <a:xfrm flipV="1">
            <a:off x="3245285" y="6028390"/>
            <a:ext cx="0" cy="372278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/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32B5D-3CF3-3456-8413-7B334B5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60" y="6400668"/>
                <a:ext cx="71084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80849-3F7A-434D-563D-D1912E27BEA3}"/>
              </a:ext>
            </a:extLst>
          </p:cNvPr>
          <p:cNvCxnSpPr>
            <a:cxnSpLocks/>
          </p:cNvCxnSpPr>
          <p:nvPr/>
        </p:nvCxnSpPr>
        <p:spPr>
          <a:xfrm flipV="1">
            <a:off x="3510420" y="6042026"/>
            <a:ext cx="0" cy="372278"/>
          </a:xfrm>
          <a:prstGeom prst="line">
            <a:avLst/>
          </a:prstGeom>
          <a:ln w="53975">
            <a:solidFill>
              <a:srgbClr val="79A2B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/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9A2B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7A92F1-4DCE-FA1C-AF89-09D6E61A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85" y="6381426"/>
                <a:ext cx="710849" cy="461665"/>
              </a:xfrm>
              <a:prstGeom prst="rect">
                <a:avLst/>
              </a:prstGeom>
              <a:blipFill>
                <a:blip r:embed="rId6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DEAB33-0090-1E8A-703A-A7DADA00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8036" y="3718637"/>
            <a:ext cx="5085315" cy="34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B35-EF8B-21C6-6752-FD7A6D84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7F5E5-40CE-9C22-F9FF-4934AC02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902" y="4467320"/>
            <a:ext cx="7019071" cy="2304317"/>
          </a:xfrm>
          <a:ln>
            <a:solidFill>
              <a:schemeClr val="tx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7F9A57-67C7-3916-CDC8-2E519D1B350F}"/>
                  </a:ext>
                </a:extLst>
              </p:cNvPr>
              <p:cNvSpPr txBox="1"/>
              <p:nvPr/>
            </p:nvSpPr>
            <p:spPr>
              <a:xfrm>
                <a:off x="-425368" y="4956858"/>
                <a:ext cx="609407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7F9A57-67C7-3916-CDC8-2E519D1B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5368" y="4956858"/>
                <a:ext cx="6094070" cy="830997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BC6125-4375-43E9-67C1-6B4D73E538FC}"/>
                  </a:ext>
                </a:extLst>
              </p:cNvPr>
              <p:cNvSpPr txBox="1"/>
              <p:nvPr/>
            </p:nvSpPr>
            <p:spPr>
              <a:xfrm>
                <a:off x="-532434" y="2110171"/>
                <a:ext cx="6308202" cy="809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BC6125-4375-43E9-67C1-6B4D73E5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2434" y="2110171"/>
                <a:ext cx="6308202" cy="80906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89748F2-F7A4-2EAF-F759-F4CDB23EF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281" y="206168"/>
            <a:ext cx="4492344" cy="41275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638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9D61-227E-D92F-3FFC-7DBEE607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 from the logistic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A6CF0-83AE-DE4F-C5DE-B992DC7DC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522895" cy="489217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EFE4A7-A2BC-40A4-A515-E8B31423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01784" y="1690688"/>
            <a:ext cx="6522895" cy="48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5847-8D01-46FE-6F57-09580C59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BC750-632A-0EB4-69F2-74A63042D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229091" y="1574941"/>
                <a:ext cx="10515600" cy="23759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BC750-632A-0EB4-69F2-74A63042D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229091" y="1574941"/>
                <a:ext cx="10515600" cy="2375985"/>
              </a:xfrm>
              <a:blipFill>
                <a:blip r:embed="rId2"/>
                <a:stretch>
                  <a:fillRect t="-38624" b="-5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EB51043-3BBA-C372-7BFA-6ECFFAAA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4273409"/>
            <a:ext cx="11912600" cy="20193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85E62-9CE2-32BB-9F2D-FB44BDE7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776" y="365125"/>
            <a:ext cx="6010523" cy="370154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7803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1342</Words>
  <Application>Microsoft Macintosh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Introduction to uncertainty quantification</vt:lpstr>
      <vt:lpstr>Main reference</vt:lpstr>
      <vt:lpstr>Differing perspectives</vt:lpstr>
      <vt:lpstr>Differing perspectives</vt:lpstr>
      <vt:lpstr>Differing perspectives</vt:lpstr>
      <vt:lpstr>Differing perspectives</vt:lpstr>
      <vt:lpstr>Data generation</vt:lpstr>
      <vt:lpstr>Artificial data from the logistic dataset</vt:lpstr>
      <vt:lpstr>OLS Estimator</vt:lpstr>
      <vt:lpstr>Results</vt:lpstr>
      <vt:lpstr>Estimator variance components</vt:lpstr>
      <vt:lpstr>Estimating the noise in the data</vt:lpstr>
      <vt:lpstr>Estimating the noise in the data</vt:lpstr>
      <vt:lpstr>Model sensitivity equations</vt:lpstr>
      <vt:lpstr>Model sensitivity equations</vt:lpstr>
      <vt:lpstr>Model sensitivity equations</vt:lpstr>
      <vt:lpstr>Deriving DE models for sensitivities</vt:lpstr>
      <vt:lpstr>Deriving DE models for sensitivities</vt:lpstr>
      <vt:lpstr>Deriving DE models for sensitivities: the logistic equation</vt:lpstr>
      <vt:lpstr>The full sensitivity equations</vt:lpstr>
      <vt:lpstr>Sensitivity model simulations</vt:lpstr>
      <vt:lpstr>PowerPoint Presentation</vt:lpstr>
      <vt:lpstr>PowerPoint Presentation</vt:lpstr>
      <vt:lpstr>General sensitivity equations</vt:lpstr>
      <vt:lpstr>Estimator sampling distribution</vt:lpstr>
      <vt:lpstr>Estimator sampling distribution</vt:lpstr>
      <vt:lpstr>Estimator sampling distribution</vt:lpstr>
      <vt:lpstr>Confidence interval construction</vt:lpstr>
      <vt:lpstr>Confidence interval construction</vt:lpstr>
      <vt:lpstr>Confidence interval construction</vt:lpstr>
      <vt:lpstr>Confidence interval construction</vt:lpstr>
      <vt:lpstr>Confidence interval construction</vt:lpstr>
      <vt:lpstr>Confidence interval construction</vt:lpstr>
      <vt:lpstr>Confidence interval construction</vt:lpstr>
      <vt:lpstr>Confidence interval construction</vt:lpstr>
      <vt:lpstr>PowerPoint Presentation</vt:lpstr>
      <vt:lpstr>Confidence ellipsoids</vt:lpstr>
      <vt:lpstr>Results on synthetic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2022-06-13T23:04:59Z</dcterms:created>
  <dcterms:modified xsi:type="dcterms:W3CDTF">2022-07-14T01:38:21Z</dcterms:modified>
</cp:coreProperties>
</file>