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Bitter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itter-bold.fntdata"/><Relationship Id="rId22" Type="http://schemas.openxmlformats.org/officeDocument/2006/relationships/font" Target="fonts/Bitter-boldItalic.fntdata"/><Relationship Id="rId21" Type="http://schemas.openxmlformats.org/officeDocument/2006/relationships/font" Target="fonts/Bitter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itter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fd8e2c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fd8e2c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fd8e2c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fd8e2c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fd8e2c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fd8e2c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fd8e2c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fd8e2c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bf832251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6bf83225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bfd8e2c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bfd8e2c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f83225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f83225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f832251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f832251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fd8e2ce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fd8e2c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fd8e2ce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fd8e2c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fd8e2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fd8e2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fd8e2c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fd8e2c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500"/>
              </a:spcBef>
              <a:spcAft>
                <a:spcPts val="0"/>
              </a:spcAft>
              <a:buClr>
                <a:srgbClr val="615445"/>
              </a:buClr>
              <a:buSzPts val="2400"/>
              <a:buNone/>
              <a:defRPr>
                <a:solidFill>
                  <a:srgbClr val="615445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594785" y="4972921"/>
            <a:ext cx="10920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366335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083284"/>
            <a:ext cx="4038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17500" lvl="1" marL="914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48200" y="1083284"/>
            <a:ext cx="4038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17500" lvl="1" marL="914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594785" y="4972921"/>
            <a:ext cx="10920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366335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083669"/>
            <a:ext cx="8229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594785" y="4972921"/>
            <a:ext cx="10920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366335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594785" y="4972921"/>
            <a:ext cx="10920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268623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7594785" y="4972921"/>
            <a:ext cx="10920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>
              <a:spcBef>
                <a:spcPts val="500"/>
              </a:spcBef>
              <a:spcAft>
                <a:spcPts val="0"/>
              </a:spcAft>
              <a:buSzPts val="1800"/>
              <a:buFont typeface="Bitter"/>
              <a:buChar char="•"/>
              <a:defRPr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Bitter"/>
              <a:buChar char="–"/>
              <a:defRPr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Bitter"/>
              <a:buChar char="•"/>
              <a:defRPr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Bitter"/>
              <a:buChar char="–"/>
              <a:defRPr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Bitter"/>
              <a:buChar char="»"/>
              <a:defRPr>
                <a:latin typeface="Bitter"/>
                <a:ea typeface="Bitter"/>
                <a:cs typeface="Bitter"/>
                <a:sym typeface="Bitter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Bitter"/>
              <a:buChar char="•"/>
              <a:defRPr>
                <a:latin typeface="Bitter"/>
                <a:ea typeface="Bitter"/>
                <a:cs typeface="Bitter"/>
                <a:sym typeface="Bitter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Bitter"/>
              <a:buChar char="•"/>
              <a:defRPr>
                <a:latin typeface="Bitter"/>
                <a:ea typeface="Bitter"/>
                <a:cs typeface="Bitter"/>
                <a:sym typeface="Bitter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Bitter"/>
              <a:buChar char="•"/>
              <a:defRPr>
                <a:latin typeface="Bitter"/>
                <a:ea typeface="Bitter"/>
                <a:cs typeface="Bitter"/>
                <a:sym typeface="Bitter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Bitter"/>
              <a:buChar char="•"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4666465"/>
            <a:ext cx="9144000" cy="3054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rotWithShape="0" algn="t" dir="5400000" dist="25400">
              <a:srgbClr val="666666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" y="4972924"/>
            <a:ext cx="9144000" cy="170100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rotWithShape="0" algn="t" dir="5400000" dist="25400">
              <a:srgbClr val="666666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2541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rotWithShape="0" algn="t" dir="5400000" dist="25400">
              <a:srgbClr val="666666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366335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091045"/>
            <a:ext cx="82296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Calibri"/>
              <a:buChar char="•"/>
              <a:defRPr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594785" y="4972921"/>
            <a:ext cx="10920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3435130" y="11544"/>
            <a:ext cx="570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EECE 5644: Intro to Machine Learning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36248" l="0" r="0" t="0"/>
          <a:stretch/>
        </p:blipFill>
        <p:spPr>
          <a:xfrm>
            <a:off x="71483" y="40157"/>
            <a:ext cx="1747111" cy="19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1" y="4694849"/>
            <a:ext cx="265342" cy="24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386025" y="4972931"/>
            <a:ext cx="22779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December 3rd</a:t>
            </a: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2019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Character Classification using a Convolutional Neural Network (CNN)</a:t>
            </a:r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By John Nguyen and Saif Billah</a:t>
            </a:r>
            <a:endParaRPr/>
          </a:p>
          <a:p>
            <a:pPr indent="0" lvl="0" marL="0" rtl="0" algn="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EECE 5644: Introduction to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40380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92400"/>
            <a:ext cx="26682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commonly misclassified letters: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 and 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 and G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700" y="318850"/>
            <a:ext cx="4145450" cy="4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Misclassified Letters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138" y="2793513"/>
            <a:ext cx="23812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913" y="941525"/>
            <a:ext cx="23717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400" y="2813925"/>
            <a:ext cx="2289484" cy="18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3287" y="935813"/>
            <a:ext cx="2371725" cy="189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Try to improve character classification on “L”, “I”, “G”, “Q” and other similar-looking 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Learn how to classify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Improvements: Create a model that predicts characters by taking into account  the </a:t>
            </a:r>
            <a:r>
              <a:rPr b="1" lang="en"/>
              <a:t>surrounding characters</a:t>
            </a:r>
            <a:r>
              <a:rPr lang="en"/>
              <a:t> and </a:t>
            </a:r>
            <a:r>
              <a:rPr b="1" lang="en"/>
              <a:t>possible word choices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Mimic human action of how we classify words using our previous knowledge of other words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11700" y="1152475"/>
            <a:ext cx="52182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Written Character Classification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Automatically convert handwritten forms to editable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Digitize handwritten notes for easier access and future editing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Automate processes that require reading text and performing an action based on that information (sending a letter, etc)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900" y="1474025"/>
            <a:ext cx="32670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EMNIST Dataset</a:t>
            </a:r>
            <a:endParaRPr/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27475"/>
            <a:ext cx="48000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Handwritten characters (28x28x1 -&gt; 28x28 pixels, grayscale)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Subset: 50,000 characters, 26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Training/Validation/Test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70/20/10 %</a:t>
            </a: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700" y="1414750"/>
            <a:ext cx="3720564" cy="25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400" y="2742600"/>
            <a:ext cx="2590600" cy="18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CNN?</a:t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Images have little relation between unique pixels </a:t>
            </a:r>
            <a:r>
              <a:rPr b="1" lang="en"/>
              <a:t>unless </a:t>
            </a:r>
            <a:r>
              <a:rPr lang="en"/>
              <a:t>those pixels are </a:t>
            </a:r>
            <a:r>
              <a:rPr b="1" lang="en"/>
              <a:t>close</a:t>
            </a:r>
            <a:r>
              <a:rPr lang="en"/>
              <a:t> to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 CNN can be more efficient than a regular Neural Net because it can take advantage of this.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442775"/>
            <a:ext cx="59436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and Pooling Layers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Convolution is used to extract features by filtering the image with a smaller pixel filter to decrease the size but maintain the relationship between pixels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Pooling is used to further reduce the number of parameters which reduces the computational complexity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50" y="2763500"/>
            <a:ext cx="3978900" cy="1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/>
        </p:nvSpPr>
        <p:spPr>
          <a:xfrm>
            <a:off x="649375" y="4037100"/>
            <a:ext cx="44856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Convolution Example (5x5 image with 3x3 filter)</a:t>
            </a:r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575" y="2643825"/>
            <a:ext cx="28956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/>
        </p:nvSpPr>
        <p:spPr>
          <a:xfrm>
            <a:off x="5705375" y="4037100"/>
            <a:ext cx="41049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Max Pooling by 2x2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CNN Layers</a:t>
            </a:r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Convolutional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Leaky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Convolutional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Leaky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MaxPool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Convolutional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Leaky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Convolutional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Leaky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MaxPool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Classification (Linear Transformation 3x)</a:t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225" y="2080163"/>
            <a:ext cx="3608001" cy="9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1700" y="1152475"/>
            <a:ext cx="4326300" cy="300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70/20/10 splits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SGD vs Adam Optimization?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SGD overshoots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Adam uses 1st and 2nd moments to dampen through adaptive learning rate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125" y="1152475"/>
            <a:ext cx="3470725" cy="34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5" y="501875"/>
            <a:ext cx="4102450" cy="4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850" y="746550"/>
            <a:ext cx="3289375" cy="38950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266850" y="359475"/>
            <a:ext cx="3444300" cy="79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800"/>
              </a:spcAft>
              <a:buNone/>
            </a:pPr>
            <a:r>
              <a:rPr lang="en"/>
              <a:t>Classification Report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09800" y="500100"/>
            <a:ext cx="44622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50" y="214450"/>
            <a:ext cx="4384375" cy="47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08250" y="1251125"/>
            <a:ext cx="39210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Confusion Matrix of CNN on Test Dataset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