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omments/modernComment_245_95A8AB92.xml" ContentType="application/vnd.ms-powerpoint.comment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7" r:id="rId2"/>
  </p:sldMasterIdLst>
  <p:notesMasterIdLst>
    <p:notesMasterId r:id="rId14"/>
  </p:notesMasterIdLst>
  <p:sldIdLst>
    <p:sldId id="269" r:id="rId3"/>
    <p:sldId id="261" r:id="rId4"/>
    <p:sldId id="581" r:id="rId5"/>
    <p:sldId id="585" r:id="rId6"/>
    <p:sldId id="593" r:id="rId7"/>
    <p:sldId id="588" r:id="rId8"/>
    <p:sldId id="268" r:id="rId9"/>
    <p:sldId id="594" r:id="rId10"/>
    <p:sldId id="596" r:id="rId11"/>
    <p:sldId id="25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Presentation" id="{51D4DB8C-F778-4A0F-9051-97CD8FA5667B}">
          <p14:sldIdLst>
            <p14:sldId id="269"/>
            <p14:sldId id="261"/>
            <p14:sldId id="581"/>
            <p14:sldId id="585"/>
            <p14:sldId id="593"/>
            <p14:sldId id="588"/>
            <p14:sldId id="268"/>
            <p14:sldId id="594"/>
            <p14:sldId id="596"/>
            <p14:sldId id="2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28F263-3083-B788-5761-CAD87AA2F30A}" name="Nguyen, John" initials="NJ" userId="S::johnnguyen6@deloitte.com::b5e5a28f-7e94-4716-8fe2-0a3ff11ebc9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C00"/>
    <a:srgbClr val="1F77B4"/>
    <a:srgbClr val="64AAD2"/>
    <a:srgbClr val="009A44"/>
    <a:srgbClr val="1F9DCF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Consulting Firm Client Industries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Sector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12-418D-B2DF-84B07646E3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12-418D-B2DF-84B07646E3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312-418D-B2DF-84B07646E3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312-418D-B2DF-84B07646E38F}"/>
              </c:ext>
            </c:extLst>
          </c:dPt>
          <c:dLbls>
            <c:dLbl>
              <c:idx val="0"/>
              <c:layout>
                <c:manualLayout>
                  <c:x val="-1.2075676232630589E-3"/>
                  <c:y val="9.995037947391054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593270972494008"/>
                      <c:h val="0.390074672192647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312-418D-B2DF-84B07646E38F}"/>
                </c:ext>
              </c:extLst>
            </c:dLbl>
            <c:dLbl>
              <c:idx val="1"/>
              <c:layout>
                <c:manualLayout>
                  <c:x val="-3.4050402639308378E-2"/>
                  <c:y val="7.544521318968021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73443903302218"/>
                      <c:h val="0.39007441456522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312-418D-B2DF-84B07646E38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312-418D-B2DF-84B07646E38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312-418D-B2DF-84B07646E38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Other Industries</c:v>
                </c:pt>
                <c:pt idx="1">
                  <c:v>Tech Industry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12-418D-B2DF-84B07646E38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245_95A8AB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5ED25A-517F-4E80-B623-503D483F24F1}" authorId="{5228F263-3083-B788-5761-CAD87AA2F30A}" created="2023-03-31T01:06:18.625">
    <pc:sldMkLst xmlns:pc="http://schemas.microsoft.com/office/powerpoint/2013/main/command">
      <pc:docMk/>
      <pc:sldMk cId="2510859154" sldId="581"/>
    </pc:sldMkLst>
    <p188:txBody>
      <a:bodyPr/>
      <a:lstStyle/>
      <a:p>
        <a:r>
          <a:rPr lang="en-US"/>
          <a:t>https://apnews.com/article/inflation-united-states-government-recessions-and-depressions-economy-business-c14699b792454e4d2d3d642d65ff4395#:~:text=WASHINGTON%20(AP)%20%E2%80%94%20A%20majority,despite%20steadily%20higher%20interest%20rates.</a:t>
        </a:r>
      </a:p>
    </p188:txBody>
  </p188:cm>
</p188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1D800-5E35-4C61-88CF-65497769905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1CF8D-93AE-4E86-AF1E-26096375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069F-33C3-4200-B710-AE937D4504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AF6D-BA0E-4594-94DB-478664329D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3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Tags: data visualization, bubble chart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76E45-6B41-42DC-8BC0-4F32365D1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80069F-33C3-4200-B710-AE937D4504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69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head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D0DC-3853-5040-A3D4-605F29FF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6" y="558800"/>
            <a:ext cx="11252200" cy="505290"/>
          </a:xfrm>
        </p:spPr>
        <p:txBody>
          <a:bodyPr anchor="b"/>
          <a:lstStyle>
            <a:lvl1pPr>
              <a:lnSpc>
                <a:spcPct val="80000"/>
              </a:lnSpc>
              <a:defRPr sz="36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F7C0DFF2-D65B-2C49-93EB-7FBEAF7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296" y="1112803"/>
            <a:ext cx="11290104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3FB50-D1D6-AF42-954E-A60FFED3BC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135" y="344424"/>
            <a:ext cx="4703575" cy="176869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tx1">
                    <a:lumMod val="50000"/>
                    <a:lumOff val="5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190215279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8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6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73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6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BDC220-FDA0-41D7-98BA-BB440BC4A90B}"/>
              </a:ext>
            </a:extLst>
          </p:cNvPr>
          <p:cNvSpPr/>
          <p:nvPr userDrawn="1"/>
        </p:nvSpPr>
        <p:spPr bwMode="gray">
          <a:xfrm>
            <a:off x="11568701" y="6482993"/>
            <a:ext cx="503434" cy="37500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D1E82-7DE3-46EF-9065-6719F60566AC}"/>
              </a:ext>
            </a:extLst>
          </p:cNvPr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4DC2670-5D11-4421-8167-B380A667E4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688" y="684903"/>
            <a:ext cx="11390734" cy="454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SzPct val="100000"/>
              <a:buNone/>
              <a:defRPr lang="en-US" sz="120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91C14F-ED57-4012-8301-39F6E6B9E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i="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594721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head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D0DC-3853-5040-A3D4-605F29FF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6" y="558800"/>
            <a:ext cx="11252200" cy="505290"/>
          </a:xfrm>
        </p:spPr>
        <p:txBody>
          <a:bodyPr anchor="b"/>
          <a:lstStyle>
            <a:lvl1pPr>
              <a:lnSpc>
                <a:spcPct val="80000"/>
              </a:lnSpc>
              <a:defRPr sz="36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F7C0DFF2-D65B-2C49-93EB-7FBEAF7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296" y="1112803"/>
            <a:ext cx="11290104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3FB50-D1D6-AF42-954E-A60FFED3BC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135" y="344424"/>
            <a:ext cx="4703575" cy="176869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tx1">
                    <a:lumMod val="50000"/>
                    <a:lumOff val="5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37391605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5FD2B-C9AD-40CB-9B97-9705C91FFE43}"/>
              </a:ext>
            </a:extLst>
          </p:cNvPr>
          <p:cNvSpPr/>
          <p:nvPr userDrawn="1"/>
        </p:nvSpPr>
        <p:spPr bwMode="gray">
          <a:xfrm>
            <a:off x="11568701" y="6482993"/>
            <a:ext cx="503434" cy="37500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155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headlin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978" y="548298"/>
            <a:ext cx="3347390" cy="1995802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0978" y="2392822"/>
            <a:ext cx="3355975" cy="11699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46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bg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190563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head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BDC220-FDA0-41D7-98BA-BB440BC4A90B}"/>
              </a:ext>
            </a:extLst>
          </p:cNvPr>
          <p:cNvSpPr/>
          <p:nvPr userDrawn="1"/>
        </p:nvSpPr>
        <p:spPr bwMode="gray">
          <a:xfrm>
            <a:off x="11568701" y="6482993"/>
            <a:ext cx="503434" cy="37500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D1E82-7DE3-46EF-9065-6719F60566AC}"/>
              </a:ext>
            </a:extLst>
          </p:cNvPr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4DC2670-5D11-4421-8167-B380A667E4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688" y="684903"/>
            <a:ext cx="11390734" cy="454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SzPct val="100000"/>
              <a:buNone/>
              <a:defRPr lang="en-US" sz="120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91C14F-ED57-4012-8301-39F6E6B9E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i="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42660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6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5A4A8-E969-4DAA-B77A-0C2B155A47E1}"/>
              </a:ext>
            </a:extLst>
          </p:cNvPr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7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i="0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B89-C3F9-4CD6-9D11-82598CF003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CF96-6BF0-485B-8A7C-C24F48C0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03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news.com/article/inflation-united-states-government-recessions-and-depressions-economy-business-c14699b792454e4d2d3d642d65ff4395#:~:text=WASHINGTON%20(AP)%20%E2%80%94%20A%20majority,despite%20steadily%20higher%20interest%20rates" TargetMode="External"/><Relationship Id="rId2" Type="http://schemas.openxmlformats.org/officeDocument/2006/relationships/hyperlink" Target="https://news.crunchbase.com/startups/tech-layoff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s://www.investopedia.com/terms/n/net_margin.asp#:~:text=Net%20profit%20margin%20is%20one%20of%20the%20most,are%20working%20and%20forecast%20profits%20based%20on%20revenues.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microsoft.com/office/2018/10/relationships/comments" Target="../comments/modernComment_245_95A8AB9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15C5E7C6-8DA7-48D5-9F48-CBC8C1E35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95" y="-249312"/>
            <a:ext cx="6470800" cy="65402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F662EC-4519-4452-9677-D838BB6168BA}"/>
              </a:ext>
            </a:extLst>
          </p:cNvPr>
          <p:cNvSpPr/>
          <p:nvPr/>
        </p:nvSpPr>
        <p:spPr>
          <a:xfrm>
            <a:off x="7255058" y="5970385"/>
            <a:ext cx="4483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E7E6E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Deloitte AI Academy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7CBF33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B2947-6539-4E78-BD2A-5BA4B5298DFF}"/>
              </a:ext>
            </a:extLst>
          </p:cNvPr>
          <p:cNvSpPr txBox="1"/>
          <p:nvPr/>
        </p:nvSpPr>
        <p:spPr>
          <a:xfrm>
            <a:off x="453022" y="466245"/>
            <a:ext cx="45504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E7E6E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Predicting Industry Health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E7E6E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Consulting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E7E6E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Firm Sales</a:t>
            </a:r>
            <a:endParaRPr kumimoji="0" lang="en-US" sz="4000" b="1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1AAF2-C31F-4772-960F-8319EEA3F4DC}"/>
              </a:ext>
            </a:extLst>
          </p:cNvPr>
          <p:cNvSpPr/>
          <p:nvPr/>
        </p:nvSpPr>
        <p:spPr>
          <a:xfrm>
            <a:off x="453022" y="5724163"/>
            <a:ext cx="64306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John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4AAD2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Apprenticeship Capstone Project</a:t>
            </a: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rgbClr val="64AAD2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429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8C58D6-6F07-4C70-8FED-D6236286D718}"/>
              </a:ext>
            </a:extLst>
          </p:cNvPr>
          <p:cNvCxnSpPr>
            <a:cxnSpLocks/>
          </p:cNvCxnSpPr>
          <p:nvPr/>
        </p:nvCxnSpPr>
        <p:spPr>
          <a:xfrm>
            <a:off x="6167610" y="1344058"/>
            <a:ext cx="0" cy="49212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BA310E-4DE0-BE44-9A22-00B1A3F3065E}"/>
              </a:ext>
            </a:extLst>
          </p:cNvPr>
          <p:cNvSpPr txBox="1"/>
          <p:nvPr/>
        </p:nvSpPr>
        <p:spPr>
          <a:xfrm>
            <a:off x="6870780" y="4575848"/>
            <a:ext cx="4721927" cy="104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Feedback</a:t>
            </a:r>
          </a:p>
        </p:txBody>
      </p:sp>
      <p:grpSp>
        <p:nvGrpSpPr>
          <p:cNvPr id="23" name="General_Border_97">
            <a:extLst>
              <a:ext uri="{FF2B5EF4-FFF2-40B4-BE49-F238E27FC236}">
                <a16:creationId xmlns:a16="http://schemas.microsoft.com/office/drawing/2014/main" id="{2A1BD5CE-D15C-49BB-9258-202F4C829F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95233" y="1719679"/>
            <a:ext cx="2700448" cy="2668842"/>
            <a:chOff x="6566" y="1944"/>
            <a:chExt cx="341" cy="341"/>
          </a:xfrm>
          <a:solidFill>
            <a:schemeClr val="accent6"/>
          </a:solidFill>
        </p:grpSpPr>
        <p:sp>
          <p:nvSpPr>
            <p:cNvPr id="24" name="Freeform 488">
              <a:extLst>
                <a:ext uri="{FF2B5EF4-FFF2-40B4-BE49-F238E27FC236}">
                  <a16:creationId xmlns:a16="http://schemas.microsoft.com/office/drawing/2014/main" id="{12918A3D-FDE2-4E5A-A9B8-C865A9214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6" y="1944"/>
              <a:ext cx="341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5234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489">
              <a:extLst>
                <a:ext uri="{FF2B5EF4-FFF2-40B4-BE49-F238E27FC236}">
                  <a16:creationId xmlns:a16="http://schemas.microsoft.com/office/drawing/2014/main" id="{18E47BC9-B6CE-403E-A703-8532A2EDF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5" y="2178"/>
              <a:ext cx="43" cy="43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21 w 64"/>
                <a:gd name="T13" fmla="*/ 32 h 64"/>
                <a:gd name="T14" fmla="*/ 32 w 64"/>
                <a:gd name="T15" fmla="*/ 42 h 64"/>
                <a:gd name="T16" fmla="*/ 4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49"/>
                    <a:pt x="49" y="64"/>
                    <a:pt x="32" y="64"/>
                  </a:cubicBezTo>
                  <a:close/>
                  <a:moveTo>
                    <a:pt x="32" y="21"/>
                  </a:moveTo>
                  <a:cubicBezTo>
                    <a:pt x="26" y="21"/>
                    <a:pt x="21" y="26"/>
                    <a:pt x="21" y="32"/>
                  </a:cubicBezTo>
                  <a:cubicBezTo>
                    <a:pt x="21" y="38"/>
                    <a:pt x="26" y="42"/>
                    <a:pt x="32" y="42"/>
                  </a:cubicBezTo>
                  <a:cubicBezTo>
                    <a:pt x="38" y="42"/>
                    <a:pt x="42" y="38"/>
                    <a:pt x="42" y="32"/>
                  </a:cubicBezTo>
                  <a:cubicBezTo>
                    <a:pt x="42" y="26"/>
                    <a:pt x="38" y="21"/>
                    <a:pt x="32" y="21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5234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490">
              <a:extLst>
                <a:ext uri="{FF2B5EF4-FFF2-40B4-BE49-F238E27FC236}">
                  <a16:creationId xmlns:a16="http://schemas.microsoft.com/office/drawing/2014/main" id="{0F2A1DDA-359F-4933-A109-1B044CBE4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3" y="2008"/>
              <a:ext cx="127" cy="156"/>
            </a:xfrm>
            <a:custGeom>
              <a:avLst/>
              <a:gdLst>
                <a:gd name="T0" fmla="*/ 116 w 191"/>
                <a:gd name="T1" fmla="*/ 234 h 234"/>
                <a:gd name="T2" fmla="*/ 73 w 191"/>
                <a:gd name="T3" fmla="*/ 234 h 234"/>
                <a:gd name="T4" fmla="*/ 63 w 191"/>
                <a:gd name="T5" fmla="*/ 224 h 234"/>
                <a:gd name="T6" fmla="*/ 63 w 191"/>
                <a:gd name="T7" fmla="*/ 138 h 234"/>
                <a:gd name="T8" fmla="*/ 66 w 191"/>
                <a:gd name="T9" fmla="*/ 131 h 234"/>
                <a:gd name="T10" fmla="*/ 73 w 191"/>
                <a:gd name="T11" fmla="*/ 128 h 234"/>
                <a:gd name="T12" fmla="*/ 95 w 191"/>
                <a:gd name="T13" fmla="*/ 128 h 234"/>
                <a:gd name="T14" fmla="*/ 127 w 191"/>
                <a:gd name="T15" fmla="*/ 96 h 234"/>
                <a:gd name="T16" fmla="*/ 95 w 191"/>
                <a:gd name="T17" fmla="*/ 64 h 234"/>
                <a:gd name="T18" fmla="*/ 63 w 191"/>
                <a:gd name="T19" fmla="*/ 90 h 234"/>
                <a:gd name="T20" fmla="*/ 53 w 191"/>
                <a:gd name="T21" fmla="*/ 99 h 234"/>
                <a:gd name="T22" fmla="*/ 10 w 191"/>
                <a:gd name="T23" fmla="*/ 96 h 234"/>
                <a:gd name="T24" fmla="*/ 0 w 191"/>
                <a:gd name="T25" fmla="*/ 85 h 234"/>
                <a:gd name="T26" fmla="*/ 0 w 191"/>
                <a:gd name="T27" fmla="*/ 80 h 234"/>
                <a:gd name="T28" fmla="*/ 95 w 191"/>
                <a:gd name="T29" fmla="*/ 0 h 234"/>
                <a:gd name="T30" fmla="*/ 191 w 191"/>
                <a:gd name="T31" fmla="*/ 96 h 234"/>
                <a:gd name="T32" fmla="*/ 127 w 191"/>
                <a:gd name="T33" fmla="*/ 186 h 234"/>
                <a:gd name="T34" fmla="*/ 127 w 191"/>
                <a:gd name="T35" fmla="*/ 224 h 234"/>
                <a:gd name="T36" fmla="*/ 116 w 191"/>
                <a:gd name="T37" fmla="*/ 234 h 234"/>
                <a:gd name="T38" fmla="*/ 84 w 191"/>
                <a:gd name="T39" fmla="*/ 213 h 234"/>
                <a:gd name="T40" fmla="*/ 105 w 191"/>
                <a:gd name="T41" fmla="*/ 213 h 234"/>
                <a:gd name="T42" fmla="*/ 105 w 191"/>
                <a:gd name="T43" fmla="*/ 178 h 234"/>
                <a:gd name="T44" fmla="*/ 113 w 191"/>
                <a:gd name="T45" fmla="*/ 168 h 234"/>
                <a:gd name="T46" fmla="*/ 169 w 191"/>
                <a:gd name="T47" fmla="*/ 96 h 234"/>
                <a:gd name="T48" fmla="*/ 95 w 191"/>
                <a:gd name="T49" fmla="*/ 21 h 234"/>
                <a:gd name="T50" fmla="*/ 23 w 191"/>
                <a:gd name="T51" fmla="*/ 75 h 234"/>
                <a:gd name="T52" fmla="*/ 45 w 191"/>
                <a:gd name="T53" fmla="*/ 77 h 234"/>
                <a:gd name="T54" fmla="*/ 95 w 191"/>
                <a:gd name="T55" fmla="*/ 42 h 234"/>
                <a:gd name="T56" fmla="*/ 148 w 191"/>
                <a:gd name="T57" fmla="*/ 96 h 234"/>
                <a:gd name="T58" fmla="*/ 95 w 191"/>
                <a:gd name="T59" fmla="*/ 149 h 234"/>
                <a:gd name="T60" fmla="*/ 84 w 191"/>
                <a:gd name="T61" fmla="*/ 149 h 234"/>
                <a:gd name="T62" fmla="*/ 84 w 191"/>
                <a:gd name="T63" fmla="*/ 21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234">
                  <a:moveTo>
                    <a:pt x="116" y="234"/>
                  </a:moveTo>
                  <a:cubicBezTo>
                    <a:pt x="73" y="234"/>
                    <a:pt x="73" y="234"/>
                    <a:pt x="73" y="234"/>
                  </a:cubicBezTo>
                  <a:cubicBezTo>
                    <a:pt x="67" y="234"/>
                    <a:pt x="63" y="230"/>
                    <a:pt x="63" y="224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3" y="136"/>
                    <a:pt x="64" y="133"/>
                    <a:pt x="66" y="131"/>
                  </a:cubicBezTo>
                  <a:cubicBezTo>
                    <a:pt x="68" y="129"/>
                    <a:pt x="70" y="128"/>
                    <a:pt x="73" y="128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111" y="128"/>
                    <a:pt x="127" y="112"/>
                    <a:pt x="127" y="96"/>
                  </a:cubicBezTo>
                  <a:cubicBezTo>
                    <a:pt x="127" y="78"/>
                    <a:pt x="112" y="64"/>
                    <a:pt x="95" y="64"/>
                  </a:cubicBezTo>
                  <a:cubicBezTo>
                    <a:pt x="79" y="64"/>
                    <a:pt x="66" y="75"/>
                    <a:pt x="63" y="90"/>
                  </a:cubicBezTo>
                  <a:cubicBezTo>
                    <a:pt x="62" y="95"/>
                    <a:pt x="58" y="99"/>
                    <a:pt x="53" y="99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5"/>
                    <a:pt x="0" y="91"/>
                    <a:pt x="0" y="85"/>
                  </a:cubicBezTo>
                  <a:cubicBezTo>
                    <a:pt x="0" y="85"/>
                    <a:pt x="0" y="82"/>
                    <a:pt x="0" y="80"/>
                  </a:cubicBezTo>
                  <a:cubicBezTo>
                    <a:pt x="8" y="33"/>
                    <a:pt x="47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37"/>
                    <a:pt x="165" y="173"/>
                    <a:pt x="127" y="186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30"/>
                    <a:pt x="122" y="234"/>
                    <a:pt x="116" y="234"/>
                  </a:cubicBezTo>
                  <a:close/>
                  <a:moveTo>
                    <a:pt x="84" y="213"/>
                  </a:moveTo>
                  <a:cubicBezTo>
                    <a:pt x="105" y="213"/>
                    <a:pt x="105" y="213"/>
                    <a:pt x="105" y="213"/>
                  </a:cubicBezTo>
                  <a:cubicBezTo>
                    <a:pt x="105" y="178"/>
                    <a:pt x="105" y="178"/>
                    <a:pt x="105" y="178"/>
                  </a:cubicBezTo>
                  <a:cubicBezTo>
                    <a:pt x="105" y="173"/>
                    <a:pt x="109" y="169"/>
                    <a:pt x="113" y="168"/>
                  </a:cubicBezTo>
                  <a:cubicBezTo>
                    <a:pt x="146" y="159"/>
                    <a:pt x="169" y="130"/>
                    <a:pt x="169" y="96"/>
                  </a:cubicBezTo>
                  <a:cubicBezTo>
                    <a:pt x="169" y="54"/>
                    <a:pt x="136" y="21"/>
                    <a:pt x="95" y="21"/>
                  </a:cubicBezTo>
                  <a:cubicBezTo>
                    <a:pt x="61" y="21"/>
                    <a:pt x="32" y="43"/>
                    <a:pt x="23" y="75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52" y="56"/>
                    <a:pt x="72" y="42"/>
                    <a:pt x="95" y="42"/>
                  </a:cubicBezTo>
                  <a:cubicBezTo>
                    <a:pt x="124" y="42"/>
                    <a:pt x="148" y="66"/>
                    <a:pt x="148" y="96"/>
                  </a:cubicBezTo>
                  <a:cubicBezTo>
                    <a:pt x="148" y="125"/>
                    <a:pt x="124" y="149"/>
                    <a:pt x="95" y="149"/>
                  </a:cubicBezTo>
                  <a:cubicBezTo>
                    <a:pt x="84" y="149"/>
                    <a:pt x="84" y="149"/>
                    <a:pt x="84" y="149"/>
                  </a:cubicBezTo>
                  <a:lnTo>
                    <a:pt x="84" y="213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5234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648800-BE7D-47BB-82DC-587B7DAB0B91}"/>
              </a:ext>
            </a:extLst>
          </p:cNvPr>
          <p:cNvGrpSpPr/>
          <p:nvPr/>
        </p:nvGrpSpPr>
        <p:grpSpPr>
          <a:xfrm>
            <a:off x="549693" y="347527"/>
            <a:ext cx="6097772" cy="548254"/>
            <a:chOff x="549693" y="347527"/>
            <a:chExt cx="6097772" cy="54825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34CB06-E84E-4719-9D3E-2F494EEA4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74" y="895781"/>
              <a:ext cx="1966307" cy="0"/>
            </a:xfrm>
            <a:prstGeom prst="line">
              <a:avLst/>
            </a:prstGeom>
            <a:ln w="76200">
              <a:solidFill>
                <a:srgbClr val="009A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89999D-94E4-41C2-A4C8-4CE0D7F6A27E}"/>
                </a:ext>
              </a:extLst>
            </p:cNvPr>
            <p:cNvSpPr txBox="1"/>
            <p:nvPr/>
          </p:nvSpPr>
          <p:spPr>
            <a:xfrm>
              <a:off x="549693" y="347527"/>
              <a:ext cx="60977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Open Sans" panose="020B0606030504020204" pitchFamily="34" charset="0"/>
                  <a:cs typeface="Aharoni" panose="02010803020104030203" pitchFamily="2" charset="-79"/>
                </a:rPr>
                <a:t>Thank You </a:t>
              </a:r>
              <a:r>
                <a:rPr lang="en-US" sz="2400" b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!</a:t>
              </a:r>
            </a:p>
          </p:txBody>
        </p:sp>
      </p:grpSp>
      <p:sp>
        <p:nvSpPr>
          <p:cNvPr id="17" name="AutoShape 4" descr="LinkedIn Logo PNG Transparent &amp; SVG Vector - Freebie Supply">
            <a:extLst>
              <a:ext uri="{FF2B5EF4-FFF2-40B4-BE49-F238E27FC236}">
                <a16:creationId xmlns:a16="http://schemas.microsoft.com/office/drawing/2014/main" id="{E3AB734A-6BFA-48AC-B2E6-190F80C105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BF8DD8-DA8E-4F18-9468-2F6E3BFF32B4}"/>
              </a:ext>
            </a:extLst>
          </p:cNvPr>
          <p:cNvGrpSpPr/>
          <p:nvPr/>
        </p:nvGrpSpPr>
        <p:grpSpPr>
          <a:xfrm>
            <a:off x="1229273" y="1648725"/>
            <a:ext cx="3841689" cy="4520214"/>
            <a:chOff x="1051229" y="1672231"/>
            <a:chExt cx="3841689" cy="4520214"/>
          </a:xfrm>
        </p:grpSpPr>
        <p:sp>
          <p:nvSpPr>
            <p:cNvPr id="10" name="Text Placeholder 30">
              <a:extLst>
                <a:ext uri="{FF2B5EF4-FFF2-40B4-BE49-F238E27FC236}">
                  <a16:creationId xmlns:a16="http://schemas.microsoft.com/office/drawing/2014/main" id="{68AB3C20-85C3-CE44-96BA-88A74E01CF99}"/>
                </a:ext>
              </a:extLst>
            </p:cNvPr>
            <p:cNvSpPr txBox="1">
              <a:spLocks/>
            </p:cNvSpPr>
            <p:nvPr/>
          </p:nvSpPr>
          <p:spPr>
            <a:xfrm>
              <a:off x="1051229" y="3848240"/>
              <a:ext cx="3841689" cy="949176"/>
            </a:xfrm>
            <a:prstGeom prst="rect">
              <a:avLst/>
            </a:prstGeom>
          </p:spPr>
          <p:txBody>
            <a:bodyPr lIns="0" tIns="45720" rIns="0" bIns="45720" anchor="t"/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5"/>
                </a:buClr>
                <a:buSzPct val="75000"/>
                <a:buFont typeface="Arial" panose="020B0604020202020204" pitchFamily="34" charset="0"/>
                <a:buChar char="•"/>
                <a:defRPr sz="2000" kern="1200" spc="-3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5"/>
                </a:buClr>
                <a:buSzPct val="75000"/>
                <a:buFont typeface="Arial" panose="020B0604020202020204" pitchFamily="34" charset="0"/>
                <a:buChar char="•"/>
                <a:defRPr sz="1800" kern="1200" spc="-3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5"/>
                </a:buClr>
                <a:buSzPct val="75000"/>
                <a:buFont typeface="Arial" panose="020B0604020202020204" pitchFamily="34" charset="0"/>
                <a:buChar char="•"/>
                <a:defRPr sz="1600" kern="1200" spc="-3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5"/>
                </a:buClr>
                <a:buSzPct val="75000"/>
                <a:buFont typeface="Arial" panose="020B0604020202020204" pitchFamily="34" charset="0"/>
                <a:buChar char="•"/>
                <a:defRPr sz="1400" kern="1200" spc="-3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5"/>
                </a:buClr>
                <a:buSzPct val="75000"/>
                <a:buFont typeface="Arial" panose="020B0604020202020204" pitchFamily="34" charset="0"/>
                <a:buChar char="•"/>
                <a:defRPr sz="1400" kern="1200" spc="-3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7A9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-3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haroni" panose="02010803020104030203" pitchFamily="2" charset="-79"/>
                  <a:ea typeface="Open Sans"/>
                  <a:cs typeface="Aharoni" panose="02010803020104030203" pitchFamily="2" charset="-79"/>
                </a:rPr>
                <a:t>John Nguyen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7A9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endParaRPr kumimoji="0" lang="en-US" sz="20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Open Sans"/>
                <a:cs typeface="Aharoni" panose="02010803020104030203" pitchFamily="2" charset="-79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7A9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Aharoni" panose="02010803020104030203" pitchFamily="2" charset="-79"/>
                  <a:ea typeface="Open Sans"/>
                  <a:cs typeface="Aharoni" panose="02010803020104030203" pitchFamily="2" charset="-79"/>
                </a:rPr>
                <a:t>Analyst @ </a:t>
              </a:r>
              <a:r>
                <a:rPr lang="en-US" sz="1500" dirty="0">
                  <a:solidFill>
                    <a:srgbClr val="000000"/>
                  </a:solidFill>
                  <a:latin typeface="Aharoni" panose="02010803020104030203" pitchFamily="2" charset="-79"/>
                  <a:ea typeface="Open Sans"/>
                  <a:cs typeface="Aharoni" panose="02010803020104030203" pitchFamily="2" charset="-79"/>
                </a:rPr>
                <a:t>Deloitte Consulting LLP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7A9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endParaRPr lang="en-US" sz="400" dirty="0">
                <a:solidFill>
                  <a:srgbClr val="000000"/>
                </a:solidFill>
                <a:latin typeface="Aharoni" panose="02010803020104030203" pitchFamily="2" charset="-79"/>
                <a:ea typeface="Open Sans"/>
                <a:cs typeface="Aharoni" panose="02010803020104030203" pitchFamily="2" charset="-79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7A9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1" u="none" strike="noStrike" kern="1200" cap="none" spc="-3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Open Sans"/>
                  <a:cs typeface="Aharoni" panose="02010803020104030203" pitchFamily="2" charset="-79"/>
                </a:rPr>
                <a:t>AI Strategic Growth Offering | Human Capital – HRT: OT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1B8E2B-716E-4F95-9B6D-5A135EFC6B5E}"/>
                </a:ext>
              </a:extLst>
            </p:cNvPr>
            <p:cNvGrpSpPr/>
            <p:nvPr/>
          </p:nvGrpSpPr>
          <p:grpSpPr>
            <a:xfrm>
              <a:off x="1449448" y="4797416"/>
              <a:ext cx="3135300" cy="1395029"/>
              <a:chOff x="1487661" y="4874183"/>
              <a:chExt cx="3135300" cy="139502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A277AF9-6230-4ACB-9DA6-4CB4C23E0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214" y="4874183"/>
                <a:ext cx="1400747" cy="1395029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5CA9E03-1001-4031-8C40-54802C1D1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7661" y="5370559"/>
                <a:ext cx="1518026" cy="402277"/>
              </a:xfrm>
              <a:prstGeom prst="rect">
                <a:avLst/>
              </a:prstGeom>
            </p:spPr>
          </p:pic>
        </p:grpSp>
        <p:pic>
          <p:nvPicPr>
            <p:cNvPr id="32" name="Picture 31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956F5D4C-7089-47A5-A00C-48C9856FE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209" y="1672231"/>
              <a:ext cx="1996529" cy="2021114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2393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F4DD4-6EB3-4BBF-81C6-1D80AAB37C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674" y="1528736"/>
            <a:ext cx="5117131" cy="397181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https://news.crunchbase.com/startups/tech-layoffs/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https://apnews.com/article/inflation-united-states-government-recessions-and-depressions-economy-business-c14699b792454e4d2d3d642d65ff4395#:~:text=WASHINGTON%20(AP)%20%E2%80%94%20A%20majority,despite%20steadily%20higher%20interest%20rates</a:t>
            </a:r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What is Net Profit Margin? Formula for Calculation and Examples (investopedia.com)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47C87B-3367-4794-AA60-3DAAAB9A2A19}"/>
              </a:ext>
            </a:extLst>
          </p:cNvPr>
          <p:cNvGrpSpPr/>
          <p:nvPr/>
        </p:nvGrpSpPr>
        <p:grpSpPr>
          <a:xfrm>
            <a:off x="549693" y="347527"/>
            <a:ext cx="6097772" cy="548254"/>
            <a:chOff x="549693" y="347527"/>
            <a:chExt cx="6097772" cy="54825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C0C47E-702E-45AB-8ACE-8FFF3EC52E96}"/>
                </a:ext>
              </a:extLst>
            </p:cNvPr>
            <p:cNvCxnSpPr/>
            <p:nvPr/>
          </p:nvCxnSpPr>
          <p:spPr>
            <a:xfrm flipH="1">
              <a:off x="633674" y="895781"/>
              <a:ext cx="1631549" cy="0"/>
            </a:xfrm>
            <a:prstGeom prst="line">
              <a:avLst/>
            </a:prstGeom>
            <a:ln w="76200">
              <a:solidFill>
                <a:srgbClr val="009A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4573A6-A991-40DF-84B6-E2C7A599D35C}"/>
                </a:ext>
              </a:extLst>
            </p:cNvPr>
            <p:cNvSpPr txBox="1"/>
            <p:nvPr/>
          </p:nvSpPr>
          <p:spPr>
            <a:xfrm>
              <a:off x="549693" y="347527"/>
              <a:ext cx="60977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Open Sans" panose="020B0606030504020204" pitchFamily="34" charset="0"/>
                  <a:cs typeface="Aharoni" panose="02010803020104030203" pitchFamily="2" charset="-79"/>
                </a:rPr>
                <a:t>Citations</a:t>
              </a:r>
            </a:p>
          </p:txBody>
        </p:sp>
      </p:grpSp>
      <p:pic>
        <p:nvPicPr>
          <p:cNvPr id="12" name="Picture 11" descr="Chart, sunburst chart&#10;&#10;Description automatically generated">
            <a:extLst>
              <a:ext uri="{FF2B5EF4-FFF2-40B4-BE49-F238E27FC236}">
                <a16:creationId xmlns:a16="http://schemas.microsoft.com/office/drawing/2014/main" id="{908B1D24-9DCC-45FA-801F-23558555A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00" y="158897"/>
            <a:ext cx="6470800" cy="65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1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9998E0-046A-F44E-A936-A2E492D816D4}"/>
              </a:ext>
            </a:extLst>
          </p:cNvPr>
          <p:cNvSpPr txBox="1"/>
          <p:nvPr/>
        </p:nvSpPr>
        <p:spPr>
          <a:xfrm>
            <a:off x="1249704" y="1305383"/>
            <a:ext cx="535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A706C-62AF-9745-A009-06F94566D6D7}"/>
              </a:ext>
            </a:extLst>
          </p:cNvPr>
          <p:cNvSpPr txBox="1"/>
          <p:nvPr/>
        </p:nvSpPr>
        <p:spPr>
          <a:xfrm>
            <a:off x="2141185" y="1502232"/>
            <a:ext cx="1380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haroni" panose="02010803020104030203" pitchFamily="2" charset="-79"/>
                <a:ea typeface="Open Sans Light" panose="020B0306030504020204" pitchFamily="34" charset="0"/>
                <a:cs typeface="Aharoni" panose="02010803020104030203" pitchFamily="2" charset="-79"/>
              </a:rPr>
              <a:t>Problem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C78DE7-D1D4-C54F-B592-65FF44DE9B74}"/>
              </a:ext>
            </a:extLst>
          </p:cNvPr>
          <p:cNvCxnSpPr>
            <a:cxnSpLocks/>
          </p:cNvCxnSpPr>
          <p:nvPr/>
        </p:nvCxnSpPr>
        <p:spPr>
          <a:xfrm>
            <a:off x="1911395" y="1397506"/>
            <a:ext cx="0" cy="646750"/>
          </a:xfrm>
          <a:prstGeom prst="line">
            <a:avLst/>
          </a:prstGeom>
          <a:ln w="63500">
            <a:solidFill>
              <a:srgbClr val="1F9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C4DA48-C27B-5B4A-A226-DDC9ABA91CB3}"/>
              </a:ext>
            </a:extLst>
          </p:cNvPr>
          <p:cNvSpPr txBox="1"/>
          <p:nvPr/>
        </p:nvSpPr>
        <p:spPr>
          <a:xfrm>
            <a:off x="1249704" y="2456339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AE20D-0E0D-9847-85A3-D79F1795988E}"/>
              </a:ext>
            </a:extLst>
          </p:cNvPr>
          <p:cNvSpPr txBox="1"/>
          <p:nvPr/>
        </p:nvSpPr>
        <p:spPr>
          <a:xfrm>
            <a:off x="2141185" y="2653188"/>
            <a:ext cx="2214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haroni" panose="02010803020104030203" pitchFamily="2" charset="-79"/>
                <a:ea typeface="Open Sans Light" panose="020B0306030504020204" pitchFamily="34" charset="0"/>
                <a:cs typeface="Aharoni" panose="02010803020104030203" pitchFamily="2" charset="-79"/>
              </a:rPr>
              <a:t>Project Context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9275B-5F82-4949-82CD-9047CA8645B1}"/>
              </a:ext>
            </a:extLst>
          </p:cNvPr>
          <p:cNvCxnSpPr>
            <a:cxnSpLocks/>
          </p:cNvCxnSpPr>
          <p:nvPr/>
        </p:nvCxnSpPr>
        <p:spPr>
          <a:xfrm>
            <a:off x="1911395" y="2548462"/>
            <a:ext cx="0" cy="646750"/>
          </a:xfrm>
          <a:prstGeom prst="line">
            <a:avLst/>
          </a:prstGeom>
          <a:ln w="63500">
            <a:solidFill>
              <a:srgbClr val="64A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8342D7-25EC-9741-B5CF-C1235FD355E0}"/>
              </a:ext>
            </a:extLst>
          </p:cNvPr>
          <p:cNvSpPr txBox="1"/>
          <p:nvPr/>
        </p:nvSpPr>
        <p:spPr>
          <a:xfrm>
            <a:off x="1249704" y="360729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2A068-73E2-134D-B964-530674C3CBF4}"/>
              </a:ext>
            </a:extLst>
          </p:cNvPr>
          <p:cNvSpPr txBox="1"/>
          <p:nvPr/>
        </p:nvSpPr>
        <p:spPr>
          <a:xfrm>
            <a:off x="2141185" y="3804144"/>
            <a:ext cx="29498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haroni" panose="02010803020104030203" pitchFamily="2" charset="-79"/>
                <a:ea typeface="Open Sans Light" panose="020B0306030504020204" pitchFamily="34" charset="0"/>
                <a:cs typeface="Aharoni" panose="02010803020104030203" pitchFamily="2" charset="-79"/>
              </a:rPr>
              <a:t>Data Understanding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D5B4CB-88EE-1D49-AE99-6A019C5B7600}"/>
              </a:ext>
            </a:extLst>
          </p:cNvPr>
          <p:cNvCxnSpPr>
            <a:cxnSpLocks/>
          </p:cNvCxnSpPr>
          <p:nvPr/>
        </p:nvCxnSpPr>
        <p:spPr>
          <a:xfrm>
            <a:off x="1911395" y="3699418"/>
            <a:ext cx="0" cy="64675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0E5895-8DF4-9745-B862-7534E8D5A29E}"/>
              </a:ext>
            </a:extLst>
          </p:cNvPr>
          <p:cNvSpPr txBox="1"/>
          <p:nvPr/>
        </p:nvSpPr>
        <p:spPr>
          <a:xfrm>
            <a:off x="1249704" y="4758251"/>
            <a:ext cx="535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268EB-4EEB-F845-BB46-49DC77FBBD86}"/>
              </a:ext>
            </a:extLst>
          </p:cNvPr>
          <p:cNvSpPr txBox="1"/>
          <p:nvPr/>
        </p:nvSpPr>
        <p:spPr>
          <a:xfrm>
            <a:off x="2141185" y="4955100"/>
            <a:ext cx="144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haroni" panose="02010803020104030203" pitchFamily="2" charset="-79"/>
                <a:ea typeface="Open Sans Light" panose="020B0306030504020204" pitchFamily="34" charset="0"/>
                <a:cs typeface="Aharoni" panose="02010803020104030203" pitchFamily="2" charset="-79"/>
              </a:rPr>
              <a:t>Modeling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A778C6-20F9-EA48-A2A0-E11BEBCC71B5}"/>
              </a:ext>
            </a:extLst>
          </p:cNvPr>
          <p:cNvCxnSpPr>
            <a:cxnSpLocks/>
          </p:cNvCxnSpPr>
          <p:nvPr/>
        </p:nvCxnSpPr>
        <p:spPr>
          <a:xfrm>
            <a:off x="1911395" y="4850374"/>
            <a:ext cx="0" cy="646750"/>
          </a:xfrm>
          <a:prstGeom prst="line">
            <a:avLst/>
          </a:prstGeom>
          <a:ln w="635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82F679B-8F61-4839-8643-52E657AA6397}"/>
              </a:ext>
            </a:extLst>
          </p:cNvPr>
          <p:cNvSpPr txBox="1"/>
          <p:nvPr/>
        </p:nvSpPr>
        <p:spPr>
          <a:xfrm>
            <a:off x="6528921" y="1324221"/>
            <a:ext cx="535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3E58CD-4391-4D3F-B3EF-76F662F4D6CD}"/>
              </a:ext>
            </a:extLst>
          </p:cNvPr>
          <p:cNvSpPr txBox="1"/>
          <p:nvPr/>
        </p:nvSpPr>
        <p:spPr>
          <a:xfrm>
            <a:off x="7420402" y="1521070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haroni" panose="02010803020104030203" pitchFamily="2" charset="-79"/>
                <a:ea typeface="Open Sans Light" panose="020B0306030504020204" pitchFamily="34" charset="0"/>
                <a:cs typeface="Aharoni" panose="02010803020104030203" pitchFamily="2" charset="-79"/>
              </a:rPr>
              <a:t>Predictions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9558F9-21AA-4C8A-B835-B46CA40CB224}"/>
              </a:ext>
            </a:extLst>
          </p:cNvPr>
          <p:cNvCxnSpPr>
            <a:cxnSpLocks/>
          </p:cNvCxnSpPr>
          <p:nvPr/>
        </p:nvCxnSpPr>
        <p:spPr>
          <a:xfrm>
            <a:off x="7190612" y="1416344"/>
            <a:ext cx="0" cy="646750"/>
          </a:xfrm>
          <a:prstGeom prst="line">
            <a:avLst/>
          </a:prstGeom>
          <a:ln w="63500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441D7A-3530-4B5F-A223-400E55765321}"/>
              </a:ext>
            </a:extLst>
          </p:cNvPr>
          <p:cNvSpPr txBox="1"/>
          <p:nvPr/>
        </p:nvSpPr>
        <p:spPr>
          <a:xfrm>
            <a:off x="6528921" y="2475177"/>
            <a:ext cx="535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E5836-2D66-4D34-9DF8-A22B6DF63DB6}"/>
              </a:ext>
            </a:extLst>
          </p:cNvPr>
          <p:cNvSpPr txBox="1"/>
          <p:nvPr/>
        </p:nvSpPr>
        <p:spPr>
          <a:xfrm>
            <a:off x="7420402" y="2672026"/>
            <a:ext cx="1584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haroni" panose="02010803020104030203" pitchFamily="2" charset="-79"/>
                <a:ea typeface="Open Sans Light" panose="020B0306030504020204" pitchFamily="34" charset="0"/>
                <a:cs typeface="Aharoni" panose="02010803020104030203" pitchFamily="2" charset="-79"/>
              </a:rPr>
              <a:t>Conclusion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1E3817-9F0C-443D-AB17-2FC8FC4697B1}"/>
              </a:ext>
            </a:extLst>
          </p:cNvPr>
          <p:cNvCxnSpPr>
            <a:cxnSpLocks/>
          </p:cNvCxnSpPr>
          <p:nvPr/>
        </p:nvCxnSpPr>
        <p:spPr>
          <a:xfrm>
            <a:off x="7190612" y="2567300"/>
            <a:ext cx="0" cy="646750"/>
          </a:xfrm>
          <a:prstGeom prst="line">
            <a:avLst/>
          </a:prstGeom>
          <a:ln w="63500">
            <a:solidFill>
              <a:srgbClr val="43B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92BDE1-F7AB-43BE-887C-CD8D1AD514E8}"/>
              </a:ext>
            </a:extLst>
          </p:cNvPr>
          <p:cNvSpPr txBox="1"/>
          <p:nvPr/>
        </p:nvSpPr>
        <p:spPr>
          <a:xfrm>
            <a:off x="6528921" y="362613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56179B-5FFC-4358-A869-FC19E46C5594}"/>
              </a:ext>
            </a:extLst>
          </p:cNvPr>
          <p:cNvSpPr txBox="1"/>
          <p:nvPr/>
        </p:nvSpPr>
        <p:spPr>
          <a:xfrm>
            <a:off x="7420402" y="3822982"/>
            <a:ext cx="2510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latin typeface="Aharoni" panose="02010803020104030203" pitchFamily="2" charset="-79"/>
                <a:ea typeface="Open Sans Light" panose="020B0306030504020204" pitchFamily="34" charset="0"/>
                <a:cs typeface="Aharoni" panose="02010803020104030203" pitchFamily="2" charset="-79"/>
              </a:rPr>
              <a:t>Recommandation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641070-16F5-459F-B4A1-9C79733D60F3}"/>
              </a:ext>
            </a:extLst>
          </p:cNvPr>
          <p:cNvCxnSpPr>
            <a:cxnSpLocks/>
          </p:cNvCxnSpPr>
          <p:nvPr/>
        </p:nvCxnSpPr>
        <p:spPr>
          <a:xfrm>
            <a:off x="7190612" y="3718256"/>
            <a:ext cx="0" cy="646750"/>
          </a:xfrm>
          <a:prstGeom prst="line">
            <a:avLst/>
          </a:prstGeom>
          <a:ln w="63500">
            <a:solidFill>
              <a:srgbClr val="009A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57B4D82-A027-44DD-890E-1A95BED4997F}"/>
              </a:ext>
            </a:extLst>
          </p:cNvPr>
          <p:cNvSpPr txBox="1"/>
          <p:nvPr/>
        </p:nvSpPr>
        <p:spPr>
          <a:xfrm>
            <a:off x="6528921" y="4777089"/>
            <a:ext cx="535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05F6E-5C76-47B4-B38D-5D033261E5DA}"/>
              </a:ext>
            </a:extLst>
          </p:cNvPr>
          <p:cNvSpPr txBox="1"/>
          <p:nvPr/>
        </p:nvSpPr>
        <p:spPr>
          <a:xfrm>
            <a:off x="7420402" y="4973938"/>
            <a:ext cx="797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latin typeface="Aharoni" panose="02010803020104030203" pitchFamily="2" charset="-79"/>
                <a:ea typeface="Open Sans Light" panose="020B0306030504020204" pitchFamily="34" charset="0"/>
                <a:cs typeface="Aharoni" panose="02010803020104030203" pitchFamily="2" charset="-79"/>
              </a:rPr>
              <a:t>Q&amp;A</a:t>
            </a:r>
            <a:endParaRPr lang="en-US" sz="2200" b="1" dirty="0">
              <a:latin typeface="Aharoni" panose="02010803020104030203" pitchFamily="2" charset="-79"/>
              <a:ea typeface="Open Sans Light" panose="020B0306030504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EC7633-15CC-4BDB-90D2-D6A19976B7EC}"/>
              </a:ext>
            </a:extLst>
          </p:cNvPr>
          <p:cNvCxnSpPr>
            <a:cxnSpLocks/>
          </p:cNvCxnSpPr>
          <p:nvPr/>
        </p:nvCxnSpPr>
        <p:spPr>
          <a:xfrm>
            <a:off x="7190612" y="4869212"/>
            <a:ext cx="0" cy="646750"/>
          </a:xfrm>
          <a:prstGeom prst="line">
            <a:avLst/>
          </a:prstGeom>
          <a:ln w="63500">
            <a:solidFill>
              <a:srgbClr val="046A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B6E95CB-E932-4150-A452-1F224025DBE6}"/>
              </a:ext>
            </a:extLst>
          </p:cNvPr>
          <p:cNvGrpSpPr/>
          <p:nvPr/>
        </p:nvGrpSpPr>
        <p:grpSpPr>
          <a:xfrm>
            <a:off x="549693" y="347527"/>
            <a:ext cx="6097772" cy="548254"/>
            <a:chOff x="549693" y="347527"/>
            <a:chExt cx="6097772" cy="54825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2722BC-71E5-4C14-BC89-5FDF283B0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74" y="895781"/>
              <a:ext cx="1507511" cy="0"/>
            </a:xfrm>
            <a:prstGeom prst="line">
              <a:avLst/>
            </a:prstGeom>
            <a:ln w="76200">
              <a:solidFill>
                <a:srgbClr val="009A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02B335-5FE2-4AF5-840A-5A9A17DA6C72}"/>
                </a:ext>
              </a:extLst>
            </p:cNvPr>
            <p:cNvSpPr txBox="1"/>
            <p:nvPr/>
          </p:nvSpPr>
          <p:spPr>
            <a:xfrm>
              <a:off x="549693" y="347527"/>
              <a:ext cx="60977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Open Sans" panose="020B0606030504020204" pitchFamily="34" charset="0"/>
                  <a:cs typeface="Aharoni" panose="02010803020104030203" pitchFamily="2" charset="-79"/>
                </a:rPr>
                <a:t>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1211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03C2887-7E48-4A0F-80DD-783D7B9095A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03C2887-7E48-4A0F-80DD-783D7B9095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9E065-72CC-BFB5-F6AF-2DE04E0D0F09}"/>
              </a:ext>
            </a:extLst>
          </p:cNvPr>
          <p:cNvSpPr txBox="1"/>
          <p:nvPr/>
        </p:nvSpPr>
        <p:spPr>
          <a:xfrm>
            <a:off x="769450" y="2851963"/>
            <a:ext cx="5137998" cy="17440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2800" b="1" dirty="0">
                <a:ea typeface="+mn-lt"/>
                <a:cs typeface="+mn-lt"/>
              </a:rPr>
              <a:t>“58% </a:t>
            </a:r>
            <a:r>
              <a:rPr lang="en-US" sz="2800" dirty="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of economists envision a recession this year”</a:t>
            </a:r>
          </a:p>
          <a:p>
            <a:pPr algn="ctr">
              <a:spcBef>
                <a:spcPts val="200"/>
              </a:spcBef>
            </a:pPr>
            <a:endParaRPr lang="en-US" sz="1400" dirty="0">
              <a:latin typeface="Aharoni" panose="02010803020104030203" pitchFamily="2" charset="-79"/>
              <a:ea typeface="+mn-lt"/>
              <a:cs typeface="Aharoni" panose="02010803020104030203" pitchFamily="2" charset="-79"/>
            </a:endParaRPr>
          </a:p>
          <a:p>
            <a:pPr algn="ctr">
              <a:spcBef>
                <a:spcPts val="200"/>
              </a:spcBef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National Association for Business Economics Survey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0D300E-2C5C-4763-A5E6-4477CDF9906B}"/>
              </a:ext>
            </a:extLst>
          </p:cNvPr>
          <p:cNvCxnSpPr>
            <a:cxnSpLocks/>
          </p:cNvCxnSpPr>
          <p:nvPr/>
        </p:nvCxnSpPr>
        <p:spPr>
          <a:xfrm flipV="1">
            <a:off x="6154414" y="1683105"/>
            <a:ext cx="0" cy="408178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C0F231-D047-440A-82DD-E246EFAF9FC1}"/>
              </a:ext>
            </a:extLst>
          </p:cNvPr>
          <p:cNvSpPr txBox="1"/>
          <p:nvPr/>
        </p:nvSpPr>
        <p:spPr>
          <a:xfrm>
            <a:off x="6922612" y="2988152"/>
            <a:ext cx="45683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We are entering a </a:t>
            </a:r>
            <a:r>
              <a:rPr lang="en-US" sz="2400" dirty="0">
                <a:solidFill>
                  <a:srgbClr val="009A44"/>
                </a:solidFill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Volatile Market</a:t>
            </a:r>
            <a:r>
              <a:rPr lang="en-US" sz="2400" dirty="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…</a:t>
            </a:r>
            <a:endParaRPr lang="en-US" sz="2400" dirty="0"/>
          </a:p>
          <a:p>
            <a:endParaRPr lang="en-US" sz="2400" b="1" dirty="0">
              <a:latin typeface="Arial" panose="020B0604020202020204" pitchFamily="34" charset="0"/>
            </a:endParaRPr>
          </a:p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z="2400" b="1" i="0" u="none" strike="noStrike" baseline="0" dirty="0">
                <a:latin typeface="Aharoni" panose="02010803020104030203" pitchFamily="2" charset="-79"/>
                <a:cs typeface="Aharoni" panose="02010803020104030203" pitchFamily="2" charset="-79"/>
              </a:rPr>
              <a:t>onsulting firms </a:t>
            </a:r>
            <a:r>
              <a:rPr lang="en-US" sz="2400" b="1" i="0" u="none" strike="noStrike" baseline="0" dirty="0">
                <a:solidFill>
                  <a:srgbClr val="009A4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must</a:t>
            </a:r>
            <a:r>
              <a:rPr lang="en-US" sz="2400" b="1" i="0" u="none" strike="noStrike" baseline="0" dirty="0">
                <a:latin typeface="Aharoni" panose="02010803020104030203" pitchFamily="2" charset="-79"/>
                <a:cs typeface="Aharoni" panose="02010803020104030203" pitchFamily="2" charset="-79"/>
              </a:rPr>
              <a:t> adjust the way they approach their sales efforts.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AE991F-8300-4B63-85BB-F72011D2509A}"/>
              </a:ext>
            </a:extLst>
          </p:cNvPr>
          <p:cNvGrpSpPr/>
          <p:nvPr/>
        </p:nvGrpSpPr>
        <p:grpSpPr>
          <a:xfrm>
            <a:off x="549693" y="347527"/>
            <a:ext cx="6097772" cy="548254"/>
            <a:chOff x="549693" y="347527"/>
            <a:chExt cx="6097772" cy="54825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7D8783-F598-48AC-AA34-76F8CF1DC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74" y="895781"/>
              <a:ext cx="1492581" cy="0"/>
            </a:xfrm>
            <a:prstGeom prst="line">
              <a:avLst/>
            </a:prstGeom>
            <a:ln w="76200">
              <a:solidFill>
                <a:srgbClr val="009A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7C8CD6-B807-4CB3-BAD0-C7CDB26F7F52}"/>
                </a:ext>
              </a:extLst>
            </p:cNvPr>
            <p:cNvSpPr txBox="1"/>
            <p:nvPr/>
          </p:nvSpPr>
          <p:spPr>
            <a:xfrm>
              <a:off x="549693" y="347527"/>
              <a:ext cx="60977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Open Sans" panose="020B0606030504020204" pitchFamily="34" charset="0"/>
                  <a:cs typeface="Aharoni" panose="02010803020104030203" pitchFamily="2" charset="-79"/>
                </a:rPr>
                <a:t>Problem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49B477-A9C0-4CF6-B3BC-04A94B76355B}"/>
              </a:ext>
            </a:extLst>
          </p:cNvPr>
          <p:cNvGrpSpPr/>
          <p:nvPr/>
        </p:nvGrpSpPr>
        <p:grpSpPr>
          <a:xfrm>
            <a:off x="6647465" y="1947681"/>
            <a:ext cx="6097772" cy="576816"/>
            <a:chOff x="500971" y="318965"/>
            <a:chExt cx="6097772" cy="57681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A54022-4989-40A0-8E46-DF06473F8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74" y="895781"/>
              <a:ext cx="1967225" cy="0"/>
            </a:xfrm>
            <a:prstGeom prst="line">
              <a:avLst/>
            </a:prstGeom>
            <a:ln w="76200">
              <a:solidFill>
                <a:srgbClr val="009A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46077B-E66E-4501-8BC0-E35E6508E912}"/>
                </a:ext>
              </a:extLst>
            </p:cNvPr>
            <p:cNvSpPr txBox="1"/>
            <p:nvPr/>
          </p:nvSpPr>
          <p:spPr>
            <a:xfrm>
              <a:off x="500971" y="318965"/>
              <a:ext cx="60977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atin typeface="Aharoni" panose="02010803020104030203" pitchFamily="2" charset="-79"/>
                  <a:ea typeface="Open Sans" panose="020B0606030504020204" pitchFamily="34" charset="0"/>
                  <a:cs typeface="Aharoni" panose="02010803020104030203" pitchFamily="2" charset="-79"/>
                </a:rPr>
                <a:t>Takeaway</a:t>
              </a:r>
              <a:r>
                <a:rPr lang="en-US" sz="2800" b="1" dirty="0">
                  <a:ea typeface="Open Sans" panose="020B0606030504020204" pitchFamily="34" charset="0"/>
                  <a:cs typeface="Arial" panose="020B0604020202020204" pitchFamily="34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8591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5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EC58132-4982-41BD-8B7A-1C5F346C2C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EC58132-4982-41BD-8B7A-1C5F346C2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object 55"/>
          <p:cNvSpPr txBox="1"/>
          <p:nvPr/>
        </p:nvSpPr>
        <p:spPr>
          <a:xfrm>
            <a:off x="537317" y="3017410"/>
            <a:ext cx="153888" cy="1982343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Digi</a:t>
            </a: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t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a</a:t>
            </a: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l 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ma</a:t>
            </a: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t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u</a:t>
            </a: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ri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t</a:t>
            </a: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y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 </a:t>
            </a: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(1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 </a:t>
            </a: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to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 1</a:t>
            </a: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0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 </a:t>
            </a: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s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cale</a:t>
            </a: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)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100425" y="2223332"/>
            <a:ext cx="636972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Use past industry performance</a:t>
            </a:r>
            <a:r>
              <a:rPr lang="en-US" sz="2000" spc="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latin typeface="Arial Black" panose="020B0A04020102020204" pitchFamily="34" charset="0"/>
                <a:cs typeface="Aharoni" panose="02010803020104030203" pitchFamily="2" charset="-79"/>
              </a:rPr>
              <a:t>(</a:t>
            </a:r>
            <a:r>
              <a:rPr kumimoji="0" lang="en-US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latin typeface="Avenir Next LT Pro" panose="020B0504020202020204" pitchFamily="34" charset="0"/>
                <a:cs typeface="Aharoni" panose="02010803020104030203" pitchFamily="2" charset="-79"/>
              </a:rPr>
              <a:t>2021 &amp; 2022 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Fortune </a:t>
            </a:r>
            <a:r>
              <a:rPr kumimoji="0" lang="en-US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</a:rPr>
              <a:t>100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Company Data</a:t>
            </a:r>
            <a:r>
              <a:rPr lang="en-US" sz="2000" b="1" spc="-5" dirty="0">
                <a:solidFill>
                  <a:srgbClr val="81BC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predict </a:t>
            </a:r>
            <a:r>
              <a:rPr kumimoji="0" lang="en-US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</a:rPr>
              <a:t>future</a:t>
            </a:r>
            <a:r>
              <a:rPr kumimoji="0" lang="en-US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profit margin.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BAFEB8-FCB7-4E5C-A9C6-E20F3F326E4D}"/>
              </a:ext>
            </a:extLst>
          </p:cNvPr>
          <p:cNvGrpSpPr/>
          <p:nvPr/>
        </p:nvGrpSpPr>
        <p:grpSpPr>
          <a:xfrm>
            <a:off x="549693" y="347527"/>
            <a:ext cx="6097772" cy="548254"/>
            <a:chOff x="549693" y="347527"/>
            <a:chExt cx="6097772" cy="54825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810034-7F47-4374-B200-3480FFD10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74" y="895781"/>
              <a:ext cx="2705427" cy="0"/>
            </a:xfrm>
            <a:prstGeom prst="line">
              <a:avLst/>
            </a:prstGeom>
            <a:ln w="76200">
              <a:solidFill>
                <a:srgbClr val="009A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3E2CA1-313B-4919-A498-22850A21E6D9}"/>
                </a:ext>
              </a:extLst>
            </p:cNvPr>
            <p:cNvSpPr txBox="1"/>
            <p:nvPr/>
          </p:nvSpPr>
          <p:spPr>
            <a:xfrm>
              <a:off x="549693" y="347527"/>
              <a:ext cx="60977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Open Sans" panose="020B0606030504020204" pitchFamily="34" charset="0"/>
                  <a:cs typeface="Aharoni" panose="02010803020104030203" pitchFamily="2" charset="-79"/>
                </a:rPr>
                <a:t>Project Overview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1D9D03-94C3-45B3-8BFA-038EADD38964}"/>
              </a:ext>
            </a:extLst>
          </p:cNvPr>
          <p:cNvCxnSpPr>
            <a:cxnSpLocks/>
          </p:cNvCxnSpPr>
          <p:nvPr/>
        </p:nvCxnSpPr>
        <p:spPr>
          <a:xfrm>
            <a:off x="6311757" y="1363615"/>
            <a:ext cx="0" cy="52323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FB9474F-1ED6-44E0-A802-4251FA6BC6BA}"/>
              </a:ext>
            </a:extLst>
          </p:cNvPr>
          <p:cNvSpPr/>
          <p:nvPr/>
        </p:nvSpPr>
        <p:spPr>
          <a:xfrm>
            <a:off x="6840743" y="3912094"/>
            <a:ext cx="48890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Compare </a:t>
            </a:r>
            <a:r>
              <a:rPr lang="en-US" sz="2000" b="1" spc="-5" dirty="0">
                <a:solidFill>
                  <a:srgbClr val="81B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industry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health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to predict which market has the most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“opportunity” for consulting projects.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31EC20-74F4-42D6-AFE7-5C78CF1529E5}"/>
              </a:ext>
            </a:extLst>
          </p:cNvPr>
          <p:cNvSpPr txBox="1"/>
          <p:nvPr/>
        </p:nvSpPr>
        <p:spPr>
          <a:xfrm>
            <a:off x="633674" y="5168262"/>
            <a:ext cx="524657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Net profit margin is one of the most important indicators of a company's financial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i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The “healthier” the industry, the more opportunity there are for project sales.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B3EAEB-696B-411C-801B-A8912AB6639D}"/>
              </a:ext>
            </a:extLst>
          </p:cNvPr>
          <p:cNvSpPr txBox="1"/>
          <p:nvPr/>
        </p:nvSpPr>
        <p:spPr>
          <a:xfrm>
            <a:off x="7195356" y="1189727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ea typeface="Open Sans" panose="020B0606030504020204" pitchFamily="34" charset="0"/>
                <a:cs typeface="Aharoni" panose="02010803020104030203" pitchFamily="2" charset="-79"/>
              </a:rPr>
              <a:t>Overview</a:t>
            </a:r>
            <a:endParaRPr lang="en-US" sz="2800" b="1" dirty="0"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0439AA-3115-4476-AE66-968B73BFBDE2}"/>
              </a:ext>
            </a:extLst>
          </p:cNvPr>
          <p:cNvSpPr txBox="1"/>
          <p:nvPr/>
        </p:nvSpPr>
        <p:spPr>
          <a:xfrm>
            <a:off x="1199667" y="3833443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ea typeface="Open Sans" panose="020B0606030504020204" pitchFamily="34" charset="0"/>
                <a:cs typeface="Aharoni" panose="02010803020104030203" pitchFamily="2" charset="-79"/>
              </a:rPr>
              <a:t>Defining “Health”</a:t>
            </a:r>
            <a:endParaRPr lang="en-US" sz="2800" b="1" dirty="0"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5AD75-205C-44DA-9107-82A197CD6160}"/>
              </a:ext>
            </a:extLst>
          </p:cNvPr>
          <p:cNvSpPr txBox="1"/>
          <p:nvPr/>
        </p:nvSpPr>
        <p:spPr>
          <a:xfrm>
            <a:off x="1191518" y="1189727"/>
            <a:ext cx="4504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ea typeface="Open Sans" panose="020B0606030504020204" pitchFamily="34" charset="0"/>
                <a:cs typeface="Aharoni" panose="02010803020104030203" pitchFamily="2" charset="-79"/>
              </a:rPr>
              <a:t>Objective</a:t>
            </a:r>
            <a:endParaRPr lang="en-US" sz="2800" b="1" dirty="0"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B78158-9D9B-4939-A87D-4AF877879A78}"/>
              </a:ext>
            </a:extLst>
          </p:cNvPr>
          <p:cNvSpPr txBox="1"/>
          <p:nvPr/>
        </p:nvSpPr>
        <p:spPr>
          <a:xfrm>
            <a:off x="623015" y="1881456"/>
            <a:ext cx="538105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Identify “Industry Healt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h” to answer:</a:t>
            </a:r>
          </a:p>
          <a:p>
            <a:endParaRPr lang="en-US" sz="800" b="1" i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As it is harder 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to sell in volatile markets, how should we change our sales approach</a:t>
            </a:r>
            <a:r>
              <a:rPr lang="en-US" sz="8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What industry should we focus efforts on to maximize sales?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1397A-EDD9-4C80-BED8-9FFA76CAF7AC}"/>
              </a:ext>
            </a:extLst>
          </p:cNvPr>
          <p:cNvSpPr txBox="1"/>
          <p:nvPr/>
        </p:nvSpPr>
        <p:spPr>
          <a:xfrm>
            <a:off x="661449" y="1200086"/>
            <a:ext cx="441861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BD7097-2E3C-45CA-97F4-A5B0554235F0}"/>
              </a:ext>
            </a:extLst>
          </p:cNvPr>
          <p:cNvSpPr txBox="1"/>
          <p:nvPr/>
        </p:nvSpPr>
        <p:spPr>
          <a:xfrm>
            <a:off x="661449" y="3834663"/>
            <a:ext cx="441861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5E2ABA-B9C3-40D6-A941-B7E5A1D05D54}"/>
              </a:ext>
            </a:extLst>
          </p:cNvPr>
          <p:cNvSpPr txBox="1"/>
          <p:nvPr/>
        </p:nvSpPr>
        <p:spPr>
          <a:xfrm>
            <a:off x="6643511" y="1189727"/>
            <a:ext cx="441861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</a:rPr>
              <a:t>3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6DEE5B-9C53-4B4B-9114-308F84783759}"/>
              </a:ext>
            </a:extLst>
          </p:cNvPr>
          <p:cNvSpPr txBox="1"/>
          <p:nvPr/>
        </p:nvSpPr>
        <p:spPr>
          <a:xfrm>
            <a:off x="777385" y="4527844"/>
            <a:ext cx="5202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1B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PROFIT MARGIN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= </a:t>
            </a:r>
            <a:r>
              <a:rPr lang="en-US" sz="2800" dirty="0">
                <a:highlight>
                  <a:srgbClr val="009A44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12534221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4F17CC8-41B2-45E8-94EA-C1611ACAEFED}"/>
              </a:ext>
            </a:extLst>
          </p:cNvPr>
          <p:cNvSpPr txBox="1">
            <a:spLocks/>
          </p:cNvSpPr>
          <p:nvPr/>
        </p:nvSpPr>
        <p:spPr>
          <a:xfrm>
            <a:off x="5890226" y="1940829"/>
            <a:ext cx="5863410" cy="4388052"/>
          </a:xfrm>
          <a:prstGeom prst="roundRect">
            <a:avLst/>
          </a:prstGeom>
          <a:solidFill>
            <a:srgbClr val="009A44"/>
          </a:solidFill>
          <a:ln w="19050">
            <a:noFill/>
          </a:ln>
        </p:spPr>
        <p:txBody>
          <a:bodyPr vert="horz" lIns="91440" tIns="91440" rIns="91440" bIns="91440" rtlCol="0" anchor="t">
            <a:noAutofit/>
          </a:bodyPr>
          <a:lstStyle>
            <a:defPPr>
              <a:defRPr lang="en-US"/>
            </a:defPPr>
            <a:lvl1pPr indent="0" algn="ctr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b="1"/>
            </a:lvl1pPr>
            <a:lvl2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2pPr>
            <a:lvl3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3pPr>
            <a:lvl4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4pPr>
            <a:lvl5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5pPr>
            <a:lvl6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6pPr>
            <a:lvl7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7pPr>
            <a:lvl8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8pPr>
            <a:lvl9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Pull Fortune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1,000</a:t>
            </a: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Company Data in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2021</a:t>
            </a: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2022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Minimize the data set from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1,000 </a:t>
            </a: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100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Classify each company by Industry “Tech or Not”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CA3EF3-FFFF-453C-8953-E3D1F366B938}"/>
              </a:ext>
            </a:extLst>
          </p:cNvPr>
          <p:cNvGrpSpPr/>
          <p:nvPr/>
        </p:nvGrpSpPr>
        <p:grpSpPr>
          <a:xfrm>
            <a:off x="6121396" y="3276600"/>
            <a:ext cx="5326010" cy="2814023"/>
            <a:chOff x="6843869" y="3463487"/>
            <a:chExt cx="5326010" cy="281402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2ACF43-6C71-49D8-8754-6904C349A88F}"/>
                </a:ext>
              </a:extLst>
            </p:cNvPr>
            <p:cNvSpPr/>
            <p:nvPr/>
          </p:nvSpPr>
          <p:spPr>
            <a:xfrm>
              <a:off x="9606048" y="3463487"/>
              <a:ext cx="1828800" cy="18288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2022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Fortune 100 Company Data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C29469-D3F4-4119-8871-572D88440A6F}"/>
                </a:ext>
              </a:extLst>
            </p:cNvPr>
            <p:cNvSpPr/>
            <p:nvPr/>
          </p:nvSpPr>
          <p:spPr>
            <a:xfrm>
              <a:off x="7739719" y="3463487"/>
              <a:ext cx="1828800" cy="18288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2021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Fortune 100 Company Data</a:t>
              </a:r>
            </a:p>
          </p:txBody>
        </p:sp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0FBB50A8-F6D8-49F2-9832-B1D33D1E7612}"/>
                </a:ext>
              </a:extLst>
            </p:cNvPr>
            <p:cNvSpPr txBox="1">
              <a:spLocks/>
            </p:cNvSpPr>
            <p:nvPr/>
          </p:nvSpPr>
          <p:spPr>
            <a:xfrm>
              <a:off x="6843869" y="5444687"/>
              <a:ext cx="5326010" cy="83282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txBody>
            <a:bodyPr vert="horz" lIns="91440" tIns="91440" rIns="91440" bIns="91440" rtlCol="0" anchor="ctr">
              <a:noAutofit/>
            </a:bodyPr>
            <a:lstStyle>
              <a:defPPr>
                <a:defRPr lang="en-US"/>
              </a:defPPr>
              <a:lvl1pPr indent="0" algn="ctr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Font typeface="HP Simplified" panose="020B0604020204020204" pitchFamily="34" charset="0"/>
                <a:buNone/>
                <a:defRPr b="1"/>
              </a:lvl1pPr>
              <a:lvl2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HP Simplified" panose="020B0604020204020204" pitchFamily="34" charset="0"/>
                <a:buNone/>
                <a:defRPr sz="1799"/>
              </a:lvl2pPr>
              <a:lvl3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Font typeface="HP Simplified" panose="020B0604020204020204" pitchFamily="34" charset="0"/>
                <a:buNone/>
                <a:defRPr sz="1799"/>
              </a:lvl3pPr>
              <a:lvl4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HP Simplified" panose="020B0604020204020204" pitchFamily="34" charset="0"/>
                <a:buNone/>
                <a:defRPr sz="1799"/>
              </a:lvl4pPr>
              <a:lvl5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Font typeface="HP Simplified" panose="020B0604020204020204" pitchFamily="34" charset="0"/>
                <a:buNone/>
                <a:defRPr sz="1799"/>
              </a:lvl5pPr>
              <a:lvl6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HP Simplified" panose="020B0604020204020204" pitchFamily="34" charset="0"/>
                <a:buNone/>
                <a:defRPr sz="1799"/>
              </a:lvl6pPr>
              <a:lvl7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Font typeface="HP Simplified" panose="020B0604020204020204" pitchFamily="34" charset="0"/>
                <a:buNone/>
                <a:defRPr sz="1799"/>
              </a:lvl7pPr>
              <a:lvl8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HP Simplified" panose="020B0604020204020204" pitchFamily="34" charset="0"/>
                <a:buNone/>
                <a:defRPr sz="1799"/>
              </a:lvl8pPr>
              <a:lvl9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Font typeface="HP Simplified" panose="020B0604020204020204" pitchFamily="34" charset="0"/>
                <a:buNone/>
                <a:defRPr sz="1799"/>
              </a:lvl9pPr>
            </a:lstStyle>
            <a:p>
              <a:pPr marR="0" lvl="0" defTabSz="91412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tabLst/>
                <a:defRPr/>
              </a:pPr>
              <a:r>
                <a:rPr lang="en-US" sz="1600" u="sng" kern="0" dirty="0">
                  <a:solidFill>
                    <a:prstClr val="black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Variables from the “Fortune </a:t>
              </a:r>
              <a:r>
                <a:rPr lang="en-US" sz="1200" u="sng" kern="0" dirty="0">
                  <a:solidFill>
                    <a:prstClr val="black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100”</a:t>
              </a:r>
              <a:r>
                <a:rPr lang="en-US" sz="1600" u="sng" kern="0" dirty="0">
                  <a:solidFill>
                    <a:prstClr val="black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Dataset</a:t>
              </a:r>
            </a:p>
            <a:p>
              <a:pPr marR="0" lvl="0" algn="l" defTabSz="91412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tabLst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Independent: </a:t>
              </a:r>
              <a:r>
                <a:rPr lang="en-US" sz="1600" b="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Revenue, Expenses </a:t>
              </a:r>
              <a:r>
                <a:rPr lang="en-US" sz="2400" kern="0" dirty="0">
                  <a:solidFill>
                    <a:prstClr val="black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|</a:t>
              </a:r>
              <a:r>
                <a:rPr lang="en-US" sz="1600" kern="0" dirty="0">
                  <a:solidFill>
                    <a:prstClr val="black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Dependent: </a:t>
              </a:r>
              <a:r>
                <a:rPr lang="en-US" sz="1600" b="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AB6A4-BD4B-4CE5-8ED0-84BCB1C564BF}"/>
              </a:ext>
            </a:extLst>
          </p:cNvPr>
          <p:cNvGrpSpPr/>
          <p:nvPr/>
        </p:nvGrpSpPr>
        <p:grpSpPr>
          <a:xfrm>
            <a:off x="549693" y="347527"/>
            <a:ext cx="6097772" cy="548254"/>
            <a:chOff x="549693" y="347527"/>
            <a:chExt cx="6097772" cy="54825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6A4E01-66B9-4BAF-A975-21DE288B3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74" y="895781"/>
              <a:ext cx="3106119" cy="0"/>
            </a:xfrm>
            <a:prstGeom prst="line">
              <a:avLst/>
            </a:prstGeom>
            <a:ln w="76200">
              <a:solidFill>
                <a:srgbClr val="009A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5ACA9A-410A-4829-BFA2-0C6936E0DA6E}"/>
                </a:ext>
              </a:extLst>
            </p:cNvPr>
            <p:cNvSpPr txBox="1"/>
            <p:nvPr/>
          </p:nvSpPr>
          <p:spPr>
            <a:xfrm>
              <a:off x="549693" y="347527"/>
              <a:ext cx="60977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Open Sans" panose="020B0606030504020204" pitchFamily="34" charset="0"/>
                  <a:cs typeface="Aharoni" panose="02010803020104030203" pitchFamily="2" charset="-79"/>
                </a:rPr>
                <a:t>Data Understanding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9F695-15B2-4267-89F3-167E3AE32F9C}"/>
              </a:ext>
            </a:extLst>
          </p:cNvPr>
          <p:cNvSpPr/>
          <p:nvPr/>
        </p:nvSpPr>
        <p:spPr bwMode="gray">
          <a:xfrm>
            <a:off x="633674" y="1241253"/>
            <a:ext cx="2736249" cy="547176"/>
          </a:xfrm>
          <a:prstGeom prst="rect">
            <a:avLst/>
          </a:prstGeom>
          <a:solidFill>
            <a:schemeClr val="tx2">
              <a:lumMod val="2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defTabSz="121917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How Consulting Firms Sell: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9F0DE95-05FE-4076-99F4-2B46899A09A7}"/>
              </a:ext>
            </a:extLst>
          </p:cNvPr>
          <p:cNvSpPr txBox="1">
            <a:spLocks/>
          </p:cNvSpPr>
          <p:nvPr/>
        </p:nvSpPr>
        <p:spPr>
          <a:xfrm>
            <a:off x="633673" y="1940829"/>
            <a:ext cx="4811629" cy="4388052"/>
          </a:xfrm>
          <a:prstGeom prst="roundRect">
            <a:avLst/>
          </a:prstGeom>
          <a:solidFill>
            <a:schemeClr val="tx2">
              <a:lumMod val="25000"/>
            </a:schemeClr>
          </a:solidFill>
          <a:ln w="19050">
            <a:noFill/>
          </a:ln>
        </p:spPr>
        <p:txBody>
          <a:bodyPr vert="horz" lIns="91440" tIns="91440" rIns="91440" bIns="91440" rtlCol="0" anchor="t">
            <a:noAutofit/>
          </a:bodyPr>
          <a:lstStyle>
            <a:defPPr>
              <a:defRPr lang="en-US"/>
            </a:defPPr>
            <a:lvl1pPr indent="0" algn="ctr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b="1"/>
            </a:lvl1pPr>
            <a:lvl2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2pPr>
            <a:lvl3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3pPr>
            <a:lvl4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4pPr>
            <a:lvl5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5pPr>
            <a:lvl6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6pPr>
            <a:lvl7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7pPr>
            <a:lvl8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8pPr>
            <a:lvl9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Firms are organizationally split by </a:t>
            </a:r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different industries, services, &amp; offerings</a:t>
            </a:r>
          </a:p>
          <a:p>
            <a:pPr algn="l"/>
            <a:endParaRPr lang="en-US" sz="800" dirty="0">
              <a:solidFill>
                <a:srgbClr val="009A4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Consulting firms sell </a:t>
            </a:r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technology implementation &amp;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management consulting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projects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We will be comparing the Tech Industry Health to Non-Tech Industry Health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9A4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3DE1C6-2AD5-4D61-9287-14F1706D4A5E}"/>
              </a:ext>
            </a:extLst>
          </p:cNvPr>
          <p:cNvSpPr/>
          <p:nvPr/>
        </p:nvSpPr>
        <p:spPr bwMode="gray">
          <a:xfrm>
            <a:off x="5890226" y="1241253"/>
            <a:ext cx="4527770" cy="547176"/>
          </a:xfrm>
          <a:prstGeom prst="rect">
            <a:avLst/>
          </a:prstGeom>
          <a:solidFill>
            <a:srgbClr val="009A4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defTabSz="121917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Machine Learning to Predict Industry Health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0D6163E-0264-40B4-B24B-684AE7898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900107"/>
              </p:ext>
            </p:extLst>
          </p:nvPr>
        </p:nvGraphicFramePr>
        <p:xfrm>
          <a:off x="1479625" y="4368459"/>
          <a:ext cx="2846979" cy="181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6F67BF-0420-4BA9-BEB6-396DC7FDBD4F}"/>
              </a:ext>
            </a:extLst>
          </p:cNvPr>
          <p:cNvCxnSpPr/>
          <p:nvPr/>
        </p:nvCxnSpPr>
        <p:spPr>
          <a:xfrm>
            <a:off x="1092533" y="4227322"/>
            <a:ext cx="38939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259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53B3BEB-D208-4067-B737-EB7F05445ABC}"/>
              </a:ext>
            </a:extLst>
          </p:cNvPr>
          <p:cNvSpPr txBox="1">
            <a:spLocks/>
          </p:cNvSpPr>
          <p:nvPr/>
        </p:nvSpPr>
        <p:spPr>
          <a:xfrm>
            <a:off x="909464" y="1441683"/>
            <a:ext cx="2243090" cy="1162839"/>
          </a:xfrm>
          <a:prstGeom prst="roundRect">
            <a:avLst/>
          </a:prstGeom>
          <a:solidFill>
            <a:srgbClr val="64AAD2"/>
          </a:solidFill>
          <a:ln w="19050">
            <a:noFill/>
          </a:ln>
        </p:spPr>
        <p:txBody>
          <a:bodyPr vert="horz" lIns="91440" tIns="91440" rIns="91440" bIns="91440" rtlCol="0" anchor="ctr">
            <a:noAutofit/>
          </a:bodyPr>
          <a:lstStyle>
            <a:defPPr>
              <a:defRPr lang="en-US"/>
            </a:defPPr>
            <a:lvl1pPr indent="0" algn="ctr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b="1"/>
            </a:lvl1pPr>
            <a:lvl2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2pPr>
            <a:lvl3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3pPr>
            <a:lvl4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4pPr>
            <a:lvl5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5pPr>
            <a:lvl6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6pPr>
            <a:lvl7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7pPr>
            <a:lvl8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8pPr>
            <a:lvl9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Linear Regression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0391AF1-B7A5-4FA5-8F46-602C69B16BAA}"/>
              </a:ext>
            </a:extLst>
          </p:cNvPr>
          <p:cNvSpPr/>
          <p:nvPr/>
        </p:nvSpPr>
        <p:spPr>
          <a:xfrm>
            <a:off x="3327216" y="1792269"/>
            <a:ext cx="1404134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027FDDA-5C8B-4EEE-8F7B-B1A9E60C42CC}"/>
              </a:ext>
            </a:extLst>
          </p:cNvPr>
          <p:cNvSpPr txBox="1">
            <a:spLocks/>
          </p:cNvSpPr>
          <p:nvPr/>
        </p:nvSpPr>
        <p:spPr>
          <a:xfrm>
            <a:off x="4906012" y="1441683"/>
            <a:ext cx="2243090" cy="1162839"/>
          </a:xfrm>
          <a:prstGeom prst="roundRect">
            <a:avLst/>
          </a:prstGeom>
          <a:solidFill>
            <a:srgbClr val="009A44"/>
          </a:solidFill>
          <a:ln w="19050">
            <a:noFill/>
          </a:ln>
        </p:spPr>
        <p:txBody>
          <a:bodyPr vert="horz" lIns="91440" tIns="91440" rIns="91440" bIns="91440" rtlCol="0" anchor="ctr">
            <a:noAutofit/>
          </a:bodyPr>
          <a:lstStyle>
            <a:defPPr>
              <a:defRPr lang="en-US"/>
            </a:defPPr>
            <a:lvl1pPr indent="0" algn="ctr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b="1"/>
            </a:lvl1pPr>
            <a:lvl2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2pPr>
            <a:lvl3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3pPr>
            <a:lvl4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4pPr>
            <a:lvl5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5pPr>
            <a:lvl6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6pPr>
            <a:lvl7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7pPr>
            <a:lvl8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8pPr>
            <a:lvl9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9pPr>
          </a:lstStyle>
          <a:p>
            <a:r>
              <a:rPr lang="en-US" sz="16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Predict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2023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Profit Margins</a:t>
            </a: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FBD035A-4775-4931-B661-C0D155AFA0BD}"/>
              </a:ext>
            </a:extLst>
          </p:cNvPr>
          <p:cNvSpPr txBox="1">
            <a:spLocks/>
          </p:cNvSpPr>
          <p:nvPr/>
        </p:nvSpPr>
        <p:spPr>
          <a:xfrm>
            <a:off x="549693" y="3010981"/>
            <a:ext cx="7202185" cy="3118693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19050">
            <a:noFill/>
          </a:ln>
        </p:spPr>
        <p:txBody>
          <a:bodyPr vert="horz" lIns="91440" tIns="91440" rIns="91440" bIns="91440" rtlCol="0" anchor="ctr">
            <a:noAutofit/>
          </a:bodyPr>
          <a:lstStyle>
            <a:defPPr>
              <a:defRPr lang="en-US"/>
            </a:defPPr>
            <a:lvl1pPr indent="0" algn="ctr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b="1"/>
            </a:lvl1pPr>
            <a:lvl2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2pPr>
            <a:lvl3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3pPr>
            <a:lvl4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4pPr>
            <a:lvl5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5pPr>
            <a:lvl6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6pPr>
            <a:lvl7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7pPr>
            <a:lvl8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799"/>
            </a:lvl8pPr>
            <a:lvl9pPr marL="0" indent="0" defTabSz="914126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799"/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Linear regression analysis is used to predict the value of a variable based on the relationship between input and output.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linear regression model could be used to predict the either the </a:t>
            </a:r>
            <a:r>
              <a:rPr lang="en-US" sz="1600" dirty="0">
                <a:solidFill>
                  <a:schemeClr val="bg1"/>
                </a:solidFill>
                <a:highlight>
                  <a:srgbClr val="64AAD2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rise or fall of profits in relation to revenue and expenses</a:t>
            </a: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utilized linear regression because we’re working with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or more variables to predict an outcome.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model could be used for years beyond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2023</a:t>
            </a: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if you consider a similar economic environment.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305AEA-DC1D-470B-90D4-B7D9E365E994}"/>
              </a:ext>
            </a:extLst>
          </p:cNvPr>
          <p:cNvGrpSpPr/>
          <p:nvPr/>
        </p:nvGrpSpPr>
        <p:grpSpPr>
          <a:xfrm>
            <a:off x="549693" y="347527"/>
            <a:ext cx="6097772" cy="548254"/>
            <a:chOff x="549693" y="347527"/>
            <a:chExt cx="6097772" cy="54825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01E122-67A0-45FF-939C-A1C3EBEF8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74" y="895781"/>
              <a:ext cx="2972555" cy="0"/>
            </a:xfrm>
            <a:prstGeom prst="line">
              <a:avLst/>
            </a:prstGeom>
            <a:ln w="76200">
              <a:solidFill>
                <a:srgbClr val="009A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5D871F-7D25-4BEB-8ADB-8AED6DE12CB8}"/>
                </a:ext>
              </a:extLst>
            </p:cNvPr>
            <p:cNvSpPr txBox="1"/>
            <p:nvPr/>
          </p:nvSpPr>
          <p:spPr>
            <a:xfrm>
              <a:off x="549693" y="347527"/>
              <a:ext cx="60977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Open Sans" panose="020B0606030504020204" pitchFamily="34" charset="0"/>
                  <a:cs typeface="Aharoni" panose="02010803020104030203" pitchFamily="2" charset="-79"/>
                </a:rPr>
                <a:t>Modeling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CFA1CD-6BC2-44C7-AA96-EE5575EC8422}"/>
              </a:ext>
            </a:extLst>
          </p:cNvPr>
          <p:cNvGrpSpPr/>
          <p:nvPr/>
        </p:nvGrpSpPr>
        <p:grpSpPr>
          <a:xfrm>
            <a:off x="8151933" y="1438305"/>
            <a:ext cx="3490374" cy="4691369"/>
            <a:chOff x="457612" y="1998953"/>
            <a:chExt cx="5268733" cy="2404125"/>
          </a:xfrm>
        </p:grpSpPr>
        <p:sp>
          <p:nvSpPr>
            <p:cNvPr id="15" name="Text Placeholder 7">
              <a:extLst>
                <a:ext uri="{FF2B5EF4-FFF2-40B4-BE49-F238E27FC236}">
                  <a16:creationId xmlns:a16="http://schemas.microsoft.com/office/drawing/2014/main" id="{6702CD0A-CDE1-494C-AEB2-46E2335FC5E7}"/>
                </a:ext>
              </a:extLst>
            </p:cNvPr>
            <p:cNvSpPr txBox="1">
              <a:spLocks/>
            </p:cNvSpPr>
            <p:nvPr/>
          </p:nvSpPr>
          <p:spPr>
            <a:xfrm>
              <a:off x="457612" y="2783487"/>
              <a:ext cx="5268733" cy="1619591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txBody>
            <a:bodyPr vert="horz" lIns="91440" tIns="91440" rIns="91440" bIns="91440" rtlCol="0" anchor="ctr">
              <a:noAutofit/>
            </a:bodyPr>
            <a:lstStyle>
              <a:defPPr>
                <a:defRPr lang="en-US"/>
              </a:defPPr>
              <a:lvl1pPr indent="0" algn="ctr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Font typeface="HP Simplified" panose="020B0604020204020204" pitchFamily="34" charset="0"/>
                <a:buNone/>
                <a:defRPr b="1"/>
              </a:lvl1pPr>
              <a:lvl2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HP Simplified" panose="020B0604020204020204" pitchFamily="34" charset="0"/>
                <a:buNone/>
                <a:defRPr sz="1799"/>
              </a:lvl2pPr>
              <a:lvl3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Font typeface="HP Simplified" panose="020B0604020204020204" pitchFamily="34" charset="0"/>
                <a:buNone/>
                <a:defRPr sz="1799"/>
              </a:lvl3pPr>
              <a:lvl4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HP Simplified" panose="020B0604020204020204" pitchFamily="34" charset="0"/>
                <a:buNone/>
                <a:defRPr sz="1799"/>
              </a:lvl4pPr>
              <a:lvl5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Font typeface="HP Simplified" panose="020B0604020204020204" pitchFamily="34" charset="0"/>
                <a:buNone/>
                <a:defRPr sz="1799"/>
              </a:lvl5pPr>
              <a:lvl6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HP Simplified" panose="020B0604020204020204" pitchFamily="34" charset="0"/>
                <a:buNone/>
                <a:defRPr sz="1799"/>
              </a:lvl6pPr>
              <a:lvl7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Font typeface="HP Simplified" panose="020B0604020204020204" pitchFamily="34" charset="0"/>
                <a:buNone/>
                <a:defRPr sz="1799"/>
              </a:lvl7pPr>
              <a:lvl8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HP Simplified" panose="020B0604020204020204" pitchFamily="34" charset="0"/>
                <a:buNone/>
                <a:defRPr sz="1799"/>
              </a:lvl8pPr>
              <a:lvl9pPr marL="0" indent="0" defTabSz="914126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Font typeface="HP Simplified" panose="020B0604020204020204" pitchFamily="34" charset="0"/>
                <a:buNone/>
                <a:defRPr sz="1799"/>
              </a:lvl9pPr>
            </a:lstStyle>
            <a:p>
              <a:r>
                <a:rPr lang="en-US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Scatterplots will show the outputs of </a:t>
              </a:r>
              <a:r>
                <a:rPr lang="en-US" sz="1600" b="1" dirty="0">
                  <a:solidFill>
                    <a:schemeClr val="bg1"/>
                  </a:solidFill>
                  <a:highlight>
                    <a:srgbClr val="009A44"/>
                  </a:highlight>
                  <a:latin typeface="Aharoni" panose="02010803020104030203" pitchFamily="2" charset="-79"/>
                  <a:cs typeface="Aharoni" panose="02010803020104030203" pitchFamily="2" charset="-79"/>
                </a:rPr>
                <a:t>profits</a:t>
              </a:r>
              <a:r>
                <a:rPr lang="en-US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against </a:t>
              </a:r>
              <a:r>
                <a:rPr lang="en-US" sz="1600" b="1" dirty="0">
                  <a:solidFill>
                    <a:schemeClr val="bg1"/>
                  </a:solidFill>
                  <a:highlight>
                    <a:srgbClr val="81BC00"/>
                  </a:highlight>
                  <a:latin typeface="Aharoni" panose="02010803020104030203" pitchFamily="2" charset="-79"/>
                  <a:cs typeface="Aharoni" panose="02010803020104030203" pitchFamily="2" charset="-79"/>
                </a:rPr>
                <a:t>revenues</a:t>
              </a:r>
              <a:r>
                <a:rPr lang="en-US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&amp; </a:t>
              </a:r>
              <a:r>
                <a:rPr lang="en-US" sz="1600" b="1" dirty="0">
                  <a:solidFill>
                    <a:schemeClr val="bg1"/>
                  </a:solidFill>
                  <a:highlight>
                    <a:srgbClr val="FF0000"/>
                  </a:highlight>
                  <a:latin typeface="Aharoni" panose="02010803020104030203" pitchFamily="2" charset="-79"/>
                  <a:cs typeface="Aharoni" panose="02010803020104030203" pitchFamily="2" charset="-79"/>
                </a:rPr>
                <a:t>expenses</a:t>
              </a:r>
              <a:r>
                <a:rPr lang="en-US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. </a:t>
              </a:r>
            </a:p>
            <a:p>
              <a:endParaRPr lang="en-US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n-US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The </a:t>
              </a:r>
              <a:r>
                <a:rPr lang="en-US" sz="1600" b="1" dirty="0">
                  <a:solidFill>
                    <a:schemeClr val="bg1"/>
                  </a:solidFill>
                  <a:highlight>
                    <a:srgbClr val="64AAD2"/>
                  </a:highlight>
                  <a:latin typeface="Aharoni" panose="02010803020104030203" pitchFamily="2" charset="-79"/>
                  <a:cs typeface="Aharoni" panose="02010803020104030203" pitchFamily="2" charset="-79"/>
                </a:rPr>
                <a:t>slope ratio </a:t>
              </a:r>
              <a:r>
                <a:rPr lang="en-US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shows the cumulative mean of all companies in an industry.</a:t>
              </a:r>
            </a:p>
            <a:p>
              <a:endParaRPr lang="en-US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n-US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The slope or </a:t>
              </a:r>
              <a:r>
                <a:rPr lang="en-US" sz="1600" b="1" dirty="0">
                  <a:solidFill>
                    <a:schemeClr val="bg1"/>
                  </a:solidFill>
                  <a:highlight>
                    <a:srgbClr val="64AAD2"/>
                  </a:highlight>
                  <a:latin typeface="Aharoni" panose="02010803020104030203" pitchFamily="2" charset="-79"/>
                  <a:cs typeface="Aharoni" panose="02010803020104030203" pitchFamily="2" charset="-79"/>
                </a:rPr>
                <a:t>rate of change </a:t>
              </a:r>
              <a:r>
                <a:rPr lang="en-US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for the regression helps us predict what industry has the </a:t>
              </a:r>
              <a:r>
                <a:rPr lang="en-US" sz="1600" b="1" dirty="0">
                  <a:solidFill>
                    <a:schemeClr val="bg1"/>
                  </a:solidFill>
                  <a:highlight>
                    <a:srgbClr val="FFFF00"/>
                  </a:highlight>
                  <a:latin typeface="Aharoni" panose="02010803020104030203" pitchFamily="2" charset="-79"/>
                  <a:cs typeface="Aharoni" panose="02010803020104030203" pitchFamily="2" charset="-79"/>
                </a:rPr>
                <a:t>”opportunity cost ratio</a:t>
              </a:r>
              <a:r>
                <a:rPr lang="en-US" sz="1600" dirty="0">
                  <a:solidFill>
                    <a:schemeClr val="bg1"/>
                  </a:solidFill>
                  <a:highlight>
                    <a:srgbClr val="FFFF00"/>
                  </a:highlight>
                  <a:latin typeface="Aharoni" panose="02010803020104030203" pitchFamily="2" charset="-79"/>
                  <a:cs typeface="Aharoni" panose="02010803020104030203" pitchFamily="2" charset="-79"/>
                </a:rPr>
                <a:t>”</a:t>
              </a:r>
              <a:endParaRPr lang="en-US" sz="1600" b="1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R="0" lvl="0" algn="l" defTabSz="91412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tabLst/>
                <a:defRPr/>
              </a:pPr>
              <a:endParaRPr lang="en-US" sz="1600" kern="0" dirty="0">
                <a:solidFill>
                  <a:prstClr val="black"/>
                </a:solidFill>
                <a:highlight>
                  <a:srgbClr val="FFFF00"/>
                </a:highlight>
                <a:latin typeface="Open Sans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6F64D15-D5EE-440E-8B9B-111ED45C61F5}"/>
                </a:ext>
              </a:extLst>
            </p:cNvPr>
            <p:cNvSpPr/>
            <p:nvPr/>
          </p:nvSpPr>
          <p:spPr bwMode="gray">
            <a:xfrm>
              <a:off x="1399002" y="1998953"/>
              <a:ext cx="3385951" cy="595905"/>
            </a:xfrm>
            <a:prstGeom prst="round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Scatterplot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6A9C1D6-4735-492A-9D3D-74E80F2C0886}"/>
              </a:ext>
            </a:extLst>
          </p:cNvPr>
          <p:cNvSpPr/>
          <p:nvPr/>
        </p:nvSpPr>
        <p:spPr>
          <a:xfrm>
            <a:off x="7323764" y="1792269"/>
            <a:ext cx="1214061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74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6CB3B1-AC5E-4B38-8703-DEE41DF15D70}"/>
              </a:ext>
            </a:extLst>
          </p:cNvPr>
          <p:cNvGrpSpPr/>
          <p:nvPr/>
        </p:nvGrpSpPr>
        <p:grpSpPr>
          <a:xfrm>
            <a:off x="549693" y="347527"/>
            <a:ext cx="6097772" cy="548254"/>
            <a:chOff x="549693" y="347527"/>
            <a:chExt cx="6097772" cy="54825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19F67E-96BF-430E-A803-C7D4BC149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74" y="895781"/>
              <a:ext cx="3568456" cy="0"/>
            </a:xfrm>
            <a:prstGeom prst="line">
              <a:avLst/>
            </a:prstGeom>
            <a:ln w="76200">
              <a:solidFill>
                <a:srgbClr val="009A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259024-B7EE-463C-B01E-85DA25F523E4}"/>
                </a:ext>
              </a:extLst>
            </p:cNvPr>
            <p:cNvSpPr txBox="1"/>
            <p:nvPr/>
          </p:nvSpPr>
          <p:spPr>
            <a:xfrm>
              <a:off x="549693" y="347527"/>
              <a:ext cx="60977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Open Sans" panose="020B0606030504020204" pitchFamily="34" charset="0"/>
                  <a:cs typeface="Aharoni" panose="02010803020104030203" pitchFamily="2" charset="-79"/>
                </a:rPr>
                <a:t>Tech Industry Prediction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558AD4A-29CE-4B7B-BA11-FEF06EB5F392}"/>
              </a:ext>
            </a:extLst>
          </p:cNvPr>
          <p:cNvSpPr txBox="1"/>
          <p:nvPr/>
        </p:nvSpPr>
        <p:spPr>
          <a:xfrm>
            <a:off x="633673" y="1134461"/>
            <a:ext cx="601379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Analysis:</a:t>
            </a:r>
          </a:p>
          <a:p>
            <a:endParaRPr lang="en-US" sz="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1F9DCF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Wide distribution </a:t>
            </a:r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of revenue/expense against profit = varying and potentially </a:t>
            </a:r>
            <a:r>
              <a:rPr lang="en-US" sz="1400" b="1" dirty="0">
                <a:highlight>
                  <a:srgbClr val="1F9DCF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unpredictable market </a:t>
            </a:r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for stable profit margins.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When looking at total market value there is </a:t>
            </a:r>
            <a:r>
              <a:rPr lang="en-US" sz="1400" b="1" dirty="0">
                <a:highlight>
                  <a:srgbClr val="1F9DCF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“OK” potential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The R^2 score referenced in the graph shows the coefficient of determination which is a statistical way of measuring how well a model can predict. It is rated out of </a:t>
            </a:r>
            <a:r>
              <a:rPr lang="en-US" sz="1400" b="1" dirty="0"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 so </a:t>
            </a:r>
            <a:r>
              <a:rPr lang="en-US" sz="1400" b="1" dirty="0">
                <a:highlight>
                  <a:srgbClr val="1F77B4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the closer it is to predicting the model the higher the determination score.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76555E-AF93-409C-8319-A7657696E7BC}"/>
              </a:ext>
            </a:extLst>
          </p:cNvPr>
          <p:cNvSpPr txBox="1"/>
          <p:nvPr/>
        </p:nvSpPr>
        <p:spPr>
          <a:xfrm>
            <a:off x="7006661" y="1582340"/>
            <a:ext cx="50856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The slope or rate of change for the line of regression is </a:t>
            </a:r>
            <a:r>
              <a:rPr lang="en-US" b="1" dirty="0">
                <a:highlight>
                  <a:srgbClr val="1F9DC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0.48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which means you get </a:t>
            </a:r>
            <a:r>
              <a:rPr lang="en-US" b="1" dirty="0">
                <a:highlight>
                  <a:srgbClr val="1F9DCF"/>
                </a:highlight>
                <a:latin typeface="Arial Black" panose="020B0A04020102020204" pitchFamily="34" charset="0"/>
                <a:cs typeface="Aharoni" panose="02010803020104030203" pitchFamily="2" charset="-79"/>
              </a:rPr>
              <a:t>48%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return on investment. </a:t>
            </a:r>
          </a:p>
          <a:p>
            <a:pPr algn="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The determination score is </a:t>
            </a:r>
            <a:r>
              <a:rPr lang="en-US" b="1" dirty="0">
                <a:highlight>
                  <a:srgbClr val="1F77B4"/>
                </a:highlight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31BC16-A6F6-403E-B525-128762BDA34D}"/>
              </a:ext>
            </a:extLst>
          </p:cNvPr>
          <p:cNvSpPr txBox="1"/>
          <p:nvPr/>
        </p:nvSpPr>
        <p:spPr>
          <a:xfrm>
            <a:off x="6647465" y="1020047"/>
            <a:ext cx="6267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Takeaway: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20DF4D-4601-40F6-BE6F-925FB1B8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40" y="3429000"/>
            <a:ext cx="4387980" cy="275570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971E18A-2153-4003-A46F-A5D1BB216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661" y="3429000"/>
            <a:ext cx="4213161" cy="27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06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6CB3B1-AC5E-4B38-8703-DEE41DF15D70}"/>
              </a:ext>
            </a:extLst>
          </p:cNvPr>
          <p:cNvGrpSpPr/>
          <p:nvPr/>
        </p:nvGrpSpPr>
        <p:grpSpPr>
          <a:xfrm>
            <a:off x="549693" y="347527"/>
            <a:ext cx="6097772" cy="548254"/>
            <a:chOff x="549693" y="347527"/>
            <a:chExt cx="6097772" cy="54825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19F67E-96BF-430E-A803-C7D4BC149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74" y="895781"/>
              <a:ext cx="4339018" cy="0"/>
            </a:xfrm>
            <a:prstGeom prst="line">
              <a:avLst/>
            </a:prstGeom>
            <a:ln w="76200">
              <a:solidFill>
                <a:srgbClr val="009A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259024-B7EE-463C-B01E-85DA25F523E4}"/>
                </a:ext>
              </a:extLst>
            </p:cNvPr>
            <p:cNvSpPr txBox="1"/>
            <p:nvPr/>
          </p:nvSpPr>
          <p:spPr>
            <a:xfrm>
              <a:off x="549693" y="347527"/>
              <a:ext cx="60977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Open Sans" panose="020B0606030504020204" pitchFamily="34" charset="0"/>
                  <a:cs typeface="Aharoni" panose="02010803020104030203" pitchFamily="2" charset="-79"/>
                </a:rPr>
                <a:t>Non-Tech Industry Prediction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558AD4A-29CE-4B7B-BA11-FEF06EB5F392}"/>
              </a:ext>
            </a:extLst>
          </p:cNvPr>
          <p:cNvSpPr txBox="1"/>
          <p:nvPr/>
        </p:nvSpPr>
        <p:spPr>
          <a:xfrm>
            <a:off x="633673" y="1134461"/>
            <a:ext cx="601379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Analysis:</a:t>
            </a:r>
          </a:p>
          <a:p>
            <a:endParaRPr lang="en-US" sz="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81BC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High precision &amp; accuracy</a:t>
            </a:r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 in the distribution of revenue/expense against profit = </a:t>
            </a:r>
            <a:r>
              <a:rPr lang="en-US" sz="1400" b="1" dirty="0">
                <a:highlight>
                  <a:srgbClr val="81BC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predictable market </a:t>
            </a:r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for stable profit margins.</a:t>
            </a:r>
          </a:p>
          <a:p>
            <a:endParaRPr 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When looking at total market value there is </a:t>
            </a:r>
            <a:r>
              <a:rPr lang="en-US" sz="1400" b="1" dirty="0">
                <a:highlight>
                  <a:srgbClr val="81BC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high potential value</a:t>
            </a:r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76555E-AF93-409C-8319-A7657696E7BC}"/>
              </a:ext>
            </a:extLst>
          </p:cNvPr>
          <p:cNvSpPr txBox="1"/>
          <p:nvPr/>
        </p:nvSpPr>
        <p:spPr>
          <a:xfrm>
            <a:off x="6739848" y="1444561"/>
            <a:ext cx="49932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The slope or rate of change for the line of regression is </a:t>
            </a:r>
            <a:r>
              <a:rPr lang="en-US" sz="1600" b="1" dirty="0">
                <a:highlight>
                  <a:srgbClr val="81BC00"/>
                </a:highlight>
                <a:latin typeface="Arial Black" panose="020B0A04020102020204" pitchFamily="34" charset="0"/>
                <a:cs typeface="Aharoni" panose="02010803020104030203" pitchFamily="2" charset="-79"/>
              </a:rPr>
              <a:t>0.91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which means you get </a:t>
            </a:r>
            <a:r>
              <a:rPr lang="en-US" sz="1600" b="1" dirty="0">
                <a:highlight>
                  <a:srgbClr val="81BC00"/>
                </a:highlight>
                <a:latin typeface="Arial Black" panose="020B0A04020102020204" pitchFamily="34" charset="0"/>
                <a:cs typeface="Aharoni" panose="02010803020104030203" pitchFamily="2" charset="-79"/>
              </a:rPr>
              <a:t>91% 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return on investment. </a:t>
            </a:r>
          </a:p>
          <a:p>
            <a:pPr algn="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The determination score is </a:t>
            </a:r>
            <a:r>
              <a:rPr lang="en-US" sz="2000" b="1" dirty="0">
                <a:highlight>
                  <a:srgbClr val="81BC00"/>
                </a:highlight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31BC16-A6F6-403E-B525-128762BDA34D}"/>
              </a:ext>
            </a:extLst>
          </p:cNvPr>
          <p:cNvSpPr txBox="1"/>
          <p:nvPr/>
        </p:nvSpPr>
        <p:spPr>
          <a:xfrm>
            <a:off x="6647465" y="1020047"/>
            <a:ext cx="6267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Takeaway: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B504B1-405D-469D-95AF-CF59661A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17" y="3142970"/>
            <a:ext cx="4664225" cy="282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8B3F3-3F18-4441-A58A-9938FDDB0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464" y="3142970"/>
            <a:ext cx="4692036" cy="28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490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8320A6C-C15E-4F4B-BC9B-0BD2BDF1191C}"/>
              </a:ext>
            </a:extLst>
          </p:cNvPr>
          <p:cNvGrpSpPr/>
          <p:nvPr/>
        </p:nvGrpSpPr>
        <p:grpSpPr>
          <a:xfrm>
            <a:off x="475078" y="2665215"/>
            <a:ext cx="11241844" cy="3947964"/>
            <a:chOff x="480256" y="2006027"/>
            <a:chExt cx="11241844" cy="39479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861F32-FC09-471E-87AB-36E9DB811D37}"/>
                </a:ext>
              </a:extLst>
            </p:cNvPr>
            <p:cNvSpPr/>
            <p:nvPr/>
          </p:nvSpPr>
          <p:spPr>
            <a:xfrm>
              <a:off x="480256" y="2006027"/>
              <a:ext cx="11241844" cy="394796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6D59A0-9DEC-4C9E-A9C3-DEEED54300EB}"/>
                </a:ext>
              </a:extLst>
            </p:cNvPr>
            <p:cNvSpPr/>
            <p:nvPr/>
          </p:nvSpPr>
          <p:spPr>
            <a:xfrm>
              <a:off x="744934" y="2552178"/>
              <a:ext cx="3365863" cy="313351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62B5E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Title 3">
              <a:extLst>
                <a:ext uri="{FF2B5EF4-FFF2-40B4-BE49-F238E27FC236}">
                  <a16:creationId xmlns:a16="http://schemas.microsoft.com/office/drawing/2014/main" id="{E1B65F57-099D-4B96-8A26-83F1EE3AF4B3}"/>
                </a:ext>
              </a:extLst>
            </p:cNvPr>
            <p:cNvSpPr txBox="1">
              <a:spLocks/>
            </p:cNvSpPr>
            <p:nvPr/>
          </p:nvSpPr>
          <p:spPr>
            <a:xfrm>
              <a:off x="1837641" y="2905829"/>
              <a:ext cx="1892694" cy="637937"/>
            </a:xfrm>
            <a:prstGeom prst="rect">
              <a:avLst/>
            </a:prstGeom>
          </p:spPr>
          <p:txBody>
            <a:bodyPr lIns="0" tIns="0" rIns="0" bIns="0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i="0" kern="1200">
                  <a:solidFill>
                    <a:schemeClr val="tx1"/>
                  </a:solidFill>
                  <a:latin typeface="Chronicle Display Black" charset="0"/>
                  <a:ea typeface="Chronicle Display Black" charset="0"/>
                  <a:cs typeface="Chronicle Display Black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charset="0"/>
                  <a:ea typeface="Open Sans" charset="0"/>
                  <a:cs typeface="Open Sans" charset="0"/>
                </a:rPr>
                <a:t>Continue to watch the marketplace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45C8F5-1824-4697-8C75-122B7DC8AC77}"/>
                </a:ext>
              </a:extLst>
            </p:cNvPr>
            <p:cNvSpPr txBox="1"/>
            <p:nvPr/>
          </p:nvSpPr>
          <p:spPr>
            <a:xfrm>
              <a:off x="944279" y="3693291"/>
              <a:ext cx="2891825" cy="641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 Semibold" charset="0"/>
                  <a:cs typeface="Open Sans Semibold" charset="0"/>
                </a:rPr>
                <a:t>Run more tests with a bigger data set and consider other variables such as: Operating Cost, Cost of Goods, EBIDTA.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1A4142-4AF8-4487-942D-145E4EA718D1}"/>
                </a:ext>
              </a:extLst>
            </p:cNvPr>
            <p:cNvSpPr/>
            <p:nvPr/>
          </p:nvSpPr>
          <p:spPr>
            <a:xfrm>
              <a:off x="4416775" y="2552178"/>
              <a:ext cx="3365863" cy="313351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86BC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B0170E-E740-4D10-A3D8-D15F8780D1BF}"/>
                </a:ext>
              </a:extLst>
            </p:cNvPr>
            <p:cNvSpPr txBox="1"/>
            <p:nvPr/>
          </p:nvSpPr>
          <p:spPr>
            <a:xfrm>
              <a:off x="4639662" y="3693291"/>
              <a:ext cx="2880436" cy="641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</a:rPr>
                <a:t>Further breakdown into industries such as manufacturing &amp; advertisement and Identify key players to sell. </a:t>
              </a:r>
            </a:p>
          </p:txBody>
        </p:sp>
        <p:sp>
          <p:nvSpPr>
            <p:cNvPr id="27" name="Title 3">
              <a:extLst>
                <a:ext uri="{FF2B5EF4-FFF2-40B4-BE49-F238E27FC236}">
                  <a16:creationId xmlns:a16="http://schemas.microsoft.com/office/drawing/2014/main" id="{E1689A75-57F1-46DF-968C-150FCA4B69C9}"/>
                </a:ext>
              </a:extLst>
            </p:cNvPr>
            <p:cNvSpPr txBox="1">
              <a:spLocks/>
            </p:cNvSpPr>
            <p:nvPr/>
          </p:nvSpPr>
          <p:spPr>
            <a:xfrm>
              <a:off x="5480890" y="2905829"/>
              <a:ext cx="2039208" cy="63228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3600" b="0" i="0" kern="1200" cap="none" spc="-100" baseline="0">
                  <a:solidFill>
                    <a:schemeClr val="tx1"/>
                  </a:solidFill>
                  <a:latin typeface="Chronicle Display Black" charset="0"/>
                  <a:ea typeface="Chronicle Display Black" charset="0"/>
                  <a:cs typeface="Chronicle Display Black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charset="0"/>
                  <a:ea typeface="Open Sans" charset="0"/>
                  <a:cs typeface="Open Sans" charset="0"/>
                  <a:sym typeface="Frutiger Next Pro Medium" charset="0"/>
                </a:rPr>
                <a:t>Identify Key Accounts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40FAAF-91C5-477B-BDF6-1D5D846F07D9}"/>
                </a:ext>
              </a:extLst>
            </p:cNvPr>
            <p:cNvSpPr/>
            <p:nvPr/>
          </p:nvSpPr>
          <p:spPr>
            <a:xfrm>
              <a:off x="8088616" y="2552178"/>
              <a:ext cx="3365864" cy="313351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6FC2B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Title 3">
              <a:extLst>
                <a:ext uri="{FF2B5EF4-FFF2-40B4-BE49-F238E27FC236}">
                  <a16:creationId xmlns:a16="http://schemas.microsoft.com/office/drawing/2014/main" id="{9465C34D-8DEC-4AAE-885A-0361B4A695B8}"/>
                </a:ext>
              </a:extLst>
            </p:cNvPr>
            <p:cNvSpPr txBox="1">
              <a:spLocks/>
            </p:cNvSpPr>
            <p:nvPr/>
          </p:nvSpPr>
          <p:spPr>
            <a:xfrm>
              <a:off x="9188480" y="2905829"/>
              <a:ext cx="1984133" cy="624898"/>
            </a:xfrm>
            <a:prstGeom prst="rect">
              <a:avLst/>
            </a:prstGeom>
          </p:spPr>
          <p:txBody>
            <a:bodyPr lIns="0" tIns="0" rIns="0" bIns="0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i="0" kern="1200">
                  <a:solidFill>
                    <a:schemeClr val="tx1"/>
                  </a:solidFill>
                  <a:latin typeface="Chronicle Display Black" charset="0"/>
                  <a:ea typeface="Chronicle Display Black" charset="0"/>
                  <a:cs typeface="Chronicle Display Black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charset="0"/>
                  <a:ea typeface="Open Sans" charset="0"/>
                  <a:cs typeface="Open Sans" charset="0"/>
                  <a:sym typeface="Frutiger Next Pro Medium" charset="0"/>
                </a:rPr>
                <a:t>Create a 2023 Sales Strategy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C30BB0-169B-4AA9-A862-1754FB8AFB32}"/>
                </a:ext>
              </a:extLst>
            </p:cNvPr>
            <p:cNvSpPr txBox="1"/>
            <p:nvPr/>
          </p:nvSpPr>
          <p:spPr>
            <a:xfrm>
              <a:off x="8329133" y="3693291"/>
              <a:ext cx="2918588" cy="641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 Semibold" charset="0"/>
                  <a:cs typeface="Open Sans Semibold" charset="0"/>
                </a:rPr>
                <a:t>Get leadership and management aligned and revamp current sales efforts to win more deals.</a:t>
              </a:r>
            </a:p>
          </p:txBody>
        </p:sp>
        <p:grpSp>
          <p:nvGrpSpPr>
            <p:cNvPr id="32" name="Graphic 4">
              <a:extLst>
                <a:ext uri="{FF2B5EF4-FFF2-40B4-BE49-F238E27FC236}">
                  <a16:creationId xmlns:a16="http://schemas.microsoft.com/office/drawing/2014/main" id="{2BF68BD5-D5FC-47DD-A091-DA77B4D78911}"/>
                </a:ext>
              </a:extLst>
            </p:cNvPr>
            <p:cNvGrpSpPr/>
            <p:nvPr/>
          </p:nvGrpSpPr>
          <p:grpSpPr>
            <a:xfrm>
              <a:off x="961781" y="2807655"/>
              <a:ext cx="648764" cy="648160"/>
              <a:chOff x="467743" y="3339623"/>
              <a:chExt cx="361670" cy="361333"/>
            </a:xfrm>
            <a:solidFill>
              <a:srgbClr val="62B5E5"/>
            </a:solidFill>
          </p:grpSpPr>
          <p:sp>
            <p:nvSpPr>
              <p:cNvPr id="44" name="Graphic 4">
                <a:extLst>
                  <a:ext uri="{FF2B5EF4-FFF2-40B4-BE49-F238E27FC236}">
                    <a16:creationId xmlns:a16="http://schemas.microsoft.com/office/drawing/2014/main" id="{4B83A0C1-1918-4F78-A35B-D84E63552971}"/>
                  </a:ext>
                </a:extLst>
              </p:cNvPr>
              <p:cNvSpPr/>
              <p:nvPr/>
            </p:nvSpPr>
            <p:spPr>
              <a:xfrm>
                <a:off x="467743" y="3339623"/>
                <a:ext cx="361670" cy="361333"/>
              </a:xfrm>
              <a:custGeom>
                <a:avLst/>
                <a:gdLst>
                  <a:gd name="connsiteX0" fmla="*/ 180835 w 361670"/>
                  <a:gd name="connsiteY0" fmla="*/ 0 h 361333"/>
                  <a:gd name="connsiteX1" fmla="*/ 0 w 361670"/>
                  <a:gd name="connsiteY1" fmla="*/ 180667 h 361333"/>
                  <a:gd name="connsiteX2" fmla="*/ 180835 w 361670"/>
                  <a:gd name="connsiteY2" fmla="*/ 361333 h 361333"/>
                  <a:gd name="connsiteX3" fmla="*/ 361670 w 361670"/>
                  <a:gd name="connsiteY3" fmla="*/ 180667 h 361333"/>
                  <a:gd name="connsiteX4" fmla="*/ 180835 w 361670"/>
                  <a:gd name="connsiteY4" fmla="*/ 0 h 361333"/>
                  <a:gd name="connsiteX5" fmla="*/ 180835 w 361670"/>
                  <a:gd name="connsiteY5" fmla="*/ 349204 h 361333"/>
                  <a:gd name="connsiteX6" fmla="*/ 12780 w 361670"/>
                  <a:gd name="connsiteY6" fmla="*/ 181305 h 361333"/>
                  <a:gd name="connsiteX7" fmla="*/ 180835 w 361670"/>
                  <a:gd name="connsiteY7" fmla="*/ 13406 h 361333"/>
                  <a:gd name="connsiteX8" fmla="*/ 348891 w 361670"/>
                  <a:gd name="connsiteY8" fmla="*/ 181305 h 361333"/>
                  <a:gd name="connsiteX9" fmla="*/ 180835 w 361670"/>
                  <a:gd name="connsiteY9" fmla="*/ 349204 h 36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1670" h="361333">
                    <a:moveTo>
                      <a:pt x="180835" y="0"/>
                    </a:moveTo>
                    <a:cubicBezTo>
                      <a:pt x="80513" y="0"/>
                      <a:pt x="0" y="81077"/>
                      <a:pt x="0" y="180667"/>
                    </a:cubicBezTo>
                    <a:cubicBezTo>
                      <a:pt x="0" y="280895"/>
                      <a:pt x="81152" y="361333"/>
                      <a:pt x="180835" y="361333"/>
                    </a:cubicBezTo>
                    <a:cubicBezTo>
                      <a:pt x="280518" y="361333"/>
                      <a:pt x="361670" y="280257"/>
                      <a:pt x="361670" y="180667"/>
                    </a:cubicBezTo>
                    <a:cubicBezTo>
                      <a:pt x="361670" y="81077"/>
                      <a:pt x="280518" y="0"/>
                      <a:pt x="180835" y="0"/>
                    </a:cubicBezTo>
                    <a:close/>
                    <a:moveTo>
                      <a:pt x="180835" y="349204"/>
                    </a:moveTo>
                    <a:cubicBezTo>
                      <a:pt x="88181" y="349204"/>
                      <a:pt x="12780" y="273873"/>
                      <a:pt x="12780" y="181305"/>
                    </a:cubicBezTo>
                    <a:cubicBezTo>
                      <a:pt x="12780" y="88738"/>
                      <a:pt x="88181" y="13406"/>
                      <a:pt x="180835" y="13406"/>
                    </a:cubicBezTo>
                    <a:cubicBezTo>
                      <a:pt x="273489" y="13406"/>
                      <a:pt x="348891" y="88738"/>
                      <a:pt x="348891" y="181305"/>
                    </a:cubicBezTo>
                    <a:cubicBezTo>
                      <a:pt x="348891" y="273873"/>
                      <a:pt x="273489" y="349204"/>
                      <a:pt x="180835" y="349204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5" name="Graphic 4">
                <a:extLst>
                  <a:ext uri="{FF2B5EF4-FFF2-40B4-BE49-F238E27FC236}">
                    <a16:creationId xmlns:a16="http://schemas.microsoft.com/office/drawing/2014/main" id="{8C1576D9-1BFB-436D-8216-D8D18DA68746}"/>
                  </a:ext>
                </a:extLst>
              </p:cNvPr>
              <p:cNvSpPr/>
              <p:nvPr/>
            </p:nvSpPr>
            <p:spPr>
              <a:xfrm>
                <a:off x="549374" y="3394457"/>
                <a:ext cx="193980" cy="245212"/>
              </a:xfrm>
              <a:custGeom>
                <a:avLst/>
                <a:gdLst>
                  <a:gd name="connsiteX0" fmla="*/ 124764 w 193980"/>
                  <a:gd name="connsiteY0" fmla="*/ 1345 h 245212"/>
                  <a:gd name="connsiteX1" fmla="*/ 15496 w 193980"/>
                  <a:gd name="connsiteY1" fmla="*/ 80506 h 245212"/>
                  <a:gd name="connsiteX2" fmla="*/ 15496 w 193980"/>
                  <a:gd name="connsiteY2" fmla="*/ 81783 h 245212"/>
                  <a:gd name="connsiteX3" fmla="*/ 19330 w 193980"/>
                  <a:gd name="connsiteY3" fmla="*/ 108596 h 245212"/>
                  <a:gd name="connsiteX4" fmla="*/ 19969 w 193980"/>
                  <a:gd name="connsiteY4" fmla="*/ 111788 h 245212"/>
                  <a:gd name="connsiteX5" fmla="*/ 2077 w 193980"/>
                  <a:gd name="connsiteY5" fmla="*/ 134131 h 245212"/>
                  <a:gd name="connsiteX6" fmla="*/ 1438 w 193980"/>
                  <a:gd name="connsiteY6" fmla="*/ 135408 h 245212"/>
                  <a:gd name="connsiteX7" fmla="*/ 1438 w 193980"/>
                  <a:gd name="connsiteY7" fmla="*/ 148176 h 245212"/>
                  <a:gd name="connsiteX8" fmla="*/ 11023 w 193980"/>
                  <a:gd name="connsiteY8" fmla="*/ 155837 h 245212"/>
                  <a:gd name="connsiteX9" fmla="*/ 14857 w 193980"/>
                  <a:gd name="connsiteY9" fmla="*/ 156475 h 245212"/>
                  <a:gd name="connsiteX10" fmla="*/ 18052 w 193980"/>
                  <a:gd name="connsiteY10" fmla="*/ 157114 h 245212"/>
                  <a:gd name="connsiteX11" fmla="*/ 16135 w 193980"/>
                  <a:gd name="connsiteY11" fmla="*/ 159667 h 245212"/>
                  <a:gd name="connsiteX12" fmla="*/ 14857 w 193980"/>
                  <a:gd name="connsiteY12" fmla="*/ 168605 h 245212"/>
                  <a:gd name="connsiteX13" fmla="*/ 18052 w 193980"/>
                  <a:gd name="connsiteY13" fmla="*/ 173074 h 245212"/>
                  <a:gd name="connsiteX14" fmla="*/ 16135 w 193980"/>
                  <a:gd name="connsiteY14" fmla="*/ 177543 h 245212"/>
                  <a:gd name="connsiteX15" fmla="*/ 19330 w 193980"/>
                  <a:gd name="connsiteY15" fmla="*/ 184565 h 245212"/>
                  <a:gd name="connsiteX16" fmla="*/ 22525 w 193980"/>
                  <a:gd name="connsiteY16" fmla="*/ 187119 h 245212"/>
                  <a:gd name="connsiteX17" fmla="*/ 23802 w 193980"/>
                  <a:gd name="connsiteY17" fmla="*/ 202440 h 245212"/>
                  <a:gd name="connsiteX18" fmla="*/ 37221 w 193980"/>
                  <a:gd name="connsiteY18" fmla="*/ 213293 h 245212"/>
                  <a:gd name="connsiteX19" fmla="*/ 76200 w 193980"/>
                  <a:gd name="connsiteY19" fmla="*/ 210739 h 245212"/>
                  <a:gd name="connsiteX20" fmla="*/ 76839 w 193980"/>
                  <a:gd name="connsiteY20" fmla="*/ 236275 h 245212"/>
                  <a:gd name="connsiteX21" fmla="*/ 83229 w 193980"/>
                  <a:gd name="connsiteY21" fmla="*/ 242659 h 245212"/>
                  <a:gd name="connsiteX22" fmla="*/ 89619 w 193980"/>
                  <a:gd name="connsiteY22" fmla="*/ 236275 h 245212"/>
                  <a:gd name="connsiteX23" fmla="*/ 88341 w 193980"/>
                  <a:gd name="connsiteY23" fmla="*/ 203079 h 245212"/>
                  <a:gd name="connsiteX24" fmla="*/ 85785 w 193980"/>
                  <a:gd name="connsiteY24" fmla="*/ 197971 h 245212"/>
                  <a:gd name="connsiteX25" fmla="*/ 80034 w 193980"/>
                  <a:gd name="connsiteY25" fmla="*/ 196695 h 245212"/>
                  <a:gd name="connsiteX26" fmla="*/ 39777 w 193980"/>
                  <a:gd name="connsiteY26" fmla="*/ 201163 h 245212"/>
                  <a:gd name="connsiteX27" fmla="*/ 34665 w 193980"/>
                  <a:gd name="connsiteY27" fmla="*/ 197333 h 245212"/>
                  <a:gd name="connsiteX28" fmla="*/ 34026 w 193980"/>
                  <a:gd name="connsiteY28" fmla="*/ 192226 h 245212"/>
                  <a:gd name="connsiteX29" fmla="*/ 30192 w 193980"/>
                  <a:gd name="connsiteY29" fmla="*/ 178819 h 245212"/>
                  <a:gd name="connsiteX30" fmla="*/ 30192 w 193980"/>
                  <a:gd name="connsiteY30" fmla="*/ 178819 h 245212"/>
                  <a:gd name="connsiteX31" fmla="*/ 30192 w 193980"/>
                  <a:gd name="connsiteY31" fmla="*/ 178819 h 245212"/>
                  <a:gd name="connsiteX32" fmla="*/ 30831 w 193980"/>
                  <a:gd name="connsiteY32" fmla="*/ 178181 h 245212"/>
                  <a:gd name="connsiteX33" fmla="*/ 32748 w 193980"/>
                  <a:gd name="connsiteY33" fmla="*/ 172435 h 245212"/>
                  <a:gd name="connsiteX34" fmla="*/ 28914 w 193980"/>
                  <a:gd name="connsiteY34" fmla="*/ 167967 h 245212"/>
                  <a:gd name="connsiteX35" fmla="*/ 26997 w 193980"/>
                  <a:gd name="connsiteY35" fmla="*/ 167328 h 245212"/>
                  <a:gd name="connsiteX36" fmla="*/ 28275 w 193980"/>
                  <a:gd name="connsiteY36" fmla="*/ 166051 h 245212"/>
                  <a:gd name="connsiteX37" fmla="*/ 30831 w 193980"/>
                  <a:gd name="connsiteY37" fmla="*/ 157114 h 245212"/>
                  <a:gd name="connsiteX38" fmla="*/ 30831 w 193980"/>
                  <a:gd name="connsiteY38" fmla="*/ 157114 h 245212"/>
                  <a:gd name="connsiteX39" fmla="*/ 30831 w 193980"/>
                  <a:gd name="connsiteY39" fmla="*/ 157114 h 245212"/>
                  <a:gd name="connsiteX40" fmla="*/ 29553 w 193980"/>
                  <a:gd name="connsiteY40" fmla="*/ 150730 h 245212"/>
                  <a:gd name="connsiteX41" fmla="*/ 23802 w 193980"/>
                  <a:gd name="connsiteY41" fmla="*/ 147538 h 245212"/>
                  <a:gd name="connsiteX42" fmla="*/ 16774 w 193980"/>
                  <a:gd name="connsiteY42" fmla="*/ 146261 h 245212"/>
                  <a:gd name="connsiteX43" fmla="*/ 12940 w 193980"/>
                  <a:gd name="connsiteY43" fmla="*/ 145623 h 245212"/>
                  <a:gd name="connsiteX44" fmla="*/ 11662 w 193980"/>
                  <a:gd name="connsiteY44" fmla="*/ 143707 h 245212"/>
                  <a:gd name="connsiteX45" fmla="*/ 28914 w 193980"/>
                  <a:gd name="connsiteY45" fmla="*/ 122002 h 245212"/>
                  <a:gd name="connsiteX46" fmla="*/ 31470 w 193980"/>
                  <a:gd name="connsiteY46" fmla="*/ 114341 h 245212"/>
                  <a:gd name="connsiteX47" fmla="*/ 29553 w 193980"/>
                  <a:gd name="connsiteY47" fmla="*/ 105404 h 245212"/>
                  <a:gd name="connsiteX48" fmla="*/ 26997 w 193980"/>
                  <a:gd name="connsiteY48" fmla="*/ 87528 h 245212"/>
                  <a:gd name="connsiteX49" fmla="*/ 26997 w 193980"/>
                  <a:gd name="connsiteY49" fmla="*/ 86252 h 245212"/>
                  <a:gd name="connsiteX50" fmla="*/ 121569 w 193980"/>
                  <a:gd name="connsiteY50" fmla="*/ 17305 h 245212"/>
                  <a:gd name="connsiteX51" fmla="*/ 179078 w 193980"/>
                  <a:gd name="connsiteY51" fmla="*/ 115618 h 245212"/>
                  <a:gd name="connsiteX52" fmla="*/ 172049 w 193980"/>
                  <a:gd name="connsiteY52" fmla="*/ 132855 h 245212"/>
                  <a:gd name="connsiteX53" fmla="*/ 161825 w 193980"/>
                  <a:gd name="connsiteY53" fmla="*/ 167328 h 245212"/>
                  <a:gd name="connsiteX54" fmla="*/ 166937 w 193980"/>
                  <a:gd name="connsiteY54" fmla="*/ 239467 h 245212"/>
                  <a:gd name="connsiteX55" fmla="*/ 173327 w 193980"/>
                  <a:gd name="connsiteY55" fmla="*/ 245213 h 245212"/>
                  <a:gd name="connsiteX56" fmla="*/ 173966 w 193980"/>
                  <a:gd name="connsiteY56" fmla="*/ 245213 h 245212"/>
                  <a:gd name="connsiteX57" fmla="*/ 179717 w 193980"/>
                  <a:gd name="connsiteY57" fmla="*/ 238191 h 245212"/>
                  <a:gd name="connsiteX58" fmla="*/ 174605 w 193980"/>
                  <a:gd name="connsiteY58" fmla="*/ 167328 h 245212"/>
                  <a:gd name="connsiteX59" fmla="*/ 183551 w 193980"/>
                  <a:gd name="connsiteY59" fmla="*/ 139239 h 245212"/>
                  <a:gd name="connsiteX60" fmla="*/ 191858 w 193980"/>
                  <a:gd name="connsiteY60" fmla="*/ 118172 h 245212"/>
                  <a:gd name="connsiteX61" fmla="*/ 124764 w 193980"/>
                  <a:gd name="connsiteY61" fmla="*/ 1345 h 24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3980" h="245212">
                    <a:moveTo>
                      <a:pt x="124764" y="1345"/>
                    </a:moveTo>
                    <a:cubicBezTo>
                      <a:pt x="80673" y="-6316"/>
                      <a:pt x="27636" y="18582"/>
                      <a:pt x="15496" y="80506"/>
                    </a:cubicBezTo>
                    <a:lnTo>
                      <a:pt x="15496" y="81783"/>
                    </a:lnTo>
                    <a:cubicBezTo>
                      <a:pt x="14218" y="86890"/>
                      <a:pt x="12301" y="96466"/>
                      <a:pt x="19330" y="108596"/>
                    </a:cubicBezTo>
                    <a:cubicBezTo>
                      <a:pt x="19969" y="109234"/>
                      <a:pt x="19969" y="110511"/>
                      <a:pt x="19969" y="111788"/>
                    </a:cubicBezTo>
                    <a:lnTo>
                      <a:pt x="2077" y="134131"/>
                    </a:lnTo>
                    <a:cubicBezTo>
                      <a:pt x="2077" y="134770"/>
                      <a:pt x="1438" y="134770"/>
                      <a:pt x="1438" y="135408"/>
                    </a:cubicBezTo>
                    <a:cubicBezTo>
                      <a:pt x="-479" y="139239"/>
                      <a:pt x="-479" y="143707"/>
                      <a:pt x="1438" y="148176"/>
                    </a:cubicBezTo>
                    <a:cubicBezTo>
                      <a:pt x="3355" y="152007"/>
                      <a:pt x="7189" y="155199"/>
                      <a:pt x="11023" y="155837"/>
                    </a:cubicBezTo>
                    <a:cubicBezTo>
                      <a:pt x="12301" y="155837"/>
                      <a:pt x="13579" y="156475"/>
                      <a:pt x="14857" y="156475"/>
                    </a:cubicBezTo>
                    <a:cubicBezTo>
                      <a:pt x="16135" y="156475"/>
                      <a:pt x="16774" y="157114"/>
                      <a:pt x="18052" y="157114"/>
                    </a:cubicBezTo>
                    <a:lnTo>
                      <a:pt x="16135" y="159667"/>
                    </a:lnTo>
                    <a:cubicBezTo>
                      <a:pt x="14218" y="162221"/>
                      <a:pt x="13579" y="165413"/>
                      <a:pt x="14857" y="168605"/>
                    </a:cubicBezTo>
                    <a:cubicBezTo>
                      <a:pt x="15496" y="170520"/>
                      <a:pt x="16774" y="171797"/>
                      <a:pt x="18052" y="173074"/>
                    </a:cubicBezTo>
                    <a:cubicBezTo>
                      <a:pt x="17413" y="174351"/>
                      <a:pt x="16774" y="176266"/>
                      <a:pt x="16135" y="177543"/>
                    </a:cubicBezTo>
                    <a:cubicBezTo>
                      <a:pt x="16135" y="180096"/>
                      <a:pt x="16774" y="183288"/>
                      <a:pt x="19330" y="184565"/>
                    </a:cubicBezTo>
                    <a:lnTo>
                      <a:pt x="22525" y="187119"/>
                    </a:lnTo>
                    <a:cubicBezTo>
                      <a:pt x="20608" y="191587"/>
                      <a:pt x="21247" y="197333"/>
                      <a:pt x="23802" y="202440"/>
                    </a:cubicBezTo>
                    <a:cubicBezTo>
                      <a:pt x="25719" y="206271"/>
                      <a:pt x="29553" y="210739"/>
                      <a:pt x="37221" y="213293"/>
                    </a:cubicBezTo>
                    <a:cubicBezTo>
                      <a:pt x="48084" y="216485"/>
                      <a:pt x="65976" y="213293"/>
                      <a:pt x="76200" y="210739"/>
                    </a:cubicBezTo>
                    <a:lnTo>
                      <a:pt x="76839" y="236275"/>
                    </a:lnTo>
                    <a:cubicBezTo>
                      <a:pt x="76839" y="240106"/>
                      <a:pt x="80034" y="242659"/>
                      <a:pt x="83229" y="242659"/>
                    </a:cubicBezTo>
                    <a:cubicBezTo>
                      <a:pt x="87063" y="242659"/>
                      <a:pt x="89619" y="239467"/>
                      <a:pt x="89619" y="236275"/>
                    </a:cubicBezTo>
                    <a:lnTo>
                      <a:pt x="88341" y="203079"/>
                    </a:lnTo>
                    <a:cubicBezTo>
                      <a:pt x="88341" y="201163"/>
                      <a:pt x="87063" y="199248"/>
                      <a:pt x="85785" y="197971"/>
                    </a:cubicBezTo>
                    <a:cubicBezTo>
                      <a:pt x="84507" y="196695"/>
                      <a:pt x="81951" y="196695"/>
                      <a:pt x="80034" y="196695"/>
                    </a:cubicBezTo>
                    <a:cubicBezTo>
                      <a:pt x="72366" y="198610"/>
                      <a:pt x="49362" y="203717"/>
                      <a:pt x="39777" y="201163"/>
                    </a:cubicBezTo>
                    <a:cubicBezTo>
                      <a:pt x="37221" y="200525"/>
                      <a:pt x="35304" y="199248"/>
                      <a:pt x="34665" y="197333"/>
                    </a:cubicBezTo>
                    <a:cubicBezTo>
                      <a:pt x="33387" y="194779"/>
                      <a:pt x="34026" y="192864"/>
                      <a:pt x="34026" y="192226"/>
                    </a:cubicBezTo>
                    <a:cubicBezTo>
                      <a:pt x="35943" y="187119"/>
                      <a:pt x="34665" y="182011"/>
                      <a:pt x="30192" y="178819"/>
                    </a:cubicBezTo>
                    <a:lnTo>
                      <a:pt x="30192" y="178819"/>
                    </a:lnTo>
                    <a:cubicBezTo>
                      <a:pt x="30192" y="178819"/>
                      <a:pt x="30192" y="178819"/>
                      <a:pt x="30192" y="178819"/>
                    </a:cubicBezTo>
                    <a:lnTo>
                      <a:pt x="30831" y="178181"/>
                    </a:lnTo>
                    <a:cubicBezTo>
                      <a:pt x="32109" y="176904"/>
                      <a:pt x="32748" y="174351"/>
                      <a:pt x="32748" y="172435"/>
                    </a:cubicBezTo>
                    <a:cubicBezTo>
                      <a:pt x="32748" y="170520"/>
                      <a:pt x="30831" y="168605"/>
                      <a:pt x="28914" y="167967"/>
                    </a:cubicBezTo>
                    <a:cubicBezTo>
                      <a:pt x="28275" y="167967"/>
                      <a:pt x="27636" y="167328"/>
                      <a:pt x="26997" y="167328"/>
                    </a:cubicBezTo>
                    <a:lnTo>
                      <a:pt x="28275" y="166051"/>
                    </a:lnTo>
                    <a:cubicBezTo>
                      <a:pt x="28914" y="165413"/>
                      <a:pt x="30831" y="160944"/>
                      <a:pt x="30831" y="157114"/>
                    </a:cubicBezTo>
                    <a:cubicBezTo>
                      <a:pt x="30831" y="157114"/>
                      <a:pt x="30831" y="157114"/>
                      <a:pt x="30831" y="157114"/>
                    </a:cubicBezTo>
                    <a:cubicBezTo>
                      <a:pt x="30831" y="157114"/>
                      <a:pt x="30831" y="157114"/>
                      <a:pt x="30831" y="157114"/>
                    </a:cubicBezTo>
                    <a:cubicBezTo>
                      <a:pt x="31470" y="155199"/>
                      <a:pt x="30831" y="152645"/>
                      <a:pt x="29553" y="150730"/>
                    </a:cubicBezTo>
                    <a:cubicBezTo>
                      <a:pt x="28275" y="148815"/>
                      <a:pt x="26358" y="147538"/>
                      <a:pt x="23802" y="147538"/>
                    </a:cubicBezTo>
                    <a:cubicBezTo>
                      <a:pt x="21886" y="147538"/>
                      <a:pt x="19330" y="146899"/>
                      <a:pt x="16774" y="146261"/>
                    </a:cubicBezTo>
                    <a:cubicBezTo>
                      <a:pt x="14857" y="145623"/>
                      <a:pt x="13579" y="145623"/>
                      <a:pt x="12940" y="145623"/>
                    </a:cubicBezTo>
                    <a:cubicBezTo>
                      <a:pt x="12301" y="145623"/>
                      <a:pt x="11662" y="144346"/>
                      <a:pt x="11662" y="143707"/>
                    </a:cubicBezTo>
                    <a:lnTo>
                      <a:pt x="28914" y="122002"/>
                    </a:lnTo>
                    <a:cubicBezTo>
                      <a:pt x="30831" y="120087"/>
                      <a:pt x="31470" y="116895"/>
                      <a:pt x="31470" y="114341"/>
                    </a:cubicBezTo>
                    <a:cubicBezTo>
                      <a:pt x="31470" y="111149"/>
                      <a:pt x="30831" y="107957"/>
                      <a:pt x="29553" y="105404"/>
                    </a:cubicBezTo>
                    <a:cubicBezTo>
                      <a:pt x="25081" y="97104"/>
                      <a:pt x="26358" y="91997"/>
                      <a:pt x="26997" y="87528"/>
                    </a:cubicBezTo>
                    <a:lnTo>
                      <a:pt x="26997" y="86252"/>
                    </a:lnTo>
                    <a:cubicBezTo>
                      <a:pt x="37221" y="32626"/>
                      <a:pt x="83868" y="10282"/>
                      <a:pt x="121569" y="17305"/>
                    </a:cubicBezTo>
                    <a:cubicBezTo>
                      <a:pt x="154796" y="23050"/>
                      <a:pt x="189302" y="52417"/>
                      <a:pt x="179078" y="115618"/>
                    </a:cubicBezTo>
                    <a:cubicBezTo>
                      <a:pt x="177800" y="122002"/>
                      <a:pt x="175244" y="127109"/>
                      <a:pt x="172049" y="132855"/>
                    </a:cubicBezTo>
                    <a:cubicBezTo>
                      <a:pt x="166937" y="141792"/>
                      <a:pt x="161186" y="152007"/>
                      <a:pt x="161825" y="167328"/>
                    </a:cubicBezTo>
                    <a:cubicBezTo>
                      <a:pt x="161825" y="197333"/>
                      <a:pt x="166937" y="237552"/>
                      <a:pt x="166937" y="239467"/>
                    </a:cubicBezTo>
                    <a:cubicBezTo>
                      <a:pt x="167576" y="242659"/>
                      <a:pt x="170132" y="245213"/>
                      <a:pt x="173327" y="245213"/>
                    </a:cubicBezTo>
                    <a:cubicBezTo>
                      <a:pt x="173327" y="245213"/>
                      <a:pt x="173966" y="245213"/>
                      <a:pt x="173966" y="245213"/>
                    </a:cubicBezTo>
                    <a:cubicBezTo>
                      <a:pt x="177161" y="244575"/>
                      <a:pt x="179717" y="241383"/>
                      <a:pt x="179717" y="238191"/>
                    </a:cubicBezTo>
                    <a:cubicBezTo>
                      <a:pt x="179717" y="237552"/>
                      <a:pt x="174605" y="196695"/>
                      <a:pt x="174605" y="167328"/>
                    </a:cubicBezTo>
                    <a:cubicBezTo>
                      <a:pt x="174605" y="155199"/>
                      <a:pt x="179078" y="147538"/>
                      <a:pt x="183551" y="139239"/>
                    </a:cubicBezTo>
                    <a:cubicBezTo>
                      <a:pt x="187385" y="132855"/>
                      <a:pt x="190580" y="126471"/>
                      <a:pt x="191858" y="118172"/>
                    </a:cubicBezTo>
                    <a:cubicBezTo>
                      <a:pt x="203360" y="46671"/>
                      <a:pt x="166298" y="9006"/>
                      <a:pt x="124764" y="1345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6" name="Graphic 4">
                <a:extLst>
                  <a:ext uri="{FF2B5EF4-FFF2-40B4-BE49-F238E27FC236}">
                    <a16:creationId xmlns:a16="http://schemas.microsoft.com/office/drawing/2014/main" id="{CCBDE2F6-FF63-42B2-A7D6-2AA5FA07F0FC}"/>
                  </a:ext>
                </a:extLst>
              </p:cNvPr>
              <p:cNvSpPr/>
              <p:nvPr/>
            </p:nvSpPr>
            <p:spPr>
              <a:xfrm>
                <a:off x="602066" y="3434025"/>
                <a:ext cx="106604" cy="100309"/>
              </a:xfrm>
              <a:custGeom>
                <a:avLst/>
                <a:gdLst>
                  <a:gd name="connsiteX0" fmla="*/ 75267 w 106604"/>
                  <a:gd name="connsiteY0" fmla="*/ 81 h 100309"/>
                  <a:gd name="connsiteX1" fmla="*/ 53541 w 106604"/>
                  <a:gd name="connsiteY1" fmla="*/ 7742 h 100309"/>
                  <a:gd name="connsiteX2" fmla="*/ 31815 w 106604"/>
                  <a:gd name="connsiteY2" fmla="*/ 81 h 100309"/>
                  <a:gd name="connsiteX3" fmla="*/ 8172 w 106604"/>
                  <a:gd name="connsiteY3" fmla="*/ 11572 h 100309"/>
                  <a:gd name="connsiteX4" fmla="*/ 10089 w 106604"/>
                  <a:gd name="connsiteY4" fmla="*/ 60090 h 100309"/>
                  <a:gd name="connsiteX5" fmla="*/ 49068 w 106604"/>
                  <a:gd name="connsiteY5" fmla="*/ 98394 h 100309"/>
                  <a:gd name="connsiteX6" fmla="*/ 53541 w 106604"/>
                  <a:gd name="connsiteY6" fmla="*/ 100310 h 100309"/>
                  <a:gd name="connsiteX7" fmla="*/ 58014 w 106604"/>
                  <a:gd name="connsiteY7" fmla="*/ 98394 h 100309"/>
                  <a:gd name="connsiteX8" fmla="*/ 96993 w 106604"/>
                  <a:gd name="connsiteY8" fmla="*/ 59452 h 100309"/>
                  <a:gd name="connsiteX9" fmla="*/ 98909 w 106604"/>
                  <a:gd name="connsiteY9" fmla="*/ 10934 h 100309"/>
                  <a:gd name="connsiteX10" fmla="*/ 75267 w 106604"/>
                  <a:gd name="connsiteY10" fmla="*/ 81 h 100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604" h="100309">
                    <a:moveTo>
                      <a:pt x="75267" y="81"/>
                    </a:moveTo>
                    <a:cubicBezTo>
                      <a:pt x="67599" y="81"/>
                      <a:pt x="59931" y="2635"/>
                      <a:pt x="53541" y="7742"/>
                    </a:cubicBezTo>
                    <a:cubicBezTo>
                      <a:pt x="47790" y="2635"/>
                      <a:pt x="40122" y="-557"/>
                      <a:pt x="31815" y="81"/>
                    </a:cubicBezTo>
                    <a:cubicBezTo>
                      <a:pt x="22869" y="81"/>
                      <a:pt x="14562" y="4550"/>
                      <a:pt x="8172" y="11572"/>
                    </a:cubicBezTo>
                    <a:cubicBezTo>
                      <a:pt x="-3330" y="24979"/>
                      <a:pt x="-2690" y="46684"/>
                      <a:pt x="10089" y="60090"/>
                    </a:cubicBezTo>
                    <a:lnTo>
                      <a:pt x="49068" y="98394"/>
                    </a:lnTo>
                    <a:cubicBezTo>
                      <a:pt x="50346" y="99671"/>
                      <a:pt x="51624" y="100310"/>
                      <a:pt x="53541" y="100310"/>
                    </a:cubicBezTo>
                    <a:cubicBezTo>
                      <a:pt x="55458" y="100310"/>
                      <a:pt x="56736" y="99671"/>
                      <a:pt x="58014" y="98394"/>
                    </a:cubicBezTo>
                    <a:lnTo>
                      <a:pt x="96993" y="59452"/>
                    </a:lnTo>
                    <a:cubicBezTo>
                      <a:pt x="109133" y="46046"/>
                      <a:pt x="109772" y="24979"/>
                      <a:pt x="98909" y="10934"/>
                    </a:cubicBezTo>
                    <a:cubicBezTo>
                      <a:pt x="92520" y="4550"/>
                      <a:pt x="84213" y="720"/>
                      <a:pt x="75267" y="81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33" name="Graphic 4">
              <a:extLst>
                <a:ext uri="{FF2B5EF4-FFF2-40B4-BE49-F238E27FC236}">
                  <a16:creationId xmlns:a16="http://schemas.microsoft.com/office/drawing/2014/main" id="{3CC557D8-BC64-4962-8BAE-8017ED24ABA9}"/>
                </a:ext>
              </a:extLst>
            </p:cNvPr>
            <p:cNvGrpSpPr/>
            <p:nvPr/>
          </p:nvGrpSpPr>
          <p:grpSpPr>
            <a:xfrm>
              <a:off x="4650636" y="2808685"/>
              <a:ext cx="648764" cy="648159"/>
              <a:chOff x="2560447" y="4793256"/>
              <a:chExt cx="362309" cy="361971"/>
            </a:xfrm>
            <a:solidFill>
              <a:srgbClr val="86BC25"/>
            </a:solidFill>
          </p:grpSpPr>
          <p:sp>
            <p:nvSpPr>
              <p:cNvPr id="42" name="Graphic 4">
                <a:extLst>
                  <a:ext uri="{FF2B5EF4-FFF2-40B4-BE49-F238E27FC236}">
                    <a16:creationId xmlns:a16="http://schemas.microsoft.com/office/drawing/2014/main" id="{1F6C883B-8C8E-4FFA-AD62-868E0EF2B63A}"/>
                  </a:ext>
                </a:extLst>
              </p:cNvPr>
              <p:cNvSpPr/>
              <p:nvPr/>
            </p:nvSpPr>
            <p:spPr>
              <a:xfrm>
                <a:off x="2560447" y="4793256"/>
                <a:ext cx="362309" cy="361971"/>
              </a:xfrm>
              <a:custGeom>
                <a:avLst/>
                <a:gdLst>
                  <a:gd name="connsiteX0" fmla="*/ 181474 w 362309"/>
                  <a:gd name="connsiteY0" fmla="*/ 0 h 361971"/>
                  <a:gd name="connsiteX1" fmla="*/ 0 w 362309"/>
                  <a:gd name="connsiteY1" fmla="*/ 180667 h 361971"/>
                  <a:gd name="connsiteX2" fmla="*/ 180835 w 362309"/>
                  <a:gd name="connsiteY2" fmla="*/ 361972 h 361971"/>
                  <a:gd name="connsiteX3" fmla="*/ 362309 w 362309"/>
                  <a:gd name="connsiteY3" fmla="*/ 181305 h 361971"/>
                  <a:gd name="connsiteX4" fmla="*/ 362309 w 362309"/>
                  <a:gd name="connsiteY4" fmla="*/ 181305 h 361971"/>
                  <a:gd name="connsiteX5" fmla="*/ 181474 w 362309"/>
                  <a:gd name="connsiteY5" fmla="*/ 0 h 361971"/>
                  <a:gd name="connsiteX6" fmla="*/ 181474 w 362309"/>
                  <a:gd name="connsiteY6" fmla="*/ 0 h 361971"/>
                  <a:gd name="connsiteX7" fmla="*/ 181474 w 362309"/>
                  <a:gd name="connsiteY7" fmla="*/ 348565 h 361971"/>
                  <a:gd name="connsiteX8" fmla="*/ 12780 w 362309"/>
                  <a:gd name="connsiteY8" fmla="*/ 180667 h 361971"/>
                  <a:gd name="connsiteX9" fmla="*/ 180835 w 362309"/>
                  <a:gd name="connsiteY9" fmla="*/ 12129 h 361971"/>
                  <a:gd name="connsiteX10" fmla="*/ 349529 w 362309"/>
                  <a:gd name="connsiteY10" fmla="*/ 180028 h 361971"/>
                  <a:gd name="connsiteX11" fmla="*/ 349529 w 362309"/>
                  <a:gd name="connsiteY11" fmla="*/ 180028 h 361971"/>
                  <a:gd name="connsiteX12" fmla="*/ 181474 w 362309"/>
                  <a:gd name="connsiteY12" fmla="*/ 348565 h 361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2309" h="361971">
                    <a:moveTo>
                      <a:pt x="181474" y="0"/>
                    </a:moveTo>
                    <a:cubicBezTo>
                      <a:pt x="81152" y="0"/>
                      <a:pt x="0" y="81077"/>
                      <a:pt x="0" y="180667"/>
                    </a:cubicBezTo>
                    <a:cubicBezTo>
                      <a:pt x="0" y="280895"/>
                      <a:pt x="81152" y="361972"/>
                      <a:pt x="180835" y="361972"/>
                    </a:cubicBezTo>
                    <a:cubicBezTo>
                      <a:pt x="281157" y="361972"/>
                      <a:pt x="362309" y="280895"/>
                      <a:pt x="362309" y="181305"/>
                    </a:cubicBezTo>
                    <a:cubicBezTo>
                      <a:pt x="362309" y="181305"/>
                      <a:pt x="362309" y="181305"/>
                      <a:pt x="362309" y="181305"/>
                    </a:cubicBezTo>
                    <a:cubicBezTo>
                      <a:pt x="362309" y="80438"/>
                      <a:pt x="281157" y="0"/>
                      <a:pt x="181474" y="0"/>
                    </a:cubicBezTo>
                    <a:lnTo>
                      <a:pt x="181474" y="0"/>
                    </a:lnTo>
                    <a:close/>
                    <a:moveTo>
                      <a:pt x="181474" y="348565"/>
                    </a:moveTo>
                    <a:cubicBezTo>
                      <a:pt x="88181" y="348565"/>
                      <a:pt x="12780" y="273234"/>
                      <a:pt x="12780" y="180667"/>
                    </a:cubicBezTo>
                    <a:cubicBezTo>
                      <a:pt x="12780" y="87461"/>
                      <a:pt x="88181" y="12129"/>
                      <a:pt x="180835" y="12129"/>
                    </a:cubicBezTo>
                    <a:cubicBezTo>
                      <a:pt x="274128" y="12129"/>
                      <a:pt x="349529" y="87461"/>
                      <a:pt x="349529" y="180028"/>
                    </a:cubicBezTo>
                    <a:cubicBezTo>
                      <a:pt x="349529" y="180028"/>
                      <a:pt x="349529" y="180028"/>
                      <a:pt x="349529" y="180028"/>
                    </a:cubicBezTo>
                    <a:cubicBezTo>
                      <a:pt x="349529" y="273234"/>
                      <a:pt x="274128" y="348565"/>
                      <a:pt x="181474" y="348565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3" name="Graphic 4">
                <a:extLst>
                  <a:ext uri="{FF2B5EF4-FFF2-40B4-BE49-F238E27FC236}">
                    <a16:creationId xmlns:a16="http://schemas.microsoft.com/office/drawing/2014/main" id="{BF195F78-6F28-49DF-B3C7-FD8BDBF1128B}"/>
                  </a:ext>
                </a:extLst>
              </p:cNvPr>
              <p:cNvSpPr/>
              <p:nvPr/>
            </p:nvSpPr>
            <p:spPr>
              <a:xfrm>
                <a:off x="2646712" y="4879440"/>
                <a:ext cx="190420" cy="188965"/>
              </a:xfrm>
              <a:custGeom>
                <a:avLst/>
                <a:gdLst>
                  <a:gd name="connsiteX0" fmla="*/ 184030 w 190420"/>
                  <a:gd name="connsiteY0" fmla="*/ 43411 h 188965"/>
                  <a:gd name="connsiteX1" fmla="*/ 145690 w 190420"/>
                  <a:gd name="connsiteY1" fmla="*/ 43411 h 188965"/>
                  <a:gd name="connsiteX2" fmla="*/ 145690 w 190420"/>
                  <a:gd name="connsiteY2" fmla="*/ 6384 h 188965"/>
                  <a:gd name="connsiteX3" fmla="*/ 139301 w 190420"/>
                  <a:gd name="connsiteY3" fmla="*/ 0 h 188965"/>
                  <a:gd name="connsiteX4" fmla="*/ 6390 w 190420"/>
                  <a:gd name="connsiteY4" fmla="*/ 0 h 188965"/>
                  <a:gd name="connsiteX5" fmla="*/ 0 w 190420"/>
                  <a:gd name="connsiteY5" fmla="*/ 6384 h 188965"/>
                  <a:gd name="connsiteX6" fmla="*/ 0 w 190420"/>
                  <a:gd name="connsiteY6" fmla="*/ 139171 h 188965"/>
                  <a:gd name="connsiteX7" fmla="*/ 6390 w 190420"/>
                  <a:gd name="connsiteY7" fmla="*/ 145555 h 188965"/>
                  <a:gd name="connsiteX8" fmla="*/ 44730 w 190420"/>
                  <a:gd name="connsiteY8" fmla="*/ 145555 h 188965"/>
                  <a:gd name="connsiteX9" fmla="*/ 44730 w 190420"/>
                  <a:gd name="connsiteY9" fmla="*/ 182582 h 188965"/>
                  <a:gd name="connsiteX10" fmla="*/ 51119 w 190420"/>
                  <a:gd name="connsiteY10" fmla="*/ 188966 h 188965"/>
                  <a:gd name="connsiteX11" fmla="*/ 184030 w 190420"/>
                  <a:gd name="connsiteY11" fmla="*/ 188966 h 188965"/>
                  <a:gd name="connsiteX12" fmla="*/ 190420 w 190420"/>
                  <a:gd name="connsiteY12" fmla="*/ 182582 h 188965"/>
                  <a:gd name="connsiteX13" fmla="*/ 190420 w 190420"/>
                  <a:gd name="connsiteY13" fmla="*/ 49795 h 188965"/>
                  <a:gd name="connsiteX14" fmla="*/ 184030 w 190420"/>
                  <a:gd name="connsiteY14" fmla="*/ 43411 h 188965"/>
                  <a:gd name="connsiteX15" fmla="*/ 12780 w 190420"/>
                  <a:gd name="connsiteY15" fmla="*/ 132787 h 188965"/>
                  <a:gd name="connsiteX16" fmla="*/ 12780 w 190420"/>
                  <a:gd name="connsiteY16" fmla="*/ 12768 h 188965"/>
                  <a:gd name="connsiteX17" fmla="*/ 132911 w 190420"/>
                  <a:gd name="connsiteY17" fmla="*/ 12768 h 188965"/>
                  <a:gd name="connsiteX18" fmla="*/ 132911 w 190420"/>
                  <a:gd name="connsiteY18" fmla="*/ 43411 h 188965"/>
                  <a:gd name="connsiteX19" fmla="*/ 44730 w 190420"/>
                  <a:gd name="connsiteY19" fmla="*/ 43411 h 188965"/>
                  <a:gd name="connsiteX20" fmla="*/ 44730 w 190420"/>
                  <a:gd name="connsiteY20" fmla="*/ 132787 h 188965"/>
                  <a:gd name="connsiteX21" fmla="*/ 12780 w 190420"/>
                  <a:gd name="connsiteY21" fmla="*/ 132787 h 188965"/>
                  <a:gd name="connsiteX22" fmla="*/ 132911 w 190420"/>
                  <a:gd name="connsiteY22" fmla="*/ 56179 h 188965"/>
                  <a:gd name="connsiteX23" fmla="*/ 132911 w 190420"/>
                  <a:gd name="connsiteY23" fmla="*/ 132787 h 188965"/>
                  <a:gd name="connsiteX24" fmla="*/ 57509 w 190420"/>
                  <a:gd name="connsiteY24" fmla="*/ 132787 h 188965"/>
                  <a:gd name="connsiteX25" fmla="*/ 57509 w 190420"/>
                  <a:gd name="connsiteY25" fmla="*/ 56179 h 188965"/>
                  <a:gd name="connsiteX26" fmla="*/ 132911 w 190420"/>
                  <a:gd name="connsiteY26" fmla="*/ 56179 h 188965"/>
                  <a:gd name="connsiteX27" fmla="*/ 177640 w 190420"/>
                  <a:gd name="connsiteY27" fmla="*/ 176198 h 188965"/>
                  <a:gd name="connsiteX28" fmla="*/ 57509 w 190420"/>
                  <a:gd name="connsiteY28" fmla="*/ 176198 h 188965"/>
                  <a:gd name="connsiteX29" fmla="*/ 57509 w 190420"/>
                  <a:gd name="connsiteY29" fmla="*/ 145555 h 188965"/>
                  <a:gd name="connsiteX30" fmla="*/ 145051 w 190420"/>
                  <a:gd name="connsiteY30" fmla="*/ 145555 h 188965"/>
                  <a:gd name="connsiteX31" fmla="*/ 145051 w 190420"/>
                  <a:gd name="connsiteY31" fmla="*/ 56179 h 188965"/>
                  <a:gd name="connsiteX32" fmla="*/ 177640 w 190420"/>
                  <a:gd name="connsiteY32" fmla="*/ 56179 h 188965"/>
                  <a:gd name="connsiteX33" fmla="*/ 177640 w 190420"/>
                  <a:gd name="connsiteY33" fmla="*/ 176198 h 18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90420" h="188965">
                    <a:moveTo>
                      <a:pt x="184030" y="43411"/>
                    </a:moveTo>
                    <a:lnTo>
                      <a:pt x="145690" y="43411"/>
                    </a:lnTo>
                    <a:lnTo>
                      <a:pt x="145690" y="6384"/>
                    </a:lnTo>
                    <a:cubicBezTo>
                      <a:pt x="145690" y="2553"/>
                      <a:pt x="143135" y="0"/>
                      <a:pt x="139301" y="0"/>
                    </a:cubicBezTo>
                    <a:lnTo>
                      <a:pt x="6390" y="0"/>
                    </a:lnTo>
                    <a:cubicBezTo>
                      <a:pt x="2556" y="0"/>
                      <a:pt x="0" y="2553"/>
                      <a:pt x="0" y="6384"/>
                    </a:cubicBezTo>
                    <a:lnTo>
                      <a:pt x="0" y="139171"/>
                    </a:lnTo>
                    <a:cubicBezTo>
                      <a:pt x="0" y="143001"/>
                      <a:pt x="2556" y="145555"/>
                      <a:pt x="6390" y="145555"/>
                    </a:cubicBezTo>
                    <a:lnTo>
                      <a:pt x="44730" y="145555"/>
                    </a:lnTo>
                    <a:lnTo>
                      <a:pt x="44730" y="182582"/>
                    </a:lnTo>
                    <a:cubicBezTo>
                      <a:pt x="44730" y="186412"/>
                      <a:pt x="47285" y="188966"/>
                      <a:pt x="51119" y="188966"/>
                    </a:cubicBezTo>
                    <a:lnTo>
                      <a:pt x="184030" y="188966"/>
                    </a:lnTo>
                    <a:cubicBezTo>
                      <a:pt x="187864" y="188966"/>
                      <a:pt x="190420" y="186412"/>
                      <a:pt x="190420" y="182582"/>
                    </a:cubicBezTo>
                    <a:lnTo>
                      <a:pt x="190420" y="49795"/>
                    </a:lnTo>
                    <a:cubicBezTo>
                      <a:pt x="190420" y="46603"/>
                      <a:pt x="187864" y="43411"/>
                      <a:pt x="184030" y="43411"/>
                    </a:cubicBezTo>
                    <a:close/>
                    <a:moveTo>
                      <a:pt x="12780" y="132787"/>
                    </a:moveTo>
                    <a:lnTo>
                      <a:pt x="12780" y="12768"/>
                    </a:lnTo>
                    <a:lnTo>
                      <a:pt x="132911" y="12768"/>
                    </a:lnTo>
                    <a:lnTo>
                      <a:pt x="132911" y="43411"/>
                    </a:lnTo>
                    <a:lnTo>
                      <a:pt x="44730" y="43411"/>
                    </a:lnTo>
                    <a:lnTo>
                      <a:pt x="44730" y="132787"/>
                    </a:lnTo>
                    <a:lnTo>
                      <a:pt x="12780" y="132787"/>
                    </a:lnTo>
                    <a:close/>
                    <a:moveTo>
                      <a:pt x="132911" y="56179"/>
                    </a:moveTo>
                    <a:lnTo>
                      <a:pt x="132911" y="132787"/>
                    </a:lnTo>
                    <a:lnTo>
                      <a:pt x="57509" y="132787"/>
                    </a:lnTo>
                    <a:lnTo>
                      <a:pt x="57509" y="56179"/>
                    </a:lnTo>
                    <a:lnTo>
                      <a:pt x="132911" y="56179"/>
                    </a:lnTo>
                    <a:close/>
                    <a:moveTo>
                      <a:pt x="177640" y="176198"/>
                    </a:moveTo>
                    <a:lnTo>
                      <a:pt x="57509" y="176198"/>
                    </a:lnTo>
                    <a:lnTo>
                      <a:pt x="57509" y="145555"/>
                    </a:lnTo>
                    <a:lnTo>
                      <a:pt x="145051" y="145555"/>
                    </a:lnTo>
                    <a:lnTo>
                      <a:pt x="145051" y="56179"/>
                    </a:lnTo>
                    <a:lnTo>
                      <a:pt x="177640" y="56179"/>
                    </a:lnTo>
                    <a:lnTo>
                      <a:pt x="177640" y="176198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1470AA9C-5D15-4345-A7FC-7D2737A5352E}"/>
                </a:ext>
              </a:extLst>
            </p:cNvPr>
            <p:cNvGrpSpPr/>
            <p:nvPr/>
          </p:nvGrpSpPr>
          <p:grpSpPr>
            <a:xfrm>
              <a:off x="8345336" y="2811374"/>
              <a:ext cx="643387" cy="642780"/>
              <a:chOff x="5708130" y="4308712"/>
              <a:chExt cx="362313" cy="361971"/>
            </a:xfrm>
            <a:solidFill>
              <a:srgbClr val="6FC2B4"/>
            </a:solidFill>
          </p:grpSpPr>
          <p:sp>
            <p:nvSpPr>
              <p:cNvPr id="35" name="Graphic 4">
                <a:extLst>
                  <a:ext uri="{FF2B5EF4-FFF2-40B4-BE49-F238E27FC236}">
                    <a16:creationId xmlns:a16="http://schemas.microsoft.com/office/drawing/2014/main" id="{52E1AA92-66ED-4A96-B799-B0361AB4C4BD}"/>
                  </a:ext>
                </a:extLst>
              </p:cNvPr>
              <p:cNvSpPr/>
              <p:nvPr/>
            </p:nvSpPr>
            <p:spPr>
              <a:xfrm>
                <a:off x="5708130" y="4308712"/>
                <a:ext cx="362313" cy="361971"/>
              </a:xfrm>
              <a:custGeom>
                <a:avLst/>
                <a:gdLst>
                  <a:gd name="connsiteX0" fmla="*/ 181474 w 362313"/>
                  <a:gd name="connsiteY0" fmla="*/ 0 h 361971"/>
                  <a:gd name="connsiteX1" fmla="*/ 0 w 362313"/>
                  <a:gd name="connsiteY1" fmla="*/ 180667 h 361971"/>
                  <a:gd name="connsiteX2" fmla="*/ 180835 w 362313"/>
                  <a:gd name="connsiteY2" fmla="*/ 361972 h 361971"/>
                  <a:gd name="connsiteX3" fmla="*/ 362310 w 362313"/>
                  <a:gd name="connsiteY3" fmla="*/ 181305 h 361971"/>
                  <a:gd name="connsiteX4" fmla="*/ 362310 w 362313"/>
                  <a:gd name="connsiteY4" fmla="*/ 181305 h 361971"/>
                  <a:gd name="connsiteX5" fmla="*/ 181474 w 362313"/>
                  <a:gd name="connsiteY5" fmla="*/ 0 h 361971"/>
                  <a:gd name="connsiteX6" fmla="*/ 181474 w 362313"/>
                  <a:gd name="connsiteY6" fmla="*/ 349204 h 361971"/>
                  <a:gd name="connsiteX7" fmla="*/ 12780 w 362313"/>
                  <a:gd name="connsiteY7" fmla="*/ 181305 h 361971"/>
                  <a:gd name="connsiteX8" fmla="*/ 180835 w 362313"/>
                  <a:gd name="connsiteY8" fmla="*/ 12768 h 361971"/>
                  <a:gd name="connsiteX9" fmla="*/ 349530 w 362313"/>
                  <a:gd name="connsiteY9" fmla="*/ 180667 h 361971"/>
                  <a:gd name="connsiteX10" fmla="*/ 349530 w 362313"/>
                  <a:gd name="connsiteY10" fmla="*/ 180667 h 361971"/>
                  <a:gd name="connsiteX11" fmla="*/ 181474 w 362313"/>
                  <a:gd name="connsiteY11" fmla="*/ 349204 h 361971"/>
                  <a:gd name="connsiteX12" fmla="*/ 181474 w 362313"/>
                  <a:gd name="connsiteY12" fmla="*/ 349204 h 361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2313" h="361971">
                    <a:moveTo>
                      <a:pt x="181474" y="0"/>
                    </a:moveTo>
                    <a:cubicBezTo>
                      <a:pt x="81152" y="0"/>
                      <a:pt x="0" y="81077"/>
                      <a:pt x="0" y="180667"/>
                    </a:cubicBezTo>
                    <a:cubicBezTo>
                      <a:pt x="0" y="280257"/>
                      <a:pt x="81152" y="361972"/>
                      <a:pt x="180835" y="361972"/>
                    </a:cubicBezTo>
                    <a:cubicBezTo>
                      <a:pt x="280518" y="361972"/>
                      <a:pt x="362310" y="280895"/>
                      <a:pt x="362310" y="181305"/>
                    </a:cubicBezTo>
                    <a:cubicBezTo>
                      <a:pt x="362310" y="181305"/>
                      <a:pt x="362310" y="181305"/>
                      <a:pt x="362310" y="181305"/>
                    </a:cubicBezTo>
                    <a:cubicBezTo>
                      <a:pt x="362948" y="81077"/>
                      <a:pt x="281796" y="0"/>
                      <a:pt x="181474" y="0"/>
                    </a:cubicBezTo>
                    <a:close/>
                    <a:moveTo>
                      <a:pt x="181474" y="349204"/>
                    </a:moveTo>
                    <a:cubicBezTo>
                      <a:pt x="88181" y="349204"/>
                      <a:pt x="12780" y="273873"/>
                      <a:pt x="12780" y="181305"/>
                    </a:cubicBezTo>
                    <a:cubicBezTo>
                      <a:pt x="12780" y="88738"/>
                      <a:pt x="88181" y="12768"/>
                      <a:pt x="180835" y="12768"/>
                    </a:cubicBezTo>
                    <a:cubicBezTo>
                      <a:pt x="274128" y="12768"/>
                      <a:pt x="349530" y="88099"/>
                      <a:pt x="349530" y="180667"/>
                    </a:cubicBezTo>
                    <a:lnTo>
                      <a:pt x="349530" y="180667"/>
                    </a:lnTo>
                    <a:cubicBezTo>
                      <a:pt x="350168" y="273873"/>
                      <a:pt x="274767" y="349204"/>
                      <a:pt x="181474" y="349204"/>
                    </a:cubicBezTo>
                    <a:lnTo>
                      <a:pt x="181474" y="349204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6" name="Graphic 4">
                <a:extLst>
                  <a:ext uri="{FF2B5EF4-FFF2-40B4-BE49-F238E27FC236}">
                    <a16:creationId xmlns:a16="http://schemas.microsoft.com/office/drawing/2014/main" id="{9297EA40-F45E-4186-BD18-011AAF23EF3B}"/>
                  </a:ext>
                </a:extLst>
              </p:cNvPr>
              <p:cNvSpPr/>
              <p:nvPr/>
            </p:nvSpPr>
            <p:spPr>
              <a:xfrm>
                <a:off x="5768196" y="4368721"/>
                <a:ext cx="242817" cy="242591"/>
              </a:xfrm>
              <a:custGeom>
                <a:avLst/>
                <a:gdLst>
                  <a:gd name="connsiteX0" fmla="*/ 121409 w 242817"/>
                  <a:gd name="connsiteY0" fmla="*/ 0 h 242591"/>
                  <a:gd name="connsiteX1" fmla="*/ 0 w 242817"/>
                  <a:gd name="connsiteY1" fmla="*/ 121296 h 242591"/>
                  <a:gd name="connsiteX2" fmla="*/ 121409 w 242817"/>
                  <a:gd name="connsiteY2" fmla="*/ 242591 h 242591"/>
                  <a:gd name="connsiteX3" fmla="*/ 242818 w 242817"/>
                  <a:gd name="connsiteY3" fmla="*/ 121296 h 242591"/>
                  <a:gd name="connsiteX4" fmla="*/ 121409 w 242817"/>
                  <a:gd name="connsiteY4" fmla="*/ 0 h 242591"/>
                  <a:gd name="connsiteX5" fmla="*/ 121409 w 242817"/>
                  <a:gd name="connsiteY5" fmla="*/ 0 h 242591"/>
                  <a:gd name="connsiteX6" fmla="*/ 121409 w 242817"/>
                  <a:gd name="connsiteY6" fmla="*/ 229185 h 242591"/>
                  <a:gd name="connsiteX7" fmla="*/ 12780 w 242817"/>
                  <a:gd name="connsiteY7" fmla="*/ 120657 h 242591"/>
                  <a:gd name="connsiteX8" fmla="*/ 121409 w 242817"/>
                  <a:gd name="connsiteY8" fmla="*/ 12129 h 242591"/>
                  <a:gd name="connsiteX9" fmla="*/ 230038 w 242817"/>
                  <a:gd name="connsiteY9" fmla="*/ 120657 h 242591"/>
                  <a:gd name="connsiteX10" fmla="*/ 230038 w 242817"/>
                  <a:gd name="connsiteY10" fmla="*/ 120657 h 242591"/>
                  <a:gd name="connsiteX11" fmla="*/ 121409 w 242817"/>
                  <a:gd name="connsiteY11" fmla="*/ 229185 h 242591"/>
                  <a:gd name="connsiteX12" fmla="*/ 121409 w 242817"/>
                  <a:gd name="connsiteY12" fmla="*/ 229185 h 242591"/>
                  <a:gd name="connsiteX13" fmla="*/ 121409 w 242817"/>
                  <a:gd name="connsiteY13" fmla="*/ 229185 h 24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817" h="242591">
                    <a:moveTo>
                      <a:pt x="121409" y="0"/>
                    </a:moveTo>
                    <a:cubicBezTo>
                      <a:pt x="54314" y="0"/>
                      <a:pt x="0" y="54264"/>
                      <a:pt x="0" y="121296"/>
                    </a:cubicBezTo>
                    <a:cubicBezTo>
                      <a:pt x="0" y="188327"/>
                      <a:pt x="54314" y="242591"/>
                      <a:pt x="121409" y="242591"/>
                    </a:cubicBezTo>
                    <a:cubicBezTo>
                      <a:pt x="188503" y="242591"/>
                      <a:pt x="242818" y="188327"/>
                      <a:pt x="242818" y="121296"/>
                    </a:cubicBezTo>
                    <a:cubicBezTo>
                      <a:pt x="242818" y="54264"/>
                      <a:pt x="188503" y="0"/>
                      <a:pt x="121409" y="0"/>
                    </a:cubicBezTo>
                    <a:lnTo>
                      <a:pt x="121409" y="0"/>
                    </a:lnTo>
                    <a:close/>
                    <a:moveTo>
                      <a:pt x="121409" y="229185"/>
                    </a:moveTo>
                    <a:cubicBezTo>
                      <a:pt x="61343" y="229185"/>
                      <a:pt x="12780" y="180667"/>
                      <a:pt x="12780" y="120657"/>
                    </a:cubicBezTo>
                    <a:cubicBezTo>
                      <a:pt x="12780" y="60648"/>
                      <a:pt x="61343" y="12129"/>
                      <a:pt x="121409" y="12129"/>
                    </a:cubicBezTo>
                    <a:cubicBezTo>
                      <a:pt x="181474" y="12129"/>
                      <a:pt x="230038" y="60648"/>
                      <a:pt x="230038" y="120657"/>
                    </a:cubicBezTo>
                    <a:lnTo>
                      <a:pt x="230038" y="120657"/>
                    </a:lnTo>
                    <a:cubicBezTo>
                      <a:pt x="230038" y="180667"/>
                      <a:pt x="181474" y="229185"/>
                      <a:pt x="121409" y="229185"/>
                    </a:cubicBezTo>
                    <a:lnTo>
                      <a:pt x="121409" y="229185"/>
                    </a:lnTo>
                    <a:lnTo>
                      <a:pt x="121409" y="229185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7" name="Graphic 4">
                <a:extLst>
                  <a:ext uri="{FF2B5EF4-FFF2-40B4-BE49-F238E27FC236}">
                    <a16:creationId xmlns:a16="http://schemas.microsoft.com/office/drawing/2014/main" id="{CDD25707-90F7-4A15-ACCE-6D627D6173BA}"/>
                  </a:ext>
                </a:extLst>
              </p:cNvPr>
              <p:cNvSpPr/>
              <p:nvPr/>
            </p:nvSpPr>
            <p:spPr>
              <a:xfrm>
                <a:off x="5825356" y="4433489"/>
                <a:ext cx="103227" cy="70572"/>
              </a:xfrm>
              <a:custGeom>
                <a:avLst/>
                <a:gdLst>
                  <a:gd name="connsiteX0" fmla="*/ 92364 w 103227"/>
                  <a:gd name="connsiteY0" fmla="*/ 27161 h 70572"/>
                  <a:gd name="connsiteX1" fmla="*/ 64249 w 103227"/>
                  <a:gd name="connsiteY1" fmla="*/ 55251 h 70572"/>
                  <a:gd name="connsiteX2" fmla="*/ 11212 w 103227"/>
                  <a:gd name="connsiteY2" fmla="*/ 2264 h 70572"/>
                  <a:gd name="connsiteX3" fmla="*/ 2266 w 103227"/>
                  <a:gd name="connsiteY3" fmla="*/ 1625 h 70572"/>
                  <a:gd name="connsiteX4" fmla="*/ 1627 w 103227"/>
                  <a:gd name="connsiteY4" fmla="*/ 10563 h 70572"/>
                  <a:gd name="connsiteX5" fmla="*/ 2266 w 103227"/>
                  <a:gd name="connsiteY5" fmla="*/ 11201 h 70572"/>
                  <a:gd name="connsiteX6" fmla="*/ 59776 w 103227"/>
                  <a:gd name="connsiteY6" fmla="*/ 68657 h 70572"/>
                  <a:gd name="connsiteX7" fmla="*/ 68722 w 103227"/>
                  <a:gd name="connsiteY7" fmla="*/ 68657 h 70572"/>
                  <a:gd name="connsiteX8" fmla="*/ 68722 w 103227"/>
                  <a:gd name="connsiteY8" fmla="*/ 68657 h 70572"/>
                  <a:gd name="connsiteX9" fmla="*/ 101310 w 103227"/>
                  <a:gd name="connsiteY9" fmla="*/ 36099 h 70572"/>
                  <a:gd name="connsiteX10" fmla="*/ 101310 w 103227"/>
                  <a:gd name="connsiteY10" fmla="*/ 27161 h 70572"/>
                  <a:gd name="connsiteX11" fmla="*/ 92364 w 103227"/>
                  <a:gd name="connsiteY11" fmla="*/ 27161 h 70572"/>
                  <a:gd name="connsiteX12" fmla="*/ 92364 w 103227"/>
                  <a:gd name="connsiteY12" fmla="*/ 27161 h 7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3227" h="70572">
                    <a:moveTo>
                      <a:pt x="92364" y="27161"/>
                    </a:moveTo>
                    <a:lnTo>
                      <a:pt x="64249" y="55251"/>
                    </a:lnTo>
                    <a:lnTo>
                      <a:pt x="11212" y="2264"/>
                    </a:lnTo>
                    <a:cubicBezTo>
                      <a:pt x="8656" y="-290"/>
                      <a:pt x="4822" y="-928"/>
                      <a:pt x="2266" y="1625"/>
                    </a:cubicBezTo>
                    <a:cubicBezTo>
                      <a:pt x="-290" y="4179"/>
                      <a:pt x="-929" y="8009"/>
                      <a:pt x="1627" y="10563"/>
                    </a:cubicBezTo>
                    <a:cubicBezTo>
                      <a:pt x="1627" y="10563"/>
                      <a:pt x="2266" y="11201"/>
                      <a:pt x="2266" y="11201"/>
                    </a:cubicBezTo>
                    <a:lnTo>
                      <a:pt x="59776" y="68657"/>
                    </a:lnTo>
                    <a:cubicBezTo>
                      <a:pt x="62332" y="71211"/>
                      <a:pt x="66166" y="71211"/>
                      <a:pt x="68722" y="68657"/>
                    </a:cubicBezTo>
                    <a:cubicBezTo>
                      <a:pt x="68722" y="68657"/>
                      <a:pt x="68722" y="68657"/>
                      <a:pt x="68722" y="68657"/>
                    </a:cubicBezTo>
                    <a:lnTo>
                      <a:pt x="101310" y="36099"/>
                    </a:lnTo>
                    <a:cubicBezTo>
                      <a:pt x="103866" y="33545"/>
                      <a:pt x="103866" y="29715"/>
                      <a:pt x="101310" y="27161"/>
                    </a:cubicBezTo>
                    <a:cubicBezTo>
                      <a:pt x="99393" y="24608"/>
                      <a:pt x="95559" y="24608"/>
                      <a:pt x="92364" y="27161"/>
                    </a:cubicBezTo>
                    <a:cubicBezTo>
                      <a:pt x="93003" y="26523"/>
                      <a:pt x="92364" y="27161"/>
                      <a:pt x="92364" y="27161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8" name="Graphic 4">
                <a:extLst>
                  <a:ext uri="{FF2B5EF4-FFF2-40B4-BE49-F238E27FC236}">
                    <a16:creationId xmlns:a16="http://schemas.microsoft.com/office/drawing/2014/main" id="{0AFDCAF2-7863-4989-9878-FF063D4C08BB}"/>
                  </a:ext>
                </a:extLst>
              </p:cNvPr>
              <p:cNvSpPr/>
              <p:nvPr/>
            </p:nvSpPr>
            <p:spPr>
              <a:xfrm>
                <a:off x="5883215" y="4401279"/>
                <a:ext cx="12779" cy="21067"/>
              </a:xfrm>
              <a:custGeom>
                <a:avLst/>
                <a:gdLst>
                  <a:gd name="connsiteX0" fmla="*/ 6390 w 12779"/>
                  <a:gd name="connsiteY0" fmla="*/ 21067 h 21067"/>
                  <a:gd name="connsiteX1" fmla="*/ 12780 w 12779"/>
                  <a:gd name="connsiteY1" fmla="*/ 14683 h 21067"/>
                  <a:gd name="connsiteX2" fmla="*/ 12780 w 12779"/>
                  <a:gd name="connsiteY2" fmla="*/ 6384 h 21067"/>
                  <a:gd name="connsiteX3" fmla="*/ 6390 w 12779"/>
                  <a:gd name="connsiteY3" fmla="*/ 0 h 21067"/>
                  <a:gd name="connsiteX4" fmla="*/ 0 w 12779"/>
                  <a:gd name="connsiteY4" fmla="*/ 6384 h 21067"/>
                  <a:gd name="connsiteX5" fmla="*/ 0 w 12779"/>
                  <a:gd name="connsiteY5" fmla="*/ 14683 h 21067"/>
                  <a:gd name="connsiteX6" fmla="*/ 6390 w 12779"/>
                  <a:gd name="connsiteY6" fmla="*/ 21067 h 2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79" h="21067">
                    <a:moveTo>
                      <a:pt x="6390" y="21067"/>
                    </a:moveTo>
                    <a:cubicBezTo>
                      <a:pt x="10224" y="21067"/>
                      <a:pt x="12780" y="18514"/>
                      <a:pt x="12780" y="14683"/>
                    </a:cubicBezTo>
                    <a:lnTo>
                      <a:pt x="12780" y="6384"/>
                    </a:lnTo>
                    <a:cubicBezTo>
                      <a:pt x="12780" y="2554"/>
                      <a:pt x="10224" y="0"/>
                      <a:pt x="6390" y="0"/>
                    </a:cubicBezTo>
                    <a:cubicBezTo>
                      <a:pt x="2556" y="0"/>
                      <a:pt x="0" y="2554"/>
                      <a:pt x="0" y="6384"/>
                    </a:cubicBezTo>
                    <a:lnTo>
                      <a:pt x="0" y="14683"/>
                    </a:lnTo>
                    <a:cubicBezTo>
                      <a:pt x="0" y="17875"/>
                      <a:pt x="3195" y="21067"/>
                      <a:pt x="6390" y="21067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9" name="Graphic 4">
                <a:extLst>
                  <a:ext uri="{FF2B5EF4-FFF2-40B4-BE49-F238E27FC236}">
                    <a16:creationId xmlns:a16="http://schemas.microsoft.com/office/drawing/2014/main" id="{9A2C0CC0-E3FC-4AF6-AAF3-AA8F60AF498A}"/>
                  </a:ext>
                </a:extLst>
              </p:cNvPr>
              <p:cNvSpPr/>
              <p:nvPr/>
            </p:nvSpPr>
            <p:spPr>
              <a:xfrm>
                <a:off x="5883215" y="4557049"/>
                <a:ext cx="12779" cy="21067"/>
              </a:xfrm>
              <a:custGeom>
                <a:avLst/>
                <a:gdLst>
                  <a:gd name="connsiteX0" fmla="*/ 6390 w 12779"/>
                  <a:gd name="connsiteY0" fmla="*/ 0 h 21067"/>
                  <a:gd name="connsiteX1" fmla="*/ 0 w 12779"/>
                  <a:gd name="connsiteY1" fmla="*/ 6384 h 21067"/>
                  <a:gd name="connsiteX2" fmla="*/ 0 w 12779"/>
                  <a:gd name="connsiteY2" fmla="*/ 14683 h 21067"/>
                  <a:gd name="connsiteX3" fmla="*/ 6390 w 12779"/>
                  <a:gd name="connsiteY3" fmla="*/ 21067 h 21067"/>
                  <a:gd name="connsiteX4" fmla="*/ 12780 w 12779"/>
                  <a:gd name="connsiteY4" fmla="*/ 14683 h 21067"/>
                  <a:gd name="connsiteX5" fmla="*/ 12780 w 12779"/>
                  <a:gd name="connsiteY5" fmla="*/ 6384 h 21067"/>
                  <a:gd name="connsiteX6" fmla="*/ 6390 w 12779"/>
                  <a:gd name="connsiteY6" fmla="*/ 0 h 2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79" h="21067">
                    <a:moveTo>
                      <a:pt x="6390" y="0"/>
                    </a:moveTo>
                    <a:cubicBezTo>
                      <a:pt x="2556" y="0"/>
                      <a:pt x="0" y="2553"/>
                      <a:pt x="0" y="6384"/>
                    </a:cubicBezTo>
                    <a:lnTo>
                      <a:pt x="0" y="14683"/>
                    </a:lnTo>
                    <a:cubicBezTo>
                      <a:pt x="0" y="18513"/>
                      <a:pt x="2556" y="21067"/>
                      <a:pt x="6390" y="21067"/>
                    </a:cubicBezTo>
                    <a:cubicBezTo>
                      <a:pt x="10224" y="21067"/>
                      <a:pt x="12780" y="18513"/>
                      <a:pt x="12780" y="14683"/>
                    </a:cubicBezTo>
                    <a:lnTo>
                      <a:pt x="12780" y="6384"/>
                    </a:lnTo>
                    <a:cubicBezTo>
                      <a:pt x="12780" y="2553"/>
                      <a:pt x="10224" y="0"/>
                      <a:pt x="6390" y="0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0" name="Graphic 4">
                <a:extLst>
                  <a:ext uri="{FF2B5EF4-FFF2-40B4-BE49-F238E27FC236}">
                    <a16:creationId xmlns:a16="http://schemas.microsoft.com/office/drawing/2014/main" id="{D07C73A8-7195-4875-BAFC-614FAFB9B240}"/>
                  </a:ext>
                </a:extLst>
              </p:cNvPr>
              <p:cNvSpPr/>
              <p:nvPr/>
            </p:nvSpPr>
            <p:spPr>
              <a:xfrm>
                <a:off x="5956699" y="4482994"/>
                <a:ext cx="21086" cy="12767"/>
              </a:xfrm>
              <a:custGeom>
                <a:avLst/>
                <a:gdLst>
                  <a:gd name="connsiteX0" fmla="*/ 14697 w 21086"/>
                  <a:gd name="connsiteY0" fmla="*/ 0 h 12767"/>
                  <a:gd name="connsiteX1" fmla="*/ 6390 w 21086"/>
                  <a:gd name="connsiteY1" fmla="*/ 0 h 12767"/>
                  <a:gd name="connsiteX2" fmla="*/ 0 w 21086"/>
                  <a:gd name="connsiteY2" fmla="*/ 6384 h 12767"/>
                  <a:gd name="connsiteX3" fmla="*/ 6390 w 21086"/>
                  <a:gd name="connsiteY3" fmla="*/ 12768 h 12767"/>
                  <a:gd name="connsiteX4" fmla="*/ 14697 w 21086"/>
                  <a:gd name="connsiteY4" fmla="*/ 12768 h 12767"/>
                  <a:gd name="connsiteX5" fmla="*/ 21087 w 21086"/>
                  <a:gd name="connsiteY5" fmla="*/ 6384 h 12767"/>
                  <a:gd name="connsiteX6" fmla="*/ 14697 w 21086"/>
                  <a:gd name="connsiteY6" fmla="*/ 0 h 1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86" h="12767">
                    <a:moveTo>
                      <a:pt x="14697" y="0"/>
                    </a:moveTo>
                    <a:lnTo>
                      <a:pt x="6390" y="0"/>
                    </a:lnTo>
                    <a:cubicBezTo>
                      <a:pt x="2556" y="0"/>
                      <a:pt x="0" y="2554"/>
                      <a:pt x="0" y="6384"/>
                    </a:cubicBezTo>
                    <a:cubicBezTo>
                      <a:pt x="0" y="10215"/>
                      <a:pt x="2556" y="12768"/>
                      <a:pt x="6390" y="12768"/>
                    </a:cubicBezTo>
                    <a:lnTo>
                      <a:pt x="14697" y="12768"/>
                    </a:lnTo>
                    <a:cubicBezTo>
                      <a:pt x="18531" y="12768"/>
                      <a:pt x="21087" y="10215"/>
                      <a:pt x="21087" y="6384"/>
                    </a:cubicBezTo>
                    <a:cubicBezTo>
                      <a:pt x="21087" y="2554"/>
                      <a:pt x="18531" y="0"/>
                      <a:pt x="14697" y="0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1" name="Graphic 4">
                <a:extLst>
                  <a:ext uri="{FF2B5EF4-FFF2-40B4-BE49-F238E27FC236}">
                    <a16:creationId xmlns:a16="http://schemas.microsoft.com/office/drawing/2014/main" id="{6517C8B5-E500-4D66-ACE2-4DE3C8687401}"/>
                  </a:ext>
                </a:extLst>
              </p:cNvPr>
              <p:cNvSpPr/>
              <p:nvPr/>
            </p:nvSpPr>
            <p:spPr>
              <a:xfrm>
                <a:off x="5801424" y="4482994"/>
                <a:ext cx="21086" cy="12767"/>
              </a:xfrm>
              <a:custGeom>
                <a:avLst/>
                <a:gdLst>
                  <a:gd name="connsiteX0" fmla="*/ 14697 w 21086"/>
                  <a:gd name="connsiteY0" fmla="*/ 0 h 12767"/>
                  <a:gd name="connsiteX1" fmla="*/ 6390 w 21086"/>
                  <a:gd name="connsiteY1" fmla="*/ 0 h 12767"/>
                  <a:gd name="connsiteX2" fmla="*/ 0 w 21086"/>
                  <a:gd name="connsiteY2" fmla="*/ 6384 h 12767"/>
                  <a:gd name="connsiteX3" fmla="*/ 6390 w 21086"/>
                  <a:gd name="connsiteY3" fmla="*/ 12768 h 12767"/>
                  <a:gd name="connsiteX4" fmla="*/ 14697 w 21086"/>
                  <a:gd name="connsiteY4" fmla="*/ 12768 h 12767"/>
                  <a:gd name="connsiteX5" fmla="*/ 21087 w 21086"/>
                  <a:gd name="connsiteY5" fmla="*/ 6384 h 12767"/>
                  <a:gd name="connsiteX6" fmla="*/ 14697 w 21086"/>
                  <a:gd name="connsiteY6" fmla="*/ 0 h 1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86" h="12767">
                    <a:moveTo>
                      <a:pt x="14697" y="0"/>
                    </a:moveTo>
                    <a:lnTo>
                      <a:pt x="6390" y="0"/>
                    </a:lnTo>
                    <a:cubicBezTo>
                      <a:pt x="2556" y="0"/>
                      <a:pt x="0" y="2554"/>
                      <a:pt x="0" y="6384"/>
                    </a:cubicBezTo>
                    <a:cubicBezTo>
                      <a:pt x="0" y="10215"/>
                      <a:pt x="2556" y="12768"/>
                      <a:pt x="6390" y="12768"/>
                    </a:cubicBezTo>
                    <a:lnTo>
                      <a:pt x="14697" y="12768"/>
                    </a:lnTo>
                    <a:cubicBezTo>
                      <a:pt x="18531" y="12768"/>
                      <a:pt x="21087" y="10215"/>
                      <a:pt x="21087" y="6384"/>
                    </a:cubicBezTo>
                    <a:cubicBezTo>
                      <a:pt x="21087" y="2554"/>
                      <a:pt x="17892" y="0"/>
                      <a:pt x="14697" y="0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F1A6E3-DA31-466A-A251-28546C063710}"/>
              </a:ext>
            </a:extLst>
          </p:cNvPr>
          <p:cNvGrpSpPr/>
          <p:nvPr/>
        </p:nvGrpSpPr>
        <p:grpSpPr>
          <a:xfrm>
            <a:off x="549693" y="347527"/>
            <a:ext cx="6097772" cy="548254"/>
            <a:chOff x="549693" y="347527"/>
            <a:chExt cx="6097772" cy="5482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65BBF6C-5963-40A2-A72C-90A899D5A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74" y="895781"/>
              <a:ext cx="1845121" cy="0"/>
            </a:xfrm>
            <a:prstGeom prst="line">
              <a:avLst/>
            </a:prstGeom>
            <a:ln w="76200">
              <a:solidFill>
                <a:srgbClr val="009A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AB2ED-DDA1-48F6-8099-9A7226BFDA7E}"/>
                </a:ext>
              </a:extLst>
            </p:cNvPr>
            <p:cNvSpPr txBox="1"/>
            <p:nvPr/>
          </p:nvSpPr>
          <p:spPr>
            <a:xfrm>
              <a:off x="549693" y="347527"/>
              <a:ext cx="60977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Open Sans" panose="020B0606030504020204" pitchFamily="34" charset="0"/>
                  <a:cs typeface="Aharoni" panose="02010803020104030203" pitchFamily="2" charset="-79"/>
                </a:rPr>
                <a:t>Conclusion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4E0E1-8F01-4149-8B38-1BA86E3BBFFF}"/>
              </a:ext>
            </a:extLst>
          </p:cNvPr>
          <p:cNvCxnSpPr>
            <a:cxnSpLocks/>
          </p:cNvCxnSpPr>
          <p:nvPr/>
        </p:nvCxnSpPr>
        <p:spPr>
          <a:xfrm flipH="1">
            <a:off x="739756" y="3066905"/>
            <a:ext cx="1845121" cy="0"/>
          </a:xfrm>
          <a:prstGeom prst="line">
            <a:avLst/>
          </a:prstGeom>
          <a:ln w="76200">
            <a:solidFill>
              <a:srgbClr val="009A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AF18C4-61F6-4949-A070-54F5FDE18057}"/>
              </a:ext>
            </a:extLst>
          </p:cNvPr>
          <p:cNvSpPr txBox="1"/>
          <p:nvPr/>
        </p:nvSpPr>
        <p:spPr>
          <a:xfrm>
            <a:off x="633674" y="2646607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ea typeface="Open Sans" panose="020B0606030504020204" pitchFamily="34" charset="0"/>
                <a:cs typeface="Aharoni" panose="02010803020104030203" pitchFamily="2" charset="-79"/>
              </a:rPr>
              <a:t>Next Steps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44E137-70A0-4CD8-9AC4-132637BFA12E}"/>
              </a:ext>
            </a:extLst>
          </p:cNvPr>
          <p:cNvSpPr txBox="1"/>
          <p:nvPr/>
        </p:nvSpPr>
        <p:spPr>
          <a:xfrm>
            <a:off x="577663" y="1268513"/>
            <a:ext cx="53143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Focus sales activities on the 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highlight>
                  <a:srgbClr val="81BC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Non-Tech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Market.</a:t>
            </a:r>
          </a:p>
          <a:p>
            <a:endParaRPr lang="en-US" sz="2800" b="1" dirty="0">
              <a:solidFill>
                <a:schemeClr val="tx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10EA70-52BB-4096-B0DB-D0DD90C38317}"/>
              </a:ext>
            </a:extLst>
          </p:cNvPr>
          <p:cNvSpPr txBox="1"/>
          <p:nvPr/>
        </p:nvSpPr>
        <p:spPr>
          <a:xfrm>
            <a:off x="5770149" y="1105949"/>
            <a:ext cx="6097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opportunity cost ratio is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It’s better to sell in a predictable market instead of a volatile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Maximize your sales pursuit efforts</a:t>
            </a:r>
          </a:p>
        </p:txBody>
      </p:sp>
    </p:spTree>
    <p:extLst>
      <p:ext uri="{BB962C8B-B14F-4D97-AF65-F5344CB8AC3E}">
        <p14:creationId xmlns:p14="http://schemas.microsoft.com/office/powerpoint/2010/main" val="398800688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Consulting Scrapbook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_CommercialOrg_template_2020" id="{D32F86C5-6E97-174B-AF1F-49E790DA0834}" vid="{A6D12DED-5EF3-5249-A518-6826C0E517D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11557</TotalTime>
  <Words>839</Words>
  <Application>Microsoft Office PowerPoint</Application>
  <PresentationFormat>Widescreen</PresentationFormat>
  <Paragraphs>140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Aharoni</vt:lpstr>
      <vt:lpstr>Arial</vt:lpstr>
      <vt:lpstr>Arial Black</vt:lpstr>
      <vt:lpstr>Avenir Next LT Pro</vt:lpstr>
      <vt:lpstr>Calibri</vt:lpstr>
      <vt:lpstr>Calibri Light</vt:lpstr>
      <vt:lpstr>HP Simplified</vt:lpstr>
      <vt:lpstr>Open Sans</vt:lpstr>
      <vt:lpstr>Open Sans Light</vt:lpstr>
      <vt:lpstr>Open Sans Semibold</vt:lpstr>
      <vt:lpstr>Verdana</vt:lpstr>
      <vt:lpstr>Wingdings 2</vt:lpstr>
      <vt:lpstr>Deloitte Consulting Scrapbook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thrive in a volatile market</dc:title>
  <dc:creator>Nguyen, John</dc:creator>
  <cp:lastModifiedBy>Nguyen, John</cp:lastModifiedBy>
  <cp:revision>7</cp:revision>
  <dcterms:created xsi:type="dcterms:W3CDTF">2023-03-29T16:09:48Z</dcterms:created>
  <dcterms:modified xsi:type="dcterms:W3CDTF">2023-04-07T02:14:33Z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2023-03-29T16:09:48Z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1fe43907-f3f5-4c4c-9afd-db8364e31c26</vt:lpwstr>
  </property>
  <property fmtid="{D5CDD505-2E9C-101B-9397-08002B2CF9AE}" pid="8" name="MSIP_Label_ea60d57e-af5b-4752-ac57-3e4f28ca11dc_ContentBits">
    <vt:lpwstr>0</vt:lpwstr>
  </property>
</Properties>
</file>