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0"/>
  </p:notesMasterIdLst>
  <p:handoutMasterIdLst>
    <p:handoutMasterId r:id="rId61"/>
  </p:handoutMasterIdLst>
  <p:sldIdLst>
    <p:sldId id="258" r:id="rId5"/>
    <p:sldId id="337" r:id="rId6"/>
    <p:sldId id="286" r:id="rId7"/>
    <p:sldId id="341" r:id="rId8"/>
    <p:sldId id="342" r:id="rId9"/>
    <p:sldId id="344" r:id="rId10"/>
    <p:sldId id="345" r:id="rId11"/>
    <p:sldId id="338" r:id="rId12"/>
    <p:sldId id="346" r:id="rId13"/>
    <p:sldId id="347" r:id="rId14"/>
    <p:sldId id="348" r:id="rId15"/>
    <p:sldId id="339" r:id="rId16"/>
    <p:sldId id="349" r:id="rId17"/>
    <p:sldId id="357" r:id="rId18"/>
    <p:sldId id="358" r:id="rId19"/>
    <p:sldId id="350" r:id="rId20"/>
    <p:sldId id="355" r:id="rId21"/>
    <p:sldId id="352" r:id="rId22"/>
    <p:sldId id="353" r:id="rId23"/>
    <p:sldId id="351" r:id="rId24"/>
    <p:sldId id="356" r:id="rId25"/>
    <p:sldId id="340" r:id="rId26"/>
    <p:sldId id="257" r:id="rId27"/>
    <p:sldId id="256" r:id="rId28"/>
    <p:sldId id="260" r:id="rId29"/>
    <p:sldId id="362" r:id="rId30"/>
    <p:sldId id="264" r:id="rId31"/>
    <p:sldId id="261" r:id="rId32"/>
    <p:sldId id="262" r:id="rId33"/>
    <p:sldId id="265" r:id="rId34"/>
    <p:sldId id="266" r:id="rId35"/>
    <p:sldId id="363" r:id="rId36"/>
    <p:sldId id="366" r:id="rId37"/>
    <p:sldId id="269" r:id="rId38"/>
    <p:sldId id="272" r:id="rId39"/>
    <p:sldId id="273" r:id="rId40"/>
    <p:sldId id="368" r:id="rId41"/>
    <p:sldId id="276" r:id="rId42"/>
    <p:sldId id="277" r:id="rId43"/>
    <p:sldId id="279" r:id="rId44"/>
    <p:sldId id="280" r:id="rId45"/>
    <p:sldId id="365" r:id="rId46"/>
    <p:sldId id="282" r:id="rId47"/>
    <p:sldId id="367" r:id="rId48"/>
    <p:sldId id="369" r:id="rId49"/>
    <p:sldId id="370" r:id="rId50"/>
    <p:sldId id="375" r:id="rId51"/>
    <p:sldId id="371" r:id="rId52"/>
    <p:sldId id="372" r:id="rId53"/>
    <p:sldId id="373" r:id="rId54"/>
    <p:sldId id="374" r:id="rId55"/>
    <p:sldId id="377" r:id="rId56"/>
    <p:sldId id="376" r:id="rId57"/>
    <p:sldId id="380" r:id="rId58"/>
    <p:sldId id="37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A4754-ABA5-4244-8222-BBA50BD7ACFA}" v="1063" dt="2024-12-05T19:51:07.642"/>
    <p1510:client id="{8DF04E75-BCB4-49F5-E14B-AA729F08D977}" v="240" dt="2024-12-05T19:34:55.152"/>
    <p1510:client id="{A3A34211-D8C4-0785-188A-4063726F6D58}" v="432" dt="2024-12-05T19:46:11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04FFA-7AFC-4070-8D47-BF4CB72B7E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96C18-F7EB-4854-8723-5917E229E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 a healthy, balanced diet</a:t>
          </a:r>
        </a:p>
      </dgm:t>
    </dgm:pt>
    <dgm:pt modelId="{CE3892BC-8579-4508-BA08-6624C4393129}" type="parTrans" cxnId="{07C56806-A70C-42B5-98EB-3394E0B8042D}">
      <dgm:prSet/>
      <dgm:spPr/>
      <dgm:t>
        <a:bodyPr/>
        <a:lstStyle/>
        <a:p>
          <a:endParaRPr lang="en-US"/>
        </a:p>
      </dgm:t>
    </dgm:pt>
    <dgm:pt modelId="{9C62E786-886C-43BF-833D-802466AE5A9F}" type="sibTrans" cxnId="{07C56806-A70C-42B5-98EB-3394E0B8042D}">
      <dgm:prSet/>
      <dgm:spPr/>
      <dgm:t>
        <a:bodyPr/>
        <a:lstStyle/>
        <a:p>
          <a:endParaRPr lang="en-US"/>
        </a:p>
      </dgm:t>
    </dgm:pt>
    <dgm:pt modelId="{27C1CA7B-7011-4FB5-8586-B86F91E40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 cholesterol intake (No dessert &amp; Fried chicken </a:t>
          </a:r>
          <a:r>
            <a:rPr lang="en-US">
              <a:sym typeface="Wingdings" panose="05000000000000000000" pitchFamily="2" charset="2"/>
            </a:rPr>
            <a:t></a:t>
          </a:r>
          <a:r>
            <a:rPr lang="en-US"/>
            <a:t>)</a:t>
          </a:r>
        </a:p>
      </dgm:t>
    </dgm:pt>
    <dgm:pt modelId="{579B2138-F11D-4388-ADCA-EC81CD4DF11A}" type="parTrans" cxnId="{BFA542BD-086B-4F86-A55F-EBABEB38FE9B}">
      <dgm:prSet/>
      <dgm:spPr/>
      <dgm:t>
        <a:bodyPr/>
        <a:lstStyle/>
        <a:p>
          <a:endParaRPr lang="en-US"/>
        </a:p>
      </dgm:t>
    </dgm:pt>
    <dgm:pt modelId="{CD95305A-7781-4543-B445-900AF9E80DE2}" type="sibTrans" cxnId="{BFA542BD-086B-4F86-A55F-EBABEB38FE9B}">
      <dgm:prSet/>
      <dgm:spPr/>
      <dgm:t>
        <a:bodyPr/>
        <a:lstStyle/>
        <a:p>
          <a:endParaRPr lang="en-US"/>
        </a:p>
      </dgm:t>
    </dgm:pt>
    <dgm:pt modelId="{9FAEE5F1-850B-469C-9374-A3D5DF4C95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Lower drinking frequency (decrease </a:t>
          </a:r>
          <a:r>
            <a:rPr lang="en-US" b="1"/>
            <a:t>Hypertension</a:t>
          </a:r>
          <a:r>
            <a:rPr lang="en-US"/>
            <a:t> possibility)</a:t>
          </a:r>
        </a:p>
      </dgm:t>
    </dgm:pt>
    <dgm:pt modelId="{A4A9229B-F074-4411-964C-96CDCBC8F55F}" type="parTrans" cxnId="{3B7A92FA-BA6C-46B2-9C7A-305957EB219A}">
      <dgm:prSet/>
      <dgm:spPr/>
      <dgm:t>
        <a:bodyPr/>
        <a:lstStyle/>
        <a:p>
          <a:endParaRPr lang="en-US"/>
        </a:p>
      </dgm:t>
    </dgm:pt>
    <dgm:pt modelId="{147A9EE2-9B79-4712-8545-1C22357B0158}" type="sibTrans" cxnId="{3B7A92FA-BA6C-46B2-9C7A-305957EB219A}">
      <dgm:prSet/>
      <dgm:spPr/>
      <dgm:t>
        <a:bodyPr/>
        <a:lstStyle/>
        <a:p>
          <a:endParaRPr lang="en-US"/>
        </a:p>
      </dgm:t>
    </dgm:pt>
    <dgm:pt modelId="{215F1778-09F6-49C1-A7FD-16019FB4F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exercise (control your BMI)</a:t>
          </a:r>
        </a:p>
      </dgm:t>
    </dgm:pt>
    <dgm:pt modelId="{6351050D-BD61-48CD-BBA1-AEB5D33E3915}" type="parTrans" cxnId="{70710E61-97DD-4823-B799-E4B1360ED36E}">
      <dgm:prSet/>
      <dgm:spPr/>
      <dgm:t>
        <a:bodyPr/>
        <a:lstStyle/>
        <a:p>
          <a:endParaRPr lang="en-US"/>
        </a:p>
      </dgm:t>
    </dgm:pt>
    <dgm:pt modelId="{FA5FE5F0-1CF3-4FC8-99C7-FD3CEE8BF2C6}" type="sibTrans" cxnId="{70710E61-97DD-4823-B799-E4B1360ED36E}">
      <dgm:prSet/>
      <dgm:spPr/>
      <dgm:t>
        <a:bodyPr/>
        <a:lstStyle/>
        <a:p>
          <a:endParaRPr lang="en-US"/>
        </a:p>
      </dgm:t>
    </dgm:pt>
    <dgm:pt modelId="{6ADEEF7E-132D-42AA-A518-5D60056E6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 up smoking (at least trying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)</a:t>
          </a:r>
        </a:p>
      </dgm:t>
    </dgm:pt>
    <dgm:pt modelId="{66FEEC60-C02C-4DC3-A72D-0D0454CF7AF8}" type="parTrans" cxnId="{BC32A68C-8410-467F-975F-BA2481FD553B}">
      <dgm:prSet/>
      <dgm:spPr/>
      <dgm:t>
        <a:bodyPr/>
        <a:lstStyle/>
        <a:p>
          <a:endParaRPr lang="en-US"/>
        </a:p>
      </dgm:t>
    </dgm:pt>
    <dgm:pt modelId="{C876ED30-4D97-4144-9820-5FE6F98328C9}" type="sibTrans" cxnId="{BC32A68C-8410-467F-975F-BA2481FD553B}">
      <dgm:prSet/>
      <dgm:spPr/>
      <dgm:t>
        <a:bodyPr/>
        <a:lstStyle/>
        <a:p>
          <a:endParaRPr lang="en-US"/>
        </a:p>
      </dgm:t>
    </dgm:pt>
    <dgm:pt modelId="{E7F77477-696B-4ADF-801D-28A056C80957}" type="pres">
      <dgm:prSet presAssocID="{66604FFA-7AFC-4070-8D47-BF4CB72B7E3D}" presName="root" presStyleCnt="0">
        <dgm:presLayoutVars>
          <dgm:dir/>
          <dgm:resizeHandles val="exact"/>
        </dgm:presLayoutVars>
      </dgm:prSet>
      <dgm:spPr/>
    </dgm:pt>
    <dgm:pt modelId="{2DDC1391-610A-4DE6-8660-A2FF432A0C5C}" type="pres">
      <dgm:prSet presAssocID="{A4396C18-F7EB-4854-8723-5917E229EA37}" presName="compNode" presStyleCnt="0"/>
      <dgm:spPr/>
    </dgm:pt>
    <dgm:pt modelId="{E5480EC2-5BA6-4D51-A8C8-93137E506DF4}" type="pres">
      <dgm:prSet presAssocID="{A4396C18-F7EB-4854-8723-5917E229EA37}" presName="bgRect" presStyleLbl="bgShp" presStyleIdx="0" presStyleCnt="5"/>
      <dgm:spPr/>
    </dgm:pt>
    <dgm:pt modelId="{6A0DDBCC-CDD0-4548-9623-FA816A070CB9}" type="pres">
      <dgm:prSet presAssocID="{A4396C18-F7EB-4854-8723-5917E229EA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7057DD21-A84E-4924-BABB-4197ADBF7E52}" type="pres">
      <dgm:prSet presAssocID="{A4396C18-F7EB-4854-8723-5917E229EA37}" presName="spaceRect" presStyleCnt="0"/>
      <dgm:spPr/>
    </dgm:pt>
    <dgm:pt modelId="{86858688-5FE2-49A0-934C-72CCD3BC254C}" type="pres">
      <dgm:prSet presAssocID="{A4396C18-F7EB-4854-8723-5917E229EA37}" presName="parTx" presStyleLbl="revTx" presStyleIdx="0" presStyleCnt="5">
        <dgm:presLayoutVars>
          <dgm:chMax val="0"/>
          <dgm:chPref val="0"/>
        </dgm:presLayoutVars>
      </dgm:prSet>
      <dgm:spPr/>
    </dgm:pt>
    <dgm:pt modelId="{4B01BCBC-F91E-473C-B7C7-EB763FDE6EFE}" type="pres">
      <dgm:prSet presAssocID="{9C62E786-886C-43BF-833D-802466AE5A9F}" presName="sibTrans" presStyleCnt="0"/>
      <dgm:spPr/>
    </dgm:pt>
    <dgm:pt modelId="{454B7482-B69B-4409-A37E-C8E05DE209B3}" type="pres">
      <dgm:prSet presAssocID="{27C1CA7B-7011-4FB5-8586-B86F91E4043F}" presName="compNode" presStyleCnt="0"/>
      <dgm:spPr/>
    </dgm:pt>
    <dgm:pt modelId="{9AE50288-9861-4759-B00F-27AA541C8D74}" type="pres">
      <dgm:prSet presAssocID="{27C1CA7B-7011-4FB5-8586-B86F91E4043F}" presName="bgRect" presStyleLbl="bgShp" presStyleIdx="1" presStyleCnt="5"/>
      <dgm:spPr/>
    </dgm:pt>
    <dgm:pt modelId="{88FC47A6-13D5-4FAC-90B2-FB416B6C3977}" type="pres">
      <dgm:prSet presAssocID="{27C1CA7B-7011-4FB5-8586-B86F91E404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93E19C3-7EE4-4E03-B942-65415CCC34C3}" type="pres">
      <dgm:prSet presAssocID="{27C1CA7B-7011-4FB5-8586-B86F91E4043F}" presName="spaceRect" presStyleCnt="0"/>
      <dgm:spPr/>
    </dgm:pt>
    <dgm:pt modelId="{E35EBFBD-33DB-4969-9A64-A30745BCE808}" type="pres">
      <dgm:prSet presAssocID="{27C1CA7B-7011-4FB5-8586-B86F91E4043F}" presName="parTx" presStyleLbl="revTx" presStyleIdx="1" presStyleCnt="5">
        <dgm:presLayoutVars>
          <dgm:chMax val="0"/>
          <dgm:chPref val="0"/>
        </dgm:presLayoutVars>
      </dgm:prSet>
      <dgm:spPr/>
    </dgm:pt>
    <dgm:pt modelId="{925E83E1-F27C-41D7-B5C9-3AD42493575F}" type="pres">
      <dgm:prSet presAssocID="{CD95305A-7781-4543-B445-900AF9E80DE2}" presName="sibTrans" presStyleCnt="0"/>
      <dgm:spPr/>
    </dgm:pt>
    <dgm:pt modelId="{BCB2C544-B738-423C-B602-93F79D1519BD}" type="pres">
      <dgm:prSet presAssocID="{9FAEE5F1-850B-469C-9374-A3D5DF4C95F2}" presName="compNode" presStyleCnt="0"/>
      <dgm:spPr/>
    </dgm:pt>
    <dgm:pt modelId="{69042DA2-8B4C-47A1-9773-45A89D997A48}" type="pres">
      <dgm:prSet presAssocID="{9FAEE5F1-850B-469C-9374-A3D5DF4C95F2}" presName="bgRect" presStyleLbl="bgShp" presStyleIdx="2" presStyleCnt="5"/>
      <dgm:spPr/>
    </dgm:pt>
    <dgm:pt modelId="{5C472B92-50E8-4D53-AE9D-62E88B446185}" type="pres">
      <dgm:prSet presAssocID="{9FAEE5F1-850B-469C-9374-A3D5DF4C95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EB2406C4-E782-4CE6-A247-8367FDED9EB5}" type="pres">
      <dgm:prSet presAssocID="{9FAEE5F1-850B-469C-9374-A3D5DF4C95F2}" presName="spaceRect" presStyleCnt="0"/>
      <dgm:spPr/>
    </dgm:pt>
    <dgm:pt modelId="{74C13767-F590-489B-A9CE-AC93A09D36EF}" type="pres">
      <dgm:prSet presAssocID="{9FAEE5F1-850B-469C-9374-A3D5DF4C95F2}" presName="parTx" presStyleLbl="revTx" presStyleIdx="2" presStyleCnt="5">
        <dgm:presLayoutVars>
          <dgm:chMax val="0"/>
          <dgm:chPref val="0"/>
        </dgm:presLayoutVars>
      </dgm:prSet>
      <dgm:spPr/>
    </dgm:pt>
    <dgm:pt modelId="{DDA8367D-6A3A-4AC5-A50C-DA5B84F1A3BE}" type="pres">
      <dgm:prSet presAssocID="{147A9EE2-9B79-4712-8545-1C22357B0158}" presName="sibTrans" presStyleCnt="0"/>
      <dgm:spPr/>
    </dgm:pt>
    <dgm:pt modelId="{C555AC10-1B3C-40F5-A00B-2A9B485C09F0}" type="pres">
      <dgm:prSet presAssocID="{215F1778-09F6-49C1-A7FD-16019FB4F2B4}" presName="compNode" presStyleCnt="0"/>
      <dgm:spPr/>
    </dgm:pt>
    <dgm:pt modelId="{F5B00837-9E7B-4919-89B5-A51917FFE77B}" type="pres">
      <dgm:prSet presAssocID="{215F1778-09F6-49C1-A7FD-16019FB4F2B4}" presName="bgRect" presStyleLbl="bgShp" presStyleIdx="3" presStyleCnt="5"/>
      <dgm:spPr/>
    </dgm:pt>
    <dgm:pt modelId="{EBD0D92F-B80A-48E1-96D6-FB9710BCD7F5}" type="pres">
      <dgm:prSet presAssocID="{215F1778-09F6-49C1-A7FD-16019FB4F2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0331A87-F7E3-43A1-A9D5-12D943989ED4}" type="pres">
      <dgm:prSet presAssocID="{215F1778-09F6-49C1-A7FD-16019FB4F2B4}" presName="spaceRect" presStyleCnt="0"/>
      <dgm:spPr/>
    </dgm:pt>
    <dgm:pt modelId="{BE887248-5816-4565-AAE7-C526BD1E3C4E}" type="pres">
      <dgm:prSet presAssocID="{215F1778-09F6-49C1-A7FD-16019FB4F2B4}" presName="parTx" presStyleLbl="revTx" presStyleIdx="3" presStyleCnt="5">
        <dgm:presLayoutVars>
          <dgm:chMax val="0"/>
          <dgm:chPref val="0"/>
        </dgm:presLayoutVars>
      </dgm:prSet>
      <dgm:spPr/>
    </dgm:pt>
    <dgm:pt modelId="{1BFCE3BA-3D77-4125-9390-C6B11A32B006}" type="pres">
      <dgm:prSet presAssocID="{FA5FE5F0-1CF3-4FC8-99C7-FD3CEE8BF2C6}" presName="sibTrans" presStyleCnt="0"/>
      <dgm:spPr/>
    </dgm:pt>
    <dgm:pt modelId="{CC45A7AF-ABED-41A1-8FC8-337027C75AAF}" type="pres">
      <dgm:prSet presAssocID="{6ADEEF7E-132D-42AA-A518-5D60056E67DF}" presName="compNode" presStyleCnt="0"/>
      <dgm:spPr/>
    </dgm:pt>
    <dgm:pt modelId="{27F76B38-EEFF-43B3-BC63-F68E4FC8F296}" type="pres">
      <dgm:prSet presAssocID="{6ADEEF7E-132D-42AA-A518-5D60056E67DF}" presName="bgRect" presStyleLbl="bgShp" presStyleIdx="4" presStyleCnt="5"/>
      <dgm:spPr/>
    </dgm:pt>
    <dgm:pt modelId="{DE4A963F-60CC-49A2-B5E0-BD5812295220}" type="pres">
      <dgm:prSet presAssocID="{6ADEEF7E-132D-42AA-A518-5D60056E67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oking"/>
        </a:ext>
      </dgm:extLst>
    </dgm:pt>
    <dgm:pt modelId="{41F07DC1-4CE7-436C-962B-F5211BDFE6C3}" type="pres">
      <dgm:prSet presAssocID="{6ADEEF7E-132D-42AA-A518-5D60056E67DF}" presName="spaceRect" presStyleCnt="0"/>
      <dgm:spPr/>
    </dgm:pt>
    <dgm:pt modelId="{E58DEF0B-DCE2-4DFE-B1D6-686B75A49EB5}" type="pres">
      <dgm:prSet presAssocID="{6ADEEF7E-132D-42AA-A518-5D60056E67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7C56806-A70C-42B5-98EB-3394E0B8042D}" srcId="{66604FFA-7AFC-4070-8D47-BF4CB72B7E3D}" destId="{A4396C18-F7EB-4854-8723-5917E229EA37}" srcOrd="0" destOrd="0" parTransId="{CE3892BC-8579-4508-BA08-6624C4393129}" sibTransId="{9C62E786-886C-43BF-833D-802466AE5A9F}"/>
    <dgm:cxn modelId="{C156A008-98D5-490D-BFE3-7FFC1342DCE8}" type="presOf" srcId="{6ADEEF7E-132D-42AA-A518-5D60056E67DF}" destId="{E58DEF0B-DCE2-4DFE-B1D6-686B75A49EB5}" srcOrd="0" destOrd="0" presId="urn:microsoft.com/office/officeart/2018/2/layout/IconVerticalSolidList"/>
    <dgm:cxn modelId="{5159D45C-289D-492B-8997-62D76DE80BE9}" type="presOf" srcId="{A4396C18-F7EB-4854-8723-5917E229EA37}" destId="{86858688-5FE2-49A0-934C-72CCD3BC254C}" srcOrd="0" destOrd="0" presId="urn:microsoft.com/office/officeart/2018/2/layout/IconVerticalSolidList"/>
    <dgm:cxn modelId="{70710E61-97DD-4823-B799-E4B1360ED36E}" srcId="{66604FFA-7AFC-4070-8D47-BF4CB72B7E3D}" destId="{215F1778-09F6-49C1-A7FD-16019FB4F2B4}" srcOrd="3" destOrd="0" parTransId="{6351050D-BD61-48CD-BBA1-AEB5D33E3915}" sibTransId="{FA5FE5F0-1CF3-4FC8-99C7-FD3CEE8BF2C6}"/>
    <dgm:cxn modelId="{1468D049-3009-4C6C-A3A4-3746F5A99A10}" type="presOf" srcId="{27C1CA7B-7011-4FB5-8586-B86F91E4043F}" destId="{E35EBFBD-33DB-4969-9A64-A30745BCE808}" srcOrd="0" destOrd="0" presId="urn:microsoft.com/office/officeart/2018/2/layout/IconVerticalSolidList"/>
    <dgm:cxn modelId="{149EDC7D-38C3-496E-99D4-766F9B4BADB3}" type="presOf" srcId="{215F1778-09F6-49C1-A7FD-16019FB4F2B4}" destId="{BE887248-5816-4565-AAE7-C526BD1E3C4E}" srcOrd="0" destOrd="0" presId="urn:microsoft.com/office/officeart/2018/2/layout/IconVerticalSolidList"/>
    <dgm:cxn modelId="{BC32A68C-8410-467F-975F-BA2481FD553B}" srcId="{66604FFA-7AFC-4070-8D47-BF4CB72B7E3D}" destId="{6ADEEF7E-132D-42AA-A518-5D60056E67DF}" srcOrd="4" destOrd="0" parTransId="{66FEEC60-C02C-4DC3-A72D-0D0454CF7AF8}" sibTransId="{C876ED30-4D97-4144-9820-5FE6F98328C9}"/>
    <dgm:cxn modelId="{3AF085B0-47C8-4E19-8369-1115BA396872}" type="presOf" srcId="{66604FFA-7AFC-4070-8D47-BF4CB72B7E3D}" destId="{E7F77477-696B-4ADF-801D-28A056C80957}" srcOrd="0" destOrd="0" presId="urn:microsoft.com/office/officeart/2018/2/layout/IconVerticalSolidList"/>
    <dgm:cxn modelId="{BFA542BD-086B-4F86-A55F-EBABEB38FE9B}" srcId="{66604FFA-7AFC-4070-8D47-BF4CB72B7E3D}" destId="{27C1CA7B-7011-4FB5-8586-B86F91E4043F}" srcOrd="1" destOrd="0" parTransId="{579B2138-F11D-4388-ADCA-EC81CD4DF11A}" sibTransId="{CD95305A-7781-4543-B445-900AF9E80DE2}"/>
    <dgm:cxn modelId="{E8D31AE4-98C9-460E-9E3C-68EE01F14039}" type="presOf" srcId="{9FAEE5F1-850B-469C-9374-A3D5DF4C95F2}" destId="{74C13767-F590-489B-A9CE-AC93A09D36EF}" srcOrd="0" destOrd="0" presId="urn:microsoft.com/office/officeart/2018/2/layout/IconVerticalSolidList"/>
    <dgm:cxn modelId="{3B7A92FA-BA6C-46B2-9C7A-305957EB219A}" srcId="{66604FFA-7AFC-4070-8D47-BF4CB72B7E3D}" destId="{9FAEE5F1-850B-469C-9374-A3D5DF4C95F2}" srcOrd="2" destOrd="0" parTransId="{A4A9229B-F074-4411-964C-96CDCBC8F55F}" sibTransId="{147A9EE2-9B79-4712-8545-1C22357B0158}"/>
    <dgm:cxn modelId="{F71EF5A8-22BB-4308-8274-52AF4DCB3F71}" type="presParOf" srcId="{E7F77477-696B-4ADF-801D-28A056C80957}" destId="{2DDC1391-610A-4DE6-8660-A2FF432A0C5C}" srcOrd="0" destOrd="0" presId="urn:microsoft.com/office/officeart/2018/2/layout/IconVerticalSolidList"/>
    <dgm:cxn modelId="{6D33B894-7B5D-44EB-9B72-D36FFC8C8D01}" type="presParOf" srcId="{2DDC1391-610A-4DE6-8660-A2FF432A0C5C}" destId="{E5480EC2-5BA6-4D51-A8C8-93137E506DF4}" srcOrd="0" destOrd="0" presId="urn:microsoft.com/office/officeart/2018/2/layout/IconVerticalSolidList"/>
    <dgm:cxn modelId="{6ECEC6A7-7850-48D9-995C-079A630019E6}" type="presParOf" srcId="{2DDC1391-610A-4DE6-8660-A2FF432A0C5C}" destId="{6A0DDBCC-CDD0-4548-9623-FA816A070CB9}" srcOrd="1" destOrd="0" presId="urn:microsoft.com/office/officeart/2018/2/layout/IconVerticalSolidList"/>
    <dgm:cxn modelId="{9685A76E-1194-4B98-8C93-02EE98A9751D}" type="presParOf" srcId="{2DDC1391-610A-4DE6-8660-A2FF432A0C5C}" destId="{7057DD21-A84E-4924-BABB-4197ADBF7E52}" srcOrd="2" destOrd="0" presId="urn:microsoft.com/office/officeart/2018/2/layout/IconVerticalSolidList"/>
    <dgm:cxn modelId="{6FF7AC9A-E6E8-480E-B97D-7088D1A27733}" type="presParOf" srcId="{2DDC1391-610A-4DE6-8660-A2FF432A0C5C}" destId="{86858688-5FE2-49A0-934C-72CCD3BC254C}" srcOrd="3" destOrd="0" presId="urn:microsoft.com/office/officeart/2018/2/layout/IconVerticalSolidList"/>
    <dgm:cxn modelId="{CCB1CA70-6E90-413F-883C-D7B5A82DE689}" type="presParOf" srcId="{E7F77477-696B-4ADF-801D-28A056C80957}" destId="{4B01BCBC-F91E-473C-B7C7-EB763FDE6EFE}" srcOrd="1" destOrd="0" presId="urn:microsoft.com/office/officeart/2018/2/layout/IconVerticalSolidList"/>
    <dgm:cxn modelId="{DB5E80BF-B91F-4D94-84EF-93FAD27F1742}" type="presParOf" srcId="{E7F77477-696B-4ADF-801D-28A056C80957}" destId="{454B7482-B69B-4409-A37E-C8E05DE209B3}" srcOrd="2" destOrd="0" presId="urn:microsoft.com/office/officeart/2018/2/layout/IconVerticalSolidList"/>
    <dgm:cxn modelId="{519BFE1A-9177-47A3-9D03-54A097F5048A}" type="presParOf" srcId="{454B7482-B69B-4409-A37E-C8E05DE209B3}" destId="{9AE50288-9861-4759-B00F-27AA541C8D74}" srcOrd="0" destOrd="0" presId="urn:microsoft.com/office/officeart/2018/2/layout/IconVerticalSolidList"/>
    <dgm:cxn modelId="{BD5A98B7-37E3-4F44-B00A-FDC442CED0CB}" type="presParOf" srcId="{454B7482-B69B-4409-A37E-C8E05DE209B3}" destId="{88FC47A6-13D5-4FAC-90B2-FB416B6C3977}" srcOrd="1" destOrd="0" presId="urn:microsoft.com/office/officeart/2018/2/layout/IconVerticalSolidList"/>
    <dgm:cxn modelId="{1630A98F-4959-48DF-972B-B8033221EBBB}" type="presParOf" srcId="{454B7482-B69B-4409-A37E-C8E05DE209B3}" destId="{793E19C3-7EE4-4E03-B942-65415CCC34C3}" srcOrd="2" destOrd="0" presId="urn:microsoft.com/office/officeart/2018/2/layout/IconVerticalSolidList"/>
    <dgm:cxn modelId="{DA215700-5EAC-4C38-822E-5FEE0E31BDC8}" type="presParOf" srcId="{454B7482-B69B-4409-A37E-C8E05DE209B3}" destId="{E35EBFBD-33DB-4969-9A64-A30745BCE808}" srcOrd="3" destOrd="0" presId="urn:microsoft.com/office/officeart/2018/2/layout/IconVerticalSolidList"/>
    <dgm:cxn modelId="{CA9E1623-0647-42B2-9667-83961B8772F9}" type="presParOf" srcId="{E7F77477-696B-4ADF-801D-28A056C80957}" destId="{925E83E1-F27C-41D7-B5C9-3AD42493575F}" srcOrd="3" destOrd="0" presId="urn:microsoft.com/office/officeart/2018/2/layout/IconVerticalSolidList"/>
    <dgm:cxn modelId="{2A1F396A-164C-495D-9B7E-B18B32ACD8E8}" type="presParOf" srcId="{E7F77477-696B-4ADF-801D-28A056C80957}" destId="{BCB2C544-B738-423C-B602-93F79D1519BD}" srcOrd="4" destOrd="0" presId="urn:microsoft.com/office/officeart/2018/2/layout/IconVerticalSolidList"/>
    <dgm:cxn modelId="{49D60C5C-6A5F-42CB-9219-299DD94080B5}" type="presParOf" srcId="{BCB2C544-B738-423C-B602-93F79D1519BD}" destId="{69042DA2-8B4C-47A1-9773-45A89D997A48}" srcOrd="0" destOrd="0" presId="urn:microsoft.com/office/officeart/2018/2/layout/IconVerticalSolidList"/>
    <dgm:cxn modelId="{A8ABB90F-A408-4251-B05A-F938398F06C2}" type="presParOf" srcId="{BCB2C544-B738-423C-B602-93F79D1519BD}" destId="{5C472B92-50E8-4D53-AE9D-62E88B446185}" srcOrd="1" destOrd="0" presId="urn:microsoft.com/office/officeart/2018/2/layout/IconVerticalSolidList"/>
    <dgm:cxn modelId="{0B451AFA-F695-48F3-BBBD-41ECB6787DB2}" type="presParOf" srcId="{BCB2C544-B738-423C-B602-93F79D1519BD}" destId="{EB2406C4-E782-4CE6-A247-8367FDED9EB5}" srcOrd="2" destOrd="0" presId="urn:microsoft.com/office/officeart/2018/2/layout/IconVerticalSolidList"/>
    <dgm:cxn modelId="{67637148-78BE-49B5-9F6E-113BC9995D66}" type="presParOf" srcId="{BCB2C544-B738-423C-B602-93F79D1519BD}" destId="{74C13767-F590-489B-A9CE-AC93A09D36EF}" srcOrd="3" destOrd="0" presId="urn:microsoft.com/office/officeart/2018/2/layout/IconVerticalSolidList"/>
    <dgm:cxn modelId="{A268C272-0FF3-46ED-8A03-9A38477FBC7F}" type="presParOf" srcId="{E7F77477-696B-4ADF-801D-28A056C80957}" destId="{DDA8367D-6A3A-4AC5-A50C-DA5B84F1A3BE}" srcOrd="5" destOrd="0" presId="urn:microsoft.com/office/officeart/2018/2/layout/IconVerticalSolidList"/>
    <dgm:cxn modelId="{EFCC1552-FDF9-4C80-AED8-C7545CB7DB9E}" type="presParOf" srcId="{E7F77477-696B-4ADF-801D-28A056C80957}" destId="{C555AC10-1B3C-40F5-A00B-2A9B485C09F0}" srcOrd="6" destOrd="0" presId="urn:microsoft.com/office/officeart/2018/2/layout/IconVerticalSolidList"/>
    <dgm:cxn modelId="{5610D862-0A72-4797-906D-AC58D2CB4C81}" type="presParOf" srcId="{C555AC10-1B3C-40F5-A00B-2A9B485C09F0}" destId="{F5B00837-9E7B-4919-89B5-A51917FFE77B}" srcOrd="0" destOrd="0" presId="urn:microsoft.com/office/officeart/2018/2/layout/IconVerticalSolidList"/>
    <dgm:cxn modelId="{36F9A173-3037-4C53-9E4A-E18CAF5D7439}" type="presParOf" srcId="{C555AC10-1B3C-40F5-A00B-2A9B485C09F0}" destId="{EBD0D92F-B80A-48E1-96D6-FB9710BCD7F5}" srcOrd="1" destOrd="0" presId="urn:microsoft.com/office/officeart/2018/2/layout/IconVerticalSolidList"/>
    <dgm:cxn modelId="{78C6C14D-4BFB-4697-97EA-AA8A061D6547}" type="presParOf" srcId="{C555AC10-1B3C-40F5-A00B-2A9B485C09F0}" destId="{B0331A87-F7E3-43A1-A9D5-12D943989ED4}" srcOrd="2" destOrd="0" presId="urn:microsoft.com/office/officeart/2018/2/layout/IconVerticalSolidList"/>
    <dgm:cxn modelId="{1FD0AEB4-CAB0-405C-8FAD-2505B4A4A582}" type="presParOf" srcId="{C555AC10-1B3C-40F5-A00B-2A9B485C09F0}" destId="{BE887248-5816-4565-AAE7-C526BD1E3C4E}" srcOrd="3" destOrd="0" presId="urn:microsoft.com/office/officeart/2018/2/layout/IconVerticalSolidList"/>
    <dgm:cxn modelId="{1AA1B24B-386B-484E-BC5E-D3ECDC80EE0C}" type="presParOf" srcId="{E7F77477-696B-4ADF-801D-28A056C80957}" destId="{1BFCE3BA-3D77-4125-9390-C6B11A32B006}" srcOrd="7" destOrd="0" presId="urn:microsoft.com/office/officeart/2018/2/layout/IconVerticalSolidList"/>
    <dgm:cxn modelId="{5D031414-77F6-449B-9EDD-4F540644BC84}" type="presParOf" srcId="{E7F77477-696B-4ADF-801D-28A056C80957}" destId="{CC45A7AF-ABED-41A1-8FC8-337027C75AAF}" srcOrd="8" destOrd="0" presId="urn:microsoft.com/office/officeart/2018/2/layout/IconVerticalSolidList"/>
    <dgm:cxn modelId="{0BECC220-2556-48F8-AAF8-A7D36690647F}" type="presParOf" srcId="{CC45A7AF-ABED-41A1-8FC8-337027C75AAF}" destId="{27F76B38-EEFF-43B3-BC63-F68E4FC8F296}" srcOrd="0" destOrd="0" presId="urn:microsoft.com/office/officeart/2018/2/layout/IconVerticalSolidList"/>
    <dgm:cxn modelId="{DA36ADCD-8B89-470F-9476-60D895743AEB}" type="presParOf" srcId="{CC45A7AF-ABED-41A1-8FC8-337027C75AAF}" destId="{DE4A963F-60CC-49A2-B5E0-BD5812295220}" srcOrd="1" destOrd="0" presId="urn:microsoft.com/office/officeart/2018/2/layout/IconVerticalSolidList"/>
    <dgm:cxn modelId="{5B82F8F2-65B7-43A3-A368-604610C6CA54}" type="presParOf" srcId="{CC45A7AF-ABED-41A1-8FC8-337027C75AAF}" destId="{41F07DC1-4CE7-436C-962B-F5211BDFE6C3}" srcOrd="2" destOrd="0" presId="urn:microsoft.com/office/officeart/2018/2/layout/IconVerticalSolidList"/>
    <dgm:cxn modelId="{CAC94538-A707-449E-A76A-F4E4F560AC13}" type="presParOf" srcId="{CC45A7AF-ABED-41A1-8FC8-337027C75AAF}" destId="{E58DEF0B-DCE2-4DFE-B1D6-686B75A49E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80EC2-5BA6-4D51-A8C8-93137E506DF4}">
      <dsp:nvSpPr>
        <dsp:cNvPr id="0" name=""/>
        <dsp:cNvSpPr/>
      </dsp:nvSpPr>
      <dsp:spPr>
        <a:xfrm>
          <a:off x="0" y="3325"/>
          <a:ext cx="7688645" cy="708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DDBCC-CDD0-4548-9623-FA816A070CB9}">
      <dsp:nvSpPr>
        <dsp:cNvPr id="0" name=""/>
        <dsp:cNvSpPr/>
      </dsp:nvSpPr>
      <dsp:spPr>
        <a:xfrm>
          <a:off x="214280" y="162707"/>
          <a:ext cx="389600" cy="389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58688-5FE2-49A0-934C-72CCD3BC254C}">
      <dsp:nvSpPr>
        <dsp:cNvPr id="0" name=""/>
        <dsp:cNvSpPr/>
      </dsp:nvSpPr>
      <dsp:spPr>
        <a:xfrm>
          <a:off x="818161" y="3325"/>
          <a:ext cx="6870483" cy="70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69" tIns="74969" rIns="74969" bIns="749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Maintain a healthy, balanced diet</a:t>
          </a:r>
        </a:p>
      </dsp:txBody>
      <dsp:txXfrm>
        <a:off x="818161" y="3325"/>
        <a:ext cx="6870483" cy="708365"/>
      </dsp:txXfrm>
    </dsp:sp>
    <dsp:sp modelId="{9AE50288-9861-4759-B00F-27AA541C8D74}">
      <dsp:nvSpPr>
        <dsp:cNvPr id="0" name=""/>
        <dsp:cNvSpPr/>
      </dsp:nvSpPr>
      <dsp:spPr>
        <a:xfrm>
          <a:off x="0" y="888782"/>
          <a:ext cx="7688645" cy="708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C47A6-13D5-4FAC-90B2-FB416B6C3977}">
      <dsp:nvSpPr>
        <dsp:cNvPr id="0" name=""/>
        <dsp:cNvSpPr/>
      </dsp:nvSpPr>
      <dsp:spPr>
        <a:xfrm>
          <a:off x="214280" y="1048164"/>
          <a:ext cx="389600" cy="389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EBFBD-33DB-4969-9A64-A30745BCE808}">
      <dsp:nvSpPr>
        <dsp:cNvPr id="0" name=""/>
        <dsp:cNvSpPr/>
      </dsp:nvSpPr>
      <dsp:spPr>
        <a:xfrm>
          <a:off x="818161" y="888782"/>
          <a:ext cx="6870483" cy="70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69" tIns="74969" rIns="74969" bIns="749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Limit cholesterol intake (No dessert &amp; Fried chicken </a:t>
          </a:r>
          <a:r>
            <a:rPr lang="en-US" sz="1900" kern="1200">
              <a:sym typeface="Wingdings" panose="05000000000000000000" pitchFamily="2" charset="2"/>
            </a:rPr>
            <a:t></a:t>
          </a:r>
          <a:r>
            <a:rPr lang="en-US" sz="1900" kern="1200"/>
            <a:t>)</a:t>
          </a:r>
        </a:p>
      </dsp:txBody>
      <dsp:txXfrm>
        <a:off x="818161" y="888782"/>
        <a:ext cx="6870483" cy="708365"/>
      </dsp:txXfrm>
    </dsp:sp>
    <dsp:sp modelId="{69042DA2-8B4C-47A1-9773-45A89D997A48}">
      <dsp:nvSpPr>
        <dsp:cNvPr id="0" name=""/>
        <dsp:cNvSpPr/>
      </dsp:nvSpPr>
      <dsp:spPr>
        <a:xfrm>
          <a:off x="0" y="1774238"/>
          <a:ext cx="7688645" cy="708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72B92-50E8-4D53-AE9D-62E88B446185}">
      <dsp:nvSpPr>
        <dsp:cNvPr id="0" name=""/>
        <dsp:cNvSpPr/>
      </dsp:nvSpPr>
      <dsp:spPr>
        <a:xfrm>
          <a:off x="214280" y="1933621"/>
          <a:ext cx="389600" cy="389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13767-F590-489B-A9CE-AC93A09D36EF}">
      <dsp:nvSpPr>
        <dsp:cNvPr id="0" name=""/>
        <dsp:cNvSpPr/>
      </dsp:nvSpPr>
      <dsp:spPr>
        <a:xfrm>
          <a:off x="818161" y="1774238"/>
          <a:ext cx="6870483" cy="70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69" tIns="74969" rIns="74969" bIns="749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Lower drinking frequency (decrease </a:t>
          </a:r>
          <a:r>
            <a:rPr lang="en-US" sz="1900" b="1" kern="1200"/>
            <a:t>Hypertension</a:t>
          </a:r>
          <a:r>
            <a:rPr lang="en-US" sz="1900" kern="1200"/>
            <a:t> possibility)</a:t>
          </a:r>
        </a:p>
      </dsp:txBody>
      <dsp:txXfrm>
        <a:off x="818161" y="1774238"/>
        <a:ext cx="6870483" cy="708365"/>
      </dsp:txXfrm>
    </dsp:sp>
    <dsp:sp modelId="{F5B00837-9E7B-4919-89B5-A51917FFE77B}">
      <dsp:nvSpPr>
        <dsp:cNvPr id="0" name=""/>
        <dsp:cNvSpPr/>
      </dsp:nvSpPr>
      <dsp:spPr>
        <a:xfrm>
          <a:off x="0" y="2659695"/>
          <a:ext cx="7688645" cy="708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0D92F-B80A-48E1-96D6-FB9710BCD7F5}">
      <dsp:nvSpPr>
        <dsp:cNvPr id="0" name=""/>
        <dsp:cNvSpPr/>
      </dsp:nvSpPr>
      <dsp:spPr>
        <a:xfrm>
          <a:off x="214280" y="2819077"/>
          <a:ext cx="389600" cy="389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87248-5816-4565-AAE7-C526BD1E3C4E}">
      <dsp:nvSpPr>
        <dsp:cNvPr id="0" name=""/>
        <dsp:cNvSpPr/>
      </dsp:nvSpPr>
      <dsp:spPr>
        <a:xfrm>
          <a:off x="818161" y="2659695"/>
          <a:ext cx="6870483" cy="70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69" tIns="74969" rIns="74969" bIns="749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 exercise (control your BMI)</a:t>
          </a:r>
        </a:p>
      </dsp:txBody>
      <dsp:txXfrm>
        <a:off x="818161" y="2659695"/>
        <a:ext cx="6870483" cy="708365"/>
      </dsp:txXfrm>
    </dsp:sp>
    <dsp:sp modelId="{27F76B38-EEFF-43B3-BC63-F68E4FC8F296}">
      <dsp:nvSpPr>
        <dsp:cNvPr id="0" name=""/>
        <dsp:cNvSpPr/>
      </dsp:nvSpPr>
      <dsp:spPr>
        <a:xfrm>
          <a:off x="0" y="3545152"/>
          <a:ext cx="7688645" cy="708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A963F-60CC-49A2-B5E0-BD5812295220}">
      <dsp:nvSpPr>
        <dsp:cNvPr id="0" name=""/>
        <dsp:cNvSpPr/>
      </dsp:nvSpPr>
      <dsp:spPr>
        <a:xfrm>
          <a:off x="214280" y="3704534"/>
          <a:ext cx="389600" cy="3896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DEF0B-DCE2-4DFE-B1D6-686B75A49EB5}">
      <dsp:nvSpPr>
        <dsp:cNvPr id="0" name=""/>
        <dsp:cNvSpPr/>
      </dsp:nvSpPr>
      <dsp:spPr>
        <a:xfrm>
          <a:off x="818161" y="3545152"/>
          <a:ext cx="6870483" cy="708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69" tIns="74969" rIns="74969" bIns="749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Give up smoking (at least trying </a:t>
          </a:r>
          <a:r>
            <a:rPr lang="en-US" sz="1900" kern="1200">
              <a:sym typeface="Wingdings" panose="05000000000000000000" pitchFamily="2" charset="2"/>
            </a:rPr>
            <a:t></a:t>
          </a:r>
          <a:r>
            <a:rPr lang="en-US" sz="1900" kern="1200"/>
            <a:t>)</a:t>
          </a:r>
        </a:p>
      </dsp:txBody>
      <dsp:txXfrm>
        <a:off x="818161" y="3545152"/>
        <a:ext cx="6870483" cy="708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main parts (introduction) – normal procedure of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Brief review +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5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5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931628" cy="184708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EBA0026-8676-FC4D-B8E3-23D67CC31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56D6AE6-8806-5841-BD04-7C1509FA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6" y="1774217"/>
            <a:ext cx="694875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F79387AB-96AB-3C45-A320-91F134DB3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389510"/>
            <a:ext cx="7715250" cy="1331865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 </a:t>
            </a:r>
            <a:br>
              <a:rPr lang="en-US"/>
            </a:br>
            <a:r>
              <a:rPr lang="en-US"/>
              <a:t>that runs to two 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578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5AAAF-3BA6-4445-BF32-09164447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BEBFC15-B7A4-FB4F-B562-C691AE531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8D5845-E94B-FC44-882C-248EE3B0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2D2F673-8F81-4982-AA66-35312BF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289198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76838"/>
            <a:ext cx="3600164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279146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66786"/>
            <a:ext cx="3600168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86758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99253-B000-1442-A7D2-EB536C15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FB445FB3-9F03-6E45-A046-D32E1D8A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149722-E418-5049-AB8B-86D90151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9942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686758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1686756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2674396"/>
            <a:ext cx="2230029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168675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2674396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143A-0CC6-6041-BD38-4C994DA8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2A845926-60C8-4F49-ABF0-3DC9E8370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07D8975-2D7E-8541-B9BA-B4ACB245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5177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643188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0285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80285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958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72958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0557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656311" y="167670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656311" y="2664346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11BA-BD6E-E14D-A115-587308DB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B052AD83-662D-804A-9C50-78BD2D9F7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09F774AF-F9D8-314F-ADA4-4C6BF856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7261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83F529D-C880-45A0-81D8-FD2CC04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7716440" cy="329184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7716440" cy="754602"/>
          </a:xfr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row text</a:t>
            </a:r>
          </a:p>
          <a:p>
            <a:pPr lvl="0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38019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11376"/>
            <a:ext cx="7716440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44628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80501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93705"/>
            <a:ext cx="7716440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26956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76717-4761-EC4B-BDB1-C130638E5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34AAC5E4-D04D-AA43-9A77-008D2409B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5C6E8E-B090-754E-BB4D-53EC4364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4087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A9A771B-4FFF-4EBF-A07A-0D6292A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9830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21424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54675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20213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83657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16908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3041F-D604-4688-B75A-90D37AFDDB0E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B91F83-8428-4E5A-9C88-17829B687B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62772" y="1688512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B1D581-6D4C-4716-AE96-DBB4F953B95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62773" y="2121764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BA4B0-A083-4A1F-9D3B-A041B59E7C2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62773" y="3223178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DD4A4D-E1FC-4E83-A8AA-A324B6B0E44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62774" y="3656430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E7D5C-ACCB-47E6-A3F5-6F3F51A0F37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62775" y="4685411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9D9DC4-BB53-4441-9B74-84922B36994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62776" y="5118662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4845D-2BF0-2740-9880-8D2B0EBB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5AA78D2-879D-BC4F-9774-9CE61C81A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5EBCFD2-248B-A44E-AEE6-8987ECBEC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35829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1EE2C71-E6FD-4A5F-BC00-7290049C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7" y="2120011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2660476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698A-599E-4227-BA19-18EFBBF3E0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5571" y="280360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470A9-B821-4D01-8FB4-31DF303421A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5573" y="3236853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3691764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07C81-6817-4069-BC84-0CE4705AE1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5574" y="387014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103820-8C7A-497C-BCBA-2CFEB4549C8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5576" y="4303394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CE437-6AD8-4170-8DC8-66894266CE06}"/>
              </a:ext>
            </a:extLst>
          </p:cNvPr>
          <p:cNvCxnSpPr/>
          <p:nvPr userDrawn="1"/>
        </p:nvCxnSpPr>
        <p:spPr>
          <a:xfrm>
            <a:off x="714380" y="478519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02F409-DCF5-4241-BB5E-6E37CC8D35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5573" y="4988550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C426E8-7005-475F-BC32-B5F0BA7A8A4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5574" y="5421802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22804C-AFDD-4E8C-BFDC-31326A2127FA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342B0E-1F8B-4D4C-ABA7-E43BC2B3F4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50622" y="1688232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F3285B-83DB-4917-9F24-EC0C964DE40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50623" y="2121485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88D8B1-0044-4EC5-B4CD-DB1095F378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51817" y="2805075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100E2-DAE8-4111-AF37-8909AA389FC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51819" y="3238327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B1E9EC-56B4-4514-B189-24BD47F549F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851820" y="3871616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85484E-408B-4771-9259-BAAC2A6E601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851822" y="4304868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E05AF1-1486-45F2-B87D-2AE555B8D1C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851819" y="4990024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C4B0E5-3C7E-4BC2-AA92-4156C26C91F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851820" y="5423276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80C56-313A-5C4D-A02B-5C10621A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35" name="Picture 34" descr="The University of Iowa">
            <a:extLst>
              <a:ext uri="{FF2B5EF4-FFF2-40B4-BE49-F238E27FC236}">
                <a16:creationId xmlns:a16="http://schemas.microsoft.com/office/drawing/2014/main" id="{2DA8F900-4BB3-134B-A7DE-0A6F6369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5B719EA-A20E-994C-8EEE-69E62E50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6853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947D672-DDE7-4F36-B79C-4245C5D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756430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37816"/>
            <a:ext cx="360016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FB9F7B-CC85-4936-BE2A-DF6B8BF46018}"/>
              </a:ext>
            </a:extLst>
          </p:cNvPr>
          <p:cNvCxnSpPr/>
          <p:nvPr userDrawn="1"/>
        </p:nvCxnSpPr>
        <p:spPr>
          <a:xfrm>
            <a:off x="711994" y="3790765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FA8ABE-0B6C-4930-94A9-A2BB4166E51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8539" y="4109427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E91DB8-4856-4AED-8362-60627F681EE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18540" y="4590814"/>
            <a:ext cx="3600164" cy="11819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79385"/>
            <a:ext cx="0" cy="42727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746378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27764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BD4A33-C7CC-4380-A2BB-ECC6C2FB722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29457" y="4099375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CD0BB64-6643-42CE-AFE7-372305F2123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29458" y="4580761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606F0-071A-A842-B316-9BEBD143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70498093-055A-1249-80EE-EB69C10A9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EADFDD-6D39-8041-B44B-CC11D0FD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484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2400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310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1220" y="2469136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385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4310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36853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Stat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04928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36853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69397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Stat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37472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69397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9F9D999-694A-C64C-9BA8-FF37455DD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000685F-E841-A44D-AC9C-173BD5E3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  <p:sp>
        <p:nvSpPr>
          <p:cNvPr id="34" name="Picture Placeholder 50">
            <a:extLst>
              <a:ext uri="{FF2B5EF4-FFF2-40B4-BE49-F238E27FC236}">
                <a16:creationId xmlns:a16="http://schemas.microsoft.com/office/drawing/2014/main" id="{F52BFEB6-775B-5540-A1D7-F6E3DDCDB8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73763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50">
            <a:extLst>
              <a:ext uri="{FF2B5EF4-FFF2-40B4-BE49-F238E27FC236}">
                <a16:creationId xmlns:a16="http://schemas.microsoft.com/office/drawing/2014/main" id="{3B2767A3-945C-8A48-8F63-467E5E2A4DD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606307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2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16102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7272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4078664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4078664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4078663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A13C9DCC-5284-6A4A-A857-E196C97A3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E85593F-9DA3-E843-83EA-BB61BA6E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D17A9-33ED-0C42-9E29-A5641F8C0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9924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69A0A84-E625-844B-BFE2-C1C6287E290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0329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736D78-B363-E54C-9445-910A8845B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3747" y="2265939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E5BD224-C6F0-A44B-8415-008E871A70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760374" y="2552669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85800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5" y="1774217"/>
            <a:ext cx="6874669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2BFB147F-9BD6-AA42-8D58-18E266C69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6484" y="150"/>
            <a:ext cx="2020330" cy="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B9DD2E6-4011-470E-85A1-9331B2E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4375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720638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54213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660475" y="4073057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8BB7-B3A6-0D4A-A743-C8950F98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34" name="Picture 33" descr="The University of Iowa">
            <a:extLst>
              <a:ext uri="{FF2B5EF4-FFF2-40B4-BE49-F238E27FC236}">
                <a16:creationId xmlns:a16="http://schemas.microsoft.com/office/drawing/2014/main" id="{E6A101F6-A986-EA4C-85FF-846F802DF0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A4A05F-7745-F24C-BB9F-0EF0456B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94BC38-28A2-BC4E-9A38-652E9790E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78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BEB5B93C-855D-1841-B46E-5C7DC4474C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169656" y="2531257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8EAE07-826D-E648-AD1B-C375586F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5813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6B4B3321-3FE0-F24B-B46D-CBEB820F0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05973" y="2546988"/>
            <a:ext cx="806295" cy="79844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3422DB-51E9-564F-9FE0-BE73E0376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7656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2E216002-26D5-D44D-B1E3-F7FFA5933B3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67368" y="2546987"/>
            <a:ext cx="825546" cy="81750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48D4D-6BD9-F24C-955D-9701360F7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961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E602C083-BC5F-514B-8FA9-A814C3E274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086775" y="2525203"/>
            <a:ext cx="825548" cy="81750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29AABA-668F-408C-81ED-9A30ED0A4B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994" y="1684461"/>
            <a:ext cx="237767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354891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4264538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C3EF38F-8A6A-4B49-A1A2-467E7797A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1836" y="1677611"/>
            <a:ext cx="2240483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3537679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4253301"/>
            <a:ext cx="2230029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DDD8951C-5A36-4D07-AB7C-0F597B3D79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81" y="1684461"/>
            <a:ext cx="237514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3537679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4253301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AB539-1500-4641-B587-77CADD88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366D8D2D-32DD-794A-9976-853EF6500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934CAC-A1D4-6545-B8FE-B5DAC1E7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646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21D4365-BAA8-4F76-87AD-1A328301E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1994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58088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B10E167-B94B-AD40-958C-D9E0F8F9DF4A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2695022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3DF098-BB37-5848-9388-750D29EFC65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2722790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E4DEF0-41BC-4548-B7BA-1E5B0231AFFD}"/>
              </a:ext>
            </a:extLst>
          </p:cNvPr>
          <p:cNvSpPr>
            <a:spLocks noGrp="1"/>
          </p:cNvSpPr>
          <p:nvPr userDrawn="1">
            <p:ph idx="25" hasCustomPrompt="1"/>
          </p:nvPr>
        </p:nvSpPr>
        <p:spPr>
          <a:xfrm>
            <a:off x="2722791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1805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64CDDAA-23B4-C842-845C-7640D95F2B65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4678050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B8CCE3-3756-5947-84B2-DFCA00A013F6}"/>
              </a:ext>
            </a:extLst>
          </p:cNvPr>
          <p:cNvSpPr>
            <a:spLocks noGrp="1"/>
          </p:cNvSpPr>
          <p:nvPr userDrawn="1">
            <p:ph idx="27" hasCustomPrompt="1"/>
          </p:nvPr>
        </p:nvSpPr>
        <p:spPr>
          <a:xfrm>
            <a:off x="4682218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C56F7D-4836-1E4F-BD4C-CB150E12E098}"/>
              </a:ext>
            </a:extLst>
          </p:cNvPr>
          <p:cNvSpPr>
            <a:spLocks noGrp="1"/>
          </p:cNvSpPr>
          <p:nvPr userDrawn="1">
            <p:ph idx="28" hasCustomPrompt="1"/>
          </p:nvPr>
        </p:nvSpPr>
        <p:spPr>
          <a:xfrm>
            <a:off x="4682219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6272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6A5C640-1D0E-4428-AC28-148AE98A7B34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6661077" y="1680693"/>
            <a:ext cx="176202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6656311" y="354891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6656311" y="4230000"/>
            <a:ext cx="1769150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20753-9BFD-2840-9C93-FF72942ED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8" name="Picture 27" descr="The University of Iowa">
            <a:extLst>
              <a:ext uri="{FF2B5EF4-FFF2-40B4-BE49-F238E27FC236}">
                <a16:creationId xmlns:a16="http://schemas.microsoft.com/office/drawing/2014/main" id="{5841833A-DC48-1341-8CED-2C33FF13E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532311-74A6-524D-8B7C-520D61A0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7002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2BA8F287-92C7-4FFD-A7E9-45864F8E9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94" y="498296"/>
            <a:ext cx="3945731" cy="89611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F03A-71CF-475D-8A3C-99FC106D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404DB8-B6AC-4389-8E6E-A115840D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86758"/>
            <a:ext cx="3943351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8651" y="1"/>
            <a:ext cx="3771900" cy="63895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0F7CB-393D-BF45-B52D-542FDDEFC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0" name="Picture 9" descr="The University of Iowa">
            <a:extLst>
              <a:ext uri="{FF2B5EF4-FFF2-40B4-BE49-F238E27FC236}">
                <a16:creationId xmlns:a16="http://schemas.microsoft.com/office/drawing/2014/main" id="{AEE57422-8581-D940-B95A-28BB5FA8E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890DD7-288C-3F48-AC5A-4CC0C37D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34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426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962386"/>
            <a:ext cx="3949838" cy="3981214"/>
          </a:xfrm>
        </p:spPr>
        <p:txBody>
          <a:bodyPr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chemeClr val="tx2"/>
              </a:buCl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9627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85223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69627" y="3234551"/>
            <a:ext cx="3774374" cy="31638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 Click icon to add picture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DFA0-3257-B044-87EF-16154359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BF0FB327-46C7-CA4D-9F47-B21B9F7D7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0A57B74-2163-4C4B-BFF2-0F1E68BF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45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24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494273"/>
            <a:ext cx="7717631" cy="86908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1994" y="13100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11994" y="1570038"/>
            <a:ext cx="7717631" cy="4114800"/>
          </a:xfr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6D074-0631-F846-A2A3-4A39FEAEF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34AAA98D-AE4C-3B41-A01C-8A57BF732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1FD608-F8D8-AF42-97E8-83F5C7F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14770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B9834-3ABC-DD48-8F8B-7C2FACEC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87" y="3087124"/>
            <a:ext cx="2015280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Contact Person Name</a:t>
            </a:r>
          </a:p>
          <a:p>
            <a:pPr lvl="0"/>
            <a:r>
              <a:rPr lang="en-US"/>
              <a:t>Contact Person Title </a:t>
            </a:r>
          </a:p>
          <a:p>
            <a:pPr lvl="0"/>
            <a:r>
              <a:rPr lang="en-US"/>
              <a:t>Contact Person Unit</a:t>
            </a:r>
          </a:p>
          <a:p>
            <a:pPr lvl="0"/>
            <a:endParaRPr lang="en-US"/>
          </a:p>
          <a:p>
            <a:pPr lvl="0"/>
            <a:r>
              <a:rPr lang="en-US"/>
              <a:t>Phone: </a:t>
            </a:r>
          </a:p>
          <a:p>
            <a:pPr lvl="0"/>
            <a:r>
              <a:rPr lang="en-US"/>
              <a:t>Fax: </a:t>
            </a:r>
          </a:p>
          <a:p>
            <a:pPr lvl="0"/>
            <a:r>
              <a:rPr lang="en-US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1994" y="4789293"/>
            <a:ext cx="292608" cy="30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435" y="4789292"/>
            <a:ext cx="1719072" cy="300082"/>
          </a:xfrm>
          <a:solidFill>
            <a:schemeClr val="tx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803454" y="4864147"/>
            <a:ext cx="146304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1287" y="-1189"/>
            <a:ext cx="2015279" cy="96327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F85C9B-9D4B-D642-BBFB-CDE025D6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</a:p>
        </p:txBody>
      </p:sp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7420D0-6FF1-9C4A-B953-EA4EEABBA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03884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68763" y="3105910"/>
            <a:ext cx="2020329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Contact Person Name</a:t>
            </a:r>
          </a:p>
          <a:p>
            <a:pPr lvl="0"/>
            <a:r>
              <a:rPr lang="en-US"/>
              <a:t>Contact Person Title </a:t>
            </a:r>
          </a:p>
          <a:p>
            <a:pPr lvl="0"/>
            <a:r>
              <a:rPr lang="en-US"/>
              <a:t>Contact Person Unit</a:t>
            </a:r>
          </a:p>
          <a:p>
            <a:pPr lvl="0"/>
            <a:endParaRPr lang="en-US"/>
          </a:p>
          <a:p>
            <a:pPr lvl="0"/>
            <a:r>
              <a:rPr lang="en-US"/>
              <a:t>Phone: </a:t>
            </a:r>
          </a:p>
          <a:p>
            <a:pPr lvl="0"/>
            <a:r>
              <a:rPr lang="en-US"/>
              <a:t>Fax: </a:t>
            </a:r>
          </a:p>
          <a:p>
            <a:pPr lvl="0"/>
            <a:r>
              <a:rPr lang="en-US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711993" y="4770260"/>
            <a:ext cx="292608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7825" y="4770260"/>
            <a:ext cx="1719072" cy="300082"/>
          </a:xfrm>
          <a:solidFill>
            <a:schemeClr val="accent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/>
              <a:t>Insert Web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5728D-FF50-4FF2-AC2E-B13A3D44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454" y="4845115"/>
            <a:ext cx="146304" cy="150373"/>
            <a:chOff x="3057746" y="812006"/>
            <a:chExt cx="173610" cy="183357"/>
          </a:xfrm>
          <a:noFill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6E0DE-15E0-485B-8083-6D1BB965B9B6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4EFEE4-DF1C-4FDF-ABC6-804BF8FA2941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5" name="Picture 14" descr="The University of Iowa">
            <a:extLst>
              <a:ext uri="{FF2B5EF4-FFF2-40B4-BE49-F238E27FC236}">
                <a16:creationId xmlns:a16="http://schemas.microsoft.com/office/drawing/2014/main" id="{6179B039-C5FC-F04C-AB21-BEF980B03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68762" y="-581"/>
            <a:ext cx="2020330" cy="962061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E4C36A-C453-EE4B-A1E5-D1232C36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sz="1650"/>
          </a:p>
        </p:txBody>
      </p:sp>
    </p:spTree>
    <p:extLst>
      <p:ext uri="{BB962C8B-B14F-4D97-AF65-F5344CB8AC3E}">
        <p14:creationId xmlns:p14="http://schemas.microsoft.com/office/powerpoint/2010/main" val="37886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OWA Logo with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993FB4-4336-2048-A6A4-FA306EBBE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229810"/>
            <a:ext cx="7886700" cy="1311454"/>
          </a:xfrm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Closing Slide Header</a:t>
            </a:r>
          </a:p>
        </p:txBody>
      </p:sp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1793124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0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2595562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7720" cy="2431224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Example of the Presentation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4C79AA-0B96-2A43-86A1-A71A1D4C8E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4"/>
            <a:ext cx="4616795" cy="404721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A7101AB8-54F7-4A4E-9611-F4F2ECFBD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81555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9BBB92-B5AB-3E46-A519-2A2BBFF13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F49CB936-90E7-D144-B9DC-7CF3F98E2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622"/>
            <a:ext cx="2015279" cy="959656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941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6794" cy="2561760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Example of the Presentation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A797-13D4-A243-B1AE-4498B36D4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5"/>
            <a:ext cx="4616795" cy="393146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84DA5E7-4B71-0543-8E46-EC2A81EAE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69980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993354-AA52-D24C-AE6B-C02456C6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Insert-&gt;Header and Footer-&gt;Type Customizable Name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73F5E00-2329-6246-A2BB-7BCD46F83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-1189"/>
            <a:ext cx="2015279" cy="9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1"/>
            <a:ext cx="7715249" cy="759906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2271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2"/>
            <a:ext cx="7715249" cy="759907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9891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FB54BE8-0526-614C-A06E-8C6258999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09282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17923A-4119-CF48-9F2D-05B0A69EB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4488-0ADE-1843-91C1-1CA37137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746" y="1763547"/>
            <a:ext cx="4186265" cy="618631"/>
          </a:xfrm>
          <a:solidFill>
            <a:schemeClr val="accent1"/>
          </a:solidFill>
        </p:spPr>
        <p:txBody>
          <a:bodyPr wrap="square" lIns="91440" tIns="91440" bIns="0">
            <a:spAutoFit/>
          </a:bodyPr>
          <a:lstStyle>
            <a:lvl1pPr>
              <a:defRPr sz="3800"/>
            </a:lvl1pPr>
          </a:lstStyle>
          <a:p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80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070F21D-F194-034E-812B-69D1C6C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13FBC-A4AA-9B4F-8E9B-12CD6600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C1D3A-9762-7F4D-AB5C-A3F0114B6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7" name="Picture 6" descr="The University of Iowa">
            <a:extLst>
              <a:ext uri="{FF2B5EF4-FFF2-40B4-BE49-F238E27FC236}">
                <a16:creationId xmlns:a16="http://schemas.microsoft.com/office/drawing/2014/main" id="{22558F6C-63A6-764A-A42A-B9198FB98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87A145-9C93-2C47-9BAC-3865EAA30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783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8" name="Picture 7" descr="The University of Iowa">
            <a:extLst>
              <a:ext uri="{FF2B5EF4-FFF2-40B4-BE49-F238E27FC236}">
                <a16:creationId xmlns:a16="http://schemas.microsoft.com/office/drawing/2014/main" id="{CD97EF86-E180-1E4F-8C76-63FC6B251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D3EF9-AA04-A444-8D91-715DA8A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7" r:id="rId2"/>
    <p:sldLayoutId id="2147483688" r:id="rId3"/>
    <p:sldLayoutId id="2147483684" r:id="rId4"/>
    <p:sldLayoutId id="2147483663" r:id="rId5"/>
    <p:sldLayoutId id="2147483686" r:id="rId6"/>
    <p:sldLayoutId id="2147483690" r:id="rId7"/>
    <p:sldLayoutId id="2147483682" r:id="rId8"/>
    <p:sldLayoutId id="2147483650" r:id="rId9"/>
    <p:sldLayoutId id="2147483662" r:id="rId10"/>
    <p:sldLayoutId id="2147483670" r:id="rId11"/>
    <p:sldLayoutId id="2147483667" r:id="rId12"/>
    <p:sldLayoutId id="2147483668" r:id="rId13"/>
    <p:sldLayoutId id="2147483675" r:id="rId14"/>
    <p:sldLayoutId id="2147483677" r:id="rId15"/>
    <p:sldLayoutId id="2147483676" r:id="rId16"/>
    <p:sldLayoutId id="2147483672" r:id="rId17"/>
    <p:sldLayoutId id="2147483692" r:id="rId18"/>
    <p:sldLayoutId id="2147483669" r:id="rId19"/>
    <p:sldLayoutId id="2147483671" r:id="rId20"/>
    <p:sldLayoutId id="2147483679" r:id="rId21"/>
    <p:sldLayoutId id="2147483680" r:id="rId22"/>
    <p:sldLayoutId id="2147483654" r:id="rId23"/>
    <p:sldLayoutId id="2147483655" r:id="rId24"/>
    <p:sldLayoutId id="2147483665" r:id="rId25"/>
    <p:sldLayoutId id="2147483664" r:id="rId26"/>
    <p:sldLayoutId id="2147483689" r:id="rId27"/>
    <p:sldLayoutId id="2147483693" r:id="rId28"/>
    <p:sldLayoutId id="2147483691" r:id="rId2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Roboto" panose="02000000000000000000" pitchFamily="2" charset="0"/>
        <a:buChar char="–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4" y="2677626"/>
            <a:ext cx="6931628" cy="1847088"/>
          </a:xfrm>
        </p:spPr>
        <p:txBody>
          <a:bodyPr>
            <a:normAutofit fontScale="90000"/>
          </a:bodyPr>
          <a:lstStyle/>
          <a:p>
            <a:r>
              <a:rPr lang="en-US"/>
              <a:t>Analysis &amp; Prediction on Coronary Heart Disease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44" y="4709626"/>
            <a:ext cx="7765770" cy="365125"/>
          </a:xfrm>
        </p:spPr>
        <p:txBody>
          <a:bodyPr>
            <a:normAutofit/>
          </a:bodyPr>
          <a:lstStyle/>
          <a:p>
            <a:r>
              <a:rPr lang="en-US"/>
              <a:t>Presenter: Linghe Gong, Connor </a:t>
            </a:r>
            <a:r>
              <a:rPr lang="en-US" err="1"/>
              <a:t>Parnau</a:t>
            </a:r>
            <a:r>
              <a:rPr lang="en-US"/>
              <a:t>, John Biju Varghese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044" y="5098725"/>
            <a:ext cx="7765770" cy="414991"/>
          </a:xfrm>
        </p:spPr>
        <p:txBody>
          <a:bodyPr/>
          <a:lstStyle/>
          <a:p>
            <a:r>
              <a:rPr lang="en-US"/>
              <a:t>Dec 05, 2024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F0ED-D0CB-3AF5-AEBD-A0C1BA8F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E6A23-4D62-AA05-E23B-5E199005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Straightforward Remove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1F1ED-6CBD-C10C-596D-55696221DA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- ('education', 'BMI') : personal demographics could be removed</a:t>
            </a:r>
          </a:p>
          <a:p>
            <a:r>
              <a:rPr lang="en-US"/>
              <a:t>- ('</a:t>
            </a:r>
            <a:r>
              <a:rPr lang="en-US" err="1"/>
              <a:t>cigsPerDay</a:t>
            </a:r>
            <a:r>
              <a:rPr lang="en-US"/>
              <a:t>') : All NA values are not 0 since  they are all current smokers</a:t>
            </a:r>
          </a:p>
          <a:p>
            <a:r>
              <a:rPr lang="en-US"/>
              <a:t>- ('</a:t>
            </a:r>
            <a:r>
              <a:rPr lang="en-US" err="1"/>
              <a:t>heartRate</a:t>
            </a:r>
            <a:r>
              <a:rPr lang="en-US"/>
              <a:t>') : only 1 record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4A330B-19AB-0CD9-1DE0-22FEBC6EFF1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/>
              <a:t>Mean Interpolation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7ED847-5C58-CE07-A822-5DC7032F7D1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/>
              <a:t>- ('</a:t>
            </a:r>
            <a:r>
              <a:rPr lang="en-US" err="1"/>
              <a:t>BPMeds</a:t>
            </a:r>
            <a:r>
              <a:rPr lang="en-US"/>
              <a:t>') : based on the current blood pressure condition, will be 1 if urgent condition currently, else 0.</a:t>
            </a:r>
          </a:p>
          <a:p>
            <a:r>
              <a:rPr lang="en-US"/>
              <a:t>- ('</a:t>
            </a:r>
            <a:r>
              <a:rPr lang="en-US" err="1"/>
              <a:t>totChol</a:t>
            </a:r>
            <a:r>
              <a:rPr lang="en-US"/>
              <a:t>') : 3 ranges (underweight - normal - overweight) according to BMI</a:t>
            </a:r>
          </a:p>
          <a:p>
            <a:r>
              <a:rPr lang="en-US"/>
              <a:t>- ('glucose'): 2 fill-in number based on diabetes or not</a:t>
            </a:r>
          </a:p>
        </p:txBody>
      </p:sp>
    </p:spTree>
    <p:extLst>
      <p:ext uri="{BB962C8B-B14F-4D97-AF65-F5344CB8AC3E}">
        <p14:creationId xmlns:p14="http://schemas.microsoft.com/office/powerpoint/2010/main" val="265475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5565-FAD9-540F-3DA8-A8BA719C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1C1A-7926-1850-5979-4AF514D0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33813"/>
            <a:ext cx="3105681" cy="4087808"/>
          </a:xfrm>
        </p:spPr>
        <p:txBody>
          <a:bodyPr/>
          <a:lstStyle/>
          <a:p>
            <a:r>
              <a:rPr lang="en-US" sz="1800">
                <a:latin typeface="Georgia" panose="02040502050405020303" pitchFamily="18" charset="0"/>
              </a:rPr>
              <a:t>What</a:t>
            </a:r>
            <a:r>
              <a:rPr lang="zh-CN" altLang="en-US" sz="1800">
                <a:latin typeface="Georgia" panose="02040502050405020303" pitchFamily="18" charset="0"/>
              </a:rPr>
              <a:t> </a:t>
            </a:r>
            <a:r>
              <a:rPr lang="en-US" altLang="zh-CN" sz="1800">
                <a:latin typeface="Georgia" panose="02040502050405020303" pitchFamily="18" charset="0"/>
              </a:rPr>
              <a:t>is</a:t>
            </a:r>
            <a:r>
              <a:rPr lang="zh-CN" altLang="en-US" sz="1800">
                <a:latin typeface="Georgia" panose="02040502050405020303" pitchFamily="18" charset="0"/>
              </a:rPr>
              <a:t> </a:t>
            </a:r>
            <a:r>
              <a:rPr lang="en-US" altLang="zh-CN" sz="1800">
                <a:latin typeface="Georgia" panose="02040502050405020303" pitchFamily="18" charset="0"/>
              </a:rPr>
              <a:t>the</a:t>
            </a:r>
            <a:r>
              <a:rPr lang="zh-CN" altLang="en-US" sz="1800">
                <a:latin typeface="Georgia" panose="02040502050405020303" pitchFamily="18" charset="0"/>
              </a:rPr>
              <a:t> </a:t>
            </a:r>
            <a:r>
              <a:rPr lang="en-US" altLang="zh-CN" sz="1800">
                <a:latin typeface="Georgia" panose="02040502050405020303" pitchFamily="18" charset="0"/>
              </a:rPr>
              <a:t>distribution of </a:t>
            </a:r>
            <a:r>
              <a:rPr lang="en-US" altLang="zh-CN" sz="1800" err="1">
                <a:latin typeface="Georgia" panose="02040502050405020303" pitchFamily="18" charset="0"/>
              </a:rPr>
              <a:t>TenYearCHD</a:t>
            </a:r>
            <a:r>
              <a:rPr lang="en-US" altLang="zh-CN" sz="1800">
                <a:latin typeface="Georgia" panose="02040502050405020303" pitchFamily="18" charset="0"/>
              </a:rPr>
              <a:t>?</a:t>
            </a:r>
          </a:p>
          <a:p>
            <a:pPr lvl="1"/>
            <a:r>
              <a:rPr lang="en-US" altLang="zh-CN" sz="1400">
                <a:latin typeface="Georgia" panose="02040502050405020303" pitchFamily="18" charset="0"/>
              </a:rPr>
              <a:t>0 &gt;&gt; 1</a:t>
            </a:r>
          </a:p>
          <a:p>
            <a:endParaRPr lang="en-US" altLang="zh-CN" sz="600">
              <a:latin typeface="Georgia" panose="02040502050405020303" pitchFamily="18" charset="0"/>
            </a:endParaRPr>
          </a:p>
          <a:p>
            <a:r>
              <a:rPr lang="en-US" sz="1800">
                <a:latin typeface="Georgia" panose="02040502050405020303" pitchFamily="18" charset="0"/>
              </a:rPr>
              <a:t>Why Imbalanced data matters?</a:t>
            </a:r>
          </a:p>
          <a:p>
            <a:pPr lvl="1"/>
            <a:r>
              <a:rPr lang="en-US" sz="1400" b="1">
                <a:latin typeface="Georgia" panose="02040502050405020303" pitchFamily="18" charset="0"/>
              </a:rPr>
              <a:t>Biased Models: </a:t>
            </a:r>
            <a:r>
              <a:rPr lang="en-US" sz="1400">
                <a:latin typeface="Georgia" panose="02040502050405020303" pitchFamily="18" charset="0"/>
              </a:rPr>
              <a:t>The model may predict the majority class more often, ignoring the minority class</a:t>
            </a:r>
          </a:p>
          <a:p>
            <a:pPr lvl="1"/>
            <a:r>
              <a:rPr lang="en-US" sz="1400" b="1">
                <a:latin typeface="Georgia" panose="02040502050405020303" pitchFamily="18" charset="0"/>
              </a:rPr>
              <a:t>Poor Performance Metrics</a:t>
            </a:r>
            <a:r>
              <a:rPr lang="en-US" sz="1400">
                <a:latin typeface="Georgia" panose="02040502050405020303" pitchFamily="18" charset="0"/>
              </a:rPr>
              <a:t>: Accuracy may appear low if the model ignores the minority class.</a:t>
            </a:r>
            <a:endParaRPr lang="en-US" sz="1600">
              <a:latin typeface="Georgia" panose="02040502050405020303" pitchFamily="18" charset="0"/>
            </a:endParaRP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C220D973-4789-8390-D200-B6EAB6B6B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46" y="172701"/>
            <a:ext cx="4944770" cy="59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2C89-E8AA-6B97-D571-C06D73D5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72" y="2184901"/>
            <a:ext cx="5056613" cy="2431224"/>
          </a:xfrm>
        </p:spPr>
        <p:txBody>
          <a:bodyPr>
            <a:normAutofit/>
          </a:bodyPr>
          <a:lstStyle/>
          <a:p>
            <a:r>
              <a:rPr lang="en-US" sz="4400"/>
              <a:t>EDA part 1.</a:t>
            </a:r>
            <a:br>
              <a:rPr lang="en-US" sz="4400"/>
            </a:br>
            <a:r>
              <a:rPr lang="en-US" sz="3600" b="0"/>
              <a:t>Overall</a:t>
            </a:r>
            <a:r>
              <a:rPr lang="en-US" sz="4400" b="0"/>
              <a:t> </a:t>
            </a:r>
            <a:r>
              <a:rPr lang="en-US" sz="3600" b="0"/>
              <a:t>Factor Analysis</a:t>
            </a:r>
            <a:endParaRPr lang="en-US" sz="4400" b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1B1A2A-0DF5-9F59-00BB-CA6661E69C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039535-192B-7F3D-0712-3911918C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6FB8D1-EC26-DB77-080F-109152FA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Model (</a:t>
            </a:r>
            <a:r>
              <a:rPr lang="en-US" err="1"/>
              <a:t>lm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0C47-D40C-5C59-AA5C-1AD5EF801BC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Georgia" panose="02040502050405020303" pitchFamily="18" charset="0"/>
              </a:rPr>
              <a:t>Key Assumptions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Georgia" panose="02040502050405020303" pitchFamily="18" charset="0"/>
              </a:rPr>
              <a:t>Linearity</a:t>
            </a:r>
          </a:p>
          <a:p>
            <a:pPr marL="628650" lvl="1" indent="-285750">
              <a:buFontTx/>
              <a:buChar char="-"/>
            </a:pPr>
            <a:r>
              <a:rPr lang="en-US" sz="1600">
                <a:latin typeface="Georgia" panose="02040502050405020303" pitchFamily="18" charset="0"/>
              </a:rPr>
              <a:t>relationship between the predictors and the response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Georgia" panose="02040502050405020303" pitchFamily="18" charset="0"/>
              </a:rPr>
              <a:t>Normality</a:t>
            </a:r>
            <a:endParaRPr lang="en-US">
              <a:latin typeface="Georgia" panose="02040502050405020303" pitchFamily="18" charset="0"/>
            </a:endParaRPr>
          </a:p>
          <a:p>
            <a:pPr marL="628650" lvl="1" indent="-285750">
              <a:buFontTx/>
              <a:buChar char="-"/>
            </a:pPr>
            <a:r>
              <a:rPr lang="en-US" sz="1600">
                <a:latin typeface="Georgia" panose="02040502050405020303" pitchFamily="18" charset="0"/>
              </a:rPr>
              <a:t>The residuals (errors) are normally distributed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Georgia" panose="02040502050405020303" pitchFamily="18" charset="0"/>
              </a:rPr>
              <a:t>Independence</a:t>
            </a:r>
            <a:endParaRPr lang="en-US">
              <a:latin typeface="Georgia" panose="02040502050405020303" pitchFamily="18" charset="0"/>
            </a:endParaRPr>
          </a:p>
          <a:p>
            <a:pPr marL="628650" lvl="1" indent="-285750">
              <a:buFontTx/>
              <a:buChar char="-"/>
            </a:pPr>
            <a:r>
              <a:rPr lang="en-US" sz="1600">
                <a:latin typeface="Georgia" panose="02040502050405020303" pitchFamily="18" charset="0"/>
              </a:rPr>
              <a:t>Observations are independent of each other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38D2D-7A2C-8A2C-117E-07F7C56860E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/>
              <a:t>Generalized Linear Model (</a:t>
            </a:r>
            <a:r>
              <a:rPr lang="en-US" err="1"/>
              <a:t>glm</a:t>
            </a:r>
            <a:r>
              <a:rPr lang="en-US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32149-4491-8AEB-3C4F-DC42A746C92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extends the linear model to allow for: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Georgia" panose="02040502050405020303" pitchFamily="18" charset="0"/>
              </a:rPr>
              <a:t>Non-normal response distributions</a:t>
            </a:r>
            <a:endParaRPr lang="en-US">
              <a:latin typeface="Georgia" panose="02040502050405020303" pitchFamily="18" charset="0"/>
            </a:endParaRPr>
          </a:p>
          <a:p>
            <a:pPr marL="628650" lvl="1" indent="-285750">
              <a:buFontTx/>
              <a:buChar char="-"/>
            </a:pPr>
            <a:r>
              <a:rPr lang="en-US" sz="1600">
                <a:latin typeface="Georgia" panose="02040502050405020303" pitchFamily="18" charset="0"/>
              </a:rPr>
              <a:t>The dependent variable can follow distributions like Binomial, Poisson, etc.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Georgia" panose="02040502050405020303" pitchFamily="18" charset="0"/>
              </a:rPr>
              <a:t>Nonlinear relationships</a:t>
            </a:r>
            <a:endParaRPr lang="en-US">
              <a:latin typeface="Georgia" panose="02040502050405020303" pitchFamily="18" charset="0"/>
            </a:endParaRPr>
          </a:p>
          <a:p>
            <a:pPr marL="628650" lvl="1" indent="-285750">
              <a:buFontTx/>
              <a:buChar char="-"/>
            </a:pPr>
            <a:r>
              <a:rPr lang="en-US" sz="1600">
                <a:latin typeface="Georgia" panose="02040502050405020303" pitchFamily="18" charset="0"/>
              </a:rPr>
              <a:t>relationship between the predictors and the response</a:t>
            </a:r>
          </a:p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858548-DD7E-830A-CD36-890CD799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6" y="5183991"/>
            <a:ext cx="3919686" cy="482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5D1D43-F07F-031C-B260-D48E4B92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70" y="5174999"/>
            <a:ext cx="4136080" cy="4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6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2B3EFB-1B86-25F4-07D3-2F535F2D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GLM Experiments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226FDC-647D-CF4B-8F5A-6939E22745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6" y="1654629"/>
            <a:ext cx="3600164" cy="390146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From the results:</a:t>
            </a:r>
          </a:p>
          <a:p>
            <a:pPr marL="628650" lvl="1" indent="-285750">
              <a:buFontTx/>
              <a:buChar char="-"/>
            </a:pPr>
            <a:r>
              <a:rPr lang="en-US" sz="1400" b="1">
                <a:latin typeface="Georgia" panose="02040502050405020303" pitchFamily="18" charset="0"/>
              </a:rPr>
              <a:t>Attributes:</a:t>
            </a:r>
            <a:r>
              <a:rPr lang="en-US" sz="1400">
                <a:latin typeface="Georgia" panose="02040502050405020303" pitchFamily="18" charset="0"/>
              </a:rPr>
              <a:t> Male, age, </a:t>
            </a:r>
            <a:r>
              <a:rPr lang="en-US" sz="1400" err="1">
                <a:latin typeface="Georgia" panose="02040502050405020303" pitchFamily="18" charset="0"/>
              </a:rPr>
              <a:t>cigsPerDay</a:t>
            </a:r>
            <a:r>
              <a:rPr lang="en-US" sz="1400">
                <a:latin typeface="Georgia" panose="02040502050405020303" pitchFamily="18" charset="0"/>
              </a:rPr>
              <a:t>, </a:t>
            </a:r>
            <a:r>
              <a:rPr lang="en-US" sz="1400" err="1">
                <a:latin typeface="Georgia" panose="02040502050405020303" pitchFamily="18" charset="0"/>
              </a:rPr>
              <a:t>BPMeds</a:t>
            </a:r>
            <a:r>
              <a:rPr lang="en-US" sz="1400">
                <a:latin typeface="Georgia" panose="02040502050405020303" pitchFamily="18" charset="0"/>
              </a:rPr>
              <a:t>, </a:t>
            </a:r>
            <a:r>
              <a:rPr lang="en-US" sz="1400" err="1">
                <a:latin typeface="Georgia" panose="02040502050405020303" pitchFamily="18" charset="0"/>
              </a:rPr>
              <a:t>prevalentStroke</a:t>
            </a:r>
            <a:r>
              <a:rPr lang="en-US" sz="1400">
                <a:latin typeface="Georgia" panose="02040502050405020303" pitchFamily="18" charset="0"/>
              </a:rPr>
              <a:t>, </a:t>
            </a:r>
            <a:r>
              <a:rPr lang="en-US" sz="1400" err="1">
                <a:latin typeface="Georgia" panose="02040502050405020303" pitchFamily="18" charset="0"/>
              </a:rPr>
              <a:t>prevalentHype</a:t>
            </a:r>
            <a:r>
              <a:rPr lang="en-US" sz="1400">
                <a:latin typeface="Georgia" panose="02040502050405020303" pitchFamily="18" charset="0"/>
              </a:rPr>
              <a:t>, glucose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Can we use this result?</a:t>
            </a: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Flexibility</a:t>
            </a:r>
          </a:p>
          <a:p>
            <a:pPr marL="628650" lvl="1" indent="-285750">
              <a:buFontTx/>
              <a:buChar char="-"/>
            </a:pPr>
            <a:r>
              <a:rPr lang="en-US" sz="1400" err="1">
                <a:latin typeface="Georgia" panose="02040502050405020303" pitchFamily="18" charset="0"/>
              </a:rPr>
              <a:t>Interprebility</a:t>
            </a:r>
            <a:endParaRPr lang="en-US" sz="1400">
              <a:latin typeface="Georgia" panose="02040502050405020303" pitchFamily="18" charset="0"/>
            </a:endParaRP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Diagnostic tools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Georgia" panose="02040502050405020303" pitchFamily="18" charset="0"/>
              </a:rPr>
              <a:t>But…</a:t>
            </a: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Collinearity</a:t>
            </a: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High dimensionality</a:t>
            </a: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Sensitivity to outliers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47E757-896A-A43F-5CA5-1E44B23925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23988" y="1018566"/>
            <a:ext cx="3600168" cy="754602"/>
          </a:xfrm>
        </p:spPr>
        <p:txBody>
          <a:bodyPr/>
          <a:lstStyle/>
          <a:p>
            <a:r>
              <a:rPr lang="en-US"/>
              <a:t>Results: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E21E867-8E8B-1FD1-F118-0D447EF8438C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2"/>
          <a:stretch>
            <a:fillRect/>
          </a:stretch>
        </p:blipFill>
        <p:spPr>
          <a:xfrm>
            <a:off x="4823988" y="1813564"/>
            <a:ext cx="4108311" cy="3583592"/>
          </a:xfrm>
        </p:spPr>
      </p:pic>
    </p:spTree>
    <p:extLst>
      <p:ext uri="{BB962C8B-B14F-4D97-AF65-F5344CB8AC3E}">
        <p14:creationId xmlns:p14="http://schemas.microsoft.com/office/powerpoint/2010/main" val="413112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97600F7-7D4D-97EF-2FAE-E713A1FB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49" y="1128094"/>
            <a:ext cx="3261179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Collinearity From Correlation Heatmap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C7233C-CF8F-D3C0-2918-6238C513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926" y="1384919"/>
            <a:ext cx="4666421" cy="40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5B81E70D-37A0-1BCB-8CB3-1A19901A1C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5050" y="2130887"/>
            <a:ext cx="2575635" cy="35990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</a:pPr>
            <a:r>
              <a:rPr lang="en-US" sz="1600" b="1" err="1">
                <a:latin typeface="Georgia" panose="02040502050405020303" pitchFamily="18" charset="0"/>
                <a:ea typeface="+mn-ea"/>
                <a:cs typeface="+mn-cs"/>
              </a:rPr>
              <a:t>cigsPerDay</a:t>
            </a:r>
            <a:r>
              <a:rPr lang="en-US" sz="1600">
                <a:latin typeface="Georgia" panose="02040502050405020303" pitchFamily="18" charset="0"/>
                <a:ea typeface="+mn-ea"/>
                <a:cs typeface="+mn-cs"/>
              </a:rPr>
              <a:t> and </a:t>
            </a:r>
            <a:r>
              <a:rPr lang="en-US" sz="1600" b="1" err="1">
                <a:latin typeface="Georgia" panose="02040502050405020303" pitchFamily="18" charset="0"/>
                <a:ea typeface="+mn-ea"/>
                <a:cs typeface="+mn-cs"/>
              </a:rPr>
              <a:t>currentSmoker</a:t>
            </a:r>
            <a:r>
              <a:rPr lang="en-US" sz="1600">
                <a:latin typeface="Georgia" panose="02040502050405020303" pitchFamily="18" charset="0"/>
                <a:ea typeface="+mn-ea"/>
                <a:cs typeface="+mn-cs"/>
              </a:rPr>
              <a:t> show a strong positive correlation (0.76)</a:t>
            </a:r>
          </a:p>
          <a:p>
            <a:pPr lvl="1" indent="-228600" defTabSz="914400">
              <a:lnSpc>
                <a:spcPct val="90000"/>
              </a:lnSpc>
            </a:pPr>
            <a:r>
              <a:rPr lang="en-US" sz="1200">
                <a:latin typeface="Georgia" panose="02040502050405020303" pitchFamily="18" charset="0"/>
                <a:ea typeface="+mn-ea"/>
                <a:cs typeface="+mn-cs"/>
              </a:rPr>
              <a:t>This makes sense as smokers tend to smoke cigarettes daily.</a:t>
            </a:r>
          </a:p>
          <a:p>
            <a:pPr indent="-228600" defTabSz="914400">
              <a:lnSpc>
                <a:spcPct val="90000"/>
              </a:lnSpc>
            </a:pPr>
            <a:endParaRPr lang="en-US" sz="1600">
              <a:latin typeface="Georgia" panose="02040502050405020303" pitchFamily="18" charset="0"/>
              <a:ea typeface="+mn-ea"/>
              <a:cs typeface="+mn-cs"/>
            </a:endParaRPr>
          </a:p>
          <a:p>
            <a:pPr indent="-228600" defTabSz="914400">
              <a:lnSpc>
                <a:spcPct val="90000"/>
              </a:lnSpc>
            </a:pPr>
            <a:r>
              <a:rPr lang="en-US" sz="1600" b="1" err="1">
                <a:latin typeface="Georgia" panose="02040502050405020303" pitchFamily="18" charset="0"/>
                <a:ea typeface="+mn-ea"/>
                <a:cs typeface="+mn-cs"/>
              </a:rPr>
              <a:t>sysBP</a:t>
            </a:r>
            <a:r>
              <a:rPr lang="en-US" sz="1600">
                <a:latin typeface="Georgia" panose="02040502050405020303" pitchFamily="18" charset="0"/>
                <a:ea typeface="+mn-ea"/>
                <a:cs typeface="+mn-cs"/>
              </a:rPr>
              <a:t> and </a:t>
            </a:r>
            <a:r>
              <a:rPr lang="en-US" sz="1600" b="1" err="1">
                <a:latin typeface="Georgia" panose="02040502050405020303" pitchFamily="18" charset="0"/>
                <a:ea typeface="+mn-ea"/>
                <a:cs typeface="+mn-cs"/>
              </a:rPr>
              <a:t>prevalentHyp</a:t>
            </a:r>
            <a:r>
              <a:rPr lang="en-US" sz="1600">
                <a:latin typeface="Georgia" panose="02040502050405020303" pitchFamily="18" charset="0"/>
                <a:ea typeface="+mn-ea"/>
                <a:cs typeface="+mn-cs"/>
              </a:rPr>
              <a:t> have a strong correlation (~0.7)</a:t>
            </a:r>
          </a:p>
          <a:p>
            <a:pPr lvl="1" indent="-228600" defTabSz="914400">
              <a:lnSpc>
                <a:spcPct val="90000"/>
              </a:lnSpc>
            </a:pPr>
            <a:r>
              <a:rPr lang="en-US" sz="1200">
                <a:latin typeface="Georgia" panose="02040502050405020303" pitchFamily="18" charset="0"/>
                <a:ea typeface="+mn-ea"/>
                <a:cs typeface="+mn-cs"/>
              </a:rPr>
              <a:t>likely because hypertension is related to higher systolic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35414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9456-FA26-6514-1653-F3F47999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Principal Component Analysis (PCA)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87BAF1-8AAA-1362-4400-2EF1A23B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785459"/>
            <a:ext cx="3600168" cy="374036"/>
          </a:xfrm>
        </p:spPr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74127F-029A-68DA-7CFF-ADD85037E8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8543" y="2117672"/>
            <a:ext cx="3600164" cy="1200572"/>
          </a:xfrm>
        </p:spPr>
        <p:txBody>
          <a:bodyPr>
            <a:normAutofit lnSpcReduction="10000"/>
          </a:bodyPr>
          <a:lstStyle/>
          <a:p>
            <a:r>
              <a:rPr lang="en-US" sz="1600" b="1"/>
              <a:t>		</a:t>
            </a:r>
          </a:p>
          <a:p>
            <a:r>
              <a:rPr lang="en-US" sz="1600" b="1">
                <a:latin typeface="Georgia" panose="02040502050405020303" pitchFamily="18" charset="0"/>
              </a:rPr>
              <a:t>		</a:t>
            </a:r>
          </a:p>
          <a:p>
            <a:r>
              <a:rPr lang="en-US" sz="1600" b="1" err="1">
                <a:latin typeface="Georgia" panose="02040502050405020303" pitchFamily="18" charset="0"/>
              </a:rPr>
              <a:t>PC_i</a:t>
            </a:r>
            <a:r>
              <a:rPr lang="en-US" sz="1600" b="1">
                <a:latin typeface="Georgia" panose="02040502050405020303" pitchFamily="18" charset="0"/>
              </a:rPr>
              <a:t>​: </a:t>
            </a:r>
            <a:r>
              <a:rPr lang="en-US" sz="1600">
                <a:latin typeface="Georgia" panose="02040502050405020303" pitchFamily="18" charset="0"/>
              </a:rPr>
              <a:t>Principal Component </a:t>
            </a:r>
            <a:r>
              <a:rPr lang="en-US" sz="1600" err="1">
                <a:latin typeface="Georgia" panose="02040502050405020303" pitchFamily="18" charset="0"/>
              </a:rPr>
              <a:t>i</a:t>
            </a:r>
            <a:endParaRPr lang="en-US" sz="1400">
              <a:latin typeface="Georgia" panose="02040502050405020303" pitchFamily="18" charset="0"/>
            </a:endParaRPr>
          </a:p>
          <a:p>
            <a:r>
              <a:rPr lang="en-US" sz="1400" b="1" err="1">
                <a:latin typeface="Georgia" panose="02040502050405020303" pitchFamily="18" charset="0"/>
              </a:rPr>
              <a:t>wij</a:t>
            </a:r>
            <a:r>
              <a:rPr lang="en-US" sz="1400" b="1">
                <a:latin typeface="Georgia" panose="02040502050405020303" pitchFamily="18" charset="0"/>
              </a:rPr>
              <a:t>​: </a:t>
            </a:r>
            <a:r>
              <a:rPr lang="en-US" sz="1400">
                <a:latin typeface="Georgia" panose="02040502050405020303" pitchFamily="18" charset="0"/>
              </a:rPr>
              <a:t>Loading (weight) of variable </a:t>
            </a:r>
            <a:r>
              <a:rPr lang="en-US" sz="1400" err="1">
                <a:latin typeface="Georgia" panose="02040502050405020303" pitchFamily="18" charset="0"/>
              </a:rPr>
              <a:t>X_j</a:t>
            </a:r>
            <a:r>
              <a:rPr lang="en-US" sz="1400">
                <a:latin typeface="Georgia" panose="02040502050405020303" pitchFamily="18" charset="0"/>
              </a:rPr>
              <a:t>​ in </a:t>
            </a:r>
            <a:r>
              <a:rPr lang="en-US" sz="1400" err="1">
                <a:latin typeface="Georgia" panose="02040502050405020303" pitchFamily="18" charset="0"/>
              </a:rPr>
              <a:t>PC_i</a:t>
            </a:r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EBA4C8-37F8-6B6A-D93E-4DC2275D540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/>
              <a:t>Dimension Reduction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19A290-9B89-5D1B-54CC-D8637A9774B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Retain top PCs explaining &gt;95 of variance.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Reduce p-dimensional data to k-dimensions.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DC9CEA-F22D-B748-683C-0C207502670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25292" y="1795686"/>
            <a:ext cx="3600168" cy="374036"/>
          </a:xfrm>
        </p:spPr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B7277C-1CC9-84D1-4A7D-317846C8165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25293" y="2320620"/>
            <a:ext cx="3600168" cy="1200572"/>
          </a:xfrm>
        </p:spPr>
        <p:txBody>
          <a:bodyPr>
            <a:normAutofit/>
          </a:bodyPr>
          <a:lstStyle/>
          <a:p>
            <a:r>
              <a:rPr lang="en-US" b="1">
                <a:latin typeface="Georgia" panose="02040502050405020303" pitchFamily="18" charset="0"/>
              </a:rPr>
              <a:t>Maximize Variance</a:t>
            </a:r>
            <a:r>
              <a:rPr lang="en-US">
                <a:latin typeface="Georgia" panose="02040502050405020303" pitchFamily="18" charset="0"/>
              </a:rPr>
              <a:t>: Each PC explains the maximum possible variance, subject to being orthogonal to the previous PCs</a:t>
            </a:r>
          </a:p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ECD238E-D71F-EB53-5791-0271A8D6C3B4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/>
              <a:t>Collinearity Mitigation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608DF78-D6DE-8CD4-5BDB-A63D59FAFB0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4829457" y="4580761"/>
            <a:ext cx="3915400" cy="135558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High Correlation → Similar Loadings for PC1</a:t>
            </a:r>
          </a:p>
          <a:p>
            <a:pPr marL="628650" lvl="1" indent="-285750">
              <a:buFontTx/>
              <a:buChar char="-"/>
            </a:pPr>
            <a:r>
              <a:rPr lang="en-US" sz="1200">
                <a:latin typeface="Georgia" panose="02040502050405020303" pitchFamily="18" charset="0"/>
              </a:rPr>
              <a:t>Two measurements of the same phenomenon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Similar Loadings for PC1 → Similar direction</a:t>
            </a:r>
          </a:p>
          <a:p>
            <a:pPr marL="628650" lvl="1" indent="-285750">
              <a:buFontTx/>
              <a:buChar char="-"/>
            </a:pPr>
            <a:r>
              <a:rPr lang="en-US" sz="1200">
                <a:latin typeface="Georgia" panose="02040502050405020303" pitchFamily="18" charset="0"/>
              </a:rPr>
              <a:t>capture different aspects of the same underlying phenomenon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4CA655-187B-ABDC-6318-4FA42424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0" y="2175733"/>
            <a:ext cx="3312660" cy="5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7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BDFA16C-890C-4895-9474-300572A4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PCA Experiments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967EA75-089D-A914-0472-7F865A2C7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8543" y="1569764"/>
            <a:ext cx="3600164" cy="3279254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US" b="1">
                <a:effectLst/>
                <a:latin typeface="Georgia" panose="02040502050405020303" pitchFamily="18" charset="0"/>
              </a:rPr>
              <a:t>Groups</a:t>
            </a:r>
          </a:p>
          <a:p>
            <a:pPr>
              <a:lnSpc>
                <a:spcPts val="1425"/>
              </a:lnSpc>
            </a:pPr>
            <a:r>
              <a:rPr lang="en-US" b="1">
                <a:latin typeface="Georgia" panose="02040502050405020303" pitchFamily="18" charset="0"/>
              </a:rPr>
              <a:t>		</a:t>
            </a:r>
            <a:br>
              <a:rPr lang="en-US" b="0">
                <a:effectLst/>
                <a:latin typeface="Georgia" panose="02040502050405020303" pitchFamily="18" charset="0"/>
              </a:rPr>
            </a:br>
            <a:r>
              <a:rPr lang="en-US" b="0">
                <a:effectLst/>
                <a:latin typeface="Georgia" panose="02040502050405020303" pitchFamily="18" charset="0"/>
              </a:rPr>
              <a:t>1. </a:t>
            </a:r>
            <a:r>
              <a:rPr lang="en-US" b="0" err="1">
                <a:effectLst/>
                <a:latin typeface="Georgia" panose="02040502050405020303" pitchFamily="18" charset="0"/>
              </a:rPr>
              <a:t>sysBP</a:t>
            </a:r>
            <a:r>
              <a:rPr lang="en-US" b="0">
                <a:effectLst/>
                <a:latin typeface="Georgia" panose="02040502050405020303" pitchFamily="18" charset="0"/>
              </a:rPr>
              <a:t>/</a:t>
            </a:r>
            <a:r>
              <a:rPr lang="en-US" b="0" err="1">
                <a:effectLst/>
                <a:latin typeface="Georgia" panose="02040502050405020303" pitchFamily="18" charset="0"/>
              </a:rPr>
              <a:t>diaBP</a:t>
            </a:r>
            <a:r>
              <a:rPr lang="en-US" b="0">
                <a:effectLst/>
                <a:latin typeface="Georgia" panose="02040502050405020303" pitchFamily="18" charset="0"/>
              </a:rPr>
              <a:t>/</a:t>
            </a:r>
            <a:r>
              <a:rPr lang="en-US" b="0" err="1">
                <a:effectLst/>
                <a:latin typeface="Georgia" panose="02040502050405020303" pitchFamily="18" charset="0"/>
              </a:rPr>
              <a:t>prevalentHyp</a:t>
            </a:r>
            <a:endParaRPr lang="en-US" b="0">
              <a:effectLst/>
              <a:latin typeface="Georgia" panose="02040502050405020303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effectLst/>
                <a:latin typeface="Georgia" panose="02040502050405020303" pitchFamily="18" charset="0"/>
              </a:rPr>
              <a:t>2. </a:t>
            </a:r>
            <a:r>
              <a:rPr lang="en-US" b="0" err="1">
                <a:effectLst/>
                <a:latin typeface="Georgia" panose="02040502050405020303" pitchFamily="18" charset="0"/>
              </a:rPr>
              <a:t>totChol</a:t>
            </a:r>
            <a:r>
              <a:rPr lang="en-US" b="0">
                <a:effectLst/>
                <a:latin typeface="Georgia" panose="02040502050405020303" pitchFamily="18" charset="0"/>
              </a:rPr>
              <a:t>/</a:t>
            </a:r>
            <a:r>
              <a:rPr lang="en-US" b="0" err="1">
                <a:effectLst/>
                <a:latin typeface="Georgia" panose="02040502050405020303" pitchFamily="18" charset="0"/>
              </a:rPr>
              <a:t>currentSmoker</a:t>
            </a:r>
            <a:endParaRPr lang="en-US" b="0">
              <a:effectLst/>
              <a:latin typeface="Georgia" panose="02040502050405020303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>
                <a:effectLst/>
                <a:latin typeface="Georgia" panose="02040502050405020303" pitchFamily="18" charset="0"/>
              </a:rPr>
              <a:t>3. </a:t>
            </a:r>
            <a:r>
              <a:rPr lang="en-US" b="0" err="1">
                <a:effectLst/>
                <a:latin typeface="Georgia" panose="02040502050405020303" pitchFamily="18" charset="0"/>
              </a:rPr>
              <a:t>cigsPerDay</a:t>
            </a:r>
            <a:r>
              <a:rPr lang="en-US" b="0">
                <a:effectLst/>
                <a:latin typeface="Georgia" panose="02040502050405020303" pitchFamily="18" charset="0"/>
              </a:rPr>
              <a:t>/glucose</a:t>
            </a:r>
          </a:p>
          <a:p>
            <a:pPr>
              <a:lnSpc>
                <a:spcPts val="1425"/>
              </a:lnSpc>
            </a:pPr>
            <a:r>
              <a:rPr lang="en-US" b="0">
                <a:effectLst/>
                <a:latin typeface="Georgia" panose="02040502050405020303" pitchFamily="18" charset="0"/>
              </a:rPr>
              <a:t>4. diabetes/</a:t>
            </a:r>
            <a:r>
              <a:rPr lang="en-US" b="0" err="1">
                <a:effectLst/>
                <a:latin typeface="Georgia" panose="02040502050405020303" pitchFamily="18" charset="0"/>
              </a:rPr>
              <a:t>heartRate</a:t>
            </a:r>
            <a:endParaRPr lang="en-US" b="0">
              <a:effectLst/>
              <a:latin typeface="Georgia" panose="02040502050405020303" pitchFamily="18" charset="0"/>
            </a:endParaRPr>
          </a:p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078C746-C86A-14F4-938C-A4ADC1902A9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25289" y="1001888"/>
            <a:ext cx="3600168" cy="754602"/>
          </a:xfrm>
        </p:spPr>
        <p:txBody>
          <a:bodyPr>
            <a:normAutofit/>
          </a:bodyPr>
          <a:lstStyle/>
          <a:p>
            <a:r>
              <a:rPr lang="en-US" sz="1600">
                <a:latin typeface="Georgia" panose="02040502050405020303" pitchFamily="18" charset="0"/>
              </a:rPr>
              <a:t>Dimensionality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8C9B486-3D84-21E7-48C4-0A69F8D625F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29458" y="1980373"/>
            <a:ext cx="3600168" cy="3279254"/>
          </a:xfrm>
        </p:spPr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95% Variance threshold – 13 components</a:t>
            </a:r>
          </a:p>
        </p:txBody>
      </p:sp>
      <p:pic>
        <p:nvPicPr>
          <p:cNvPr id="12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D93214B-19D6-1200-EA54-89AAFB81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143256"/>
            <a:ext cx="2943971" cy="3074054"/>
          </a:xfrm>
          <a:prstGeom prst="rect">
            <a:avLst/>
          </a:prstGeom>
        </p:spPr>
      </p:pic>
      <p:pic>
        <p:nvPicPr>
          <p:cNvPr id="13" name="Picture 12" descr="A graph of a scree plot&#10;&#10;Description automatically generated">
            <a:extLst>
              <a:ext uri="{FF2B5EF4-FFF2-40B4-BE49-F238E27FC236}">
                <a16:creationId xmlns:a16="http://schemas.microsoft.com/office/drawing/2014/main" id="{C22FE8DA-4C93-1D8D-8755-5CBC3E73E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68" y="3143256"/>
            <a:ext cx="3857029" cy="27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7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445F-4C7D-0D3D-ABE8-7733720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Risk-Adjusted Control 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4E5668-3019-4DE1-BCF6-8803DC3D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A08BC-69A8-AFE0-73B5-C02AD76766E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A statistical tool used to </a:t>
            </a:r>
            <a:r>
              <a:rPr lang="en-US" b="1">
                <a:latin typeface="Georgia" panose="02040502050405020303" pitchFamily="18" charset="0"/>
              </a:rPr>
              <a:t>monitor</a:t>
            </a:r>
            <a:r>
              <a:rPr lang="en-US">
                <a:latin typeface="Georgia" panose="02040502050405020303" pitchFamily="18" charset="0"/>
              </a:rPr>
              <a:t> and assess performance or quality outcomes while accounting for the </a:t>
            </a:r>
            <a:r>
              <a:rPr lang="en-US" b="1">
                <a:latin typeface="Georgia" panose="02040502050405020303" pitchFamily="18" charset="0"/>
              </a:rPr>
              <a:t>risk factors</a:t>
            </a:r>
            <a:endParaRPr lang="en-US">
              <a:latin typeface="Georgia" panose="02040502050405020303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Commonly used in fields like healthcare where variations in outcomes might be influenced by factors beyond direct control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The risk-adjusted control chart uses </a:t>
            </a:r>
            <a:r>
              <a:rPr lang="en-US" b="1">
                <a:latin typeface="Georgia" panose="02040502050405020303" pitchFamily="18" charset="0"/>
              </a:rPr>
              <a:t>expected outcomes</a:t>
            </a:r>
            <a:r>
              <a:rPr lang="en-US">
                <a:latin typeface="Georgia" panose="02040502050405020303" pitchFamily="18" charset="0"/>
              </a:rPr>
              <a:t>, adjusted for risk factors, to determine whether an observation is an outlier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D75BA-87A4-BB39-B761-CAD309F7D17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/>
              <a:t>How RACC 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2F886B-9608-8D6A-FDD9-B27376D55E8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>
                <a:latin typeface="Georgia" panose="02040502050405020303" pitchFamily="18" charset="0"/>
              </a:rPr>
              <a:t>Calculate Expected Outcomes</a:t>
            </a:r>
          </a:p>
          <a:p>
            <a:pPr marL="342900" indent="-342900">
              <a:buAutoNum type="arabicPeriod"/>
            </a:pPr>
            <a:endParaRPr lang="en-US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endParaRPr lang="en-US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b="1">
                <a:latin typeface="Georgia" panose="02040502050405020303" pitchFamily="18" charset="0"/>
              </a:rPr>
              <a:t>Compute Observed-to-Expected Ratios</a:t>
            </a:r>
          </a:p>
          <a:p>
            <a:pPr marL="342900" indent="-342900">
              <a:buAutoNum type="arabicPeriod"/>
            </a:pPr>
            <a:endParaRPr lang="en-US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endParaRPr lang="en-US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b="1">
                <a:latin typeface="Georgia" panose="02040502050405020303" pitchFamily="18" charset="0"/>
              </a:rPr>
              <a:t>Set Control Limits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0BD87-05DA-7DB9-EFDB-53B50F4E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19" y="2646845"/>
            <a:ext cx="3543607" cy="388654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029F0D0-606C-905C-B00A-0ABD031A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19" y="3916465"/>
            <a:ext cx="3139712" cy="548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F742A4-3DA7-DF78-AAD3-CEBE6A3D2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19" y="4977901"/>
            <a:ext cx="2484335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4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A758-5951-E544-F324-84853243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Outlier Check</a:t>
            </a:r>
          </a:p>
        </p:txBody>
      </p:sp>
      <p:pic>
        <p:nvPicPr>
          <p:cNvPr id="6" name="Content Placeholder 5" descr="A black and white image of a barcode&#10;&#10;Description automatically generated">
            <a:extLst>
              <a:ext uri="{FF2B5EF4-FFF2-40B4-BE49-F238E27FC236}">
                <a16:creationId xmlns:a16="http://schemas.microsoft.com/office/drawing/2014/main" id="{421E7681-36AE-C671-E5B2-D2A5F3E5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382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5AE392-24B7-F3F1-2E0D-A1C2CE2E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607707"/>
            <a:ext cx="5614060" cy="2822122"/>
          </a:xfrm>
        </p:spPr>
        <p:txBody>
          <a:bodyPr anchor="ctr"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Observations:</a:t>
            </a:r>
          </a:p>
          <a:p>
            <a:pPr lvl="1"/>
            <a:r>
              <a:rPr lang="en-US" sz="1800">
                <a:latin typeface="Georgia" panose="02040502050405020303" pitchFamily="18" charset="0"/>
              </a:rPr>
              <a:t>Cluster Around Zero:</a:t>
            </a:r>
          </a:p>
          <a:p>
            <a:pPr lvl="2"/>
            <a:r>
              <a:rPr lang="en-US" sz="1400">
                <a:latin typeface="Georgia" panose="02040502050405020303" pitchFamily="18" charset="0"/>
              </a:rPr>
              <a:t>Participants' outcomes align closely with their risk-adjusted expectations.</a:t>
            </a:r>
          </a:p>
          <a:p>
            <a:pPr lvl="1"/>
            <a:r>
              <a:rPr lang="en-US" sz="1600">
                <a:latin typeface="Georgia" panose="02040502050405020303" pitchFamily="18" charset="0"/>
              </a:rPr>
              <a:t>Asymmetry Between Positive and Negative Residuals:</a:t>
            </a:r>
          </a:p>
          <a:p>
            <a:pPr lvl="2"/>
            <a:r>
              <a:rPr lang="en-US" sz="1400">
                <a:latin typeface="Georgia" panose="02040502050405020303" pitchFamily="18" charset="0"/>
              </a:rPr>
              <a:t>Cases where the observed outcomes significantly exceed expectations (positive residuals).</a:t>
            </a:r>
          </a:p>
          <a:p>
            <a:pPr lvl="2"/>
            <a:r>
              <a:rPr lang="en-US" sz="1400">
                <a:latin typeface="Georgia" panose="02040502050405020303" pitchFamily="18" charset="0"/>
              </a:rPr>
              <a:t>More cases with small negative deviations, indicating underperformance but within an acceptable range.</a:t>
            </a:r>
            <a:endParaRPr lang="en-US" sz="105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66AC9-9E15-6421-ACD6-7A5F5854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View &gt;&gt; Header and Footer &gt;&gt; Add Unit Name</a:t>
            </a:r>
            <a:endParaRPr lang="en-US" sz="10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8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9ABAD-7BD3-A6C5-E8A6-23EBCD64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799752-CE7E-8836-4459-0B4949E150A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EEAA88-5098-BA7D-4483-1AEFBD4B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09" y="2553043"/>
            <a:ext cx="2375055" cy="754602"/>
          </a:xfrm>
        </p:spPr>
        <p:txBody>
          <a:bodyPr/>
          <a:lstStyle/>
          <a:p>
            <a:r>
              <a:rPr lang="en-US"/>
              <a:t>Data Cleaning</a:t>
            </a:r>
          </a:p>
          <a:p>
            <a:r>
              <a:rPr lang="en-US"/>
              <a:t>Preprocess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A4B87A-D750-19DA-E5AE-70EB81A6B54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62289" y="2553043"/>
            <a:ext cx="2230029" cy="754602"/>
          </a:xfrm>
        </p:spPr>
        <p:txBody>
          <a:bodyPr>
            <a:normAutofit fontScale="92500"/>
          </a:bodyPr>
          <a:lstStyle/>
          <a:p>
            <a:r>
              <a:rPr lang="en-US"/>
              <a:t>Factor &amp; Correlation</a:t>
            </a:r>
          </a:p>
          <a:p>
            <a:r>
              <a:rPr lang="en-US"/>
              <a:t>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5A1672-E1BD-90B8-3CD0-0BE4D7847A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47636" y="2553043"/>
            <a:ext cx="2375055" cy="754602"/>
          </a:xfrm>
        </p:spPr>
        <p:txBody>
          <a:bodyPr/>
          <a:lstStyle/>
          <a:p>
            <a:r>
              <a:rPr lang="en-US"/>
              <a:t>Further</a:t>
            </a:r>
          </a:p>
          <a:p>
            <a:r>
              <a:rPr lang="en-US"/>
              <a:t>Prediction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D649-9D8A-CB64-053F-7D10A5AD8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Insert-&gt;Header and Footer-&gt;Type Customizable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9EFB00-66A0-6578-CA45-CDAD889DF75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4ED0CAD-6900-A9E3-2021-DAE2471E429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539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5845-A5CB-55CD-252C-6474361F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XGBClassifier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89164-EFFF-BC22-A765-02A21D71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Definition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88CFE6-FCA1-582A-494E-54DEDF10B8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A machine learning model from the </a:t>
            </a:r>
            <a:r>
              <a:rPr lang="en-US" b="1" err="1">
                <a:latin typeface="Georgia" panose="02040502050405020303" pitchFamily="18" charset="0"/>
              </a:rPr>
              <a:t>XGBoost</a:t>
            </a:r>
            <a:r>
              <a:rPr lang="en-US">
                <a:latin typeface="Georgia" panose="02040502050405020303" pitchFamily="18" charset="0"/>
              </a:rPr>
              <a:t> library</a:t>
            </a: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designed for </a:t>
            </a:r>
            <a:r>
              <a:rPr lang="en-US" sz="1400" b="1">
                <a:latin typeface="Georgia" panose="02040502050405020303" pitchFamily="18" charset="0"/>
              </a:rPr>
              <a:t>classification tasks</a:t>
            </a:r>
            <a:r>
              <a:rPr lang="en-US" sz="1400">
                <a:latin typeface="Georgia" panose="02040502050405020303" pitchFamily="18" charset="0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err="1">
                <a:latin typeface="Georgia" panose="02040502050405020303" pitchFamily="18" charset="0"/>
              </a:rPr>
              <a:t>XGBoost</a:t>
            </a:r>
            <a:r>
              <a:rPr lang="en-US">
                <a:latin typeface="Georgia" panose="02040502050405020303" pitchFamily="18" charset="0"/>
              </a:rPr>
              <a:t> is an optimized and scalable implementation of </a:t>
            </a:r>
            <a:r>
              <a:rPr lang="en-US" b="1">
                <a:latin typeface="Georgia" panose="02040502050405020303" pitchFamily="18" charset="0"/>
              </a:rPr>
              <a:t>gradient boosting</a:t>
            </a:r>
            <a:endParaRPr lang="en-US">
              <a:latin typeface="Georgia" panose="02040502050405020303" pitchFamily="18" charset="0"/>
            </a:endParaRP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a machine learning technique that builds an ensemble of </a:t>
            </a:r>
            <a:r>
              <a:rPr lang="en-US" sz="1400" b="1">
                <a:latin typeface="Georgia" panose="02040502050405020303" pitchFamily="18" charset="0"/>
              </a:rPr>
              <a:t>decision trees</a:t>
            </a:r>
            <a:r>
              <a:rPr lang="en-US" sz="1400">
                <a:latin typeface="Georgia" panose="02040502050405020303" pitchFamily="18" charset="0"/>
              </a:rPr>
              <a:t> to improve model performance.</a:t>
            </a:r>
          </a:p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FCD7AC-2FB9-9DE1-05AE-2CC7527D627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b="1">
                <a:latin typeface="Georgia" panose="02040502050405020303" pitchFamily="18" charset="0"/>
              </a:rPr>
              <a:t>Key Features</a:t>
            </a: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B953C8-350D-02AA-5DF3-0A4888ED054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b="1">
                <a:latin typeface="Georgia" panose="02040502050405020303" pitchFamily="18" charset="0"/>
              </a:rPr>
              <a:t>Support for Multi-Class and Binary Classification</a:t>
            </a:r>
            <a:endParaRPr lang="en-US">
              <a:latin typeface="Georgia" panose="02040502050405020303" pitchFamily="18" charset="0"/>
            </a:endParaRP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Use for </a:t>
            </a:r>
            <a:r>
              <a:rPr lang="en-US" sz="1400" b="1">
                <a:latin typeface="Georgia" panose="02040502050405020303" pitchFamily="18" charset="0"/>
              </a:rPr>
              <a:t>binary classification </a:t>
            </a:r>
            <a:r>
              <a:rPr lang="en-US" sz="1400">
                <a:latin typeface="Georgia" panose="02040502050405020303" pitchFamily="18" charset="0"/>
              </a:rPr>
              <a:t>(e.g., spam vs. not spam) or </a:t>
            </a:r>
            <a:r>
              <a:rPr lang="en-US" sz="1400" b="1">
                <a:latin typeface="Georgia" panose="02040502050405020303" pitchFamily="18" charset="0"/>
              </a:rPr>
              <a:t>multi-class classification </a:t>
            </a:r>
            <a:r>
              <a:rPr lang="en-US" sz="1400">
                <a:latin typeface="Georgia" panose="02040502050405020303" pitchFamily="18" charset="0"/>
              </a:rPr>
              <a:t>tasks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Georgia" panose="02040502050405020303" pitchFamily="18" charset="0"/>
              </a:rPr>
              <a:t>Optimized Performance</a:t>
            </a:r>
            <a:r>
              <a:rPr lang="en-US">
                <a:latin typeface="Georgia" panose="02040502050405020303" pitchFamily="18" charset="0"/>
              </a:rPr>
              <a:t>:</a:t>
            </a: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Known for its </a:t>
            </a:r>
            <a:r>
              <a:rPr lang="en-US" sz="1400" b="1">
                <a:latin typeface="Georgia" panose="02040502050405020303" pitchFamily="18" charset="0"/>
              </a:rPr>
              <a:t>speed and efficiency</a:t>
            </a:r>
            <a:r>
              <a:rPr lang="en-US" sz="1400">
                <a:latin typeface="Georgia" panose="02040502050405020303" pitchFamily="18" charset="0"/>
              </a:rPr>
              <a:t>, leveraging parallel processing, regularization (L1 and L2) </a:t>
            </a:r>
          </a:p>
          <a:p>
            <a:pPr marL="285750" indent="-285750">
              <a:buFontTx/>
              <a:buChar char="-"/>
            </a:pPr>
            <a:r>
              <a:rPr lang="en-US" b="1">
                <a:latin typeface="Georgia" panose="02040502050405020303" pitchFamily="18" charset="0"/>
              </a:rPr>
              <a:t>Flexible Parameters</a:t>
            </a:r>
            <a:r>
              <a:rPr lang="en-US">
                <a:latin typeface="Georgia" panose="02040502050405020303" pitchFamily="18" charset="0"/>
              </a:rPr>
              <a:t>:</a:t>
            </a:r>
          </a:p>
          <a:p>
            <a:pPr marL="628650" lvl="1" indent="-285750">
              <a:buFontTx/>
              <a:buChar char="-"/>
            </a:pPr>
            <a:r>
              <a:rPr lang="en-US" sz="1400">
                <a:latin typeface="Georgia" panose="02040502050405020303" pitchFamily="18" charset="0"/>
              </a:rPr>
              <a:t>Provides extensive control over the training process, with parameters like </a:t>
            </a:r>
            <a:r>
              <a:rPr lang="en-US" sz="1400" b="1">
                <a:latin typeface="Georgia" panose="02040502050405020303" pitchFamily="18" charset="0"/>
              </a:rPr>
              <a:t>learning rate, maximum tree depth, number of estimators</a:t>
            </a:r>
            <a:endParaRPr lang="en-US" sz="1400">
              <a:latin typeface="Georgia" panose="02040502050405020303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7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4B99-5A42-2EF2-BD86-0C243C5E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importance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F5F0A-6DB5-0A2D-C9BB-17F10081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530660"/>
            <a:ext cx="3794341" cy="189834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latin typeface="Georgia" panose="02040502050405020303" pitchFamily="18" charset="0"/>
              </a:rPr>
              <a:t>Most Important factors:</a:t>
            </a:r>
          </a:p>
          <a:p>
            <a:r>
              <a:rPr lang="en-US" b="0">
                <a:latin typeface="Georgia" panose="02040502050405020303" pitchFamily="18" charset="0"/>
              </a:rPr>
              <a:t>	</a:t>
            </a:r>
            <a:r>
              <a:rPr lang="en-US" sz="1700" b="0" err="1">
                <a:latin typeface="Georgia" panose="02040502050405020303" pitchFamily="18" charset="0"/>
              </a:rPr>
              <a:t>prevalentHyp</a:t>
            </a:r>
            <a:endParaRPr lang="en-US" sz="1700" b="0">
              <a:latin typeface="Georgia" panose="02040502050405020303" pitchFamily="18" charset="0"/>
            </a:endParaRPr>
          </a:p>
          <a:p>
            <a:r>
              <a:rPr lang="en-US" sz="1700" b="0">
                <a:latin typeface="Georgia" panose="02040502050405020303" pitchFamily="18" charset="0"/>
              </a:rPr>
              <a:t>	male</a:t>
            </a:r>
          </a:p>
          <a:p>
            <a:r>
              <a:rPr lang="en-US" sz="1700" b="0">
                <a:latin typeface="Georgia" panose="02040502050405020303" pitchFamily="18" charset="0"/>
              </a:rPr>
              <a:t>	</a:t>
            </a:r>
            <a:r>
              <a:rPr lang="en-US" sz="1700" b="0" err="1">
                <a:latin typeface="Georgia" panose="02040502050405020303" pitchFamily="18" charset="0"/>
              </a:rPr>
              <a:t>BPMeds</a:t>
            </a:r>
            <a:endParaRPr lang="en-US" sz="1700" b="0">
              <a:latin typeface="Georgia" panose="02040502050405020303" pitchFamily="18" charset="0"/>
            </a:endParaRPr>
          </a:p>
          <a:p>
            <a:r>
              <a:rPr lang="en-US" sz="1700" b="0">
                <a:latin typeface="Georgia" panose="02040502050405020303" pitchFamily="18" charset="0"/>
              </a:rPr>
              <a:t>	age</a:t>
            </a:r>
          </a:p>
          <a:p>
            <a:r>
              <a:rPr lang="en-US" sz="190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10" name="Content Placeholder 9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B187F645-4B9F-FD45-CD35-50DF43A55E3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742223" y="792608"/>
            <a:ext cx="3018547" cy="5272784"/>
          </a:xfrm>
        </p:spPr>
      </p:pic>
      <p:pic>
        <p:nvPicPr>
          <p:cNvPr id="12" name="Content Placeholder 11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63ED62D9-E719-1C30-936B-9BDC1848D543}"/>
              </a:ext>
            </a:extLst>
          </p:cNvPr>
          <p:cNvPicPr>
            <a:picLocks noGrp="1" noChangeAspect="1"/>
          </p:cNvPicPr>
          <p:nvPr>
            <p:ph idx="16"/>
          </p:nvPr>
        </p:nvPicPr>
        <p:blipFill>
          <a:blip r:embed="rId3"/>
          <a:srcRect l="939" t="1591" b="1"/>
          <a:stretch/>
        </p:blipFill>
        <p:spPr>
          <a:xfrm>
            <a:off x="77721" y="3222822"/>
            <a:ext cx="4448762" cy="2645727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64BC7E-7D44-CD3C-4599-792254EEDFBC}"/>
              </a:ext>
            </a:extLst>
          </p:cNvPr>
          <p:cNvSpPr txBox="1">
            <a:spLocks/>
          </p:cNvSpPr>
          <p:nvPr/>
        </p:nvSpPr>
        <p:spPr>
          <a:xfrm>
            <a:off x="714375" y="2129417"/>
            <a:ext cx="3175454" cy="389220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SzPct val="9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4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F79C-6A89-4C08-DE49-D6F8EED19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ea typeface="Roboto"/>
                <a:cs typeface="Arial"/>
              </a:rPr>
              <a:t>EDA part 2.</a:t>
            </a:r>
            <a:br>
              <a:rPr lang="en-US"/>
            </a:br>
            <a:r>
              <a:rPr lang="en-US" sz="4000" b="0">
                <a:latin typeface="Arial"/>
                <a:ea typeface="Roboto"/>
                <a:cs typeface="Arial"/>
              </a:rPr>
              <a:t>Detailed Correlation &amp; Clustering</a:t>
            </a:r>
            <a:endParaRPr lang="en-US" b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17C0-551E-0FA6-1324-D5AC1B0AB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Insert-&gt;Header and Footer-&gt;Type Customizable Name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EF7292-95AE-B49A-5F9A-088CE23CAA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FCA4-D292-6DDE-32EA-D760ABAE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– High Level Analytics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8CABE8-A5E1-7C5D-AF5D-E3C8F8B6690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79152" y="2553043"/>
            <a:ext cx="1045500" cy="87817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b="1"/>
              <a:t>Dependent</a:t>
            </a:r>
            <a:r>
              <a:rPr lang="en-US"/>
              <a:t> </a:t>
            </a:r>
          </a:p>
          <a:p>
            <a:pPr algn="ctr"/>
            <a:r>
              <a:rPr lang="en-US"/>
              <a:t>to</a:t>
            </a:r>
          </a:p>
          <a:p>
            <a:pPr algn="ctr"/>
            <a:r>
              <a:rPr lang="en-US" b="1"/>
              <a:t> Independent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FF9E7A-2731-1B25-AAA5-4E1200C2FA5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>
            <a:normAutofit fontScale="62500" lnSpcReduction="20000"/>
          </a:bodyPr>
          <a:lstStyle/>
          <a:p>
            <a:pPr algn="ctr"/>
            <a:r>
              <a:rPr lang="en-US" b="1"/>
              <a:t>Dependent</a:t>
            </a:r>
          </a:p>
          <a:p>
            <a:pPr algn="ctr"/>
            <a:r>
              <a:rPr lang="en-US"/>
              <a:t>To</a:t>
            </a:r>
          </a:p>
          <a:p>
            <a:pPr algn="ctr"/>
            <a:r>
              <a:rPr lang="en-US" b="1"/>
              <a:t>Dependent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51D49B-E0D7-C9CA-B766-BBE919BC27A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745860" y="2712326"/>
            <a:ext cx="886809" cy="878171"/>
          </a:xfrm>
        </p:spPr>
        <p:txBody>
          <a:bodyPr>
            <a:normAutofit/>
          </a:bodyPr>
          <a:lstStyle/>
          <a:p>
            <a:pPr algn="ctr"/>
            <a:r>
              <a:rPr lang="en-US" sz="1300" b="1"/>
              <a:t>Statistical </a:t>
            </a:r>
          </a:p>
          <a:p>
            <a:pPr algn="ctr"/>
            <a:r>
              <a:rPr lang="en-US" sz="1300" b="1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21274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3BFC-EA32-2A73-6C4A-426995F52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Dependent to Independent</a:t>
            </a:r>
          </a:p>
        </p:txBody>
      </p:sp>
    </p:spTree>
    <p:extLst>
      <p:ext uri="{BB962C8B-B14F-4D97-AF65-F5344CB8AC3E}">
        <p14:creationId xmlns:p14="http://schemas.microsoft.com/office/powerpoint/2010/main" val="32772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5D3-D384-F432-5057-510744AF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 Relationships with Dependent</a:t>
            </a:r>
          </a:p>
        </p:txBody>
      </p:sp>
      <p:pic>
        <p:nvPicPr>
          <p:cNvPr id="5" name="Content Placeholder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27666DA9-746C-6BC3-BDA2-3FB6C3F83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57" y="1576772"/>
            <a:ext cx="3999155" cy="41227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0A913-15B9-44F6-5B93-2019067DFDE7}"/>
              </a:ext>
            </a:extLst>
          </p:cNvPr>
          <p:cNvSpPr txBox="1"/>
          <p:nvPr/>
        </p:nvSpPr>
        <p:spPr>
          <a:xfrm>
            <a:off x="628650" y="1841016"/>
            <a:ext cx="32684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Georgia" panose="02040502050405020303" pitchFamily="18" charset="0"/>
              </a:rPr>
              <a:t>Most Numerical Independent Features seem to share relationship with Dependent Feature</a:t>
            </a:r>
          </a:p>
        </p:txBody>
      </p:sp>
    </p:spTree>
    <p:extLst>
      <p:ext uri="{BB962C8B-B14F-4D97-AF65-F5344CB8AC3E}">
        <p14:creationId xmlns:p14="http://schemas.microsoft.com/office/powerpoint/2010/main" val="4287817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5F9A-7DA6-76CC-2A47-90AF2924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2860"/>
            <a:ext cx="7886700" cy="994172"/>
          </a:xfrm>
        </p:spPr>
        <p:txBody>
          <a:bodyPr/>
          <a:lstStyle/>
          <a:p>
            <a:r>
              <a:rPr lang="en-US"/>
              <a:t>Numerical Feature Relationships with Dependent</a:t>
            </a:r>
          </a:p>
        </p:txBody>
      </p:sp>
      <p:pic>
        <p:nvPicPr>
          <p:cNvPr id="5" name="Content Placeholder 4" descr="A chart with blue squares&#10;&#10;Description automatically generated">
            <a:extLst>
              <a:ext uri="{FF2B5EF4-FFF2-40B4-BE49-F238E27FC236}">
                <a16:creationId xmlns:a16="http://schemas.microsoft.com/office/drawing/2014/main" id="{03753E28-C332-15D9-ED48-F0CF19879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26" y="1548760"/>
            <a:ext cx="3689242" cy="3730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B79B67-BDC5-BE68-2279-AA659CF0168D}"/>
              </a:ext>
            </a:extLst>
          </p:cNvPr>
          <p:cNvSpPr txBox="1"/>
          <p:nvPr/>
        </p:nvSpPr>
        <p:spPr>
          <a:xfrm>
            <a:off x="628650" y="2022444"/>
            <a:ext cx="30472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Georgia" panose="02040502050405020303" pitchFamily="18" charset="0"/>
              </a:rPr>
              <a:t>Age clearly has a relationship with </a:t>
            </a:r>
            <a:r>
              <a:rPr lang="en-US" sz="2100" err="1">
                <a:latin typeface="Georgia" panose="02040502050405020303" pitchFamily="18" charset="0"/>
              </a:rPr>
              <a:t>TenYearCHD</a:t>
            </a:r>
            <a:endParaRPr lang="en-US" sz="21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9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7EB-6277-8CBA-2AB9-8A3D7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Numerical Feature Relationships with Dependent</a:t>
            </a:r>
          </a:p>
        </p:txBody>
      </p:sp>
      <p:pic>
        <p:nvPicPr>
          <p:cNvPr id="5" name="Content Placeholder 4" descr="A comparison of a diagram&#10;&#10;Description automatically generated with medium confidence">
            <a:extLst>
              <a:ext uri="{FF2B5EF4-FFF2-40B4-BE49-F238E27FC236}">
                <a16:creationId xmlns:a16="http://schemas.microsoft.com/office/drawing/2014/main" id="{515F3BF9-D43C-3783-E39B-EC50CD4CA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84" y="1768727"/>
            <a:ext cx="5436109" cy="2658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01FF1-8924-E0B0-C31E-DA201C394B9D}"/>
              </a:ext>
            </a:extLst>
          </p:cNvPr>
          <p:cNvSpPr txBox="1"/>
          <p:nvPr/>
        </p:nvSpPr>
        <p:spPr>
          <a:xfrm>
            <a:off x="649804" y="1935328"/>
            <a:ext cx="3047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Georgia" panose="02040502050405020303" pitchFamily="18" charset="0"/>
              </a:rPr>
              <a:t>Blood Pressure (both Diastolic and Systolic) has a relationship with </a:t>
            </a:r>
            <a:r>
              <a:rPr lang="en-US" sz="2100" err="1">
                <a:latin typeface="Georgia" panose="02040502050405020303" pitchFamily="18" charset="0"/>
              </a:rPr>
              <a:t>TenYearCHD</a:t>
            </a:r>
            <a:endParaRPr lang="en-US" sz="21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84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9DF9-DC34-89A9-C52B-854322A7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Feature Relationships with Dependent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361873B-1983-A832-D106-5B6341013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37" y="1197428"/>
            <a:ext cx="4479263" cy="46425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2F8D5-639A-19B7-09A7-503F976F7126}"/>
              </a:ext>
            </a:extLst>
          </p:cNvPr>
          <p:cNvSpPr txBox="1"/>
          <p:nvPr/>
        </p:nvSpPr>
        <p:spPr>
          <a:xfrm>
            <a:off x="421482" y="2786064"/>
            <a:ext cx="356073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Georgia" panose="02040502050405020303" pitchFamily="18" charset="0"/>
              </a:rPr>
              <a:t>Relationships between independent categorical features and dependent features </a:t>
            </a:r>
            <a:r>
              <a:rPr lang="en-US" sz="2100" b="1">
                <a:latin typeface="Georgia" panose="02040502050405020303" pitchFamily="18" charset="0"/>
              </a:rPr>
              <a:t>not as clear </a:t>
            </a:r>
            <a:r>
              <a:rPr lang="en-US" sz="2100">
                <a:latin typeface="Georgia" panose="02040502050405020303" pitchFamily="18" charset="0"/>
              </a:rPr>
              <a:t>from raw count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52987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A38F-4E85-FB8E-D70E-735C3A59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Feature Relationships with Dependent</a:t>
            </a:r>
          </a:p>
        </p:txBody>
      </p:sp>
      <p:pic>
        <p:nvPicPr>
          <p:cNvPr id="5" name="Content Placeholder 4" descr="A screenshot of a chart&#10;&#10;Description automatically generated">
            <a:extLst>
              <a:ext uri="{FF2B5EF4-FFF2-40B4-BE49-F238E27FC236}">
                <a16:creationId xmlns:a16="http://schemas.microsoft.com/office/drawing/2014/main" id="{0E915E5C-3FE2-1D64-13C2-5D4E476EB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62" y="1295854"/>
            <a:ext cx="4435079" cy="46280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ABFF5E-3479-0ECA-1C09-0AA8324CBB1E}"/>
              </a:ext>
            </a:extLst>
          </p:cNvPr>
          <p:cNvSpPr txBox="1"/>
          <p:nvPr/>
        </p:nvSpPr>
        <p:spPr>
          <a:xfrm>
            <a:off x="681228" y="1963189"/>
            <a:ext cx="33535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Georgia" panose="02040502050405020303" pitchFamily="18" charset="0"/>
              </a:rPr>
              <a:t>Relationships much clearer when viewing percentages across rows</a:t>
            </a:r>
          </a:p>
        </p:txBody>
      </p:sp>
    </p:spTree>
    <p:extLst>
      <p:ext uri="{BB962C8B-B14F-4D97-AF65-F5344CB8AC3E}">
        <p14:creationId xmlns:p14="http://schemas.microsoft.com/office/powerpoint/2010/main" val="189596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589BD6-5E46-4036-A049-8F11582D4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Review &amp;</a:t>
            </a:r>
            <a:br>
              <a:rPr lang="en-US"/>
            </a:br>
            <a:r>
              <a:rPr lang="en-US"/>
              <a:t>Introduction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7BB3E-68C7-0E6C-F2BF-8D4719351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DAB5-71FE-5176-9BFC-4C6ABBFD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Feature Relationships with Dependent</a:t>
            </a:r>
          </a:p>
        </p:txBody>
      </p:sp>
      <p:pic>
        <p:nvPicPr>
          <p:cNvPr id="5" name="Content Placeholder 4" descr="A chart with numbers and a number of men and women&#10;&#10;Description automatically generated with medium confidence">
            <a:extLst>
              <a:ext uri="{FF2B5EF4-FFF2-40B4-BE49-F238E27FC236}">
                <a16:creationId xmlns:a16="http://schemas.microsoft.com/office/drawing/2014/main" id="{F5D1D7D6-455E-FD32-E143-22832F2FF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65" y="2557081"/>
            <a:ext cx="2387524" cy="2649569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C8552D66-7803-DC74-6ABB-ED7E14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88" y="2557081"/>
            <a:ext cx="2387524" cy="264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22B88-2F45-6E3C-F789-42C1C7190E05}"/>
              </a:ext>
            </a:extLst>
          </p:cNvPr>
          <p:cNvSpPr txBox="1"/>
          <p:nvPr/>
        </p:nvSpPr>
        <p:spPr>
          <a:xfrm>
            <a:off x="628650" y="3124332"/>
            <a:ext cx="33535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Georgia" panose="02040502050405020303" pitchFamily="18" charset="0"/>
              </a:rPr>
              <a:t>Appears to be relationship between gender and CHD Diagnosis</a:t>
            </a:r>
          </a:p>
        </p:txBody>
      </p:sp>
    </p:spTree>
    <p:extLst>
      <p:ext uri="{BB962C8B-B14F-4D97-AF65-F5344CB8AC3E}">
        <p14:creationId xmlns:p14="http://schemas.microsoft.com/office/powerpoint/2010/main" val="810210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A7DD-3B6B-DF8B-EA27-D20A8E3B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Categorical Feature Relationships with Dependent</a:t>
            </a:r>
          </a:p>
        </p:txBody>
      </p:sp>
      <p:pic>
        <p:nvPicPr>
          <p:cNvPr id="5" name="Content Placeholder 4" descr="A chart of diabetes and diabetes&#10;&#10;Description automatically generated">
            <a:extLst>
              <a:ext uri="{FF2B5EF4-FFF2-40B4-BE49-F238E27FC236}">
                <a16:creationId xmlns:a16="http://schemas.microsoft.com/office/drawing/2014/main" id="{CF5A61F3-A66E-69EA-0474-2AD898154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46" y="2064983"/>
            <a:ext cx="2613067" cy="2561425"/>
          </a:xfrm>
        </p:spPr>
      </p:pic>
      <p:pic>
        <p:nvPicPr>
          <p:cNvPr id="7" name="Picture 6" descr="A chart of diabetes versus ten year chd&#10;&#10;Description automatically generated">
            <a:extLst>
              <a:ext uri="{FF2B5EF4-FFF2-40B4-BE49-F238E27FC236}">
                <a16:creationId xmlns:a16="http://schemas.microsoft.com/office/drawing/2014/main" id="{54CF92B5-1CB7-79C7-0652-79D6C35F1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28" y="2069098"/>
            <a:ext cx="2602572" cy="2561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6E322F-6A89-29AC-64F8-F748527591CA}"/>
              </a:ext>
            </a:extLst>
          </p:cNvPr>
          <p:cNvSpPr txBox="1"/>
          <p:nvPr/>
        </p:nvSpPr>
        <p:spPr>
          <a:xfrm>
            <a:off x="646452" y="2736502"/>
            <a:ext cx="3353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Georgia" panose="02040502050405020303" pitchFamily="18" charset="0"/>
              </a:rPr>
              <a:t>Appears to be relationship between diabetes and CHD, however sample size is quite small</a:t>
            </a:r>
          </a:p>
        </p:txBody>
      </p:sp>
    </p:spTree>
    <p:extLst>
      <p:ext uri="{BB962C8B-B14F-4D97-AF65-F5344CB8AC3E}">
        <p14:creationId xmlns:p14="http://schemas.microsoft.com/office/powerpoint/2010/main" val="140436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057D-61A0-46DB-0EEF-12D3B42E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13B2-A49C-F21A-944F-062C4286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Methodologies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36312E-A93F-51F3-0079-4D40F52F318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>
                <a:latin typeface="Georgia" panose="02040502050405020303" pitchFamily="18" charset="0"/>
              </a:rPr>
              <a:t>Numerical – Categorical Relationships: </a:t>
            </a:r>
          </a:p>
          <a:p>
            <a:pPr lvl="1"/>
            <a:r>
              <a:rPr lang="en-US">
                <a:latin typeface="Georgia" panose="02040502050405020303" pitchFamily="18" charset="0"/>
              </a:rPr>
              <a:t>	ANOVA</a:t>
            </a:r>
          </a:p>
          <a:p>
            <a:pPr lvl="1"/>
            <a:r>
              <a:rPr lang="en-US">
                <a:latin typeface="Georgia" panose="02040502050405020303" pitchFamily="18" charset="0"/>
              </a:rPr>
              <a:t>Categorical – Categorical Relationship: </a:t>
            </a:r>
          </a:p>
          <a:p>
            <a:pPr lvl="1"/>
            <a:r>
              <a:rPr lang="en-US">
                <a:latin typeface="Georgia" panose="02040502050405020303" pitchFamily="18" charset="0"/>
              </a:rPr>
              <a:t>	Chi-Squared Test</a:t>
            </a:r>
          </a:p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FCE0F0-7D05-3D57-5846-20708AF8FB6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D6D61E-0924-B072-23B2-3C01441174B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1600">
                <a:latin typeface="Georgia" panose="02040502050405020303" pitchFamily="18" charset="0"/>
              </a:rPr>
              <a:t>All features besides </a:t>
            </a:r>
            <a:r>
              <a:rPr lang="en-US" sz="1600" err="1">
                <a:latin typeface="Georgia" panose="02040502050405020303" pitchFamily="18" charset="0"/>
              </a:rPr>
              <a:t>currentSmoker</a:t>
            </a:r>
            <a:r>
              <a:rPr lang="en-US" sz="1600">
                <a:latin typeface="Georgia" panose="02040502050405020303" pitchFamily="18" charset="0"/>
              </a:rPr>
              <a:t> share a statistically significant relationship with </a:t>
            </a:r>
            <a:r>
              <a:rPr lang="en-US" sz="1600" err="1">
                <a:latin typeface="Georgia" panose="02040502050405020303" pitchFamily="18" charset="0"/>
              </a:rPr>
              <a:t>TenYearCHD</a:t>
            </a:r>
            <a:endParaRPr lang="en-US" sz="1600">
              <a:latin typeface="Georgia" panose="02040502050405020303" pitchFamily="18" charset="0"/>
            </a:endParaRPr>
          </a:p>
          <a:p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F3D0D5B-8820-3D78-911B-F7AC3E9B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28" y="3171371"/>
            <a:ext cx="4268339" cy="30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95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D0133-7FC6-BBE7-2055-3DDC7429F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6C20-FBD7-187A-A682-29423F316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Dependent to Dependent</a:t>
            </a:r>
          </a:p>
        </p:txBody>
      </p:sp>
    </p:spTree>
    <p:extLst>
      <p:ext uri="{BB962C8B-B14F-4D97-AF65-F5344CB8AC3E}">
        <p14:creationId xmlns:p14="http://schemas.microsoft.com/office/powerpoint/2010/main" val="3027737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FD1F-3AEF-E674-0A92-9126FCEE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Smoker pictures</a:t>
            </a:r>
          </a:p>
        </p:txBody>
      </p:sp>
      <p:pic>
        <p:nvPicPr>
          <p:cNvPr id="5" name="Content Placeholder 4" descr="A graph of a number of smokers&#10;&#10;Description automatically generated">
            <a:extLst>
              <a:ext uri="{FF2B5EF4-FFF2-40B4-BE49-F238E27FC236}">
                <a16:creationId xmlns:a16="http://schemas.microsoft.com/office/drawing/2014/main" id="{1F85F443-D62E-B2A3-DD39-66C48E517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9" y="3362506"/>
            <a:ext cx="2740238" cy="2813536"/>
          </a:xfrm>
        </p:spPr>
      </p:pic>
      <p:pic>
        <p:nvPicPr>
          <p:cNvPr id="7" name="Picture 6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8FB3527C-8427-F814-5646-B741ADE1F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08" y="3429000"/>
            <a:ext cx="2794499" cy="2680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24A5B-4B78-3405-8436-50F80DCD41B7}"/>
              </a:ext>
            </a:extLst>
          </p:cNvPr>
          <p:cNvSpPr txBox="1"/>
          <p:nvPr/>
        </p:nvSpPr>
        <p:spPr>
          <a:xfrm>
            <a:off x="624433" y="1858937"/>
            <a:ext cx="8113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Georgia" panose="02040502050405020303" pitchFamily="18" charset="0"/>
              </a:rPr>
              <a:t>1. </a:t>
            </a:r>
            <a:r>
              <a:rPr lang="en-US" sz="1600" b="1">
                <a:latin typeface="Georgia" panose="02040502050405020303" pitchFamily="18" charset="0"/>
              </a:rPr>
              <a:t>Males </a:t>
            </a:r>
            <a:r>
              <a:rPr lang="en-US" sz="1600">
                <a:latin typeface="Georgia" panose="02040502050405020303" pitchFamily="18" charset="0"/>
              </a:rPr>
              <a:t>appear to be much more likely to smoke than females, as well as smoke many more cigarettes per day on average</a:t>
            </a:r>
          </a:p>
          <a:p>
            <a:endParaRPr lang="en-US" sz="1600">
              <a:latin typeface="Georgia" panose="02040502050405020303" pitchFamily="18" charset="0"/>
            </a:endParaRPr>
          </a:p>
          <a:p>
            <a:r>
              <a:rPr lang="en-US" sz="1600">
                <a:latin typeface="Georgia" panose="02040502050405020303" pitchFamily="18" charset="0"/>
              </a:rPr>
              <a:t>2. Those who smoke are </a:t>
            </a:r>
            <a:r>
              <a:rPr lang="en-US" sz="1600" b="1">
                <a:latin typeface="Georgia" panose="02040502050405020303" pitchFamily="18" charset="0"/>
              </a:rPr>
              <a:t>younger</a:t>
            </a:r>
            <a:r>
              <a:rPr lang="en-US" sz="1600">
                <a:latin typeface="Georgia" panose="02040502050405020303" pitchFamily="18" charset="0"/>
              </a:rPr>
              <a:t> on average</a:t>
            </a:r>
          </a:p>
          <a:p>
            <a:endParaRPr lang="en-US" sz="1600">
              <a:latin typeface="Georgia" panose="02040502050405020303" pitchFamily="18" charset="0"/>
            </a:endParaRPr>
          </a:p>
        </p:txBody>
      </p:sp>
      <p:pic>
        <p:nvPicPr>
          <p:cNvPr id="9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F09BF7DC-2C03-8459-42E4-BD2D92223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29" y="3362506"/>
            <a:ext cx="2879580" cy="2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21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BB89-E069-4B1F-F0B1-6FFE5A20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Smokers Healthier?</a:t>
            </a:r>
          </a:p>
        </p:txBody>
      </p:sp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468B361D-AEFE-8E3D-9E44-330BC9A26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" y="2492779"/>
            <a:ext cx="8730343" cy="28806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EF8CA-FAC3-F735-FA6C-D022B1737A9D}"/>
              </a:ext>
            </a:extLst>
          </p:cNvPr>
          <p:cNvSpPr txBox="1"/>
          <p:nvPr/>
        </p:nvSpPr>
        <p:spPr>
          <a:xfrm>
            <a:off x="610508" y="1856646"/>
            <a:ext cx="74223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Georgia" panose="02040502050405020303" pitchFamily="18" charset="0"/>
              </a:rPr>
              <a:t>On average, smokers have lower blood pressure and BMI</a:t>
            </a:r>
          </a:p>
        </p:txBody>
      </p:sp>
    </p:spTree>
    <p:extLst>
      <p:ext uri="{BB962C8B-B14F-4D97-AF65-F5344CB8AC3E}">
        <p14:creationId xmlns:p14="http://schemas.microsoft.com/office/powerpoint/2010/main" val="2511272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34FF-11F7-1783-47F1-E802D582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Blood Pressure Medication</a:t>
            </a:r>
          </a:p>
        </p:txBody>
      </p:sp>
      <p:pic>
        <p:nvPicPr>
          <p:cNvPr id="5" name="Content Placeholder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412B4516-1B65-F5CF-267C-93241203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26300"/>
            <a:ext cx="4267201" cy="4399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39B56-1148-509C-DC9D-8FA4095E9761}"/>
              </a:ext>
            </a:extLst>
          </p:cNvPr>
          <p:cNvSpPr txBox="1"/>
          <p:nvPr/>
        </p:nvSpPr>
        <p:spPr>
          <a:xfrm>
            <a:off x="766536" y="2089490"/>
            <a:ext cx="374740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latin typeface="Georgia" panose="02040502050405020303" pitchFamily="18" charset="0"/>
              </a:rPr>
              <a:t>Those on blood pressure medications are generally less healthy than those not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>
                <a:latin typeface="Georgia" panose="02040502050405020303" pitchFamily="18" charset="0"/>
              </a:rPr>
              <a:t>Older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>
                <a:latin typeface="Georgia" panose="02040502050405020303" pitchFamily="18" charset="0"/>
              </a:rPr>
              <a:t>Higher Cholesterol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>
                <a:latin typeface="Georgia" panose="02040502050405020303" pitchFamily="18" charset="0"/>
              </a:rPr>
              <a:t>Higher Blood Pressure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>
                <a:latin typeface="Georgia" panose="02040502050405020303" pitchFamily="18" charset="0"/>
              </a:rPr>
              <a:t>Higher BMI</a:t>
            </a:r>
          </a:p>
        </p:txBody>
      </p:sp>
    </p:spTree>
    <p:extLst>
      <p:ext uri="{BB962C8B-B14F-4D97-AF65-F5344CB8AC3E}">
        <p14:creationId xmlns:p14="http://schemas.microsoft.com/office/powerpoint/2010/main" val="3581163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35535-5701-B845-6288-0D325DE2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FE46-13A9-51C5-9875-21055F49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538943"/>
            <a:ext cx="7715251" cy="869089"/>
          </a:xfrm>
        </p:spPr>
        <p:txBody>
          <a:bodyPr/>
          <a:lstStyle/>
          <a:p>
            <a:r>
              <a:rPr lang="en-US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4FDE-3E04-57E6-595D-6965101C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Methodologies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3BC138-9252-D3D6-A314-3D3B036EBF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6" y="2182616"/>
            <a:ext cx="3600164" cy="3279254"/>
          </a:xfrm>
        </p:spPr>
        <p:txBody>
          <a:bodyPr/>
          <a:lstStyle/>
          <a:p>
            <a:pPr lvl="1"/>
            <a:r>
              <a:rPr lang="en-US">
                <a:latin typeface="Georgia" panose="02040502050405020303" pitchFamily="18" charset="0"/>
              </a:rPr>
              <a:t>Numerical – Numerical Relationships</a:t>
            </a:r>
          </a:p>
          <a:p>
            <a:pPr lvl="1"/>
            <a:r>
              <a:rPr lang="en-US">
                <a:latin typeface="Georgia" panose="02040502050405020303" pitchFamily="18" charset="0"/>
              </a:rPr>
              <a:t>	Pearson Correlation Test</a:t>
            </a:r>
          </a:p>
          <a:p>
            <a:pPr lvl="1"/>
            <a:r>
              <a:rPr lang="en-US">
                <a:latin typeface="Georgia" panose="02040502050405020303" pitchFamily="18" charset="0"/>
              </a:rPr>
              <a:t>Numerical – Categorical Relationships</a:t>
            </a:r>
          </a:p>
          <a:p>
            <a:pPr lvl="1"/>
            <a:r>
              <a:rPr lang="en-US">
                <a:latin typeface="Georgia" panose="02040502050405020303" pitchFamily="18" charset="0"/>
              </a:rPr>
              <a:t>	ANOVA</a:t>
            </a:r>
          </a:p>
          <a:p>
            <a:pPr lvl="1"/>
            <a:r>
              <a:rPr lang="en-US">
                <a:latin typeface="Georgia" panose="02040502050405020303" pitchFamily="18" charset="0"/>
              </a:rPr>
              <a:t>Categorical – Categorical Relationship</a:t>
            </a:r>
          </a:p>
          <a:p>
            <a:pPr lvl="1"/>
            <a:r>
              <a:rPr lang="en-US">
                <a:latin typeface="Georgia" panose="02040502050405020303" pitchFamily="18" charset="0"/>
              </a:rPr>
              <a:t>	Chi-Squared Test</a:t>
            </a:r>
          </a:p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C01533-DE8F-CAFF-BA5F-C006CE5B7CB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947023" y="255915"/>
            <a:ext cx="3600168" cy="365136"/>
          </a:xfrm>
        </p:spPr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5F056D-4574-6A2D-4F09-23E13A4D6CA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47024" y="759867"/>
            <a:ext cx="3600168" cy="3279254"/>
          </a:xfrm>
        </p:spPr>
        <p:txBody>
          <a:bodyPr/>
          <a:lstStyle/>
          <a:p>
            <a:r>
              <a:rPr lang="en-US" sz="1600">
                <a:latin typeface="Georgia" panose="02040502050405020303" pitchFamily="18" charset="0"/>
              </a:rPr>
              <a:t>Of all dependent – dependent relationships tested, the only statistically insignificant relationship is BMI - </a:t>
            </a:r>
            <a:r>
              <a:rPr lang="en-US" sz="1600" err="1">
                <a:latin typeface="Georgia" panose="02040502050405020303" pitchFamily="18" charset="0"/>
              </a:rPr>
              <a:t>prevalentStroke</a:t>
            </a:r>
            <a:endParaRPr lang="en-US" sz="1600">
              <a:latin typeface="Georgia" panose="02040502050405020303" pitchFamily="18" charset="0"/>
            </a:endParaRPr>
          </a:p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45EF8-5B82-AB24-6492-1CA642E9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43" y="1903031"/>
            <a:ext cx="3623927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8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9FAF-FC56-07EC-A442-811C240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173B-40DB-E1C0-7F8C-4079C3B2F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Georgia" panose="02040502050405020303" pitchFamily="18" charset="0"/>
              </a:rPr>
              <a:t>Method: </a:t>
            </a:r>
            <a:r>
              <a:rPr lang="en-US">
                <a:latin typeface="Georgia" panose="02040502050405020303" pitchFamily="18" charset="0"/>
              </a:rPr>
              <a:t>K-Means clustering</a:t>
            </a:r>
          </a:p>
          <a:p>
            <a:r>
              <a:rPr lang="en-US" b="1">
                <a:latin typeface="Georgia" panose="02040502050405020303" pitchFamily="18" charset="0"/>
              </a:rPr>
              <a:t>Goal : </a:t>
            </a:r>
            <a:r>
              <a:rPr lang="en-US">
                <a:latin typeface="Georgia" panose="02040502050405020303" pitchFamily="18" charset="0"/>
              </a:rPr>
              <a:t>to ID feature groups, gain insight into what characteristics “high-risk” individuals might have</a:t>
            </a:r>
          </a:p>
        </p:txBody>
      </p:sp>
    </p:spTree>
    <p:extLst>
      <p:ext uri="{BB962C8B-B14F-4D97-AF65-F5344CB8AC3E}">
        <p14:creationId xmlns:p14="http://schemas.microsoft.com/office/powerpoint/2010/main" val="2582364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DBE0-A822-C707-5134-DA986E41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05F3-E322-C961-1C67-1C87D961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Data was normalized to remove potential outliers from skewing k-means algorithm</a:t>
            </a:r>
          </a:p>
          <a:p>
            <a:r>
              <a:rPr lang="en-US">
                <a:latin typeface="Georgia" panose="02040502050405020303" pitchFamily="18" charset="0"/>
              </a:rPr>
              <a:t>Numerical features were standardized using </a:t>
            </a:r>
            <a:r>
              <a:rPr lang="en-US" err="1">
                <a:latin typeface="Georgia" panose="02040502050405020303" pitchFamily="18" charset="0"/>
              </a:rPr>
              <a:t>sklearn’s</a:t>
            </a:r>
            <a:r>
              <a:rPr lang="en-US">
                <a:latin typeface="Georgia" panose="02040502050405020303" pitchFamily="18" charset="0"/>
              </a:rPr>
              <a:t> </a:t>
            </a:r>
            <a:r>
              <a:rPr lang="en-US" err="1">
                <a:latin typeface="Georgia" panose="02040502050405020303" pitchFamily="18" charset="0"/>
              </a:rPr>
              <a:t>StandardScalar</a:t>
            </a:r>
            <a:endParaRPr lang="en-US">
              <a:latin typeface="Georgia" panose="02040502050405020303" pitchFamily="18" charset="0"/>
            </a:endParaRPr>
          </a:p>
          <a:p>
            <a:r>
              <a:rPr lang="en-US">
                <a:latin typeface="Georgia" panose="02040502050405020303" pitchFamily="18" charset="0"/>
              </a:rPr>
              <a:t>Categorical Features were scaled using </a:t>
            </a:r>
            <a:r>
              <a:rPr lang="en-US" err="1">
                <a:latin typeface="Georgia" panose="02040502050405020303" pitchFamily="18" charset="0"/>
              </a:rPr>
              <a:t>sklearn’s</a:t>
            </a:r>
            <a:r>
              <a:rPr lang="en-US">
                <a:latin typeface="Georgia" panose="02040502050405020303" pitchFamily="18" charset="0"/>
              </a:rPr>
              <a:t> </a:t>
            </a:r>
            <a:r>
              <a:rPr lang="en-US" err="1">
                <a:latin typeface="Georgia" panose="02040502050405020303" pitchFamily="18" charset="0"/>
              </a:rPr>
              <a:t>OneHotEncoder</a:t>
            </a:r>
            <a:endParaRPr lang="en-US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3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D7CF9C-DC61-FBE4-664F-FF5D85AF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- 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2FD8E8-6351-4282-E2B9-16912B702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112816"/>
            <a:ext cx="3600168" cy="754602"/>
          </a:xfrm>
        </p:spPr>
        <p:txBody>
          <a:bodyPr/>
          <a:lstStyle/>
          <a:p>
            <a:r>
              <a:rPr lang="en-US"/>
              <a:t>Facts about CHD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82674E-0741-F169-6C7B-F5C474D38C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6" y="2058675"/>
            <a:ext cx="3600164" cy="327925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Most common type of heart disease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Leading cause of death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Huge estimated cost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5A954C3-CC4D-14C0-AA5A-BA81C465D72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25293" y="1102764"/>
            <a:ext cx="3600168" cy="754602"/>
          </a:xfrm>
        </p:spPr>
        <p:txBody>
          <a:bodyPr/>
          <a:lstStyle/>
          <a:p>
            <a:r>
              <a:rPr lang="en-US"/>
              <a:t>Factors inducing CHD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5EE032-CB67-FAFD-ECA2-AEC2FAB6A16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25294" y="2048623"/>
            <a:ext cx="3600168" cy="327925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Demographic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Behavioral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History medical risk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Current medical risk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605A5-97D5-50D5-0154-2AAFDD00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65" y="3266781"/>
            <a:ext cx="2766989" cy="184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E07C47C-3C13-A142-BF72-F8A35C80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07" y="3429000"/>
            <a:ext cx="2913139" cy="265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0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D839-0D9A-2498-69A0-061F206B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CE40-7928-5886-7351-E695322C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86" y="1909876"/>
            <a:ext cx="7915727" cy="994172"/>
          </a:xfrm>
        </p:spPr>
        <p:txBody>
          <a:bodyPr/>
          <a:lstStyle/>
          <a:p>
            <a:pPr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Reduced dimensionality using PCA (former mentioned)</a:t>
            </a:r>
          </a:p>
          <a:p>
            <a:pPr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Elbow method for optimal number of clusters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graph of a scree plot&#10;&#10;Description automatically generated">
            <a:extLst>
              <a:ext uri="{FF2B5EF4-FFF2-40B4-BE49-F238E27FC236}">
                <a16:creationId xmlns:a16="http://schemas.microsoft.com/office/drawing/2014/main" id="{E828CA02-4AAF-9325-F12B-A42EF51A8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1" y="2783883"/>
            <a:ext cx="4031242" cy="3201073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480310AB-9257-2324-67B6-4074A9F6A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48530"/>
            <a:ext cx="4235334" cy="32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31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F4B1-FB60-C952-E425-B640FF29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87D101-A099-351B-75E6-B0E8E7CD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890" y="2096349"/>
            <a:ext cx="3622032" cy="249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540A9-8C27-8324-3CE9-67677EDCB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37" y="2096349"/>
            <a:ext cx="2285747" cy="24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33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E023-ED14-477B-E6CA-A3ACE260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– Numerical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AF28A-0568-3FC1-9347-BC4BA1B217AE}"/>
              </a:ext>
            </a:extLst>
          </p:cNvPr>
          <p:cNvSpPr txBox="1"/>
          <p:nvPr/>
        </p:nvSpPr>
        <p:spPr>
          <a:xfrm>
            <a:off x="500063" y="1858806"/>
            <a:ext cx="315039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>
                <a:latin typeface="Georgia" panose="02040502050405020303" pitchFamily="18" charset="0"/>
              </a:rPr>
              <a:t>High Risk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Slightly Older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Above Average BP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Higher BMI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High Glucose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000">
              <a:latin typeface="Georgia" panose="02040502050405020303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>
                <a:latin typeface="Georgia" panose="02040502050405020303" pitchFamily="18" charset="0"/>
              </a:rPr>
              <a:t>Moderate Risk Groups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High Cholesterol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High BP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000">
              <a:latin typeface="Georgia" panose="02040502050405020303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>
                <a:latin typeface="Georgia" panose="02040502050405020303" pitchFamily="18" charset="0"/>
              </a:rPr>
              <a:t>Low Risk Groups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Lower Blood Pressure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Lower BMI</a:t>
            </a:r>
          </a:p>
        </p:txBody>
      </p:sp>
      <p:pic>
        <p:nvPicPr>
          <p:cNvPr id="12" name="Content Placeholder 11" descr="A screenshot of a graph&#10;&#10;Description automatically generated">
            <a:extLst>
              <a:ext uri="{FF2B5EF4-FFF2-40B4-BE49-F238E27FC236}">
                <a16:creationId xmlns:a16="http://schemas.microsoft.com/office/drawing/2014/main" id="{C4D699A8-C0F0-E372-2D98-FF1CA374F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1528066"/>
            <a:ext cx="5066829" cy="3860704"/>
          </a:xfrm>
        </p:spPr>
      </p:pic>
    </p:spTree>
    <p:extLst>
      <p:ext uri="{BB962C8B-B14F-4D97-AF65-F5344CB8AC3E}">
        <p14:creationId xmlns:p14="http://schemas.microsoft.com/office/powerpoint/2010/main" val="3777107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814E-65BD-0E17-4821-0CB6C020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– Categorical Features</a:t>
            </a:r>
          </a:p>
        </p:txBody>
      </p:sp>
      <p:pic>
        <p:nvPicPr>
          <p:cNvPr id="5" name="Content Placeholder 4" descr="A blue and red squares with white text&#10;&#10;Description automatically generated">
            <a:extLst>
              <a:ext uri="{FF2B5EF4-FFF2-40B4-BE49-F238E27FC236}">
                <a16:creationId xmlns:a16="http://schemas.microsoft.com/office/drawing/2014/main" id="{F751EB8E-E28C-96F3-42E5-CBE932637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50" y="1494971"/>
            <a:ext cx="5501743" cy="40365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807B52-5351-8B7B-8AF6-B919AF17B746}"/>
              </a:ext>
            </a:extLst>
          </p:cNvPr>
          <p:cNvSpPr txBox="1"/>
          <p:nvPr/>
        </p:nvSpPr>
        <p:spPr>
          <a:xfrm>
            <a:off x="500063" y="1829096"/>
            <a:ext cx="3150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>
                <a:latin typeface="Georgia" panose="02040502050405020303" pitchFamily="18" charset="0"/>
              </a:rPr>
              <a:t>High Risk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Often Male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Diabetic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Lower Education</a:t>
            </a:r>
          </a:p>
          <a:p>
            <a:pPr marL="2171700" lvl="5"/>
            <a:endParaRPr lang="en-US" sz="900">
              <a:latin typeface="Georgia" panose="02040502050405020303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>
                <a:latin typeface="Georgia" panose="02040502050405020303" pitchFamily="18" charset="0"/>
              </a:rPr>
              <a:t>Moderate Risk Groups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Often Hypertension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Lower Education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050">
              <a:latin typeface="Georgia" panose="02040502050405020303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>
                <a:latin typeface="Georgia" panose="02040502050405020303" pitchFamily="18" charset="0"/>
              </a:rPr>
              <a:t>Low Risk Groups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>
                <a:latin typeface="Georgia" panose="02040502050405020303" pitchFamily="18" charset="0"/>
              </a:rPr>
              <a:t>Not often on Blood Pressure Medication</a:t>
            </a:r>
          </a:p>
        </p:txBody>
      </p:sp>
    </p:spTree>
    <p:extLst>
      <p:ext uri="{BB962C8B-B14F-4D97-AF65-F5344CB8AC3E}">
        <p14:creationId xmlns:p14="http://schemas.microsoft.com/office/powerpoint/2010/main" val="2269851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2E1E88-D833-F466-7B0E-46F66F15E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Prediction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3C065B7-F286-3928-7B64-281247158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Feature engineering – prediction models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D75B16-6B00-215E-33F5-852A69A9CB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9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3C1A-82FE-76DA-CEAA-33B62F60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Feature Engineering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0684-29F5-AB2B-CE6F-E4631171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/>
          </a:p>
          <a:p>
            <a:r>
              <a:rPr lang="en-US"/>
              <a:t>Additional interaction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9DC013-0419-ED42-AB4B-942FE668268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  <a:ea typeface="Roboto"/>
                <a:cs typeface="Arial"/>
              </a:rPr>
              <a:t>Added interaction term such as </a:t>
            </a:r>
            <a:r>
              <a:rPr lang="en-US" err="1">
                <a:latin typeface="Georgia" panose="02040502050405020303" pitchFamily="18" charset="0"/>
                <a:ea typeface="Roboto"/>
                <a:cs typeface="Arial"/>
              </a:rPr>
              <a:t>age_cigs</a:t>
            </a:r>
            <a:r>
              <a:rPr lang="en-US">
                <a:latin typeface="Georgia" panose="02040502050405020303" pitchFamily="18" charset="0"/>
                <a:ea typeface="Roboto"/>
                <a:cs typeface="Arial"/>
              </a:rPr>
              <a:t>, </a:t>
            </a:r>
            <a:r>
              <a:rPr lang="en-US" err="1">
                <a:latin typeface="Georgia" panose="02040502050405020303" pitchFamily="18" charset="0"/>
                <a:ea typeface="Roboto"/>
                <a:cs typeface="Arial"/>
              </a:rPr>
              <a:t>bmi_glucose</a:t>
            </a:r>
            <a:r>
              <a:rPr lang="en-US">
                <a:latin typeface="Georgia" panose="02040502050405020303" pitchFamily="18" charset="0"/>
                <a:ea typeface="Roboto"/>
                <a:cs typeface="Arial"/>
              </a:rPr>
              <a:t>, mean arterial pressure (MAP)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8D0E4-453C-E201-CBFA-FB6E9A48CEC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/>
              <a:t>Transformation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203754-E002-EBE6-AA6F-633B13895D6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  <a:ea typeface="Roboto"/>
                <a:cs typeface="Arial"/>
              </a:rPr>
              <a:t>Transformed systolic BP, diastolic BP, glucose and </a:t>
            </a:r>
            <a:r>
              <a:rPr lang="en-US" err="1">
                <a:latin typeface="Georgia" panose="02040502050405020303" pitchFamily="18" charset="0"/>
                <a:ea typeface="Roboto"/>
                <a:cs typeface="Arial"/>
              </a:rPr>
              <a:t>mean_MAP</a:t>
            </a:r>
            <a:r>
              <a:rPr lang="en-US">
                <a:latin typeface="Georgia" panose="02040502050405020303" pitchFamily="18" charset="0"/>
                <a:ea typeface="Roboto"/>
                <a:cs typeface="Arial"/>
              </a:rPr>
              <a:t> to reduce skewness.</a:t>
            </a:r>
            <a:endParaRPr lang="en-US">
              <a:latin typeface="Georgia" panose="02040502050405020303" pitchFamily="18" charset="0"/>
            </a:endParaRP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2CA62-AB85-0EEF-B18D-E58719FE80E5}"/>
              </a:ext>
            </a:extLst>
          </p:cNvPr>
          <p:cNvSpPr txBox="1"/>
          <p:nvPr/>
        </p:nvSpPr>
        <p:spPr>
          <a:xfrm>
            <a:off x="596001" y="3537411"/>
            <a:ext cx="8235363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Georgia" panose="02040502050405020303" pitchFamily="18" charset="0"/>
                <a:ea typeface="Calibri"/>
                <a:cs typeface="Calibri"/>
              </a:rPr>
              <a:t>Goal: </a:t>
            </a:r>
            <a:r>
              <a:rPr lang="en-US" sz="1600">
                <a:latin typeface="Georgia" panose="02040502050405020303" pitchFamily="18" charset="0"/>
                <a:ea typeface="Calibri"/>
                <a:cs typeface="Calibri"/>
              </a:rPr>
              <a:t>Aimed to capture non-linear relationships and improve model interpretability.</a:t>
            </a:r>
            <a:endParaRPr lang="en-US" sz="105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1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5C8D-45FD-1778-8D47-EA958FC8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4E5E-5F77-3870-3822-DB5C4E2FCB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4260" y="1526038"/>
            <a:ext cx="7688645" cy="4256843"/>
          </a:xfrm>
        </p:spPr>
        <p:txBody>
          <a:bodyPr vert="horz" lIns="0" tIns="0" rIns="0" bIns="0" rtlCol="0" anchor="t">
            <a:normAutofit/>
          </a:bodyPr>
          <a:lstStyle/>
          <a:p>
            <a:pPr lvl="1"/>
            <a:r>
              <a:rPr lang="en-US" sz="1600" b="1">
                <a:latin typeface="Georgia" panose="02040502050405020303" pitchFamily="18" charset="0"/>
                <a:ea typeface="Roboto"/>
                <a:cs typeface="Arial"/>
              </a:rPr>
              <a:t>Logistic Regression</a:t>
            </a:r>
          </a:p>
          <a:p>
            <a:pPr lvl="1"/>
            <a:r>
              <a:rPr lang="en-US" sz="1600" b="1" err="1">
                <a:latin typeface="Georgia" panose="02040502050405020303" pitchFamily="18" charset="0"/>
                <a:ea typeface="Roboto"/>
                <a:cs typeface="Arial"/>
              </a:rPr>
              <a:t>CatBoost</a:t>
            </a:r>
            <a:endParaRPr lang="en-US" sz="1600" b="1">
              <a:latin typeface="Georgia" panose="02040502050405020303" pitchFamily="18" charset="0"/>
              <a:ea typeface="Roboto"/>
              <a:cs typeface="Arial"/>
            </a:endParaRPr>
          </a:p>
          <a:p>
            <a:pPr lvl="1"/>
            <a:r>
              <a:rPr lang="en-US" sz="1600" b="1">
                <a:latin typeface="Georgia" panose="02040502050405020303" pitchFamily="18" charset="0"/>
                <a:ea typeface="Roboto"/>
                <a:cs typeface="Arial"/>
              </a:rPr>
              <a:t>Random Forest</a:t>
            </a:r>
          </a:p>
          <a:p>
            <a:pPr lvl="1"/>
            <a:r>
              <a:rPr lang="en-US" sz="1600" b="1" err="1">
                <a:latin typeface="Georgia" panose="02040502050405020303" pitchFamily="18" charset="0"/>
                <a:ea typeface="Roboto"/>
                <a:cs typeface="Arial"/>
              </a:rPr>
              <a:t>LogitBoost</a:t>
            </a:r>
            <a:endParaRPr lang="en-US" sz="1600" b="1">
              <a:latin typeface="Georgia" panose="02040502050405020303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BE6FE15-F333-CC77-2494-3793E695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39" y="926874"/>
            <a:ext cx="6126461" cy="44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8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A0C-1B48-A895-2148-D45D63EA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7" y="492466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85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Criteria</a:t>
            </a:r>
            <a:endParaRPr lang="en-US" sz="385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BF10-305D-DC8E-E833-9933ACB4E68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</a:pPr>
            <a:r>
              <a:rPr lang="en-US" sz="2100">
                <a:latin typeface="Georgia" panose="02040502050405020303" pitchFamily="18" charset="0"/>
                <a:ea typeface="+mn-ea"/>
                <a:cs typeface="+mn-cs"/>
              </a:rPr>
              <a:t>Models were evaluated based on:</a:t>
            </a:r>
          </a:p>
          <a:p>
            <a:pPr lvl="1" indent="-228600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700" b="1">
                <a:latin typeface="Georgia" panose="02040502050405020303" pitchFamily="18" charset="0"/>
                <a:ea typeface="+mn-ea"/>
                <a:cs typeface="+mn-cs"/>
              </a:rPr>
              <a:t>Precision:</a:t>
            </a:r>
            <a:r>
              <a:rPr lang="en-US" sz="1700">
                <a:latin typeface="Georgia" panose="02040502050405020303" pitchFamily="18" charset="0"/>
                <a:ea typeface="+mn-ea"/>
                <a:cs typeface="+mn-cs"/>
              </a:rPr>
              <a:t> To minimize false positives.</a:t>
            </a:r>
            <a:endParaRPr lang="en-US" sz="1700">
              <a:latin typeface="Georgia" panose="02040502050405020303" pitchFamily="18" charset="0"/>
              <a:ea typeface="Roboto"/>
              <a:cs typeface="+mn-cs"/>
            </a:endParaRPr>
          </a:p>
          <a:p>
            <a:pPr lvl="1" indent="-228600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700" b="1">
                <a:latin typeface="Georgia" panose="02040502050405020303" pitchFamily="18" charset="0"/>
                <a:ea typeface="+mn-ea"/>
                <a:cs typeface="+mn-cs"/>
              </a:rPr>
              <a:t>Recall: </a:t>
            </a:r>
            <a:r>
              <a:rPr lang="en-US" sz="1700">
                <a:latin typeface="Georgia" panose="02040502050405020303" pitchFamily="18" charset="0"/>
                <a:ea typeface="+mn-ea"/>
                <a:cs typeface="+mn-cs"/>
              </a:rPr>
              <a:t>To maximize detection of positive cases.</a:t>
            </a:r>
            <a:endParaRPr lang="en-US" sz="1700">
              <a:latin typeface="Georgia" panose="02040502050405020303" pitchFamily="18" charset="0"/>
              <a:ea typeface="Roboto"/>
              <a:cs typeface="+mn-cs"/>
            </a:endParaRPr>
          </a:p>
          <a:p>
            <a:pPr lvl="1" indent="-228600" defTabSz="91440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700" b="1">
                <a:latin typeface="Georgia" panose="02040502050405020303" pitchFamily="18" charset="0"/>
                <a:ea typeface="+mn-ea"/>
                <a:cs typeface="+mn-cs"/>
              </a:rPr>
              <a:t>ROC-AUC Score</a:t>
            </a:r>
            <a:r>
              <a:rPr lang="en-US" sz="1700">
                <a:latin typeface="Georgia" panose="02040502050405020303" pitchFamily="18" charset="0"/>
                <a:ea typeface="+mn-ea"/>
                <a:cs typeface="+mn-cs"/>
              </a:rPr>
              <a:t>: To balance sensitivity and specificity.</a:t>
            </a:r>
            <a:endParaRPr lang="en-US" sz="1700">
              <a:latin typeface="Georgia" panose="02040502050405020303" pitchFamily="18" charset="0"/>
              <a:ea typeface="Roboto"/>
              <a:cs typeface="+mn-cs"/>
            </a:endParaRPr>
          </a:p>
          <a:p>
            <a:pPr indent="-228600" defTabSz="914400">
              <a:lnSpc>
                <a:spcPct val="90000"/>
              </a:lnSpc>
            </a:pPr>
            <a:r>
              <a:rPr lang="en-US" sz="2100">
                <a:latin typeface="Georgia" panose="02040502050405020303" pitchFamily="18" charset="0"/>
                <a:ea typeface="+mn-ea"/>
                <a:cs typeface="+mn-cs"/>
              </a:rPr>
              <a:t>Top 4 models were selected for further analysis.</a:t>
            </a:r>
            <a:endParaRPr lang="en-US" sz="2100">
              <a:latin typeface="Georgia" panose="02040502050405020303" pitchFamily="18" charset="0"/>
              <a:ea typeface="Roboto"/>
              <a:cs typeface="+mn-cs"/>
            </a:endParaRPr>
          </a:p>
          <a:p>
            <a:pPr indent="-228600" defTabSz="914400">
              <a:lnSpc>
                <a:spcPct val="90000"/>
              </a:lnSpc>
            </a:pPr>
            <a:endParaRPr lang="en-US" sz="2100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Maze">
            <a:extLst>
              <a:ext uri="{FF2B5EF4-FFF2-40B4-BE49-F238E27FC236}">
                <a16:creationId xmlns:a16="http://schemas.microsoft.com/office/drawing/2014/main" id="{FA0EE17F-6A39-7FC8-36D2-BF895D9E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54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913E3-0324-AD0F-182D-8B257369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F71E9-5767-6CAC-AA6B-6D1185986892}"/>
              </a:ext>
            </a:extLst>
          </p:cNvPr>
          <p:cNvSpPr txBox="1"/>
          <p:nvPr/>
        </p:nvSpPr>
        <p:spPr>
          <a:xfrm>
            <a:off x="3937579" y="586822"/>
            <a:ext cx="5097564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latin typeface="Georgia" panose="02040502050405020303" pitchFamily="18" charset="0"/>
              </a:rPr>
              <a:t>Logistic Regression Model Performance: 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br>
              <a:rPr lang="en-US" sz="1600" b="1">
                <a:latin typeface="Georgia" panose="02040502050405020303" pitchFamily="18" charset="0"/>
              </a:rPr>
            </a:br>
            <a:r>
              <a:rPr lang="en-US" sz="1600">
                <a:latin typeface="Georgia" panose="02040502050405020303" pitchFamily="18" charset="0"/>
              </a:rPr>
              <a:t>Accuracy: 0.6650 </a:t>
            </a:r>
            <a:br>
              <a:rPr lang="en-US" sz="1600">
                <a:latin typeface="Georgia" panose="02040502050405020303" pitchFamily="18" charset="0"/>
              </a:rPr>
            </a:br>
            <a:r>
              <a:rPr lang="en-US" sz="1600">
                <a:latin typeface="Georgia" panose="02040502050405020303" pitchFamily="18" charset="0"/>
              </a:rPr>
              <a:t>Precision: 0.2572 </a:t>
            </a:r>
            <a:br>
              <a:rPr lang="en-US" sz="1600">
                <a:latin typeface="Georgia" panose="02040502050405020303" pitchFamily="18" charset="0"/>
              </a:rPr>
            </a:br>
            <a:r>
              <a:rPr lang="en-US" sz="1600">
                <a:latin typeface="Georgia" panose="02040502050405020303" pitchFamily="18" charset="0"/>
              </a:rPr>
              <a:t>Recall: 0.6504 </a:t>
            </a:r>
            <a:br>
              <a:rPr lang="en-US" sz="1600">
                <a:latin typeface="Georgia" panose="02040502050405020303" pitchFamily="18" charset="0"/>
              </a:rPr>
            </a:br>
            <a:r>
              <a:rPr lang="en-US" sz="1600">
                <a:latin typeface="Georgia" panose="02040502050405020303" pitchFamily="18" charset="0"/>
              </a:rPr>
              <a:t>ROC AUC Score: 0.6986 </a:t>
            </a:r>
          </a:p>
        </p:txBody>
      </p:sp>
      <p:pic>
        <p:nvPicPr>
          <p:cNvPr id="5" name="Content Placeholder 4" descr="A graph of a logistic regression&#10;&#10;Description automatically generated">
            <a:extLst>
              <a:ext uri="{FF2B5EF4-FFF2-40B4-BE49-F238E27FC236}">
                <a16:creationId xmlns:a16="http://schemas.microsoft.com/office/drawing/2014/main" id="{361D2280-1259-DE48-6908-E20BD7D32C2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18337" y="2842293"/>
            <a:ext cx="4111132" cy="3258071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DD56FE0-3312-0A2F-7F6F-46BFE271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85" y="3596265"/>
            <a:ext cx="4142312" cy="1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4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69F3-6617-F40C-4842-27647D99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Roboto"/>
                <a:ea typeface="Roboto"/>
                <a:cs typeface="Arial"/>
              </a:rPr>
              <a:t>CatBoost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85F4-ED7D-FEE3-13AB-C2D17B99979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5" y="1068349"/>
            <a:ext cx="7688645" cy="425684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>
              <a:latin typeface="Georgia" panose="02040502050405020303" pitchFamily="18" charset="0"/>
              <a:ea typeface="Roboto"/>
            </a:endParaRPr>
          </a:p>
          <a:p>
            <a:pPr marL="0" indent="0">
              <a:buNone/>
            </a:pPr>
            <a:r>
              <a:rPr lang="en-US" sz="2000">
                <a:latin typeface="Georgia" panose="02040502050405020303" pitchFamily="18" charset="0"/>
                <a:ea typeface="Roboto"/>
              </a:rPr>
              <a:t>Tuned Model Performance:</a:t>
            </a:r>
            <a:endParaRPr lang="en-US" sz="2000">
              <a:latin typeface="Georgia" panose="02040502050405020303" pitchFamily="18" charset="0"/>
            </a:endParaRPr>
          </a:p>
          <a:p>
            <a:r>
              <a:rPr lang="en-US" sz="1800">
                <a:latin typeface="Georgia" panose="02040502050405020303" pitchFamily="18" charset="0"/>
                <a:ea typeface="Roboto"/>
              </a:rPr>
              <a:t>Accuracy: 0.6650</a:t>
            </a:r>
            <a:endParaRPr lang="en-US" sz="1800">
              <a:latin typeface="Georgia" panose="02040502050405020303" pitchFamily="18" charset="0"/>
            </a:endParaRPr>
          </a:p>
          <a:p>
            <a:r>
              <a:rPr lang="en-US" sz="1800">
                <a:latin typeface="Georgia" panose="02040502050405020303" pitchFamily="18" charset="0"/>
                <a:ea typeface="Roboto"/>
              </a:rPr>
              <a:t>Precision: 0.2492</a:t>
            </a:r>
            <a:endParaRPr lang="en-US" sz="1800">
              <a:latin typeface="Georgia" panose="02040502050405020303" pitchFamily="18" charset="0"/>
            </a:endParaRPr>
          </a:p>
          <a:p>
            <a:r>
              <a:rPr lang="en-US" sz="1800">
                <a:latin typeface="Georgia" panose="02040502050405020303" pitchFamily="18" charset="0"/>
                <a:ea typeface="Roboto"/>
              </a:rPr>
              <a:t>Recall: 0.6098</a:t>
            </a:r>
            <a:endParaRPr lang="en-US" sz="1800">
              <a:latin typeface="Georgia" panose="02040502050405020303" pitchFamily="18" charset="0"/>
            </a:endParaRPr>
          </a:p>
          <a:p>
            <a:r>
              <a:rPr lang="en-US" sz="1800">
                <a:latin typeface="Georgia" panose="02040502050405020303" pitchFamily="18" charset="0"/>
                <a:ea typeface="Roboto"/>
              </a:rPr>
              <a:t>F1 Score: 0.3538</a:t>
            </a:r>
            <a:endParaRPr lang="en-US" sz="1800">
              <a:latin typeface="Georgia" panose="02040502050405020303" pitchFamily="18" charset="0"/>
            </a:endParaRPr>
          </a:p>
          <a:p>
            <a:r>
              <a:rPr lang="en-US" sz="1800">
                <a:latin typeface="Georgia" panose="02040502050405020303" pitchFamily="18" charset="0"/>
                <a:ea typeface="Roboto"/>
              </a:rPr>
              <a:t>ROC AUC Score: 0.6862</a:t>
            </a:r>
            <a:endParaRPr lang="en-US" sz="1800">
              <a:latin typeface="Georgia" panose="02040502050405020303" pitchFamily="18" charset="0"/>
            </a:endParaRPr>
          </a:p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AB2D1AE-7C54-3449-942B-815AA057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76" y="1014525"/>
            <a:ext cx="4089753" cy="32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6958-E002-F84D-D3D7-5C0EA3A9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- Dataset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40CCA1-C71D-C743-C6BB-E715B0D0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2" y="1079686"/>
            <a:ext cx="3600168" cy="754602"/>
          </a:xfrm>
        </p:spPr>
        <p:txBody>
          <a:bodyPr/>
          <a:lstStyle/>
          <a:p>
            <a:r>
              <a:rPr lang="en-US"/>
              <a:t>Content of 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805EF5-5CC6-367B-754B-89E7925EE14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- Number: over 4000</a:t>
            </a:r>
          </a:p>
          <a:p>
            <a:r>
              <a:rPr lang="en-US">
                <a:latin typeface="Georgia" panose="02040502050405020303" pitchFamily="18" charset="0"/>
              </a:rPr>
              <a:t>- Attributes:16 (including target)</a:t>
            </a:r>
          </a:p>
          <a:p>
            <a:r>
              <a:rPr lang="en-US">
                <a:latin typeface="Georgia" panose="02040502050405020303" pitchFamily="18" charset="0"/>
              </a:rPr>
              <a:t>- Types: categorical &amp; numerical</a:t>
            </a:r>
          </a:p>
          <a:p>
            <a:r>
              <a:rPr lang="en-US">
                <a:latin typeface="Georgia" panose="02040502050405020303" pitchFamily="18" charset="0"/>
              </a:rPr>
              <a:t>- Format: mostly clean</a:t>
            </a:r>
          </a:p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35F844-F7D3-7A9C-05E2-989CEBFDB8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25293" y="1079686"/>
            <a:ext cx="3600168" cy="754602"/>
          </a:xfrm>
        </p:spPr>
        <p:txBody>
          <a:bodyPr/>
          <a:lstStyle/>
          <a:p>
            <a:r>
              <a:rPr lang="en-US"/>
              <a:t>Original Dataset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E9589F2-0F22-640C-F59C-FC3DF4492CD7}"/>
              </a:ext>
            </a:extLst>
          </p:cNvPr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03" y="1943527"/>
            <a:ext cx="3758348" cy="39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90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90D9-E47B-13D1-3732-6F6B4720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LogitBoost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6CD8-4689-2F46-CE95-5B55D41E3CD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sz="1600">
                <a:latin typeface="Georgia" panose="02040502050405020303" pitchFamily="18" charset="0"/>
              </a:rPr>
              <a:t>Tuned </a:t>
            </a:r>
            <a:r>
              <a:rPr lang="en-US" sz="1600" err="1">
                <a:latin typeface="Georgia" panose="02040502050405020303" pitchFamily="18" charset="0"/>
              </a:rPr>
              <a:t>LogitBoost</a:t>
            </a:r>
            <a:r>
              <a:rPr lang="en-US" sz="1600">
                <a:latin typeface="Georgia" panose="02040502050405020303" pitchFamily="18" charset="0"/>
              </a:rPr>
              <a:t> Model Performance: </a:t>
            </a:r>
          </a:p>
          <a:p>
            <a:pPr lvl="1"/>
            <a:r>
              <a:rPr lang="en-US" sz="1400">
                <a:latin typeface="Georgia" panose="02040502050405020303" pitchFamily="18" charset="0"/>
              </a:rPr>
              <a:t>Accuracy: 0.8545 </a:t>
            </a:r>
          </a:p>
          <a:p>
            <a:pPr lvl="1"/>
            <a:r>
              <a:rPr lang="en-US" sz="1400">
                <a:latin typeface="Georgia" panose="02040502050405020303" pitchFamily="18" charset="0"/>
              </a:rPr>
              <a:t>Precision: 0.7000 </a:t>
            </a:r>
          </a:p>
          <a:p>
            <a:pPr lvl="1"/>
            <a:r>
              <a:rPr lang="en-US" sz="1400">
                <a:latin typeface="Georgia" panose="02040502050405020303" pitchFamily="18" charset="0"/>
              </a:rPr>
              <a:t>Recall: 0.0569 </a:t>
            </a:r>
          </a:p>
          <a:p>
            <a:pPr lvl="1"/>
            <a:r>
              <a:rPr lang="en-US" sz="1400">
                <a:latin typeface="Georgia" panose="02040502050405020303" pitchFamily="18" charset="0"/>
              </a:rPr>
              <a:t>F1 Score: 0.1053 </a:t>
            </a:r>
          </a:p>
          <a:p>
            <a:pPr lvl="1"/>
            <a:r>
              <a:rPr lang="en-US" sz="1400">
                <a:latin typeface="Georgia" panose="02040502050405020303" pitchFamily="18" charset="0"/>
              </a:rPr>
              <a:t>ROC AUC Score: 0.6682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46DA53-0DA2-0629-6715-BB2F90D4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3518269"/>
            <a:ext cx="5105400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5F5EC-08F0-CFF9-EB1D-31BCE753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999" y="230727"/>
            <a:ext cx="3907339" cy="31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55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258C-4FF7-B6F0-CF9D-7C8247B8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Random Forest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49BB-822B-6438-18F2-5C2F1CCAC7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sz="2000">
                <a:latin typeface="Georgia" panose="02040502050405020303" pitchFamily="18" charset="0"/>
              </a:rPr>
              <a:t>Performance after </a:t>
            </a:r>
            <a:r>
              <a:rPr lang="en-US" sz="2000" err="1">
                <a:latin typeface="Georgia" panose="02040502050405020303" pitchFamily="18" charset="0"/>
              </a:rPr>
              <a:t>RandomizedSearch</a:t>
            </a:r>
            <a:r>
              <a:rPr lang="en-US" sz="2000">
                <a:latin typeface="Georgia" panose="02040502050405020303" pitchFamily="18" charset="0"/>
              </a:rPr>
              <a:t> Tuning: </a:t>
            </a:r>
          </a:p>
          <a:p>
            <a:pPr lvl="1"/>
            <a:r>
              <a:rPr lang="en-US" sz="1600">
                <a:latin typeface="Georgia" panose="02040502050405020303" pitchFamily="18" charset="0"/>
              </a:rPr>
              <a:t>Accuracy: 0.8521 </a:t>
            </a:r>
          </a:p>
          <a:p>
            <a:pPr lvl="1"/>
            <a:r>
              <a:rPr lang="en-US" sz="1600">
                <a:latin typeface="Georgia" panose="02040502050405020303" pitchFamily="18" charset="0"/>
              </a:rPr>
              <a:t>Precision: 0.6667 </a:t>
            </a:r>
          </a:p>
          <a:p>
            <a:pPr lvl="1"/>
            <a:r>
              <a:rPr lang="en-US" sz="1600">
                <a:latin typeface="Georgia" panose="02040502050405020303" pitchFamily="18" charset="0"/>
              </a:rPr>
              <a:t>Recall: 0.0325 </a:t>
            </a:r>
          </a:p>
          <a:p>
            <a:pPr lvl="1"/>
            <a:r>
              <a:rPr lang="en-US" sz="1600">
                <a:latin typeface="Georgia" panose="02040502050405020303" pitchFamily="18" charset="0"/>
              </a:rPr>
              <a:t>F1 Score: 0.0620 </a:t>
            </a:r>
          </a:p>
          <a:p>
            <a:pPr lvl="1"/>
            <a:r>
              <a:rPr lang="en-US" sz="1600">
                <a:latin typeface="Georgia" panose="02040502050405020303" pitchFamily="18" charset="0"/>
              </a:rPr>
              <a:t>ROC-AUC Score: 0.6807</a:t>
            </a:r>
            <a:endParaRPr lang="en-US" sz="4000"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01B39-8315-95FF-6B16-00695DBA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02" y="2460171"/>
            <a:ext cx="4107993" cy="32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76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457D-D3EB-1CDD-F927-63EF1E1C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SVM Decision Boundary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7F0F9-7546-2C0F-1E43-BC900AC5CC7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194796" y="1548873"/>
            <a:ext cx="6568145" cy="42568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41122-C505-939A-BC1B-DA5E8EE93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20790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C6F2-AA15-0EA0-AA6D-88B76EDC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Key Metrics</a:t>
            </a:r>
            <a:endParaRPr lang="en-US"/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D961BBDB-D2EB-3D53-C7F4-7D460E795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2" t="35842" r="25635" b="35528"/>
          <a:stretch/>
        </p:blipFill>
        <p:spPr bwMode="auto">
          <a:xfrm>
            <a:off x="3806672" y="0"/>
            <a:ext cx="5337328" cy="160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E1303-8F60-3D57-FEBA-3E302C025E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3746" y="1664878"/>
            <a:ext cx="7688645" cy="466634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b="1">
                <a:latin typeface="Georgia" panose="02040502050405020303" pitchFamily="18" charset="0"/>
              </a:rPr>
              <a:t>Case 1: High Recall is Critical</a:t>
            </a:r>
            <a:r>
              <a:rPr lang="en-US" sz="1800">
                <a:latin typeface="Georgia" panose="02040502050405020303" pitchFamily="18" charset="0"/>
              </a:rPr>
              <a:t> </a:t>
            </a:r>
            <a:r>
              <a:rPr lang="en-US" sz="1200">
                <a:latin typeface="Georgia" panose="02040502050405020303" pitchFamily="18" charset="0"/>
              </a:rPr>
              <a:t>(e.g., detecting a life-threatening condition)</a:t>
            </a:r>
          </a:p>
          <a:p>
            <a:r>
              <a:rPr lang="en-US" sz="1400" b="1">
                <a:latin typeface="Georgia"/>
                <a:ea typeface="Roboto"/>
                <a:cs typeface="Arial"/>
              </a:rPr>
              <a:t>Preferred</a:t>
            </a:r>
            <a:r>
              <a:rPr lang="en-US" sz="1400">
                <a:latin typeface="Georgia"/>
                <a:ea typeface="Roboto"/>
                <a:cs typeface="Arial"/>
              </a:rPr>
              <a:t>: </a:t>
            </a:r>
            <a:r>
              <a:rPr lang="en-US" sz="1400" b="1">
                <a:latin typeface="Georgia"/>
                <a:ea typeface="Roboto"/>
                <a:cs typeface="Arial"/>
              </a:rPr>
              <a:t>Logistic Regression</a:t>
            </a:r>
            <a:r>
              <a:rPr lang="en-US" sz="1400">
                <a:latin typeface="Georgia"/>
                <a:ea typeface="Roboto"/>
                <a:cs typeface="Arial"/>
              </a:rPr>
              <a:t> or </a:t>
            </a:r>
            <a:r>
              <a:rPr lang="en-US" sz="1400" b="1" err="1">
                <a:latin typeface="Georgia"/>
                <a:ea typeface="Roboto"/>
                <a:cs typeface="Arial"/>
              </a:rPr>
              <a:t>CatBoost</a:t>
            </a:r>
            <a:endParaRPr lang="en-US" sz="1400">
              <a:latin typeface="Georgia"/>
              <a:ea typeface="Roboto"/>
              <a:cs typeface="Arial"/>
            </a:endParaRPr>
          </a:p>
          <a:p>
            <a:pPr lvl="4"/>
            <a:endParaRPr lang="en-US" sz="1200" b="1">
              <a:latin typeface="Georgia" panose="02040502050405020303" pitchFamily="18" charset="0"/>
              <a:ea typeface="Roboto"/>
              <a:cs typeface="Arial"/>
            </a:endParaRPr>
          </a:p>
          <a:p>
            <a:r>
              <a:rPr lang="en-US" sz="1800" b="1">
                <a:latin typeface="Georgia" panose="02040502050405020303" pitchFamily="18" charset="0"/>
                <a:ea typeface="Roboto"/>
                <a:cs typeface="Arial"/>
              </a:rPr>
              <a:t>Case 2: Require High Precision </a:t>
            </a:r>
            <a:r>
              <a:rPr lang="en-US" sz="1200">
                <a:latin typeface="Georgia" panose="02040502050405020303" pitchFamily="18" charset="0"/>
                <a:ea typeface="Roboto"/>
                <a:cs typeface="Arial"/>
              </a:rPr>
              <a:t>(e.g., avoiding unnecessary treatments)</a:t>
            </a:r>
          </a:p>
          <a:p>
            <a:r>
              <a:rPr lang="en-US" sz="1400" b="1">
                <a:latin typeface="Georgia" panose="02040502050405020303" pitchFamily="18" charset="0"/>
              </a:rPr>
              <a:t>Preferred</a:t>
            </a:r>
            <a:r>
              <a:rPr lang="en-US" sz="1400">
                <a:latin typeface="Georgia" panose="02040502050405020303" pitchFamily="18" charset="0"/>
              </a:rPr>
              <a:t>: </a:t>
            </a:r>
            <a:r>
              <a:rPr lang="en-US" sz="1400" b="1">
                <a:latin typeface="Georgia" panose="02040502050405020303" pitchFamily="18" charset="0"/>
              </a:rPr>
              <a:t>Random Forest</a:t>
            </a:r>
            <a:endParaRPr lang="en-US" sz="1400">
              <a:latin typeface="Georgia" panose="02040502050405020303" pitchFamily="18" charset="0"/>
            </a:endParaRPr>
          </a:p>
          <a:p>
            <a:pPr lvl="1"/>
            <a:r>
              <a:rPr lang="en-US" sz="1200">
                <a:latin typeface="Georgia" panose="02040502050405020303" pitchFamily="18" charset="0"/>
              </a:rPr>
              <a:t>Suitable when false positives are costly</a:t>
            </a:r>
          </a:p>
          <a:p>
            <a:pPr lvl="1"/>
            <a:endParaRPr lang="en-US" sz="800">
              <a:latin typeface="Georgia" panose="02040502050405020303" pitchFamily="18" charset="0"/>
            </a:endParaRPr>
          </a:p>
          <a:p>
            <a:r>
              <a:rPr lang="en-US" sz="1800" b="1">
                <a:latin typeface="Georgia" panose="02040502050405020303" pitchFamily="18" charset="0"/>
              </a:rPr>
              <a:t>Case 3: Balance Between Precision &amp; Recall Needed</a:t>
            </a:r>
            <a:endParaRPr lang="en-US" sz="1800">
              <a:latin typeface="Georgia" panose="02040502050405020303" pitchFamily="18" charset="0"/>
            </a:endParaRPr>
          </a:p>
          <a:p>
            <a:r>
              <a:rPr lang="en-US" sz="1400" b="1">
                <a:latin typeface="Georgia"/>
                <a:ea typeface="Roboto"/>
                <a:cs typeface="Arial"/>
              </a:rPr>
              <a:t>Preferred</a:t>
            </a:r>
            <a:r>
              <a:rPr lang="en-US" sz="1400">
                <a:latin typeface="Georgia"/>
                <a:ea typeface="Roboto"/>
                <a:cs typeface="Arial"/>
              </a:rPr>
              <a:t>: </a:t>
            </a:r>
            <a:r>
              <a:rPr lang="en-US" sz="1400" b="1" err="1">
                <a:latin typeface="Georgia"/>
                <a:ea typeface="Roboto"/>
                <a:cs typeface="Arial"/>
              </a:rPr>
              <a:t>CatBoost</a:t>
            </a:r>
            <a:endParaRPr lang="en-US" sz="1400">
              <a:latin typeface="Georgia"/>
              <a:ea typeface="Roboto"/>
              <a:cs typeface="Arial"/>
            </a:endParaRPr>
          </a:p>
          <a:p>
            <a:pPr lvl="1"/>
            <a:r>
              <a:rPr lang="en-US" sz="1200">
                <a:latin typeface="Georgia" panose="02040502050405020303" pitchFamily="18" charset="0"/>
              </a:rPr>
              <a:t>Trade-off between precision and recall </a:t>
            </a:r>
          </a:p>
          <a:p>
            <a:pPr lvl="1"/>
            <a:r>
              <a:rPr lang="en-US" sz="1200" b="1">
                <a:latin typeface="Georgia" panose="02040502050405020303" pitchFamily="18" charset="0"/>
              </a:rPr>
              <a:t>over-diagnosing </a:t>
            </a:r>
            <a:r>
              <a:rPr lang="en-US" sz="1200">
                <a:latin typeface="Georgia" panose="02040502050405020303" pitchFamily="18" charset="0"/>
              </a:rPr>
              <a:t>and </a:t>
            </a:r>
            <a:r>
              <a:rPr lang="en-US" sz="1200" b="1">
                <a:latin typeface="Georgia" panose="02040502050405020303" pitchFamily="18" charset="0"/>
              </a:rPr>
              <a:t>under-diagnosing</a:t>
            </a:r>
          </a:p>
          <a:p>
            <a:pPr lvl="1"/>
            <a:endParaRPr lang="en-US" sz="1200">
              <a:latin typeface="Georgia" panose="02040502050405020303" pitchFamily="18" charset="0"/>
            </a:endParaRPr>
          </a:p>
          <a:p>
            <a:r>
              <a:rPr lang="en-US" sz="1800" b="1">
                <a:latin typeface="Georgia" panose="02040502050405020303" pitchFamily="18" charset="0"/>
              </a:rPr>
              <a:t>Case 4: Overall Performance Across Thresholds is Key</a:t>
            </a:r>
            <a:endParaRPr lang="en-US" sz="1800">
              <a:latin typeface="Georgia" panose="02040502050405020303" pitchFamily="18" charset="0"/>
            </a:endParaRPr>
          </a:p>
          <a:p>
            <a:r>
              <a:rPr lang="en-US" sz="1400" b="1">
                <a:latin typeface="Georgia"/>
                <a:ea typeface="Roboto"/>
                <a:cs typeface="Arial"/>
              </a:rPr>
              <a:t>Preferred</a:t>
            </a:r>
            <a:r>
              <a:rPr lang="en-US" sz="1400">
                <a:latin typeface="Georgia"/>
                <a:ea typeface="Roboto"/>
                <a:cs typeface="Arial"/>
              </a:rPr>
              <a:t>: </a:t>
            </a:r>
            <a:r>
              <a:rPr lang="en-US" sz="1400" b="1" err="1">
                <a:latin typeface="Georgia"/>
                <a:ea typeface="Roboto"/>
                <a:cs typeface="Arial"/>
              </a:rPr>
              <a:t>LogitBoost</a:t>
            </a:r>
            <a:endParaRPr lang="en-US" sz="1400">
              <a:latin typeface="Georgia"/>
              <a:ea typeface="Roboto"/>
              <a:cs typeface="Arial"/>
            </a:endParaRPr>
          </a:p>
          <a:p>
            <a:pPr lvl="1"/>
            <a:r>
              <a:rPr lang="en-US" sz="1200">
                <a:latin typeface="Georgia" panose="02040502050405020303" pitchFamily="18" charset="0"/>
              </a:rPr>
              <a:t>Flexibility in adjusting the sensitivity and specificity balance</a:t>
            </a:r>
          </a:p>
        </p:txBody>
      </p:sp>
    </p:spTree>
    <p:extLst>
      <p:ext uri="{BB962C8B-B14F-4D97-AF65-F5344CB8AC3E}">
        <p14:creationId xmlns:p14="http://schemas.microsoft.com/office/powerpoint/2010/main" val="44408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6392-4F3E-9A1B-2756-4686C91A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Positive Case Recommendations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E6BC3C-3701-92B9-AE69-7911AD31CF6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1861273"/>
              </p:ext>
            </p:extLst>
          </p:nvPr>
        </p:nvGraphicFramePr>
        <p:xfrm>
          <a:off x="714374" y="1686758"/>
          <a:ext cx="7688645" cy="425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33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B4D47F-B4EA-0A13-CE70-0BA00A1AA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16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6B03-D016-C750-F9E5-C80CD904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D610-CB8D-01D7-1BBA-7F5E728A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Descriptive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987E3-D68D-3214-3EC7-4266D93DC1C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Do attributes have </a:t>
            </a:r>
            <a:r>
              <a:rPr lang="en-US" b="1">
                <a:latin typeface="Georgia" panose="02040502050405020303" pitchFamily="18" charset="0"/>
              </a:rPr>
              <a:t>correlation</a:t>
            </a:r>
            <a:r>
              <a:rPr lang="en-US">
                <a:latin typeface="Georgia" panose="02040502050405020303" pitchFamily="18" charset="0"/>
              </a:rPr>
              <a:t> between each other? 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What are the </a:t>
            </a:r>
            <a:r>
              <a:rPr lang="en-US" b="1">
                <a:latin typeface="Georgia" panose="02040502050405020303" pitchFamily="18" charset="0"/>
              </a:rPr>
              <a:t>principal components </a:t>
            </a:r>
            <a:r>
              <a:rPr lang="en-US">
                <a:latin typeface="Georgia" panose="02040502050405020303" pitchFamily="18" charset="0"/>
              </a:rPr>
              <a:t>or latent factors underlying the dataset?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What will be the </a:t>
            </a:r>
            <a:r>
              <a:rPr lang="en-US" b="1">
                <a:latin typeface="Georgia" panose="02040502050405020303" pitchFamily="18" charset="0"/>
              </a:rPr>
              <a:t>characteristics</a:t>
            </a:r>
            <a:r>
              <a:rPr lang="en-US">
                <a:latin typeface="Georgia" panose="02040502050405020303" pitchFamily="18" charset="0"/>
              </a:rPr>
              <a:t> of people with high risk of getting disease?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2032A-5B5E-922C-0B14-175F86BF82D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/>
              <a:t>Technical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E46E0-A22A-4635-F56C-CD2846D22F7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If there exists a skewed or non-normal distribution in the data that requires </a:t>
            </a:r>
            <a:r>
              <a:rPr lang="en-US" b="1">
                <a:latin typeface="Georgia" panose="02040502050405020303" pitchFamily="18" charset="0"/>
              </a:rPr>
              <a:t>transformation</a:t>
            </a:r>
            <a:r>
              <a:rPr lang="en-US">
                <a:latin typeface="Georgia" panose="02040502050405020303" pitchFamily="18" charset="0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How does the predictive </a:t>
            </a:r>
            <a:r>
              <a:rPr lang="en-US" b="1">
                <a:latin typeface="Georgia" panose="02040502050405020303" pitchFamily="18" charset="0"/>
              </a:rPr>
              <a:t>accuracy</a:t>
            </a:r>
            <a:r>
              <a:rPr lang="en-US">
                <a:latin typeface="Georgia" panose="02040502050405020303" pitchFamily="18" charset="0"/>
              </a:rPr>
              <a:t> of machine learning models show?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Georgia" panose="02040502050405020303" pitchFamily="18" charset="0"/>
              </a:rPr>
              <a:t>What is the optimal level of data </a:t>
            </a:r>
            <a:r>
              <a:rPr lang="en-US" b="1">
                <a:latin typeface="Georgia" panose="02040502050405020303" pitchFamily="18" charset="0"/>
              </a:rPr>
              <a:t>granularity</a:t>
            </a:r>
            <a:r>
              <a:rPr lang="en-US">
                <a:latin typeface="Georgia" panose="02040502050405020303" pitchFamily="18" charset="0"/>
              </a:rPr>
              <a:t> for analysis?</a:t>
            </a:r>
          </a:p>
        </p:txBody>
      </p:sp>
    </p:spTree>
    <p:extLst>
      <p:ext uri="{BB962C8B-B14F-4D97-AF65-F5344CB8AC3E}">
        <p14:creationId xmlns:p14="http://schemas.microsoft.com/office/powerpoint/2010/main" val="226651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EFAB-814E-B65D-C59F-45601F29B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AE61A6B-AA4D-D887-8399-5F47042C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694739"/>
            <a:ext cx="8373925" cy="1383197"/>
          </a:xfrm>
        </p:spPr>
        <p:txBody>
          <a:bodyPr>
            <a:normAutofit/>
          </a:bodyPr>
          <a:lstStyle/>
          <a:p>
            <a:r>
              <a:rPr lang="en-US" sz="2800" b="1"/>
              <a:t>Can we predict the 10-year risk of cardiovascular disease in individuals?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692BE4-A348-DC83-1E8E-6B0664B43D5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630488" y="6440488"/>
            <a:ext cx="651351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8402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5E05-B8ED-B489-0FA1-3027B4D8F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DEAA-4AD1-ED83-7057-AE18F7371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Insert-&gt;Header and Footer-&gt;Type Customizable Name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FCD008-FC38-86B9-18E7-85C6E648E3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7B35C0-D08F-9AE6-5D81-94E3F843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missing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5DC3F45-BA31-D805-F63D-FE2FD01D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1. education</a:t>
            </a:r>
          </a:p>
          <a:p>
            <a:r>
              <a:rPr lang="en-US">
                <a:latin typeface="Georgia" panose="02040502050405020303" pitchFamily="18" charset="0"/>
              </a:rPr>
              <a:t>2. </a:t>
            </a:r>
            <a:r>
              <a:rPr lang="en-US" err="1">
                <a:latin typeface="Georgia" panose="02040502050405020303" pitchFamily="18" charset="0"/>
              </a:rPr>
              <a:t>cigsPerDay</a:t>
            </a:r>
            <a:endParaRPr lang="en-US">
              <a:latin typeface="Georgia" panose="02040502050405020303" pitchFamily="18" charset="0"/>
            </a:endParaRPr>
          </a:p>
          <a:p>
            <a:r>
              <a:rPr lang="en-US">
                <a:latin typeface="Georgia" panose="02040502050405020303" pitchFamily="18" charset="0"/>
              </a:rPr>
              <a:t>3. </a:t>
            </a:r>
            <a:r>
              <a:rPr lang="en-US" err="1">
                <a:latin typeface="Georgia" panose="02040502050405020303" pitchFamily="18" charset="0"/>
              </a:rPr>
              <a:t>BPMeds</a:t>
            </a:r>
            <a:endParaRPr lang="en-US">
              <a:latin typeface="Georgia" panose="02040502050405020303" pitchFamily="18" charset="0"/>
            </a:endParaRPr>
          </a:p>
          <a:p>
            <a:r>
              <a:rPr lang="en-US">
                <a:latin typeface="Georgia" panose="02040502050405020303" pitchFamily="18" charset="0"/>
              </a:rPr>
              <a:t>4. </a:t>
            </a:r>
            <a:r>
              <a:rPr lang="en-US" err="1">
                <a:latin typeface="Georgia" panose="02040502050405020303" pitchFamily="18" charset="0"/>
              </a:rPr>
              <a:t>totChol</a:t>
            </a:r>
            <a:endParaRPr lang="en-US">
              <a:latin typeface="Georgia" panose="02040502050405020303" pitchFamily="18" charset="0"/>
            </a:endParaRPr>
          </a:p>
          <a:p>
            <a:r>
              <a:rPr lang="en-US">
                <a:latin typeface="Georgia" panose="02040502050405020303" pitchFamily="18" charset="0"/>
              </a:rPr>
              <a:t>5. BMI</a:t>
            </a:r>
          </a:p>
          <a:p>
            <a:r>
              <a:rPr lang="en-US">
                <a:latin typeface="Georgia" panose="02040502050405020303" pitchFamily="18" charset="0"/>
              </a:rPr>
              <a:t>6. heartrate</a:t>
            </a:r>
          </a:p>
          <a:p>
            <a:r>
              <a:rPr lang="en-US">
                <a:latin typeface="Georgia" panose="02040502050405020303" pitchFamily="18" charset="0"/>
              </a:rPr>
              <a:t>7. glucose</a:t>
            </a:r>
          </a:p>
        </p:txBody>
      </p:sp>
      <p:pic>
        <p:nvPicPr>
          <p:cNvPr id="23" name="Picture Placeholder 22" descr="A screenshot of a computer&#10;&#10;Description automatically generated">
            <a:extLst>
              <a:ext uri="{FF2B5EF4-FFF2-40B4-BE49-F238E27FC236}">
                <a16:creationId xmlns:a16="http://schemas.microsoft.com/office/drawing/2014/main" id="{356DB510-9B3D-48EE-5B73-7789C534AA8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-305" r="31754" b="305"/>
          <a:stretch/>
        </p:blipFill>
        <p:spPr>
          <a:xfrm>
            <a:off x="5378651" y="1"/>
            <a:ext cx="3771900" cy="6389511"/>
          </a:xfrm>
        </p:spPr>
      </p:pic>
    </p:spTree>
    <p:extLst>
      <p:ext uri="{BB962C8B-B14F-4D97-AF65-F5344CB8AC3E}">
        <p14:creationId xmlns:p14="http://schemas.microsoft.com/office/powerpoint/2010/main" val="12098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2C00E8FB05434799F1B5B5B3DDEC86" ma:contentTypeVersion="13" ma:contentTypeDescription="Create a new document." ma:contentTypeScope="" ma:versionID="d5bcee33c08008c19d27c95bf01a9f91">
  <xsd:schema xmlns:xsd="http://www.w3.org/2001/XMLSchema" xmlns:xs="http://www.w3.org/2001/XMLSchema" xmlns:p="http://schemas.microsoft.com/office/2006/metadata/properties" xmlns:ns3="06c749f0-dedc-4448-9ca5-f95a4d55db5c" xmlns:ns4="51cf4db2-96a6-49b3-affa-b41195c8521b" targetNamespace="http://schemas.microsoft.com/office/2006/metadata/properties" ma:root="true" ma:fieldsID="f60346ceec35a08381a45a57a5b553fb" ns3:_="" ns4:_="">
    <xsd:import namespace="06c749f0-dedc-4448-9ca5-f95a4d55db5c"/>
    <xsd:import namespace="51cf4db2-96a6-49b3-affa-b41195c8521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749f0-dedc-4448-9ca5-f95a4d55db5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f4db2-96a6-49b3-affa-b41195c85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c749f0-dedc-4448-9ca5-f95a4d55db5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7DA1DB-CC21-4C1F-8FBD-FFEEE1B93BEA}">
  <ds:schemaRefs>
    <ds:schemaRef ds:uri="06c749f0-dedc-4448-9ca5-f95a4d55db5c"/>
    <ds:schemaRef ds:uri="51cf4db2-96a6-49b3-affa-b41195c852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7FFD54-27B0-415C-8654-D843242BD071}">
  <ds:schemaRefs>
    <ds:schemaRef ds:uri="06c749f0-dedc-4448-9ca5-f95a4d55db5c"/>
    <ds:schemaRef ds:uri="51cf4db2-96a6-49b3-affa-b41195c8521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Analysis &amp; Prediction on Coronary Heart Disease</vt:lpstr>
      <vt:lpstr>Outline</vt:lpstr>
      <vt:lpstr>Review &amp; Introduction</vt:lpstr>
      <vt:lpstr>Review - Background</vt:lpstr>
      <vt:lpstr>Review - Dataset</vt:lpstr>
      <vt:lpstr>Core Questions</vt:lpstr>
      <vt:lpstr>Goal</vt:lpstr>
      <vt:lpstr>Data Preprocessing</vt:lpstr>
      <vt:lpstr>Data missing</vt:lpstr>
      <vt:lpstr>Preprocessing Tool</vt:lpstr>
      <vt:lpstr>Data Overview</vt:lpstr>
      <vt:lpstr>EDA part 1. Overall Factor Analysis</vt:lpstr>
      <vt:lpstr>Generalized Linear Model</vt:lpstr>
      <vt:lpstr>GLM Experiments</vt:lpstr>
      <vt:lpstr>Collinearity From Correlation Heatmap</vt:lpstr>
      <vt:lpstr>Principal Component Analysis (PCA)</vt:lpstr>
      <vt:lpstr>PCA Experiments</vt:lpstr>
      <vt:lpstr>Risk-Adjusted Control Chart</vt:lpstr>
      <vt:lpstr>Outlier Check</vt:lpstr>
      <vt:lpstr>XGBClassifier</vt:lpstr>
      <vt:lpstr>Factor importance</vt:lpstr>
      <vt:lpstr>EDA part 2. Detailed Correlation &amp; Clustering</vt:lpstr>
      <vt:lpstr>EDA – High Level Analytics</vt:lpstr>
      <vt:lpstr>Dependent to Independent</vt:lpstr>
      <vt:lpstr>Numerical Feature Relationships with Dependent</vt:lpstr>
      <vt:lpstr>Numerical Feature Relationships with Dependent</vt:lpstr>
      <vt:lpstr>Numerical Feature Relationships with Dependent</vt:lpstr>
      <vt:lpstr>Categorical Feature Relationships with Dependent</vt:lpstr>
      <vt:lpstr>Categorical Feature Relationships with Dependent</vt:lpstr>
      <vt:lpstr>Categorical Feature Relationships with Dependent</vt:lpstr>
      <vt:lpstr>Categorical Feature Relationships with Dependent</vt:lpstr>
      <vt:lpstr>Statistical Testing</vt:lpstr>
      <vt:lpstr>Dependent to Dependent</vt:lpstr>
      <vt:lpstr>Smoker pictures</vt:lpstr>
      <vt:lpstr>Are Smokers Healthier?</vt:lpstr>
      <vt:lpstr>Blood Pressure Medication</vt:lpstr>
      <vt:lpstr>Statistical Testing</vt:lpstr>
      <vt:lpstr>Clustering</vt:lpstr>
      <vt:lpstr>Normalization</vt:lpstr>
      <vt:lpstr>Dimensionality Reduction</vt:lpstr>
      <vt:lpstr>Findings</vt:lpstr>
      <vt:lpstr>Findings – Numerical Features</vt:lpstr>
      <vt:lpstr>Findings – Categorical Features</vt:lpstr>
      <vt:lpstr>Prediction</vt:lpstr>
      <vt:lpstr>Feature Engineering</vt:lpstr>
      <vt:lpstr>Models</vt:lpstr>
      <vt:lpstr>Model Selection Criteria</vt:lpstr>
      <vt:lpstr>Logistic Regression</vt:lpstr>
      <vt:lpstr>CatBoost</vt:lpstr>
      <vt:lpstr>LogitBoost</vt:lpstr>
      <vt:lpstr>Random Forest</vt:lpstr>
      <vt:lpstr>SVM Decision Boundary</vt:lpstr>
      <vt:lpstr>Key Metrics</vt:lpstr>
      <vt:lpstr>Positive Case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revision>2</cp:revision>
  <dcterms:created xsi:type="dcterms:W3CDTF">2020-01-21T18:13:39Z</dcterms:created>
  <dcterms:modified xsi:type="dcterms:W3CDTF">2024-12-11T05:51:49Z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0x010100F42C00E8FB05434799F1B5B5B3DDEC86</vt:lpwstr>
  </property>
</Properties>
</file>