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327"/>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zh-TW" altLang="en-US"/>
              <a:t>按一下以編輯母片標題樣式</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2/25/20</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341D2AC3-6A0B-4169-B1EA-E3AE8B351BDD}" type="datetimeFigureOut">
              <a:rPr lang="en-US" dirty="0"/>
              <a:t>2/25/20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DD4B9363-8B87-41B7-9F8E-64519CBB8F34}" type="datetimeFigureOut">
              <a:rPr lang="en-US" dirty="0"/>
              <a:t>2/25/20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zh-TW" altLang="en-US"/>
              <a:t>按一下以編輯母片標題樣式</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EAEF5746-5284-4951-9F37-7AE924EDBCB7}" type="datetimeFigureOut">
              <a:rPr lang="en-US" dirty="0"/>
              <a:t>2/25/20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02398B29-7265-4A65-A2A4-6703C057B7C1}" type="datetimeFigureOut">
              <a:rPr lang="en-US" dirty="0"/>
              <a:t>2/25/20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欄">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zh-TW" altLang="en-US"/>
              <a:t>按一下以編輯母片標題樣式</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3" name="Date Placeholder 2"/>
          <p:cNvSpPr>
            <a:spLocks noGrp="1"/>
          </p:cNvSpPr>
          <p:nvPr>
            <p:ph type="dt" sz="half" idx="10"/>
          </p:nvPr>
        </p:nvSpPr>
        <p:spPr/>
        <p:txBody>
          <a:bodyPr/>
          <a:lstStyle/>
          <a:p>
            <a:fld id="{28FBA082-94DF-4C4B-A041-6624924AB0A8}" type="datetimeFigureOut">
              <a:rPr lang="en-US" dirty="0"/>
              <a:t>2/25/20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圖片欄">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zh-TW" altLang="en-US"/>
              <a:t>按一下以編輯母片標題樣式</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3" name="Date Placeholder 2"/>
          <p:cNvSpPr>
            <a:spLocks noGrp="1"/>
          </p:cNvSpPr>
          <p:nvPr>
            <p:ph type="dt" sz="half" idx="10"/>
          </p:nvPr>
        </p:nvSpPr>
        <p:spPr/>
        <p:txBody>
          <a:bodyPr/>
          <a:lstStyle/>
          <a:p>
            <a:fld id="{B27686C4-3AB5-4E0C-86CA-FB108C350AA9}" type="datetimeFigureOut">
              <a:rPr lang="en-US" dirty="0"/>
              <a:t>2/25/20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zh-TW" altLang="en-US"/>
              <a:t>按一下以編輯母片標題樣式</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2/25/20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zh-TW" altLang="en-US"/>
              <a:t>按一下以編輯母片標題樣式</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2/25/20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2/25/20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zh-TW" altLang="en-US"/>
              <a:t>按一下以編輯母片標題樣式</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0F7F47CF-67C9-420C-80A5-E2069FF0C2DF}" type="datetimeFigureOut">
              <a:rPr lang="en-US" dirty="0"/>
              <a:t>2/25/20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zh-TW" altLang="en-US"/>
              <a:t>按一下以編輯母片標題樣式</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2/25/20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12" name="Content Placeholder 3"/>
          <p:cNvSpPr>
            <a:spLocks noGrp="1"/>
          </p:cNvSpPr>
          <p:nvPr>
            <p:ph sz="quarter" idx="13"/>
          </p:nvPr>
        </p:nvSpPr>
        <p:spPr>
          <a:xfrm>
            <a:off x="685802" y="2861733"/>
            <a:ext cx="5088712" cy="2512852"/>
          </a:xfrm>
        </p:spPr>
        <p:txBody>
          <a:bodyPr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13" name="Content Placeholder 5"/>
          <p:cNvSpPr>
            <a:spLocks noGrp="1"/>
          </p:cNvSpPr>
          <p:nvPr>
            <p:ph sz="quarter" idx="14"/>
          </p:nvPr>
        </p:nvSpPr>
        <p:spPr>
          <a:xfrm>
            <a:off x="5993969" y="2861733"/>
            <a:ext cx="5088713" cy="2512852"/>
          </a:xfrm>
        </p:spPr>
        <p:txBody>
          <a:bodyPr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2/25/20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2/25/20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2/25/20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zh-TW" altLang="en-US"/>
              <a:t>按一下以編輯母片標題樣式</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50C3BFE2-83B7-4B0A-B9D3-AB28331082B3}" type="datetimeFigureOut">
              <a:rPr lang="en-US" dirty="0"/>
              <a:t>2/25/20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12EF78E3-FDA3-4D28-AAA2-0B81F349A39D}" type="datetimeFigureOut">
              <a:rPr lang="en-US" dirty="0"/>
              <a:t>2/25/20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2/25/20</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395796C-ABD2-C045-A641-8CF5E56952F8}"/>
              </a:ext>
            </a:extLst>
          </p:cNvPr>
          <p:cNvSpPr>
            <a:spLocks noGrp="1"/>
          </p:cNvSpPr>
          <p:nvPr>
            <p:ph type="ctrTitle"/>
          </p:nvPr>
        </p:nvSpPr>
        <p:spPr/>
        <p:txBody>
          <a:bodyPr>
            <a:normAutofit fontScale="90000"/>
          </a:bodyPr>
          <a:lstStyle/>
          <a:p>
            <a:r>
              <a:rPr kumimoji="1" lang="en-US" altLang="zh-HK" dirty="0"/>
              <a:t>Capstone Project – </a:t>
            </a:r>
            <a:br>
              <a:rPr kumimoji="1" lang="en-US" altLang="zh-HK" dirty="0"/>
            </a:br>
            <a:r>
              <a:rPr kumimoji="1" lang="en-US" altLang="zh-HK" dirty="0"/>
              <a:t>The battle of neighborhoods</a:t>
            </a:r>
            <a:endParaRPr kumimoji="1" lang="zh-HK" altLang="en-US" dirty="0"/>
          </a:p>
        </p:txBody>
      </p:sp>
      <p:sp>
        <p:nvSpPr>
          <p:cNvPr id="3" name="副標題 2">
            <a:extLst>
              <a:ext uri="{FF2B5EF4-FFF2-40B4-BE49-F238E27FC236}">
                <a16:creationId xmlns:a16="http://schemas.microsoft.com/office/drawing/2014/main" id="{05D2E01C-191D-6E46-9C1B-C06EA8B869FE}"/>
              </a:ext>
            </a:extLst>
          </p:cNvPr>
          <p:cNvSpPr>
            <a:spLocks noGrp="1"/>
          </p:cNvSpPr>
          <p:nvPr>
            <p:ph type="subTitle" idx="1"/>
          </p:nvPr>
        </p:nvSpPr>
        <p:spPr/>
        <p:txBody>
          <a:bodyPr/>
          <a:lstStyle/>
          <a:p>
            <a:r>
              <a:rPr kumimoji="1" lang="en-US" altLang="zh-HK" dirty="0"/>
              <a:t>Johnnie Ng</a:t>
            </a:r>
            <a:endParaRPr kumimoji="1" lang="zh-HK" altLang="en-US" dirty="0"/>
          </a:p>
        </p:txBody>
      </p:sp>
    </p:spTree>
    <p:extLst>
      <p:ext uri="{BB962C8B-B14F-4D97-AF65-F5344CB8AC3E}">
        <p14:creationId xmlns:p14="http://schemas.microsoft.com/office/powerpoint/2010/main" val="4208277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E759BC-2C69-7E4B-8DDA-B00CEEA4B7D2}"/>
              </a:ext>
            </a:extLst>
          </p:cNvPr>
          <p:cNvSpPr>
            <a:spLocks noGrp="1"/>
          </p:cNvSpPr>
          <p:nvPr>
            <p:ph type="title"/>
          </p:nvPr>
        </p:nvSpPr>
        <p:spPr/>
        <p:txBody>
          <a:bodyPr/>
          <a:lstStyle/>
          <a:p>
            <a:r>
              <a:rPr kumimoji="1" lang="en-US" altLang="zh-HK" dirty="0"/>
              <a:t>Methodology</a:t>
            </a:r>
            <a:endParaRPr kumimoji="1" lang="zh-HK" altLang="en-US" dirty="0"/>
          </a:p>
        </p:txBody>
      </p:sp>
      <p:sp>
        <p:nvSpPr>
          <p:cNvPr id="3" name="內容版面配置區 2">
            <a:extLst>
              <a:ext uri="{FF2B5EF4-FFF2-40B4-BE49-F238E27FC236}">
                <a16:creationId xmlns:a16="http://schemas.microsoft.com/office/drawing/2014/main" id="{F90BFC58-FBED-164A-9282-4FFD023706FE}"/>
              </a:ext>
            </a:extLst>
          </p:cNvPr>
          <p:cNvSpPr>
            <a:spLocks noGrp="1"/>
          </p:cNvSpPr>
          <p:nvPr>
            <p:ph sz="quarter" idx="13"/>
          </p:nvPr>
        </p:nvSpPr>
        <p:spPr>
          <a:xfrm>
            <a:off x="685800" y="2063396"/>
            <a:ext cx="10394707" cy="3311999"/>
          </a:xfrm>
        </p:spPr>
        <p:txBody>
          <a:bodyPr/>
          <a:lstStyle/>
          <a:p>
            <a:r>
              <a:rPr kumimoji="1" lang="en-US" altLang="zh-HK" cap="none" dirty="0">
                <a:latin typeface="STLiti" panose="02010800040101010101" pitchFamily="2" charset="-122"/>
                <a:ea typeface="STLiti" panose="02010800040101010101" pitchFamily="2" charset="-122"/>
                <a:cs typeface="Times New Roman" panose="02020603050405020304" pitchFamily="18" charset="0"/>
              </a:rPr>
              <a:t>Use k-means clustering algorithm that groups Chinese Restaurants into 4 clusters.</a:t>
            </a:r>
          </a:p>
          <a:p>
            <a:pPr marL="0" indent="0">
              <a:buNone/>
            </a:pPr>
            <a:endParaRPr kumimoji="1" lang="en-US" altLang="zh-HK" cap="none" dirty="0">
              <a:latin typeface="STLiti" panose="02010800040101010101" pitchFamily="2" charset="-122"/>
              <a:ea typeface="STLiti" panose="02010800040101010101" pitchFamily="2" charset="-122"/>
              <a:cs typeface="Times New Roman" panose="02020603050405020304" pitchFamily="18" charset="0"/>
            </a:endParaRPr>
          </a:p>
          <a:p>
            <a:pPr marL="0" indent="0">
              <a:buNone/>
            </a:pPr>
            <a:endParaRPr kumimoji="1" lang="en-US" altLang="zh-HK" cap="none" dirty="0">
              <a:latin typeface="STLiti" panose="02010800040101010101" pitchFamily="2" charset="-122"/>
              <a:ea typeface="STLiti" panose="02010800040101010101" pitchFamily="2" charset="-122"/>
              <a:cs typeface="Times New Roman" panose="02020603050405020304" pitchFamily="18" charset="0"/>
            </a:endParaRPr>
          </a:p>
          <a:p>
            <a:endParaRPr kumimoji="1" lang="en-US" altLang="zh-HK" cap="none" dirty="0">
              <a:latin typeface="STLiti" panose="02010800040101010101" pitchFamily="2" charset="-122"/>
              <a:ea typeface="STLiti" panose="02010800040101010101" pitchFamily="2" charset="-122"/>
              <a:cs typeface="Times New Roman" panose="02020603050405020304" pitchFamily="18" charset="0"/>
            </a:endParaRPr>
          </a:p>
          <a:p>
            <a:endParaRPr kumimoji="1" lang="en-US" altLang="zh-HK" cap="none" dirty="0">
              <a:latin typeface="STLiti" panose="02010800040101010101" pitchFamily="2" charset="-122"/>
              <a:ea typeface="STLiti" panose="02010800040101010101" pitchFamily="2" charset="-122"/>
              <a:cs typeface="Times New Roman" panose="02020603050405020304" pitchFamily="18" charset="0"/>
            </a:endParaRPr>
          </a:p>
          <a:p>
            <a:endParaRPr kumimoji="1" lang="en-US" altLang="zh-HK" cap="none" dirty="0">
              <a:latin typeface="STLiti" panose="02010800040101010101" pitchFamily="2" charset="-122"/>
              <a:ea typeface="STLiti" panose="02010800040101010101" pitchFamily="2" charset="-122"/>
              <a:cs typeface="Times New Roman" panose="02020603050405020304" pitchFamily="18" charset="0"/>
            </a:endParaRPr>
          </a:p>
          <a:p>
            <a:endParaRPr kumimoji="1" lang="zh-HK" altLang="en-US" cap="none" dirty="0">
              <a:latin typeface="STLiti" panose="02010800040101010101" pitchFamily="2" charset="-122"/>
              <a:ea typeface="STLiti" panose="02010800040101010101" pitchFamily="2" charset="-122"/>
              <a:cs typeface="Times New Roman" panose="02020603050405020304" pitchFamily="18" charset="0"/>
            </a:endParaRPr>
          </a:p>
        </p:txBody>
      </p:sp>
      <p:pic>
        <p:nvPicPr>
          <p:cNvPr id="6" name="圖片 5">
            <a:extLst>
              <a:ext uri="{FF2B5EF4-FFF2-40B4-BE49-F238E27FC236}">
                <a16:creationId xmlns:a16="http://schemas.microsoft.com/office/drawing/2014/main" id="{065E52C8-C8CD-1145-B1B5-4CF4DB524246}"/>
              </a:ext>
            </a:extLst>
          </p:cNvPr>
          <p:cNvPicPr>
            <a:picLocks noChangeAspect="1"/>
          </p:cNvPicPr>
          <p:nvPr/>
        </p:nvPicPr>
        <p:blipFill>
          <a:blip r:embed="rId2"/>
          <a:stretch>
            <a:fillRect/>
          </a:stretch>
        </p:blipFill>
        <p:spPr>
          <a:xfrm>
            <a:off x="1013253" y="2479066"/>
            <a:ext cx="7594835" cy="4378934"/>
          </a:xfrm>
          <a:prstGeom prst="rect">
            <a:avLst/>
          </a:prstGeom>
        </p:spPr>
      </p:pic>
    </p:spTree>
    <p:extLst>
      <p:ext uri="{BB962C8B-B14F-4D97-AF65-F5344CB8AC3E}">
        <p14:creationId xmlns:p14="http://schemas.microsoft.com/office/powerpoint/2010/main" val="3463583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E759BC-2C69-7E4B-8DDA-B00CEEA4B7D2}"/>
              </a:ext>
            </a:extLst>
          </p:cNvPr>
          <p:cNvSpPr>
            <a:spLocks noGrp="1"/>
          </p:cNvSpPr>
          <p:nvPr>
            <p:ph type="title"/>
          </p:nvPr>
        </p:nvSpPr>
        <p:spPr/>
        <p:txBody>
          <a:bodyPr/>
          <a:lstStyle/>
          <a:p>
            <a:r>
              <a:rPr kumimoji="1" lang="en-US" altLang="zh-HK" dirty="0"/>
              <a:t>Results</a:t>
            </a:r>
            <a:endParaRPr kumimoji="1" lang="zh-HK" altLang="en-US" dirty="0"/>
          </a:p>
        </p:txBody>
      </p:sp>
      <p:sp>
        <p:nvSpPr>
          <p:cNvPr id="3" name="內容版面配置區 2">
            <a:extLst>
              <a:ext uri="{FF2B5EF4-FFF2-40B4-BE49-F238E27FC236}">
                <a16:creationId xmlns:a16="http://schemas.microsoft.com/office/drawing/2014/main" id="{F90BFC58-FBED-164A-9282-4FFD023706FE}"/>
              </a:ext>
            </a:extLst>
          </p:cNvPr>
          <p:cNvSpPr>
            <a:spLocks noGrp="1"/>
          </p:cNvSpPr>
          <p:nvPr>
            <p:ph sz="quarter" idx="13"/>
          </p:nvPr>
        </p:nvSpPr>
        <p:spPr>
          <a:xfrm>
            <a:off x="685800" y="2063396"/>
            <a:ext cx="10394707" cy="3311999"/>
          </a:xfrm>
        </p:spPr>
        <p:txBody>
          <a:bodyPr/>
          <a:lstStyle/>
          <a:p>
            <a:r>
              <a:rPr kumimoji="1" lang="en-US" altLang="zh-HK" cap="none" dirty="0">
                <a:latin typeface="STLiti" panose="02010800040101010101" pitchFamily="2" charset="-122"/>
                <a:ea typeface="STLiti" panose="02010800040101010101" pitchFamily="2" charset="-122"/>
                <a:cs typeface="Times New Roman" panose="02020603050405020304" pitchFamily="18" charset="0"/>
              </a:rPr>
              <a:t>Cluster 1</a:t>
            </a:r>
          </a:p>
          <a:p>
            <a:pPr marL="0" indent="0">
              <a:buNone/>
            </a:pPr>
            <a:endParaRPr kumimoji="1" lang="en-US" altLang="zh-HK" cap="none" dirty="0">
              <a:latin typeface="STLiti" panose="02010800040101010101" pitchFamily="2" charset="-122"/>
              <a:ea typeface="STLiti" panose="02010800040101010101" pitchFamily="2" charset="-122"/>
              <a:cs typeface="Times New Roman" panose="02020603050405020304" pitchFamily="18" charset="0"/>
            </a:endParaRPr>
          </a:p>
          <a:p>
            <a:pPr marL="0" indent="0">
              <a:buNone/>
            </a:pPr>
            <a:endParaRPr kumimoji="1" lang="en-US" altLang="zh-HK" cap="none" dirty="0">
              <a:latin typeface="STLiti" panose="02010800040101010101" pitchFamily="2" charset="-122"/>
              <a:ea typeface="STLiti" panose="02010800040101010101" pitchFamily="2" charset="-122"/>
              <a:cs typeface="Times New Roman" panose="02020603050405020304" pitchFamily="18" charset="0"/>
            </a:endParaRPr>
          </a:p>
          <a:p>
            <a:endParaRPr kumimoji="1" lang="en-US" altLang="zh-HK" cap="none" dirty="0">
              <a:latin typeface="STLiti" panose="02010800040101010101" pitchFamily="2" charset="-122"/>
              <a:ea typeface="STLiti" panose="02010800040101010101" pitchFamily="2" charset="-122"/>
              <a:cs typeface="Times New Roman" panose="02020603050405020304" pitchFamily="18" charset="0"/>
            </a:endParaRPr>
          </a:p>
          <a:p>
            <a:endParaRPr kumimoji="1" lang="en-US" altLang="zh-HK" cap="none" dirty="0">
              <a:latin typeface="STLiti" panose="02010800040101010101" pitchFamily="2" charset="-122"/>
              <a:ea typeface="STLiti" panose="02010800040101010101" pitchFamily="2" charset="-122"/>
              <a:cs typeface="Times New Roman" panose="02020603050405020304" pitchFamily="18" charset="0"/>
            </a:endParaRPr>
          </a:p>
          <a:p>
            <a:endParaRPr kumimoji="1" lang="en-US" altLang="zh-HK" cap="none" dirty="0">
              <a:latin typeface="STLiti" panose="02010800040101010101" pitchFamily="2" charset="-122"/>
              <a:ea typeface="STLiti" panose="02010800040101010101" pitchFamily="2" charset="-122"/>
              <a:cs typeface="Times New Roman" panose="02020603050405020304" pitchFamily="18" charset="0"/>
            </a:endParaRPr>
          </a:p>
          <a:p>
            <a:endParaRPr kumimoji="1" lang="zh-HK" altLang="en-US" cap="none" dirty="0">
              <a:latin typeface="STLiti" panose="02010800040101010101" pitchFamily="2" charset="-122"/>
              <a:ea typeface="STLiti" panose="02010800040101010101" pitchFamily="2" charset="-122"/>
              <a:cs typeface="Times New Roman" panose="02020603050405020304" pitchFamily="18" charset="0"/>
            </a:endParaRPr>
          </a:p>
        </p:txBody>
      </p:sp>
      <p:pic>
        <p:nvPicPr>
          <p:cNvPr id="5" name="圖片 4">
            <a:extLst>
              <a:ext uri="{FF2B5EF4-FFF2-40B4-BE49-F238E27FC236}">
                <a16:creationId xmlns:a16="http://schemas.microsoft.com/office/drawing/2014/main" id="{6F4B3123-FBB5-3E4F-81DC-B5DB4FA18CCF}"/>
              </a:ext>
            </a:extLst>
          </p:cNvPr>
          <p:cNvPicPr>
            <a:picLocks noChangeAspect="1"/>
          </p:cNvPicPr>
          <p:nvPr/>
        </p:nvPicPr>
        <p:blipFill>
          <a:blip r:embed="rId2"/>
          <a:stretch>
            <a:fillRect/>
          </a:stretch>
        </p:blipFill>
        <p:spPr>
          <a:xfrm>
            <a:off x="0" y="2881686"/>
            <a:ext cx="12192000" cy="2601951"/>
          </a:xfrm>
          <a:prstGeom prst="rect">
            <a:avLst/>
          </a:prstGeom>
        </p:spPr>
      </p:pic>
    </p:spTree>
    <p:extLst>
      <p:ext uri="{BB962C8B-B14F-4D97-AF65-F5344CB8AC3E}">
        <p14:creationId xmlns:p14="http://schemas.microsoft.com/office/powerpoint/2010/main" val="2418359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E759BC-2C69-7E4B-8DDA-B00CEEA4B7D2}"/>
              </a:ext>
            </a:extLst>
          </p:cNvPr>
          <p:cNvSpPr>
            <a:spLocks noGrp="1"/>
          </p:cNvSpPr>
          <p:nvPr>
            <p:ph type="title"/>
          </p:nvPr>
        </p:nvSpPr>
        <p:spPr/>
        <p:txBody>
          <a:bodyPr/>
          <a:lstStyle/>
          <a:p>
            <a:r>
              <a:rPr kumimoji="1" lang="en-US" altLang="zh-HK" dirty="0"/>
              <a:t>Results</a:t>
            </a:r>
            <a:endParaRPr kumimoji="1" lang="zh-HK" altLang="en-US" dirty="0"/>
          </a:p>
        </p:txBody>
      </p:sp>
      <p:sp>
        <p:nvSpPr>
          <p:cNvPr id="3" name="內容版面配置區 2">
            <a:extLst>
              <a:ext uri="{FF2B5EF4-FFF2-40B4-BE49-F238E27FC236}">
                <a16:creationId xmlns:a16="http://schemas.microsoft.com/office/drawing/2014/main" id="{F90BFC58-FBED-164A-9282-4FFD023706FE}"/>
              </a:ext>
            </a:extLst>
          </p:cNvPr>
          <p:cNvSpPr>
            <a:spLocks noGrp="1"/>
          </p:cNvSpPr>
          <p:nvPr>
            <p:ph sz="quarter" idx="13"/>
          </p:nvPr>
        </p:nvSpPr>
        <p:spPr>
          <a:xfrm>
            <a:off x="685800" y="2063396"/>
            <a:ext cx="10394707" cy="3311999"/>
          </a:xfrm>
        </p:spPr>
        <p:txBody>
          <a:bodyPr/>
          <a:lstStyle/>
          <a:p>
            <a:r>
              <a:rPr kumimoji="1" lang="en-US" altLang="zh-HK" cap="none" dirty="0">
                <a:latin typeface="STLiti" panose="02010800040101010101" pitchFamily="2" charset="-122"/>
                <a:ea typeface="STLiti" panose="02010800040101010101" pitchFamily="2" charset="-122"/>
                <a:cs typeface="Times New Roman" panose="02020603050405020304" pitchFamily="18" charset="0"/>
              </a:rPr>
              <a:t>Cluster 2</a:t>
            </a:r>
          </a:p>
          <a:p>
            <a:pPr marL="0" indent="0">
              <a:buNone/>
            </a:pPr>
            <a:endParaRPr kumimoji="1" lang="en-US" altLang="zh-HK" cap="none" dirty="0">
              <a:latin typeface="STLiti" panose="02010800040101010101" pitchFamily="2" charset="-122"/>
              <a:ea typeface="STLiti" panose="02010800040101010101" pitchFamily="2" charset="-122"/>
              <a:cs typeface="Times New Roman" panose="02020603050405020304" pitchFamily="18" charset="0"/>
            </a:endParaRPr>
          </a:p>
          <a:p>
            <a:pPr marL="0" indent="0">
              <a:buNone/>
            </a:pPr>
            <a:endParaRPr kumimoji="1" lang="en-US" altLang="zh-HK" cap="none" dirty="0">
              <a:latin typeface="STLiti" panose="02010800040101010101" pitchFamily="2" charset="-122"/>
              <a:ea typeface="STLiti" panose="02010800040101010101" pitchFamily="2" charset="-122"/>
              <a:cs typeface="Times New Roman" panose="02020603050405020304" pitchFamily="18" charset="0"/>
            </a:endParaRPr>
          </a:p>
          <a:p>
            <a:endParaRPr kumimoji="1" lang="en-US" altLang="zh-HK" cap="none" dirty="0">
              <a:latin typeface="STLiti" panose="02010800040101010101" pitchFamily="2" charset="-122"/>
              <a:ea typeface="STLiti" panose="02010800040101010101" pitchFamily="2" charset="-122"/>
              <a:cs typeface="Times New Roman" panose="02020603050405020304" pitchFamily="18" charset="0"/>
            </a:endParaRPr>
          </a:p>
          <a:p>
            <a:endParaRPr kumimoji="1" lang="en-US" altLang="zh-HK" cap="none" dirty="0">
              <a:latin typeface="STLiti" panose="02010800040101010101" pitchFamily="2" charset="-122"/>
              <a:ea typeface="STLiti" panose="02010800040101010101" pitchFamily="2" charset="-122"/>
              <a:cs typeface="Times New Roman" panose="02020603050405020304" pitchFamily="18" charset="0"/>
            </a:endParaRPr>
          </a:p>
          <a:p>
            <a:endParaRPr kumimoji="1" lang="en-US" altLang="zh-HK" cap="none" dirty="0">
              <a:latin typeface="STLiti" panose="02010800040101010101" pitchFamily="2" charset="-122"/>
              <a:ea typeface="STLiti" panose="02010800040101010101" pitchFamily="2" charset="-122"/>
              <a:cs typeface="Times New Roman" panose="02020603050405020304" pitchFamily="18" charset="0"/>
            </a:endParaRPr>
          </a:p>
          <a:p>
            <a:endParaRPr kumimoji="1" lang="zh-HK" altLang="en-US" cap="none" dirty="0">
              <a:latin typeface="STLiti" panose="02010800040101010101" pitchFamily="2" charset="-122"/>
              <a:ea typeface="STLiti" panose="02010800040101010101" pitchFamily="2" charset="-122"/>
              <a:cs typeface="Times New Roman" panose="02020603050405020304" pitchFamily="18" charset="0"/>
            </a:endParaRPr>
          </a:p>
        </p:txBody>
      </p:sp>
      <p:pic>
        <p:nvPicPr>
          <p:cNvPr id="4" name="圖片 3">
            <a:extLst>
              <a:ext uri="{FF2B5EF4-FFF2-40B4-BE49-F238E27FC236}">
                <a16:creationId xmlns:a16="http://schemas.microsoft.com/office/drawing/2014/main" id="{5F5B3BE6-D93C-F347-B130-AFD5B606021D}"/>
              </a:ext>
            </a:extLst>
          </p:cNvPr>
          <p:cNvPicPr>
            <a:picLocks noChangeAspect="1"/>
          </p:cNvPicPr>
          <p:nvPr/>
        </p:nvPicPr>
        <p:blipFill>
          <a:blip r:embed="rId2"/>
          <a:stretch>
            <a:fillRect/>
          </a:stretch>
        </p:blipFill>
        <p:spPr>
          <a:xfrm>
            <a:off x="0" y="3247784"/>
            <a:ext cx="12192000" cy="943221"/>
          </a:xfrm>
          <a:prstGeom prst="rect">
            <a:avLst/>
          </a:prstGeom>
        </p:spPr>
      </p:pic>
    </p:spTree>
    <p:extLst>
      <p:ext uri="{BB962C8B-B14F-4D97-AF65-F5344CB8AC3E}">
        <p14:creationId xmlns:p14="http://schemas.microsoft.com/office/powerpoint/2010/main" val="2594021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E759BC-2C69-7E4B-8DDA-B00CEEA4B7D2}"/>
              </a:ext>
            </a:extLst>
          </p:cNvPr>
          <p:cNvSpPr>
            <a:spLocks noGrp="1"/>
          </p:cNvSpPr>
          <p:nvPr>
            <p:ph type="title"/>
          </p:nvPr>
        </p:nvSpPr>
        <p:spPr/>
        <p:txBody>
          <a:bodyPr/>
          <a:lstStyle/>
          <a:p>
            <a:r>
              <a:rPr kumimoji="1" lang="en-US" altLang="zh-HK" dirty="0"/>
              <a:t>Results</a:t>
            </a:r>
            <a:endParaRPr kumimoji="1" lang="zh-HK" altLang="en-US" dirty="0"/>
          </a:p>
        </p:txBody>
      </p:sp>
      <p:sp>
        <p:nvSpPr>
          <p:cNvPr id="3" name="內容版面配置區 2">
            <a:extLst>
              <a:ext uri="{FF2B5EF4-FFF2-40B4-BE49-F238E27FC236}">
                <a16:creationId xmlns:a16="http://schemas.microsoft.com/office/drawing/2014/main" id="{F90BFC58-FBED-164A-9282-4FFD023706FE}"/>
              </a:ext>
            </a:extLst>
          </p:cNvPr>
          <p:cNvSpPr>
            <a:spLocks noGrp="1"/>
          </p:cNvSpPr>
          <p:nvPr>
            <p:ph sz="quarter" idx="13"/>
          </p:nvPr>
        </p:nvSpPr>
        <p:spPr>
          <a:xfrm>
            <a:off x="685800" y="2063396"/>
            <a:ext cx="10394707" cy="3311999"/>
          </a:xfrm>
        </p:spPr>
        <p:txBody>
          <a:bodyPr/>
          <a:lstStyle/>
          <a:p>
            <a:r>
              <a:rPr kumimoji="1" lang="en-US" altLang="zh-HK" cap="none" dirty="0">
                <a:latin typeface="STLiti" panose="02010800040101010101" pitchFamily="2" charset="-122"/>
                <a:ea typeface="STLiti" panose="02010800040101010101" pitchFamily="2" charset="-122"/>
                <a:cs typeface="Times New Roman" panose="02020603050405020304" pitchFamily="18" charset="0"/>
              </a:rPr>
              <a:t>Cluster 3</a:t>
            </a:r>
          </a:p>
          <a:p>
            <a:pPr marL="0" indent="0">
              <a:buNone/>
            </a:pPr>
            <a:endParaRPr kumimoji="1" lang="en-US" altLang="zh-HK" cap="none" dirty="0">
              <a:latin typeface="STLiti" panose="02010800040101010101" pitchFamily="2" charset="-122"/>
              <a:ea typeface="STLiti" panose="02010800040101010101" pitchFamily="2" charset="-122"/>
              <a:cs typeface="Times New Roman" panose="02020603050405020304" pitchFamily="18" charset="0"/>
            </a:endParaRPr>
          </a:p>
          <a:p>
            <a:pPr marL="0" indent="0">
              <a:buNone/>
            </a:pPr>
            <a:endParaRPr kumimoji="1" lang="en-US" altLang="zh-HK" cap="none" dirty="0">
              <a:latin typeface="STLiti" panose="02010800040101010101" pitchFamily="2" charset="-122"/>
              <a:ea typeface="STLiti" panose="02010800040101010101" pitchFamily="2" charset="-122"/>
              <a:cs typeface="Times New Roman" panose="02020603050405020304" pitchFamily="18" charset="0"/>
            </a:endParaRPr>
          </a:p>
          <a:p>
            <a:endParaRPr kumimoji="1" lang="en-US" altLang="zh-HK" cap="none" dirty="0">
              <a:latin typeface="STLiti" panose="02010800040101010101" pitchFamily="2" charset="-122"/>
              <a:ea typeface="STLiti" panose="02010800040101010101" pitchFamily="2" charset="-122"/>
              <a:cs typeface="Times New Roman" panose="02020603050405020304" pitchFamily="18" charset="0"/>
            </a:endParaRPr>
          </a:p>
          <a:p>
            <a:endParaRPr kumimoji="1" lang="en-US" altLang="zh-HK" cap="none" dirty="0">
              <a:latin typeface="STLiti" panose="02010800040101010101" pitchFamily="2" charset="-122"/>
              <a:ea typeface="STLiti" panose="02010800040101010101" pitchFamily="2" charset="-122"/>
              <a:cs typeface="Times New Roman" panose="02020603050405020304" pitchFamily="18" charset="0"/>
            </a:endParaRPr>
          </a:p>
          <a:p>
            <a:endParaRPr kumimoji="1" lang="en-US" altLang="zh-HK" cap="none" dirty="0">
              <a:latin typeface="STLiti" panose="02010800040101010101" pitchFamily="2" charset="-122"/>
              <a:ea typeface="STLiti" panose="02010800040101010101" pitchFamily="2" charset="-122"/>
              <a:cs typeface="Times New Roman" panose="02020603050405020304" pitchFamily="18" charset="0"/>
            </a:endParaRPr>
          </a:p>
          <a:p>
            <a:endParaRPr kumimoji="1" lang="zh-HK" altLang="en-US" cap="none" dirty="0">
              <a:latin typeface="STLiti" panose="02010800040101010101" pitchFamily="2" charset="-122"/>
              <a:ea typeface="STLiti" panose="02010800040101010101" pitchFamily="2" charset="-122"/>
              <a:cs typeface="Times New Roman" panose="02020603050405020304" pitchFamily="18" charset="0"/>
            </a:endParaRPr>
          </a:p>
        </p:txBody>
      </p:sp>
      <p:pic>
        <p:nvPicPr>
          <p:cNvPr id="5" name="圖片 4">
            <a:extLst>
              <a:ext uri="{FF2B5EF4-FFF2-40B4-BE49-F238E27FC236}">
                <a16:creationId xmlns:a16="http://schemas.microsoft.com/office/drawing/2014/main" id="{5160CA0F-8C8C-1843-96F0-E52EB78D604C}"/>
              </a:ext>
            </a:extLst>
          </p:cNvPr>
          <p:cNvPicPr>
            <a:picLocks noChangeAspect="1"/>
          </p:cNvPicPr>
          <p:nvPr/>
        </p:nvPicPr>
        <p:blipFill>
          <a:blip r:embed="rId2"/>
          <a:stretch>
            <a:fillRect/>
          </a:stretch>
        </p:blipFill>
        <p:spPr>
          <a:xfrm>
            <a:off x="0" y="3219952"/>
            <a:ext cx="12192000" cy="998885"/>
          </a:xfrm>
          <a:prstGeom prst="rect">
            <a:avLst/>
          </a:prstGeom>
        </p:spPr>
      </p:pic>
    </p:spTree>
    <p:extLst>
      <p:ext uri="{BB962C8B-B14F-4D97-AF65-F5344CB8AC3E}">
        <p14:creationId xmlns:p14="http://schemas.microsoft.com/office/powerpoint/2010/main" val="2564658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E759BC-2C69-7E4B-8DDA-B00CEEA4B7D2}"/>
              </a:ext>
            </a:extLst>
          </p:cNvPr>
          <p:cNvSpPr>
            <a:spLocks noGrp="1"/>
          </p:cNvSpPr>
          <p:nvPr>
            <p:ph type="title"/>
          </p:nvPr>
        </p:nvSpPr>
        <p:spPr/>
        <p:txBody>
          <a:bodyPr/>
          <a:lstStyle/>
          <a:p>
            <a:r>
              <a:rPr kumimoji="1" lang="en-US" altLang="zh-HK" dirty="0"/>
              <a:t>Results</a:t>
            </a:r>
            <a:endParaRPr kumimoji="1" lang="zh-HK" altLang="en-US" dirty="0"/>
          </a:p>
        </p:txBody>
      </p:sp>
      <p:sp>
        <p:nvSpPr>
          <p:cNvPr id="3" name="內容版面配置區 2">
            <a:extLst>
              <a:ext uri="{FF2B5EF4-FFF2-40B4-BE49-F238E27FC236}">
                <a16:creationId xmlns:a16="http://schemas.microsoft.com/office/drawing/2014/main" id="{F90BFC58-FBED-164A-9282-4FFD023706FE}"/>
              </a:ext>
            </a:extLst>
          </p:cNvPr>
          <p:cNvSpPr>
            <a:spLocks noGrp="1"/>
          </p:cNvSpPr>
          <p:nvPr>
            <p:ph sz="quarter" idx="13"/>
          </p:nvPr>
        </p:nvSpPr>
        <p:spPr>
          <a:xfrm>
            <a:off x="685800" y="2063396"/>
            <a:ext cx="10394707" cy="3311999"/>
          </a:xfrm>
        </p:spPr>
        <p:txBody>
          <a:bodyPr/>
          <a:lstStyle/>
          <a:p>
            <a:r>
              <a:rPr kumimoji="1" lang="en-US" altLang="zh-HK" cap="none" dirty="0">
                <a:latin typeface="STLiti" panose="02010800040101010101" pitchFamily="2" charset="-122"/>
                <a:ea typeface="STLiti" panose="02010800040101010101" pitchFamily="2" charset="-122"/>
                <a:cs typeface="Times New Roman" panose="02020603050405020304" pitchFamily="18" charset="0"/>
              </a:rPr>
              <a:t>Cluster 4</a:t>
            </a:r>
          </a:p>
          <a:p>
            <a:pPr marL="0" indent="0">
              <a:buNone/>
            </a:pPr>
            <a:endParaRPr kumimoji="1" lang="en-US" altLang="zh-HK" cap="none" dirty="0">
              <a:latin typeface="STLiti" panose="02010800040101010101" pitchFamily="2" charset="-122"/>
              <a:ea typeface="STLiti" panose="02010800040101010101" pitchFamily="2" charset="-122"/>
              <a:cs typeface="Times New Roman" panose="02020603050405020304" pitchFamily="18" charset="0"/>
            </a:endParaRPr>
          </a:p>
          <a:p>
            <a:pPr marL="0" indent="0">
              <a:buNone/>
            </a:pPr>
            <a:endParaRPr kumimoji="1" lang="en-US" altLang="zh-HK" cap="none" dirty="0">
              <a:latin typeface="STLiti" panose="02010800040101010101" pitchFamily="2" charset="-122"/>
              <a:ea typeface="STLiti" panose="02010800040101010101" pitchFamily="2" charset="-122"/>
              <a:cs typeface="Times New Roman" panose="02020603050405020304" pitchFamily="18" charset="0"/>
            </a:endParaRPr>
          </a:p>
          <a:p>
            <a:endParaRPr kumimoji="1" lang="en-US" altLang="zh-HK" cap="none" dirty="0">
              <a:latin typeface="STLiti" panose="02010800040101010101" pitchFamily="2" charset="-122"/>
              <a:ea typeface="STLiti" panose="02010800040101010101" pitchFamily="2" charset="-122"/>
              <a:cs typeface="Times New Roman" panose="02020603050405020304" pitchFamily="18" charset="0"/>
            </a:endParaRPr>
          </a:p>
          <a:p>
            <a:endParaRPr kumimoji="1" lang="en-US" altLang="zh-HK" cap="none" dirty="0">
              <a:latin typeface="STLiti" panose="02010800040101010101" pitchFamily="2" charset="-122"/>
              <a:ea typeface="STLiti" panose="02010800040101010101" pitchFamily="2" charset="-122"/>
              <a:cs typeface="Times New Roman" panose="02020603050405020304" pitchFamily="18" charset="0"/>
            </a:endParaRPr>
          </a:p>
          <a:p>
            <a:endParaRPr kumimoji="1" lang="en-US" altLang="zh-HK" cap="none" dirty="0">
              <a:latin typeface="STLiti" panose="02010800040101010101" pitchFamily="2" charset="-122"/>
              <a:ea typeface="STLiti" panose="02010800040101010101" pitchFamily="2" charset="-122"/>
              <a:cs typeface="Times New Roman" panose="02020603050405020304" pitchFamily="18" charset="0"/>
            </a:endParaRPr>
          </a:p>
          <a:p>
            <a:endParaRPr kumimoji="1" lang="zh-HK" altLang="en-US" cap="none" dirty="0">
              <a:latin typeface="STLiti" panose="02010800040101010101" pitchFamily="2" charset="-122"/>
              <a:ea typeface="STLiti" panose="02010800040101010101" pitchFamily="2" charset="-122"/>
              <a:cs typeface="Times New Roman" panose="02020603050405020304" pitchFamily="18" charset="0"/>
            </a:endParaRPr>
          </a:p>
        </p:txBody>
      </p:sp>
      <p:pic>
        <p:nvPicPr>
          <p:cNvPr id="4" name="圖片 3">
            <a:extLst>
              <a:ext uri="{FF2B5EF4-FFF2-40B4-BE49-F238E27FC236}">
                <a16:creationId xmlns:a16="http://schemas.microsoft.com/office/drawing/2014/main" id="{DACDC90F-1446-B449-8769-922E0D6464F2}"/>
              </a:ext>
            </a:extLst>
          </p:cNvPr>
          <p:cNvPicPr>
            <a:picLocks noChangeAspect="1"/>
          </p:cNvPicPr>
          <p:nvPr/>
        </p:nvPicPr>
        <p:blipFill>
          <a:blip r:embed="rId2"/>
          <a:stretch>
            <a:fillRect/>
          </a:stretch>
        </p:blipFill>
        <p:spPr>
          <a:xfrm>
            <a:off x="0" y="3204293"/>
            <a:ext cx="12192000" cy="811542"/>
          </a:xfrm>
          <a:prstGeom prst="rect">
            <a:avLst/>
          </a:prstGeom>
        </p:spPr>
      </p:pic>
    </p:spTree>
    <p:extLst>
      <p:ext uri="{BB962C8B-B14F-4D97-AF65-F5344CB8AC3E}">
        <p14:creationId xmlns:p14="http://schemas.microsoft.com/office/powerpoint/2010/main" val="221884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E759BC-2C69-7E4B-8DDA-B00CEEA4B7D2}"/>
              </a:ext>
            </a:extLst>
          </p:cNvPr>
          <p:cNvSpPr>
            <a:spLocks noGrp="1"/>
          </p:cNvSpPr>
          <p:nvPr>
            <p:ph type="title"/>
          </p:nvPr>
        </p:nvSpPr>
        <p:spPr/>
        <p:txBody>
          <a:bodyPr/>
          <a:lstStyle/>
          <a:p>
            <a:r>
              <a:rPr kumimoji="1" lang="en-US" altLang="zh-HK" dirty="0"/>
              <a:t>Discussion</a:t>
            </a:r>
            <a:endParaRPr kumimoji="1" lang="zh-HK" altLang="en-US" dirty="0"/>
          </a:p>
        </p:txBody>
      </p:sp>
      <p:sp>
        <p:nvSpPr>
          <p:cNvPr id="3" name="內容版面配置區 2">
            <a:extLst>
              <a:ext uri="{FF2B5EF4-FFF2-40B4-BE49-F238E27FC236}">
                <a16:creationId xmlns:a16="http://schemas.microsoft.com/office/drawing/2014/main" id="{F90BFC58-FBED-164A-9282-4FFD023706FE}"/>
              </a:ext>
            </a:extLst>
          </p:cNvPr>
          <p:cNvSpPr>
            <a:spLocks noGrp="1"/>
          </p:cNvSpPr>
          <p:nvPr>
            <p:ph sz="quarter" idx="13"/>
          </p:nvPr>
        </p:nvSpPr>
        <p:spPr>
          <a:xfrm>
            <a:off x="685800" y="2063396"/>
            <a:ext cx="10394707" cy="3311999"/>
          </a:xfrm>
        </p:spPr>
        <p:txBody>
          <a:bodyPr>
            <a:normAutofit fontScale="92500" lnSpcReduction="20000"/>
          </a:bodyPr>
          <a:lstStyle/>
          <a:p>
            <a:r>
              <a:rPr kumimoji="1" lang="en-US" altLang="zh-HK" cap="none" dirty="0">
                <a:latin typeface="STLiti" panose="02010800040101010101" pitchFamily="2" charset="-122"/>
                <a:ea typeface="STLiti" panose="02010800040101010101" pitchFamily="2" charset="-122"/>
                <a:cs typeface="Times New Roman" panose="02020603050405020304" pitchFamily="18" charset="0"/>
              </a:rPr>
              <a:t>The aim of this project is to help people who want to visit Toronto and choose the Chinese restaurants based on the rating recommended in Foursquare.</a:t>
            </a:r>
          </a:p>
          <a:p>
            <a:r>
              <a:rPr kumimoji="1" lang="en-US" altLang="zh-HK" cap="none" dirty="0">
                <a:latin typeface="STLiti" panose="02010800040101010101" pitchFamily="2" charset="-122"/>
                <a:ea typeface="STLiti" panose="02010800040101010101" pitchFamily="2" charset="-122"/>
                <a:cs typeface="Times New Roman" panose="02020603050405020304" pitchFamily="18" charset="0"/>
              </a:rPr>
              <a:t>For example, if a person is looking for a Chinese restaurant with good rating, we can see that Cluster 1 and 2 have rating above 7.4.</a:t>
            </a:r>
          </a:p>
          <a:p>
            <a:r>
              <a:rPr kumimoji="1" lang="en-US" altLang="zh-HK" cap="none" dirty="0">
                <a:latin typeface="STLiti" panose="02010800040101010101" pitchFamily="2" charset="-122"/>
                <a:ea typeface="STLiti" panose="02010800040101010101" pitchFamily="2" charset="-122"/>
                <a:cs typeface="Times New Roman" panose="02020603050405020304" pitchFamily="18" charset="0"/>
              </a:rPr>
              <a:t>If a person is looking for a Chinese restaurant with the highest rating, the Chinese restaurant in the second cluster is suitable.</a:t>
            </a:r>
          </a:p>
          <a:p>
            <a:r>
              <a:rPr kumimoji="1" lang="en-US" altLang="zh-HK" cap="none" dirty="0">
                <a:latin typeface="STLiti" panose="02010800040101010101" pitchFamily="2" charset="-122"/>
                <a:ea typeface="STLiti" panose="02010800040101010101" pitchFamily="2" charset="-122"/>
                <a:cs typeface="Times New Roman" panose="02020603050405020304" pitchFamily="18" charset="0"/>
              </a:rPr>
              <a:t>For budget consideration, Chinese restaurants in Cluster 3 and 4 are more suitable and the rating is around 6.0.</a:t>
            </a:r>
          </a:p>
          <a:p>
            <a:r>
              <a:rPr kumimoji="1" lang="en-US" altLang="zh-HK" cap="none" dirty="0">
                <a:latin typeface="STLiti" panose="02010800040101010101" pitchFamily="2" charset="-122"/>
                <a:ea typeface="STLiti" panose="02010800040101010101" pitchFamily="2" charset="-122"/>
                <a:cs typeface="Times New Roman" panose="02020603050405020304" pitchFamily="18" charset="0"/>
              </a:rPr>
              <a:t>The preference of Chinese restaurants may vary from person to person, they can select a restaurant based on their own tastes and the proximity.</a:t>
            </a:r>
          </a:p>
        </p:txBody>
      </p:sp>
    </p:spTree>
    <p:extLst>
      <p:ext uri="{BB962C8B-B14F-4D97-AF65-F5344CB8AC3E}">
        <p14:creationId xmlns:p14="http://schemas.microsoft.com/office/powerpoint/2010/main" val="1053009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E759BC-2C69-7E4B-8DDA-B00CEEA4B7D2}"/>
              </a:ext>
            </a:extLst>
          </p:cNvPr>
          <p:cNvSpPr>
            <a:spLocks noGrp="1"/>
          </p:cNvSpPr>
          <p:nvPr>
            <p:ph type="title"/>
          </p:nvPr>
        </p:nvSpPr>
        <p:spPr/>
        <p:txBody>
          <a:bodyPr/>
          <a:lstStyle/>
          <a:p>
            <a:r>
              <a:rPr kumimoji="1" lang="en-US" altLang="zh-HK" dirty="0"/>
              <a:t>Conclusion</a:t>
            </a:r>
            <a:endParaRPr kumimoji="1" lang="zh-HK" altLang="en-US" dirty="0"/>
          </a:p>
        </p:txBody>
      </p:sp>
      <p:sp>
        <p:nvSpPr>
          <p:cNvPr id="3" name="內容版面配置區 2">
            <a:extLst>
              <a:ext uri="{FF2B5EF4-FFF2-40B4-BE49-F238E27FC236}">
                <a16:creationId xmlns:a16="http://schemas.microsoft.com/office/drawing/2014/main" id="{F90BFC58-FBED-164A-9282-4FFD023706FE}"/>
              </a:ext>
            </a:extLst>
          </p:cNvPr>
          <p:cNvSpPr>
            <a:spLocks noGrp="1"/>
          </p:cNvSpPr>
          <p:nvPr>
            <p:ph sz="quarter" idx="13"/>
          </p:nvPr>
        </p:nvSpPr>
        <p:spPr>
          <a:xfrm>
            <a:off x="685800" y="2063396"/>
            <a:ext cx="10394707" cy="3311999"/>
          </a:xfrm>
        </p:spPr>
        <p:txBody>
          <a:bodyPr>
            <a:normAutofit/>
          </a:bodyPr>
          <a:lstStyle/>
          <a:p>
            <a:r>
              <a:rPr kumimoji="1" lang="en-US" altLang="zh-HK" cap="none" dirty="0">
                <a:latin typeface="STLiti" panose="02010800040101010101" pitchFamily="2" charset="-122"/>
                <a:ea typeface="STLiti" panose="02010800040101010101" pitchFamily="2" charset="-122"/>
                <a:cs typeface="Times New Roman" panose="02020603050405020304" pitchFamily="18" charset="0"/>
              </a:rPr>
              <a:t>This project helps a person get a better understanding of a specific type of restaurants in one area.  It is always helpful to make use of technology to stay one step ahead, i.e. finding out more about rating before choosing the place to eat.</a:t>
            </a:r>
          </a:p>
          <a:p>
            <a:r>
              <a:rPr kumimoji="1" lang="en-US" altLang="zh-HK" cap="none" dirty="0">
                <a:latin typeface="STLiti" panose="02010800040101010101" pitchFamily="2" charset="-122"/>
                <a:ea typeface="STLiti" panose="02010800040101010101" pitchFamily="2" charset="-122"/>
                <a:cs typeface="Times New Roman" panose="02020603050405020304" pitchFamily="18" charset="0"/>
              </a:rPr>
              <a:t>We have just taken rating as a primary concern to shortlist the best Chinese restaurant in Toronto.  The future of this project includes taking other factors such as pricing and number of likes into consideration to filter restaurants based on a predefined budget and other comments.</a:t>
            </a:r>
          </a:p>
          <a:p>
            <a:endParaRPr kumimoji="1" lang="en-US" altLang="zh-HK" cap="none" dirty="0">
              <a:latin typeface="STLiti" panose="02010800040101010101" pitchFamily="2" charset="-122"/>
              <a:ea typeface="STLiti"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2221697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3A43E46-12F4-E642-8507-D0EFA1E61823}"/>
              </a:ext>
            </a:extLst>
          </p:cNvPr>
          <p:cNvSpPr>
            <a:spLocks noGrp="1"/>
          </p:cNvSpPr>
          <p:nvPr>
            <p:ph type="title"/>
          </p:nvPr>
        </p:nvSpPr>
        <p:spPr/>
        <p:txBody>
          <a:bodyPr/>
          <a:lstStyle/>
          <a:p>
            <a:r>
              <a:rPr kumimoji="1" lang="en-US" altLang="zh-HK"/>
              <a:t>Introduction</a:t>
            </a:r>
            <a:endParaRPr kumimoji="1" lang="zh-HK" altLang="en-US" dirty="0"/>
          </a:p>
        </p:txBody>
      </p:sp>
      <p:sp>
        <p:nvSpPr>
          <p:cNvPr id="3" name="內容版面配置區 2">
            <a:extLst>
              <a:ext uri="{FF2B5EF4-FFF2-40B4-BE49-F238E27FC236}">
                <a16:creationId xmlns:a16="http://schemas.microsoft.com/office/drawing/2014/main" id="{C481763B-A1AB-4649-BF0F-2D7090B81410}"/>
              </a:ext>
            </a:extLst>
          </p:cNvPr>
          <p:cNvSpPr>
            <a:spLocks noGrp="1"/>
          </p:cNvSpPr>
          <p:nvPr>
            <p:ph sz="quarter" idx="13"/>
          </p:nvPr>
        </p:nvSpPr>
        <p:spPr/>
        <p:txBody>
          <a:bodyPr/>
          <a:lstStyle/>
          <a:p>
            <a:r>
              <a:rPr kumimoji="1" lang="en-US" altLang="zh-HK" b="1" cap="none" dirty="0">
                <a:latin typeface="STLiti" panose="02010800040101010101" pitchFamily="2" charset="-122"/>
                <a:ea typeface="STLiti" panose="02010800040101010101" pitchFamily="2" charset="-122"/>
                <a:cs typeface="Times New Roman" panose="02020603050405020304" pitchFamily="18" charset="0"/>
              </a:rPr>
              <a:t>Background</a:t>
            </a:r>
            <a:r>
              <a:rPr kumimoji="1" lang="en-US" altLang="zh-HK" cap="none" dirty="0">
                <a:latin typeface="STLiti" panose="02010800040101010101" pitchFamily="2" charset="-122"/>
                <a:ea typeface="STLiti" panose="02010800040101010101" pitchFamily="2" charset="-122"/>
                <a:cs typeface="Times New Roman" panose="02020603050405020304" pitchFamily="18" charset="0"/>
              </a:rPr>
              <a:t>: For Chinese people who are new to Toronto, how do they know what the best Chinese Restaurants are worth going to and where they are?</a:t>
            </a:r>
          </a:p>
          <a:p>
            <a:r>
              <a:rPr kumimoji="1" lang="en-US" altLang="zh-HK" b="1" cap="none" dirty="0">
                <a:latin typeface="STLiti" panose="02010800040101010101" pitchFamily="2" charset="-122"/>
                <a:ea typeface="STLiti" panose="02010800040101010101" pitchFamily="2" charset="-122"/>
                <a:cs typeface="Times New Roman" panose="02020603050405020304" pitchFamily="18" charset="0"/>
              </a:rPr>
              <a:t>Problem</a:t>
            </a:r>
            <a:r>
              <a:rPr kumimoji="1" lang="en-US" altLang="zh-HK" cap="none" dirty="0">
                <a:latin typeface="STLiti" panose="02010800040101010101" pitchFamily="2" charset="-122"/>
                <a:ea typeface="STLiti" panose="02010800040101010101" pitchFamily="2" charset="-122"/>
                <a:cs typeface="Times New Roman" panose="02020603050405020304" pitchFamily="18" charset="0"/>
              </a:rPr>
              <a:t>: This project aims to create a simple Chinese Restaurants Guide based on Foursquare Rating, restaurant category and geographic location data for restaurants in Toronto.  Finally, these restaurants will be clustered based on their similarities.</a:t>
            </a:r>
          </a:p>
          <a:p>
            <a:r>
              <a:rPr kumimoji="1" lang="en-US" altLang="zh-HK" b="1" cap="none" dirty="0">
                <a:latin typeface="STLiti" panose="02010800040101010101" pitchFamily="2" charset="-122"/>
                <a:ea typeface="STLiti" panose="02010800040101010101" pitchFamily="2" charset="-122"/>
                <a:cs typeface="Times New Roman" panose="02020603050405020304" pitchFamily="18" charset="0"/>
              </a:rPr>
              <a:t>Interest</a:t>
            </a:r>
            <a:r>
              <a:rPr kumimoji="1" lang="en-US" altLang="zh-HK" cap="none" dirty="0">
                <a:latin typeface="STLiti" panose="02010800040101010101" pitchFamily="2" charset="-122"/>
                <a:ea typeface="STLiti" panose="02010800040101010101" pitchFamily="2" charset="-122"/>
                <a:cs typeface="Times New Roman" panose="02020603050405020304" pitchFamily="18" charset="0"/>
              </a:rPr>
              <a:t>: Chinese people who are considering to visit Toronto will be interested to explore Chinese Restaurants to get something to eat.</a:t>
            </a:r>
            <a:endParaRPr kumimoji="1" lang="en-US" altLang="zh-HK" dirty="0">
              <a:latin typeface="STLiti" panose="02010800040101010101" pitchFamily="2" charset="-122"/>
              <a:ea typeface="STLiti" panose="02010800040101010101" pitchFamily="2" charset="-122"/>
              <a:cs typeface="Times New Roman" panose="02020603050405020304" pitchFamily="18" charset="0"/>
            </a:endParaRPr>
          </a:p>
          <a:p>
            <a:endParaRPr kumimoji="1" lang="en-US" altLang="zh-HK" cap="none" dirty="0">
              <a:latin typeface="STLiti" panose="02010800040101010101" pitchFamily="2" charset="-122"/>
              <a:ea typeface="STLiti"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3151703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A81A76-E4F2-4A4A-9654-5B75B47DFFB7}"/>
              </a:ext>
            </a:extLst>
          </p:cNvPr>
          <p:cNvSpPr>
            <a:spLocks noGrp="1"/>
          </p:cNvSpPr>
          <p:nvPr>
            <p:ph type="title"/>
          </p:nvPr>
        </p:nvSpPr>
        <p:spPr/>
        <p:txBody>
          <a:bodyPr/>
          <a:lstStyle/>
          <a:p>
            <a:r>
              <a:rPr kumimoji="1" lang="en-US" altLang="zh-HK"/>
              <a:t>Data Acquisition and Cleaning</a:t>
            </a:r>
            <a:endParaRPr kumimoji="1" lang="zh-HK" altLang="en-US" dirty="0"/>
          </a:p>
        </p:txBody>
      </p:sp>
      <p:sp>
        <p:nvSpPr>
          <p:cNvPr id="3" name="內容版面配置區 2">
            <a:extLst>
              <a:ext uri="{FF2B5EF4-FFF2-40B4-BE49-F238E27FC236}">
                <a16:creationId xmlns:a16="http://schemas.microsoft.com/office/drawing/2014/main" id="{8E89A23E-5083-CA49-860F-CC2DF5916EA1}"/>
              </a:ext>
            </a:extLst>
          </p:cNvPr>
          <p:cNvSpPr>
            <a:spLocks noGrp="1"/>
          </p:cNvSpPr>
          <p:nvPr>
            <p:ph sz="quarter" idx="13"/>
          </p:nvPr>
        </p:nvSpPr>
        <p:spPr/>
        <p:txBody>
          <a:bodyPr/>
          <a:lstStyle/>
          <a:p>
            <a:r>
              <a:rPr kumimoji="1" lang="en-US" altLang="zh-HK" cap="none" dirty="0">
                <a:latin typeface="STLiti" panose="02010800040101010101" pitchFamily="2" charset="-122"/>
                <a:ea typeface="STLiti" panose="02010800040101010101" pitchFamily="2" charset="-122"/>
                <a:cs typeface="Times New Roman" panose="02020603050405020304" pitchFamily="18" charset="0"/>
              </a:rPr>
              <a:t>Scrape the following Wikipedia page, </a:t>
            </a:r>
            <a:r>
              <a:rPr kumimoji="1" lang="en-US" altLang="zh-HK" cap="none" dirty="0">
                <a:latin typeface="STLiti" panose="02010800040101010101" pitchFamily="2" charset="-122"/>
                <a:ea typeface="STLiti" panose="02010800040101010101" pitchFamily="2" charset="-122"/>
                <a:cs typeface="Times New Roman" panose="02020603050405020304" pitchFamily="18" charset="0"/>
                <a:hlinkClick r:id="rId2">
                  <a:extLst>
                    <a:ext uri="{A12FA001-AC4F-418D-AE19-62706E023703}">
                      <ahyp:hlinkClr xmlns:ahyp="http://schemas.microsoft.com/office/drawing/2018/hyperlinkcolor" val="tx"/>
                    </a:ext>
                  </a:extLst>
                </a:hlinkClick>
              </a:rPr>
              <a:t>https://en.wikipedia.org/wiki/List_of_postal_codes_of_Canada:_M</a:t>
            </a:r>
            <a:r>
              <a:rPr kumimoji="1" lang="en-US" altLang="zh-HK" cap="none" dirty="0">
                <a:latin typeface="STLiti" panose="02010800040101010101" pitchFamily="2" charset="-122"/>
                <a:ea typeface="STLiti" panose="02010800040101010101" pitchFamily="2" charset="-122"/>
                <a:cs typeface="Times New Roman" panose="02020603050405020304" pitchFamily="18" charset="0"/>
              </a:rPr>
              <a:t>, in order to obtain the data that is in the table of postal codes and to transform the data into a pandas </a:t>
            </a:r>
            <a:r>
              <a:rPr kumimoji="1" lang="en-US" altLang="zh-HK" cap="none" dirty="0" err="1">
                <a:latin typeface="STLiti" panose="02010800040101010101" pitchFamily="2" charset="-122"/>
                <a:ea typeface="STLiti" panose="02010800040101010101" pitchFamily="2" charset="-122"/>
                <a:cs typeface="Times New Roman" panose="02020603050405020304" pitchFamily="18" charset="0"/>
              </a:rPr>
              <a:t>dataframe</a:t>
            </a:r>
            <a:r>
              <a:rPr kumimoji="1" lang="en-US" altLang="zh-HK" cap="none" dirty="0">
                <a:latin typeface="STLiti" panose="02010800040101010101" pitchFamily="2" charset="-122"/>
                <a:ea typeface="STLiti" panose="02010800040101010101" pitchFamily="2" charset="-122"/>
                <a:cs typeface="Times New Roman" panose="02020603050405020304" pitchFamily="18" charset="0"/>
              </a:rPr>
              <a:t>.</a:t>
            </a:r>
          </a:p>
          <a:p>
            <a:r>
              <a:rPr kumimoji="1" lang="en-US" altLang="zh-HK" cap="none" dirty="0">
                <a:latin typeface="STLiti" panose="02010800040101010101" pitchFamily="2" charset="-122"/>
                <a:ea typeface="STLiti" panose="02010800040101010101" pitchFamily="2" charset="-122"/>
                <a:cs typeface="Times New Roman" panose="02020603050405020304" pitchFamily="18" charset="0"/>
              </a:rPr>
              <a:t>Get geolocator latitude and longitude coordinates for Toronto.</a:t>
            </a:r>
          </a:p>
          <a:p>
            <a:r>
              <a:rPr kumimoji="1" lang="en-US" altLang="zh-HK" cap="none" dirty="0">
                <a:latin typeface="STLiti" panose="02010800040101010101" pitchFamily="2" charset="-122"/>
                <a:ea typeface="STLiti" panose="02010800040101010101" pitchFamily="2" charset="-122"/>
                <a:cs typeface="Times New Roman" panose="02020603050405020304" pitchFamily="18" charset="0"/>
              </a:rPr>
              <a:t>Use Foursquare API to get a list of venues in Toronto.</a:t>
            </a:r>
          </a:p>
          <a:p>
            <a:r>
              <a:rPr kumimoji="1" lang="en-US" altLang="zh-HK" cap="none" dirty="0">
                <a:latin typeface="STLiti" panose="02010800040101010101" pitchFamily="2" charset="-122"/>
                <a:ea typeface="STLiti" panose="02010800040101010101" pitchFamily="2" charset="-122"/>
                <a:cs typeface="Times New Roman" panose="02020603050405020304" pitchFamily="18" charset="0"/>
              </a:rPr>
              <a:t>Use Foursquare API to get restaurant name, ID, location, category and rating.</a:t>
            </a:r>
          </a:p>
          <a:p>
            <a:endParaRPr kumimoji="1" lang="zh-HK" altLang="en-US" cap="none" dirty="0">
              <a:latin typeface="STLiti" panose="02010800040101010101" pitchFamily="2" charset="-122"/>
              <a:ea typeface="STLiti"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3172095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E759BC-2C69-7E4B-8DDA-B00CEEA4B7D2}"/>
              </a:ext>
            </a:extLst>
          </p:cNvPr>
          <p:cNvSpPr>
            <a:spLocks noGrp="1"/>
          </p:cNvSpPr>
          <p:nvPr>
            <p:ph type="title"/>
          </p:nvPr>
        </p:nvSpPr>
        <p:spPr/>
        <p:txBody>
          <a:bodyPr/>
          <a:lstStyle/>
          <a:p>
            <a:r>
              <a:rPr kumimoji="1" lang="en-US" altLang="zh-HK" dirty="0"/>
              <a:t>Methodology</a:t>
            </a:r>
            <a:endParaRPr kumimoji="1" lang="zh-HK" altLang="en-US" dirty="0"/>
          </a:p>
        </p:txBody>
      </p:sp>
      <p:sp>
        <p:nvSpPr>
          <p:cNvPr id="3" name="內容版面配置區 2">
            <a:extLst>
              <a:ext uri="{FF2B5EF4-FFF2-40B4-BE49-F238E27FC236}">
                <a16:creationId xmlns:a16="http://schemas.microsoft.com/office/drawing/2014/main" id="{F90BFC58-FBED-164A-9282-4FFD023706FE}"/>
              </a:ext>
            </a:extLst>
          </p:cNvPr>
          <p:cNvSpPr>
            <a:spLocks noGrp="1"/>
          </p:cNvSpPr>
          <p:nvPr>
            <p:ph sz="quarter" idx="13"/>
          </p:nvPr>
        </p:nvSpPr>
        <p:spPr>
          <a:xfrm>
            <a:off x="685800" y="2063396"/>
            <a:ext cx="10394707" cy="3311999"/>
          </a:xfrm>
        </p:spPr>
        <p:txBody>
          <a:bodyPr/>
          <a:lstStyle/>
          <a:p>
            <a:r>
              <a:rPr kumimoji="1" lang="en-US" altLang="zh-HK" cap="none" dirty="0">
                <a:latin typeface="STLiti" panose="02010800040101010101" pitchFamily="2" charset="-122"/>
                <a:ea typeface="STLiti" panose="02010800040101010101" pitchFamily="2" charset="-122"/>
                <a:cs typeface="Times New Roman" panose="02020603050405020304" pitchFamily="18" charset="0"/>
              </a:rPr>
              <a:t>Use Beautiful Soup library in python to scrape the Wikipedia page to extract the data in the tabular format as shown in the website.</a:t>
            </a:r>
          </a:p>
          <a:p>
            <a:pPr marL="0" indent="0">
              <a:buNone/>
            </a:pPr>
            <a:endParaRPr kumimoji="1" lang="en-US" altLang="zh-HK" cap="none" dirty="0">
              <a:latin typeface="STLiti" panose="02010800040101010101" pitchFamily="2" charset="-122"/>
              <a:ea typeface="STLiti" panose="02010800040101010101" pitchFamily="2" charset="-122"/>
              <a:cs typeface="Times New Roman" panose="02020603050405020304" pitchFamily="18" charset="0"/>
            </a:endParaRPr>
          </a:p>
          <a:p>
            <a:endParaRPr kumimoji="1" lang="en-US" altLang="zh-HK" cap="none" dirty="0">
              <a:latin typeface="STLiti" panose="02010800040101010101" pitchFamily="2" charset="-122"/>
              <a:ea typeface="STLiti" panose="02010800040101010101" pitchFamily="2" charset="-122"/>
              <a:cs typeface="Times New Roman" panose="02020603050405020304" pitchFamily="18" charset="0"/>
            </a:endParaRPr>
          </a:p>
          <a:p>
            <a:endParaRPr kumimoji="1" lang="en-US" altLang="zh-HK" cap="none" dirty="0">
              <a:latin typeface="STLiti" panose="02010800040101010101" pitchFamily="2" charset="-122"/>
              <a:ea typeface="STLiti" panose="02010800040101010101" pitchFamily="2" charset="-122"/>
              <a:cs typeface="Times New Roman" panose="02020603050405020304" pitchFamily="18" charset="0"/>
            </a:endParaRPr>
          </a:p>
          <a:p>
            <a:endParaRPr kumimoji="1" lang="en-US" altLang="zh-HK" cap="none" dirty="0">
              <a:latin typeface="STLiti" panose="02010800040101010101" pitchFamily="2" charset="-122"/>
              <a:ea typeface="STLiti" panose="02010800040101010101" pitchFamily="2" charset="-122"/>
              <a:cs typeface="Times New Roman" panose="02020603050405020304" pitchFamily="18" charset="0"/>
            </a:endParaRPr>
          </a:p>
          <a:p>
            <a:endParaRPr kumimoji="1" lang="zh-HK" altLang="en-US" cap="none" dirty="0">
              <a:latin typeface="STLiti" panose="02010800040101010101" pitchFamily="2" charset="-122"/>
              <a:ea typeface="STLiti" panose="02010800040101010101" pitchFamily="2" charset="-122"/>
              <a:cs typeface="Times New Roman" panose="02020603050405020304" pitchFamily="18" charset="0"/>
            </a:endParaRPr>
          </a:p>
        </p:txBody>
      </p:sp>
      <p:pic>
        <p:nvPicPr>
          <p:cNvPr id="5" name="圖片 4">
            <a:extLst>
              <a:ext uri="{FF2B5EF4-FFF2-40B4-BE49-F238E27FC236}">
                <a16:creationId xmlns:a16="http://schemas.microsoft.com/office/drawing/2014/main" id="{C1CA4D90-8BC8-9749-896A-542A59E38A19}"/>
              </a:ext>
            </a:extLst>
          </p:cNvPr>
          <p:cNvPicPr>
            <a:picLocks noChangeAspect="1"/>
          </p:cNvPicPr>
          <p:nvPr/>
        </p:nvPicPr>
        <p:blipFill>
          <a:blip r:embed="rId2"/>
          <a:stretch>
            <a:fillRect/>
          </a:stretch>
        </p:blipFill>
        <p:spPr>
          <a:xfrm>
            <a:off x="939085" y="2925542"/>
            <a:ext cx="9888136" cy="3932458"/>
          </a:xfrm>
          <a:prstGeom prst="rect">
            <a:avLst/>
          </a:prstGeom>
        </p:spPr>
      </p:pic>
    </p:spTree>
    <p:extLst>
      <p:ext uri="{BB962C8B-B14F-4D97-AF65-F5344CB8AC3E}">
        <p14:creationId xmlns:p14="http://schemas.microsoft.com/office/powerpoint/2010/main" val="3311831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E759BC-2C69-7E4B-8DDA-B00CEEA4B7D2}"/>
              </a:ext>
            </a:extLst>
          </p:cNvPr>
          <p:cNvSpPr>
            <a:spLocks noGrp="1"/>
          </p:cNvSpPr>
          <p:nvPr>
            <p:ph type="title"/>
          </p:nvPr>
        </p:nvSpPr>
        <p:spPr/>
        <p:txBody>
          <a:bodyPr/>
          <a:lstStyle/>
          <a:p>
            <a:r>
              <a:rPr kumimoji="1" lang="en-US" altLang="zh-HK" dirty="0"/>
              <a:t>Methodology</a:t>
            </a:r>
            <a:endParaRPr kumimoji="1" lang="zh-HK" altLang="en-US" dirty="0"/>
          </a:p>
        </p:txBody>
      </p:sp>
      <p:sp>
        <p:nvSpPr>
          <p:cNvPr id="3" name="內容版面配置區 2">
            <a:extLst>
              <a:ext uri="{FF2B5EF4-FFF2-40B4-BE49-F238E27FC236}">
                <a16:creationId xmlns:a16="http://schemas.microsoft.com/office/drawing/2014/main" id="{F90BFC58-FBED-164A-9282-4FFD023706FE}"/>
              </a:ext>
            </a:extLst>
          </p:cNvPr>
          <p:cNvSpPr>
            <a:spLocks noGrp="1"/>
          </p:cNvSpPr>
          <p:nvPr>
            <p:ph sz="quarter" idx="13"/>
          </p:nvPr>
        </p:nvSpPr>
        <p:spPr>
          <a:xfrm>
            <a:off x="685800" y="2063396"/>
            <a:ext cx="10394707" cy="3311999"/>
          </a:xfrm>
        </p:spPr>
        <p:txBody>
          <a:bodyPr/>
          <a:lstStyle/>
          <a:p>
            <a:r>
              <a:rPr kumimoji="1" lang="en-US" altLang="zh-HK" cap="none" dirty="0">
                <a:latin typeface="STLiti" panose="02010800040101010101" pitchFamily="2" charset="-122"/>
                <a:ea typeface="STLiti" panose="02010800040101010101" pitchFamily="2" charset="-122"/>
                <a:cs typeface="Times New Roman" panose="02020603050405020304" pitchFamily="18" charset="0"/>
              </a:rPr>
              <a:t>Use </a:t>
            </a:r>
            <a:r>
              <a:rPr kumimoji="1" lang="en-US" altLang="zh-HK" cap="none">
                <a:latin typeface="STLiti" panose="02010800040101010101" pitchFamily="2" charset="-122"/>
                <a:ea typeface="STLiti" panose="02010800040101010101" pitchFamily="2" charset="-122"/>
                <a:cs typeface="Times New Roman" panose="02020603050405020304" pitchFamily="18" charset="0"/>
              </a:rPr>
              <a:t>the csv </a:t>
            </a:r>
            <a:r>
              <a:rPr kumimoji="1" lang="en-US" altLang="zh-HK" cap="none" dirty="0">
                <a:latin typeface="STLiti" panose="02010800040101010101" pitchFamily="2" charset="-122"/>
                <a:ea typeface="STLiti" panose="02010800040101010101" pitchFamily="2" charset="-122"/>
                <a:cs typeface="Times New Roman" panose="02020603050405020304" pitchFamily="18" charset="0"/>
              </a:rPr>
              <a:t>file to create the </a:t>
            </a:r>
            <a:r>
              <a:rPr kumimoji="1" lang="en-US" altLang="zh-HK" cap="none" dirty="0" err="1">
                <a:latin typeface="STLiti" panose="02010800040101010101" pitchFamily="2" charset="-122"/>
                <a:ea typeface="STLiti" panose="02010800040101010101" pitchFamily="2" charset="-122"/>
                <a:cs typeface="Times New Roman" panose="02020603050405020304" pitchFamily="18" charset="0"/>
              </a:rPr>
              <a:t>dataframe</a:t>
            </a:r>
            <a:r>
              <a:rPr kumimoji="1" lang="en-US" altLang="zh-HK" cap="none" dirty="0">
                <a:latin typeface="STLiti" panose="02010800040101010101" pitchFamily="2" charset="-122"/>
                <a:ea typeface="STLiti" panose="02010800040101010101" pitchFamily="2" charset="-122"/>
                <a:cs typeface="Times New Roman" panose="02020603050405020304" pitchFamily="18" charset="0"/>
              </a:rPr>
              <a:t> with Latitude and Longitude and Merge two data sets on the Postal Code to form a new data set for visualization.</a:t>
            </a:r>
          </a:p>
          <a:p>
            <a:pPr marL="0" indent="0">
              <a:buNone/>
            </a:pPr>
            <a:endParaRPr kumimoji="1" lang="en-US" altLang="zh-HK" cap="none" dirty="0">
              <a:latin typeface="STLiti" panose="02010800040101010101" pitchFamily="2" charset="-122"/>
              <a:ea typeface="STLiti" panose="02010800040101010101" pitchFamily="2" charset="-122"/>
              <a:cs typeface="Times New Roman" panose="02020603050405020304" pitchFamily="18" charset="0"/>
            </a:endParaRPr>
          </a:p>
          <a:p>
            <a:endParaRPr kumimoji="1" lang="en-US" altLang="zh-HK" cap="none" dirty="0">
              <a:latin typeface="STLiti" panose="02010800040101010101" pitchFamily="2" charset="-122"/>
              <a:ea typeface="STLiti" panose="02010800040101010101" pitchFamily="2" charset="-122"/>
              <a:cs typeface="Times New Roman" panose="02020603050405020304" pitchFamily="18" charset="0"/>
            </a:endParaRPr>
          </a:p>
          <a:p>
            <a:endParaRPr kumimoji="1" lang="en-US" altLang="zh-HK" cap="none" dirty="0">
              <a:latin typeface="STLiti" panose="02010800040101010101" pitchFamily="2" charset="-122"/>
              <a:ea typeface="STLiti" panose="02010800040101010101" pitchFamily="2" charset="-122"/>
              <a:cs typeface="Times New Roman" panose="02020603050405020304" pitchFamily="18" charset="0"/>
            </a:endParaRPr>
          </a:p>
          <a:p>
            <a:endParaRPr kumimoji="1" lang="en-US" altLang="zh-HK" cap="none" dirty="0">
              <a:latin typeface="STLiti" panose="02010800040101010101" pitchFamily="2" charset="-122"/>
              <a:ea typeface="STLiti" panose="02010800040101010101" pitchFamily="2" charset="-122"/>
              <a:cs typeface="Times New Roman" panose="02020603050405020304" pitchFamily="18" charset="0"/>
            </a:endParaRPr>
          </a:p>
          <a:p>
            <a:endParaRPr kumimoji="1" lang="zh-HK" altLang="en-US" cap="none" dirty="0">
              <a:latin typeface="STLiti" panose="02010800040101010101" pitchFamily="2" charset="-122"/>
              <a:ea typeface="STLiti" panose="02010800040101010101" pitchFamily="2" charset="-122"/>
              <a:cs typeface="Times New Roman" panose="02020603050405020304" pitchFamily="18" charset="0"/>
            </a:endParaRPr>
          </a:p>
        </p:txBody>
      </p:sp>
      <p:pic>
        <p:nvPicPr>
          <p:cNvPr id="4" name="圖片 3">
            <a:extLst>
              <a:ext uri="{FF2B5EF4-FFF2-40B4-BE49-F238E27FC236}">
                <a16:creationId xmlns:a16="http://schemas.microsoft.com/office/drawing/2014/main" id="{00A2F07A-889F-EC49-BA8F-8E50F80D4B07}"/>
              </a:ext>
            </a:extLst>
          </p:cNvPr>
          <p:cNvPicPr>
            <a:picLocks noChangeAspect="1"/>
          </p:cNvPicPr>
          <p:nvPr/>
        </p:nvPicPr>
        <p:blipFill>
          <a:blip r:embed="rId2"/>
          <a:stretch>
            <a:fillRect/>
          </a:stretch>
        </p:blipFill>
        <p:spPr>
          <a:xfrm>
            <a:off x="1023192" y="2882240"/>
            <a:ext cx="7052345" cy="3975760"/>
          </a:xfrm>
          <a:prstGeom prst="rect">
            <a:avLst/>
          </a:prstGeom>
        </p:spPr>
      </p:pic>
    </p:spTree>
    <p:extLst>
      <p:ext uri="{BB962C8B-B14F-4D97-AF65-F5344CB8AC3E}">
        <p14:creationId xmlns:p14="http://schemas.microsoft.com/office/powerpoint/2010/main" val="2896973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E759BC-2C69-7E4B-8DDA-B00CEEA4B7D2}"/>
              </a:ext>
            </a:extLst>
          </p:cNvPr>
          <p:cNvSpPr>
            <a:spLocks noGrp="1"/>
          </p:cNvSpPr>
          <p:nvPr>
            <p:ph type="title"/>
          </p:nvPr>
        </p:nvSpPr>
        <p:spPr/>
        <p:txBody>
          <a:bodyPr/>
          <a:lstStyle/>
          <a:p>
            <a:r>
              <a:rPr kumimoji="1" lang="en-US" altLang="zh-HK" dirty="0"/>
              <a:t>Methodology</a:t>
            </a:r>
            <a:endParaRPr kumimoji="1" lang="zh-HK" altLang="en-US" dirty="0"/>
          </a:p>
        </p:txBody>
      </p:sp>
      <p:sp>
        <p:nvSpPr>
          <p:cNvPr id="3" name="內容版面配置區 2">
            <a:extLst>
              <a:ext uri="{FF2B5EF4-FFF2-40B4-BE49-F238E27FC236}">
                <a16:creationId xmlns:a16="http://schemas.microsoft.com/office/drawing/2014/main" id="{F90BFC58-FBED-164A-9282-4FFD023706FE}"/>
              </a:ext>
            </a:extLst>
          </p:cNvPr>
          <p:cNvSpPr>
            <a:spLocks noGrp="1"/>
          </p:cNvSpPr>
          <p:nvPr>
            <p:ph sz="quarter" idx="13"/>
          </p:nvPr>
        </p:nvSpPr>
        <p:spPr>
          <a:xfrm>
            <a:off x="685800" y="2063396"/>
            <a:ext cx="10394707" cy="3311999"/>
          </a:xfrm>
        </p:spPr>
        <p:txBody>
          <a:bodyPr/>
          <a:lstStyle/>
          <a:p>
            <a:r>
              <a:rPr kumimoji="1" lang="en-US" altLang="zh-HK" cap="none" dirty="0">
                <a:latin typeface="STLiti" panose="02010800040101010101" pitchFamily="2" charset="-122"/>
                <a:ea typeface="STLiti" panose="02010800040101010101" pitchFamily="2" charset="-122"/>
                <a:cs typeface="Times New Roman" panose="02020603050405020304" pitchFamily="18" charset="0"/>
              </a:rPr>
              <a:t>Use </a:t>
            </a:r>
            <a:r>
              <a:rPr kumimoji="1" lang="en-US" altLang="zh-HK" cap="none" dirty="0" err="1">
                <a:latin typeface="STLiti" panose="02010800040101010101" pitchFamily="2" charset="-122"/>
                <a:ea typeface="STLiti" panose="02010800040101010101" pitchFamily="2" charset="-122"/>
                <a:cs typeface="Times New Roman" panose="02020603050405020304" pitchFamily="18" charset="0"/>
              </a:rPr>
              <a:t>geopy</a:t>
            </a:r>
            <a:r>
              <a:rPr kumimoji="1" lang="en-US" altLang="zh-HK" cap="none" dirty="0">
                <a:latin typeface="STLiti" panose="02010800040101010101" pitchFamily="2" charset="-122"/>
                <a:ea typeface="STLiti" panose="02010800040101010101" pitchFamily="2" charset="-122"/>
                <a:cs typeface="Times New Roman" panose="02020603050405020304" pitchFamily="18" charset="0"/>
              </a:rPr>
              <a:t> library to get the latitude and longitude values of Toronto and create a map of Toronto with neighborhoods superimposed on top.</a:t>
            </a:r>
          </a:p>
          <a:p>
            <a:pPr marL="0" indent="0">
              <a:buNone/>
            </a:pPr>
            <a:r>
              <a:rPr kumimoji="1" lang="en-US" altLang="zh-HK" cap="none" dirty="0">
                <a:latin typeface="STLiti" panose="02010800040101010101" pitchFamily="2" charset="-122"/>
                <a:ea typeface="STLiti" panose="02010800040101010101" pitchFamily="2" charset="-122"/>
                <a:cs typeface="Times New Roman" panose="02020603050405020304" pitchFamily="18" charset="0"/>
              </a:rPr>
              <a:t> </a:t>
            </a:r>
          </a:p>
          <a:p>
            <a:endParaRPr kumimoji="1" lang="en-US" altLang="zh-HK" cap="none" dirty="0">
              <a:latin typeface="STLiti" panose="02010800040101010101" pitchFamily="2" charset="-122"/>
              <a:ea typeface="STLiti" panose="02010800040101010101" pitchFamily="2" charset="-122"/>
              <a:cs typeface="Times New Roman" panose="02020603050405020304" pitchFamily="18" charset="0"/>
            </a:endParaRPr>
          </a:p>
          <a:p>
            <a:endParaRPr kumimoji="1" lang="en-US" altLang="zh-HK" cap="none" dirty="0">
              <a:latin typeface="STLiti" panose="02010800040101010101" pitchFamily="2" charset="-122"/>
              <a:ea typeface="STLiti" panose="02010800040101010101" pitchFamily="2" charset="-122"/>
              <a:cs typeface="Times New Roman" panose="02020603050405020304" pitchFamily="18" charset="0"/>
            </a:endParaRPr>
          </a:p>
          <a:p>
            <a:endParaRPr kumimoji="1" lang="en-US" altLang="zh-HK" cap="none" dirty="0">
              <a:latin typeface="STLiti" panose="02010800040101010101" pitchFamily="2" charset="-122"/>
              <a:ea typeface="STLiti" panose="02010800040101010101" pitchFamily="2" charset="-122"/>
              <a:cs typeface="Times New Roman" panose="02020603050405020304" pitchFamily="18" charset="0"/>
            </a:endParaRPr>
          </a:p>
          <a:p>
            <a:endParaRPr kumimoji="1" lang="zh-HK" altLang="en-US" cap="none" dirty="0">
              <a:latin typeface="STLiti" panose="02010800040101010101" pitchFamily="2" charset="-122"/>
              <a:ea typeface="STLiti" panose="02010800040101010101" pitchFamily="2" charset="-122"/>
              <a:cs typeface="Times New Roman" panose="02020603050405020304" pitchFamily="18" charset="0"/>
            </a:endParaRPr>
          </a:p>
        </p:txBody>
      </p:sp>
      <p:pic>
        <p:nvPicPr>
          <p:cNvPr id="6" name="圖片 5">
            <a:extLst>
              <a:ext uri="{FF2B5EF4-FFF2-40B4-BE49-F238E27FC236}">
                <a16:creationId xmlns:a16="http://schemas.microsoft.com/office/drawing/2014/main" id="{521D015B-42BA-7941-85B1-AB46908B99AD}"/>
              </a:ext>
            </a:extLst>
          </p:cNvPr>
          <p:cNvPicPr>
            <a:picLocks noChangeAspect="1"/>
          </p:cNvPicPr>
          <p:nvPr/>
        </p:nvPicPr>
        <p:blipFill>
          <a:blip r:embed="rId2"/>
          <a:stretch>
            <a:fillRect/>
          </a:stretch>
        </p:blipFill>
        <p:spPr>
          <a:xfrm>
            <a:off x="1" y="3009686"/>
            <a:ext cx="12072550" cy="3783768"/>
          </a:xfrm>
          <a:prstGeom prst="rect">
            <a:avLst/>
          </a:prstGeom>
        </p:spPr>
      </p:pic>
    </p:spTree>
    <p:extLst>
      <p:ext uri="{BB962C8B-B14F-4D97-AF65-F5344CB8AC3E}">
        <p14:creationId xmlns:p14="http://schemas.microsoft.com/office/powerpoint/2010/main" val="1335259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E759BC-2C69-7E4B-8DDA-B00CEEA4B7D2}"/>
              </a:ext>
            </a:extLst>
          </p:cNvPr>
          <p:cNvSpPr>
            <a:spLocks noGrp="1"/>
          </p:cNvSpPr>
          <p:nvPr>
            <p:ph type="title"/>
          </p:nvPr>
        </p:nvSpPr>
        <p:spPr/>
        <p:txBody>
          <a:bodyPr/>
          <a:lstStyle/>
          <a:p>
            <a:r>
              <a:rPr kumimoji="1" lang="en-US" altLang="zh-HK" dirty="0"/>
              <a:t>Methodology</a:t>
            </a:r>
            <a:endParaRPr kumimoji="1" lang="zh-HK" altLang="en-US" dirty="0"/>
          </a:p>
        </p:txBody>
      </p:sp>
      <p:sp>
        <p:nvSpPr>
          <p:cNvPr id="3" name="內容版面配置區 2">
            <a:extLst>
              <a:ext uri="{FF2B5EF4-FFF2-40B4-BE49-F238E27FC236}">
                <a16:creationId xmlns:a16="http://schemas.microsoft.com/office/drawing/2014/main" id="{F90BFC58-FBED-164A-9282-4FFD023706FE}"/>
              </a:ext>
            </a:extLst>
          </p:cNvPr>
          <p:cNvSpPr>
            <a:spLocks noGrp="1"/>
          </p:cNvSpPr>
          <p:nvPr>
            <p:ph sz="quarter" idx="13"/>
          </p:nvPr>
        </p:nvSpPr>
        <p:spPr>
          <a:xfrm>
            <a:off x="685800" y="2063396"/>
            <a:ext cx="10394707" cy="3311999"/>
          </a:xfrm>
        </p:spPr>
        <p:txBody>
          <a:bodyPr/>
          <a:lstStyle/>
          <a:p>
            <a:r>
              <a:rPr kumimoji="1" lang="en-US" altLang="zh-HK" cap="none" dirty="0">
                <a:latin typeface="STLiti" panose="02010800040101010101" pitchFamily="2" charset="-122"/>
                <a:ea typeface="STLiti" panose="02010800040101010101" pitchFamily="2" charset="-122"/>
                <a:cs typeface="Times New Roman" panose="02020603050405020304" pitchFamily="18" charset="0"/>
              </a:rPr>
              <a:t>Work with only boroughs that contain the word Toronto. </a:t>
            </a:r>
          </a:p>
          <a:p>
            <a:endParaRPr kumimoji="1" lang="en-US" altLang="zh-HK" cap="none" dirty="0">
              <a:latin typeface="STLiti" panose="02010800040101010101" pitchFamily="2" charset="-122"/>
              <a:ea typeface="STLiti" panose="02010800040101010101" pitchFamily="2" charset="-122"/>
              <a:cs typeface="Times New Roman" panose="02020603050405020304" pitchFamily="18" charset="0"/>
            </a:endParaRPr>
          </a:p>
          <a:p>
            <a:pPr marL="0" indent="0">
              <a:buNone/>
            </a:pPr>
            <a:endParaRPr kumimoji="1" lang="en-US" altLang="zh-HK" cap="none" dirty="0">
              <a:latin typeface="STLiti" panose="02010800040101010101" pitchFamily="2" charset="-122"/>
              <a:ea typeface="STLiti" panose="02010800040101010101" pitchFamily="2" charset="-122"/>
              <a:cs typeface="Times New Roman" panose="02020603050405020304" pitchFamily="18" charset="0"/>
            </a:endParaRPr>
          </a:p>
          <a:p>
            <a:endParaRPr kumimoji="1" lang="en-US" altLang="zh-HK" cap="none" dirty="0">
              <a:latin typeface="STLiti" panose="02010800040101010101" pitchFamily="2" charset="-122"/>
              <a:ea typeface="STLiti" panose="02010800040101010101" pitchFamily="2" charset="-122"/>
              <a:cs typeface="Times New Roman" panose="02020603050405020304" pitchFamily="18" charset="0"/>
            </a:endParaRPr>
          </a:p>
          <a:p>
            <a:endParaRPr kumimoji="1" lang="en-US" altLang="zh-HK" cap="none" dirty="0">
              <a:latin typeface="STLiti" panose="02010800040101010101" pitchFamily="2" charset="-122"/>
              <a:ea typeface="STLiti" panose="02010800040101010101" pitchFamily="2" charset="-122"/>
              <a:cs typeface="Times New Roman" panose="02020603050405020304" pitchFamily="18" charset="0"/>
            </a:endParaRPr>
          </a:p>
          <a:p>
            <a:endParaRPr kumimoji="1" lang="en-US" altLang="zh-HK" cap="none" dirty="0">
              <a:latin typeface="STLiti" panose="02010800040101010101" pitchFamily="2" charset="-122"/>
              <a:ea typeface="STLiti" panose="02010800040101010101" pitchFamily="2" charset="-122"/>
              <a:cs typeface="Times New Roman" panose="02020603050405020304" pitchFamily="18" charset="0"/>
            </a:endParaRPr>
          </a:p>
          <a:p>
            <a:endParaRPr kumimoji="1" lang="zh-HK" altLang="en-US" cap="none" dirty="0">
              <a:latin typeface="STLiti" panose="02010800040101010101" pitchFamily="2" charset="-122"/>
              <a:ea typeface="STLiti" panose="02010800040101010101" pitchFamily="2" charset="-122"/>
              <a:cs typeface="Times New Roman" panose="02020603050405020304" pitchFamily="18" charset="0"/>
            </a:endParaRPr>
          </a:p>
        </p:txBody>
      </p:sp>
      <p:pic>
        <p:nvPicPr>
          <p:cNvPr id="4" name="圖片 3">
            <a:extLst>
              <a:ext uri="{FF2B5EF4-FFF2-40B4-BE49-F238E27FC236}">
                <a16:creationId xmlns:a16="http://schemas.microsoft.com/office/drawing/2014/main" id="{883B8452-B6E0-AC4D-8F7A-43756E032287}"/>
              </a:ext>
            </a:extLst>
          </p:cNvPr>
          <p:cNvPicPr>
            <a:picLocks noChangeAspect="1"/>
          </p:cNvPicPr>
          <p:nvPr/>
        </p:nvPicPr>
        <p:blipFill>
          <a:blip r:embed="rId2"/>
          <a:stretch>
            <a:fillRect/>
          </a:stretch>
        </p:blipFill>
        <p:spPr>
          <a:xfrm>
            <a:off x="976183" y="2437832"/>
            <a:ext cx="6480184" cy="4420167"/>
          </a:xfrm>
          <a:prstGeom prst="rect">
            <a:avLst/>
          </a:prstGeom>
        </p:spPr>
      </p:pic>
    </p:spTree>
    <p:extLst>
      <p:ext uri="{BB962C8B-B14F-4D97-AF65-F5344CB8AC3E}">
        <p14:creationId xmlns:p14="http://schemas.microsoft.com/office/powerpoint/2010/main" val="3379186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E759BC-2C69-7E4B-8DDA-B00CEEA4B7D2}"/>
              </a:ext>
            </a:extLst>
          </p:cNvPr>
          <p:cNvSpPr>
            <a:spLocks noGrp="1"/>
          </p:cNvSpPr>
          <p:nvPr>
            <p:ph type="title"/>
          </p:nvPr>
        </p:nvSpPr>
        <p:spPr/>
        <p:txBody>
          <a:bodyPr/>
          <a:lstStyle/>
          <a:p>
            <a:r>
              <a:rPr kumimoji="1" lang="en-US" altLang="zh-HK" dirty="0"/>
              <a:t>Methodology</a:t>
            </a:r>
            <a:endParaRPr kumimoji="1" lang="zh-HK" altLang="en-US" dirty="0"/>
          </a:p>
        </p:txBody>
      </p:sp>
      <p:sp>
        <p:nvSpPr>
          <p:cNvPr id="3" name="內容版面配置區 2">
            <a:extLst>
              <a:ext uri="{FF2B5EF4-FFF2-40B4-BE49-F238E27FC236}">
                <a16:creationId xmlns:a16="http://schemas.microsoft.com/office/drawing/2014/main" id="{F90BFC58-FBED-164A-9282-4FFD023706FE}"/>
              </a:ext>
            </a:extLst>
          </p:cNvPr>
          <p:cNvSpPr>
            <a:spLocks noGrp="1"/>
          </p:cNvSpPr>
          <p:nvPr>
            <p:ph sz="quarter" idx="13"/>
          </p:nvPr>
        </p:nvSpPr>
        <p:spPr>
          <a:xfrm>
            <a:off x="685800" y="2063396"/>
            <a:ext cx="10394707" cy="3311999"/>
          </a:xfrm>
        </p:spPr>
        <p:txBody>
          <a:bodyPr/>
          <a:lstStyle/>
          <a:p>
            <a:r>
              <a:rPr kumimoji="1" lang="en-US" altLang="zh-HK" cap="none" dirty="0">
                <a:latin typeface="STLiti" panose="02010800040101010101" pitchFamily="2" charset="-122"/>
                <a:ea typeface="STLiti" panose="02010800040101010101" pitchFamily="2" charset="-122"/>
                <a:cs typeface="Times New Roman" panose="02020603050405020304" pitchFamily="18" charset="0"/>
              </a:rPr>
              <a:t>Use Foursquare API to explore all Chinese Restaurants in Toronto with radius = 500.</a:t>
            </a:r>
          </a:p>
          <a:p>
            <a:pPr marL="0" indent="0">
              <a:buNone/>
            </a:pPr>
            <a:endParaRPr kumimoji="1" lang="en-US" altLang="zh-HK" cap="none" dirty="0">
              <a:latin typeface="STLiti" panose="02010800040101010101" pitchFamily="2" charset="-122"/>
              <a:ea typeface="STLiti" panose="02010800040101010101" pitchFamily="2" charset="-122"/>
              <a:cs typeface="Times New Roman" panose="02020603050405020304" pitchFamily="18" charset="0"/>
            </a:endParaRPr>
          </a:p>
          <a:p>
            <a:pPr marL="0" indent="0">
              <a:buNone/>
            </a:pPr>
            <a:endParaRPr kumimoji="1" lang="en-US" altLang="zh-HK" cap="none" dirty="0">
              <a:latin typeface="STLiti" panose="02010800040101010101" pitchFamily="2" charset="-122"/>
              <a:ea typeface="STLiti" panose="02010800040101010101" pitchFamily="2" charset="-122"/>
              <a:cs typeface="Times New Roman" panose="02020603050405020304" pitchFamily="18" charset="0"/>
            </a:endParaRPr>
          </a:p>
          <a:p>
            <a:endParaRPr kumimoji="1" lang="en-US" altLang="zh-HK" cap="none" dirty="0">
              <a:latin typeface="STLiti" panose="02010800040101010101" pitchFamily="2" charset="-122"/>
              <a:ea typeface="STLiti" panose="02010800040101010101" pitchFamily="2" charset="-122"/>
              <a:cs typeface="Times New Roman" panose="02020603050405020304" pitchFamily="18" charset="0"/>
            </a:endParaRPr>
          </a:p>
          <a:p>
            <a:endParaRPr kumimoji="1" lang="en-US" altLang="zh-HK" cap="none" dirty="0">
              <a:latin typeface="STLiti" panose="02010800040101010101" pitchFamily="2" charset="-122"/>
              <a:ea typeface="STLiti" panose="02010800040101010101" pitchFamily="2" charset="-122"/>
              <a:cs typeface="Times New Roman" panose="02020603050405020304" pitchFamily="18" charset="0"/>
            </a:endParaRPr>
          </a:p>
          <a:p>
            <a:endParaRPr kumimoji="1" lang="en-US" altLang="zh-HK" cap="none" dirty="0">
              <a:latin typeface="STLiti" panose="02010800040101010101" pitchFamily="2" charset="-122"/>
              <a:ea typeface="STLiti" panose="02010800040101010101" pitchFamily="2" charset="-122"/>
              <a:cs typeface="Times New Roman" panose="02020603050405020304" pitchFamily="18" charset="0"/>
            </a:endParaRPr>
          </a:p>
          <a:p>
            <a:endParaRPr kumimoji="1" lang="zh-HK" altLang="en-US" cap="none" dirty="0">
              <a:latin typeface="STLiti" panose="02010800040101010101" pitchFamily="2" charset="-122"/>
              <a:ea typeface="STLiti" panose="02010800040101010101" pitchFamily="2" charset="-122"/>
              <a:cs typeface="Times New Roman" panose="02020603050405020304" pitchFamily="18" charset="0"/>
            </a:endParaRPr>
          </a:p>
        </p:txBody>
      </p:sp>
      <p:pic>
        <p:nvPicPr>
          <p:cNvPr id="5" name="圖片 4">
            <a:extLst>
              <a:ext uri="{FF2B5EF4-FFF2-40B4-BE49-F238E27FC236}">
                <a16:creationId xmlns:a16="http://schemas.microsoft.com/office/drawing/2014/main" id="{FF59C431-586B-F744-84F6-6C66D9FA3874}"/>
              </a:ext>
            </a:extLst>
          </p:cNvPr>
          <p:cNvPicPr>
            <a:picLocks noChangeAspect="1"/>
          </p:cNvPicPr>
          <p:nvPr/>
        </p:nvPicPr>
        <p:blipFill>
          <a:blip r:embed="rId2"/>
          <a:stretch>
            <a:fillRect/>
          </a:stretch>
        </p:blipFill>
        <p:spPr>
          <a:xfrm>
            <a:off x="201033" y="2619634"/>
            <a:ext cx="11789933" cy="4238366"/>
          </a:xfrm>
          <a:prstGeom prst="rect">
            <a:avLst/>
          </a:prstGeom>
        </p:spPr>
      </p:pic>
    </p:spTree>
    <p:extLst>
      <p:ext uri="{BB962C8B-B14F-4D97-AF65-F5344CB8AC3E}">
        <p14:creationId xmlns:p14="http://schemas.microsoft.com/office/powerpoint/2010/main" val="2021037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E759BC-2C69-7E4B-8DDA-B00CEEA4B7D2}"/>
              </a:ext>
            </a:extLst>
          </p:cNvPr>
          <p:cNvSpPr>
            <a:spLocks noGrp="1"/>
          </p:cNvSpPr>
          <p:nvPr>
            <p:ph type="title"/>
          </p:nvPr>
        </p:nvSpPr>
        <p:spPr/>
        <p:txBody>
          <a:bodyPr/>
          <a:lstStyle/>
          <a:p>
            <a:r>
              <a:rPr kumimoji="1" lang="en-US" altLang="zh-HK" dirty="0"/>
              <a:t>Methodology</a:t>
            </a:r>
            <a:endParaRPr kumimoji="1" lang="zh-HK" altLang="en-US" dirty="0"/>
          </a:p>
        </p:txBody>
      </p:sp>
      <p:sp>
        <p:nvSpPr>
          <p:cNvPr id="3" name="內容版面配置區 2">
            <a:extLst>
              <a:ext uri="{FF2B5EF4-FFF2-40B4-BE49-F238E27FC236}">
                <a16:creationId xmlns:a16="http://schemas.microsoft.com/office/drawing/2014/main" id="{F90BFC58-FBED-164A-9282-4FFD023706FE}"/>
              </a:ext>
            </a:extLst>
          </p:cNvPr>
          <p:cNvSpPr>
            <a:spLocks noGrp="1"/>
          </p:cNvSpPr>
          <p:nvPr>
            <p:ph sz="quarter" idx="13"/>
          </p:nvPr>
        </p:nvSpPr>
        <p:spPr>
          <a:xfrm>
            <a:off x="685800" y="2063396"/>
            <a:ext cx="10394707" cy="3311999"/>
          </a:xfrm>
        </p:spPr>
        <p:txBody>
          <a:bodyPr/>
          <a:lstStyle/>
          <a:p>
            <a:r>
              <a:rPr kumimoji="1" lang="en-US" altLang="zh-HK" cap="none" dirty="0">
                <a:latin typeface="STLiti" panose="02010800040101010101" pitchFamily="2" charset="-122"/>
                <a:ea typeface="STLiti" panose="02010800040101010101" pitchFamily="2" charset="-122"/>
                <a:cs typeface="Times New Roman" panose="02020603050405020304" pitchFamily="18" charset="0"/>
              </a:rPr>
              <a:t>Use Foursquare API to get rating of Chinese Restaurants based on venue id.</a:t>
            </a:r>
          </a:p>
          <a:p>
            <a:endParaRPr kumimoji="1" lang="en-US" altLang="zh-HK" cap="none" dirty="0">
              <a:latin typeface="STLiti" panose="02010800040101010101" pitchFamily="2" charset="-122"/>
              <a:ea typeface="STLiti" panose="02010800040101010101" pitchFamily="2" charset="-122"/>
              <a:cs typeface="Times New Roman" panose="02020603050405020304" pitchFamily="18" charset="0"/>
            </a:endParaRPr>
          </a:p>
          <a:p>
            <a:pPr marL="0" indent="0">
              <a:buNone/>
            </a:pPr>
            <a:endParaRPr kumimoji="1" lang="en-US" altLang="zh-HK" cap="none" dirty="0">
              <a:latin typeface="STLiti" panose="02010800040101010101" pitchFamily="2" charset="-122"/>
              <a:ea typeface="STLiti" panose="02010800040101010101" pitchFamily="2" charset="-122"/>
              <a:cs typeface="Times New Roman" panose="02020603050405020304" pitchFamily="18" charset="0"/>
            </a:endParaRPr>
          </a:p>
          <a:p>
            <a:endParaRPr kumimoji="1" lang="en-US" altLang="zh-HK" cap="none" dirty="0">
              <a:latin typeface="STLiti" panose="02010800040101010101" pitchFamily="2" charset="-122"/>
              <a:ea typeface="STLiti" panose="02010800040101010101" pitchFamily="2" charset="-122"/>
              <a:cs typeface="Times New Roman" panose="02020603050405020304" pitchFamily="18" charset="0"/>
            </a:endParaRPr>
          </a:p>
          <a:p>
            <a:endParaRPr kumimoji="1" lang="en-US" altLang="zh-HK" cap="none" dirty="0">
              <a:latin typeface="STLiti" panose="02010800040101010101" pitchFamily="2" charset="-122"/>
              <a:ea typeface="STLiti" panose="02010800040101010101" pitchFamily="2" charset="-122"/>
              <a:cs typeface="Times New Roman" panose="02020603050405020304" pitchFamily="18" charset="0"/>
            </a:endParaRPr>
          </a:p>
          <a:p>
            <a:endParaRPr kumimoji="1" lang="en-US" altLang="zh-HK" cap="none" dirty="0">
              <a:latin typeface="STLiti" panose="02010800040101010101" pitchFamily="2" charset="-122"/>
              <a:ea typeface="STLiti" panose="02010800040101010101" pitchFamily="2" charset="-122"/>
              <a:cs typeface="Times New Roman" panose="02020603050405020304" pitchFamily="18" charset="0"/>
            </a:endParaRPr>
          </a:p>
          <a:p>
            <a:endParaRPr kumimoji="1" lang="zh-HK" altLang="en-US" cap="none" dirty="0">
              <a:latin typeface="STLiti" panose="02010800040101010101" pitchFamily="2" charset="-122"/>
              <a:ea typeface="STLiti" panose="02010800040101010101" pitchFamily="2" charset="-122"/>
              <a:cs typeface="Times New Roman" panose="02020603050405020304" pitchFamily="18" charset="0"/>
            </a:endParaRPr>
          </a:p>
        </p:txBody>
      </p:sp>
      <p:pic>
        <p:nvPicPr>
          <p:cNvPr id="4" name="圖片 3">
            <a:extLst>
              <a:ext uri="{FF2B5EF4-FFF2-40B4-BE49-F238E27FC236}">
                <a16:creationId xmlns:a16="http://schemas.microsoft.com/office/drawing/2014/main" id="{55AC6874-94A9-AE40-BBCA-DDC3F271DE39}"/>
              </a:ext>
            </a:extLst>
          </p:cNvPr>
          <p:cNvPicPr>
            <a:picLocks noChangeAspect="1"/>
          </p:cNvPicPr>
          <p:nvPr/>
        </p:nvPicPr>
        <p:blipFill>
          <a:blip r:embed="rId2"/>
          <a:stretch>
            <a:fillRect/>
          </a:stretch>
        </p:blipFill>
        <p:spPr>
          <a:xfrm>
            <a:off x="0" y="2726188"/>
            <a:ext cx="12192000" cy="3532509"/>
          </a:xfrm>
          <a:prstGeom prst="rect">
            <a:avLst/>
          </a:prstGeom>
        </p:spPr>
      </p:pic>
    </p:spTree>
    <p:extLst>
      <p:ext uri="{BB962C8B-B14F-4D97-AF65-F5344CB8AC3E}">
        <p14:creationId xmlns:p14="http://schemas.microsoft.com/office/powerpoint/2010/main" val="166944471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主要賽事">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主要賽事</Template>
  <TotalTime>351</TotalTime>
  <Words>575</Words>
  <Application>Microsoft Macintosh PowerPoint</Application>
  <PresentationFormat>寬螢幕</PresentationFormat>
  <Paragraphs>83</Paragraphs>
  <Slides>16</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16</vt:i4>
      </vt:variant>
    </vt:vector>
  </HeadingPairs>
  <TitlesOfParts>
    <vt:vector size="20" baseType="lpstr">
      <vt:lpstr>STLiti</vt:lpstr>
      <vt:lpstr>Arial</vt:lpstr>
      <vt:lpstr>Impact</vt:lpstr>
      <vt:lpstr>主要賽事</vt:lpstr>
      <vt:lpstr>Capstone Project –  The battle of neighborhoods</vt:lpstr>
      <vt:lpstr>Introduction</vt:lpstr>
      <vt:lpstr>Data Acquisition and Cleaning</vt:lpstr>
      <vt:lpstr>Methodology</vt:lpstr>
      <vt:lpstr>Methodology</vt:lpstr>
      <vt:lpstr>Methodology</vt:lpstr>
      <vt:lpstr>Methodology</vt:lpstr>
      <vt:lpstr>Methodology</vt:lpstr>
      <vt:lpstr>Methodology</vt:lpstr>
      <vt:lpstr>Methodology</vt:lpstr>
      <vt:lpstr>Results</vt:lpstr>
      <vt:lpstr>Results</vt:lpstr>
      <vt:lpstr>Results</vt:lpstr>
      <vt:lpstr>Results</vt:lpstr>
      <vt:lpstr>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dc:title>
  <dc:creator>kam po johnnie ng</dc:creator>
  <cp:lastModifiedBy>kam po johnnie ng</cp:lastModifiedBy>
  <cp:revision>39</cp:revision>
  <dcterms:created xsi:type="dcterms:W3CDTF">2020-02-21T05:45:55Z</dcterms:created>
  <dcterms:modified xsi:type="dcterms:W3CDTF">2020-02-25T05:32:41Z</dcterms:modified>
</cp:coreProperties>
</file>