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64B24-426E-4669-9BB3-B66834DAA2C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FC5EB1-0C18-4CFE-B203-3FB778F6E60E}">
      <dgm:prSet/>
      <dgm:spPr/>
      <dgm:t>
        <a:bodyPr/>
        <a:lstStyle/>
        <a:p>
          <a:r>
            <a:rPr lang="en-US"/>
            <a:t>Global Meal kit Delivery market is set to rise to USD 8.94 billion by 2025</a:t>
          </a:r>
        </a:p>
      </dgm:t>
    </dgm:pt>
    <dgm:pt modelId="{65180E53-06C0-425E-84EA-F67610B4959E}" type="parTrans" cxnId="{4F860F8F-F6E1-4098-817A-6EB36FDCCCF5}">
      <dgm:prSet/>
      <dgm:spPr/>
      <dgm:t>
        <a:bodyPr/>
        <a:lstStyle/>
        <a:p>
          <a:endParaRPr lang="en-US"/>
        </a:p>
      </dgm:t>
    </dgm:pt>
    <dgm:pt modelId="{DB77975A-6570-42FA-9622-3CFE2D4D8214}" type="sibTrans" cxnId="{4F860F8F-F6E1-4098-817A-6EB36FDCCCF5}">
      <dgm:prSet/>
      <dgm:spPr/>
      <dgm:t>
        <a:bodyPr/>
        <a:lstStyle/>
        <a:p>
          <a:endParaRPr lang="en-US"/>
        </a:p>
      </dgm:t>
    </dgm:pt>
    <dgm:pt modelId="{55E2060B-9E79-4602-ABCD-432513510CD6}">
      <dgm:prSet/>
      <dgm:spPr/>
      <dgm:t>
        <a:bodyPr/>
        <a:lstStyle/>
        <a:p>
          <a:r>
            <a:rPr lang="en-US"/>
            <a:t>London is one of the busiest cities in the world</a:t>
          </a:r>
        </a:p>
      </dgm:t>
    </dgm:pt>
    <dgm:pt modelId="{A1BF9118-8514-43EA-B68E-06C0F6CDD33C}" type="parTrans" cxnId="{D2F8442E-014C-4B88-B39D-D4C2A6416A11}">
      <dgm:prSet/>
      <dgm:spPr/>
      <dgm:t>
        <a:bodyPr/>
        <a:lstStyle/>
        <a:p>
          <a:endParaRPr lang="en-US"/>
        </a:p>
      </dgm:t>
    </dgm:pt>
    <dgm:pt modelId="{F5A7A320-DC0F-4111-85E6-CBC05548EA49}" type="sibTrans" cxnId="{D2F8442E-014C-4B88-B39D-D4C2A6416A11}">
      <dgm:prSet/>
      <dgm:spPr/>
      <dgm:t>
        <a:bodyPr/>
        <a:lstStyle/>
        <a:p>
          <a:endParaRPr lang="en-US"/>
        </a:p>
      </dgm:t>
    </dgm:pt>
    <dgm:pt modelId="{8AA628C0-EAE9-48AE-8A4B-1C466AB20404}">
      <dgm:prSet/>
      <dgm:spPr/>
      <dgm:t>
        <a:bodyPr/>
        <a:lstStyle/>
        <a:p>
          <a:r>
            <a:rPr lang="en-US"/>
            <a:t>London presents a market gap for Meal kit delivery business</a:t>
          </a:r>
        </a:p>
      </dgm:t>
    </dgm:pt>
    <dgm:pt modelId="{1BB3963F-169E-46C0-80F9-E5252A25ABDB}" type="parTrans" cxnId="{0005A613-BD96-4150-B6AC-F706087D963C}">
      <dgm:prSet/>
      <dgm:spPr/>
      <dgm:t>
        <a:bodyPr/>
        <a:lstStyle/>
        <a:p>
          <a:endParaRPr lang="en-US"/>
        </a:p>
      </dgm:t>
    </dgm:pt>
    <dgm:pt modelId="{00D633F6-80F7-4D02-BCB9-E572236ADD4E}" type="sibTrans" cxnId="{0005A613-BD96-4150-B6AC-F706087D963C}">
      <dgm:prSet/>
      <dgm:spPr/>
      <dgm:t>
        <a:bodyPr/>
        <a:lstStyle/>
        <a:p>
          <a:endParaRPr lang="en-US"/>
        </a:p>
      </dgm:t>
    </dgm:pt>
    <dgm:pt modelId="{876CAD16-864D-4726-9E38-D9E178BC7BF5}">
      <dgm:prSet/>
      <dgm:spPr/>
      <dgm:t>
        <a:bodyPr/>
        <a:lstStyle/>
        <a:p>
          <a:r>
            <a:rPr lang="en-US"/>
            <a:t>This study identify best possible London neighborhoods to establish the business</a:t>
          </a:r>
        </a:p>
      </dgm:t>
    </dgm:pt>
    <dgm:pt modelId="{74B373E0-449F-4FEC-8D37-61F46141B3FF}" type="parTrans" cxnId="{7FE34497-E72B-4918-9BEF-D98539475C45}">
      <dgm:prSet/>
      <dgm:spPr/>
      <dgm:t>
        <a:bodyPr/>
        <a:lstStyle/>
        <a:p>
          <a:endParaRPr lang="en-US"/>
        </a:p>
      </dgm:t>
    </dgm:pt>
    <dgm:pt modelId="{56404B35-A557-4CFF-9C05-F5DCD128D5C7}" type="sibTrans" cxnId="{7FE34497-E72B-4918-9BEF-D98539475C45}">
      <dgm:prSet/>
      <dgm:spPr/>
      <dgm:t>
        <a:bodyPr/>
        <a:lstStyle/>
        <a:p>
          <a:endParaRPr lang="en-US"/>
        </a:p>
      </dgm:t>
    </dgm:pt>
    <dgm:pt modelId="{E91BB861-D201-4BBD-BCFC-48D21ACAD9A1}" type="pres">
      <dgm:prSet presAssocID="{BB564B24-426E-4669-9BB3-B66834DAA2C5}" presName="linear" presStyleCnt="0">
        <dgm:presLayoutVars>
          <dgm:animLvl val="lvl"/>
          <dgm:resizeHandles val="exact"/>
        </dgm:presLayoutVars>
      </dgm:prSet>
      <dgm:spPr/>
    </dgm:pt>
    <dgm:pt modelId="{D678607B-668C-4EA4-A8B3-B4C4CB3DE935}" type="pres">
      <dgm:prSet presAssocID="{E6FC5EB1-0C18-4CFE-B203-3FB778F6E60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9EF533-3A22-4B15-A260-3A341483A92E}" type="pres">
      <dgm:prSet presAssocID="{DB77975A-6570-42FA-9622-3CFE2D4D8214}" presName="spacer" presStyleCnt="0"/>
      <dgm:spPr/>
    </dgm:pt>
    <dgm:pt modelId="{5B8FB26F-4A7B-4390-83CA-10DCFBEC2A39}" type="pres">
      <dgm:prSet presAssocID="{55E2060B-9E79-4602-ABCD-432513510C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652F5EF-7756-48AF-B124-5AE3C9E913FF}" type="pres">
      <dgm:prSet presAssocID="{F5A7A320-DC0F-4111-85E6-CBC05548EA49}" presName="spacer" presStyleCnt="0"/>
      <dgm:spPr/>
    </dgm:pt>
    <dgm:pt modelId="{900CD54C-E88F-461D-9406-2BA079728B6F}" type="pres">
      <dgm:prSet presAssocID="{8AA628C0-EAE9-48AE-8A4B-1C466AB204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E15404-1863-4912-815D-1E5008C3B1A6}" type="pres">
      <dgm:prSet presAssocID="{00D633F6-80F7-4D02-BCB9-E572236ADD4E}" presName="spacer" presStyleCnt="0"/>
      <dgm:spPr/>
    </dgm:pt>
    <dgm:pt modelId="{696F1B88-EBA4-4C43-AA66-8EAF82CB2B68}" type="pres">
      <dgm:prSet presAssocID="{876CAD16-864D-4726-9E38-D9E178BC7BF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05A613-BD96-4150-B6AC-F706087D963C}" srcId="{BB564B24-426E-4669-9BB3-B66834DAA2C5}" destId="{8AA628C0-EAE9-48AE-8A4B-1C466AB20404}" srcOrd="2" destOrd="0" parTransId="{1BB3963F-169E-46C0-80F9-E5252A25ABDB}" sibTransId="{00D633F6-80F7-4D02-BCB9-E572236ADD4E}"/>
    <dgm:cxn modelId="{D2F8442E-014C-4B88-B39D-D4C2A6416A11}" srcId="{BB564B24-426E-4669-9BB3-B66834DAA2C5}" destId="{55E2060B-9E79-4602-ABCD-432513510CD6}" srcOrd="1" destOrd="0" parTransId="{A1BF9118-8514-43EA-B68E-06C0F6CDD33C}" sibTransId="{F5A7A320-DC0F-4111-85E6-CBC05548EA49}"/>
    <dgm:cxn modelId="{168D526A-C640-4D20-B564-2779A66FDA23}" type="presOf" srcId="{8AA628C0-EAE9-48AE-8A4B-1C466AB20404}" destId="{900CD54C-E88F-461D-9406-2BA079728B6F}" srcOrd="0" destOrd="0" presId="urn:microsoft.com/office/officeart/2005/8/layout/vList2"/>
    <dgm:cxn modelId="{4F860F8F-F6E1-4098-817A-6EB36FDCCCF5}" srcId="{BB564B24-426E-4669-9BB3-B66834DAA2C5}" destId="{E6FC5EB1-0C18-4CFE-B203-3FB778F6E60E}" srcOrd="0" destOrd="0" parTransId="{65180E53-06C0-425E-84EA-F67610B4959E}" sibTransId="{DB77975A-6570-42FA-9622-3CFE2D4D8214}"/>
    <dgm:cxn modelId="{6E5C9C94-E2FE-4539-BC44-D8B25E8E8C6F}" type="presOf" srcId="{876CAD16-864D-4726-9E38-D9E178BC7BF5}" destId="{696F1B88-EBA4-4C43-AA66-8EAF82CB2B68}" srcOrd="0" destOrd="0" presId="urn:microsoft.com/office/officeart/2005/8/layout/vList2"/>
    <dgm:cxn modelId="{7FE34497-E72B-4918-9BEF-D98539475C45}" srcId="{BB564B24-426E-4669-9BB3-B66834DAA2C5}" destId="{876CAD16-864D-4726-9E38-D9E178BC7BF5}" srcOrd="3" destOrd="0" parTransId="{74B373E0-449F-4FEC-8D37-61F46141B3FF}" sibTransId="{56404B35-A557-4CFF-9C05-F5DCD128D5C7}"/>
    <dgm:cxn modelId="{E54FF6D0-3817-4185-9B21-14A61AABD6CF}" type="presOf" srcId="{E6FC5EB1-0C18-4CFE-B203-3FB778F6E60E}" destId="{D678607B-668C-4EA4-A8B3-B4C4CB3DE935}" srcOrd="0" destOrd="0" presId="urn:microsoft.com/office/officeart/2005/8/layout/vList2"/>
    <dgm:cxn modelId="{1161CCEF-1F6D-4AD4-B28E-135EB320B8B7}" type="presOf" srcId="{BB564B24-426E-4669-9BB3-B66834DAA2C5}" destId="{E91BB861-D201-4BBD-BCFC-48D21ACAD9A1}" srcOrd="0" destOrd="0" presId="urn:microsoft.com/office/officeart/2005/8/layout/vList2"/>
    <dgm:cxn modelId="{02C454FD-B4C1-4C0B-AA76-4F3E3874E769}" type="presOf" srcId="{55E2060B-9E79-4602-ABCD-432513510CD6}" destId="{5B8FB26F-4A7B-4390-83CA-10DCFBEC2A39}" srcOrd="0" destOrd="0" presId="urn:microsoft.com/office/officeart/2005/8/layout/vList2"/>
    <dgm:cxn modelId="{53AC3393-9F26-4895-8F21-06EB4F9A5E0D}" type="presParOf" srcId="{E91BB861-D201-4BBD-BCFC-48D21ACAD9A1}" destId="{D678607B-668C-4EA4-A8B3-B4C4CB3DE935}" srcOrd="0" destOrd="0" presId="urn:microsoft.com/office/officeart/2005/8/layout/vList2"/>
    <dgm:cxn modelId="{95EA5178-3802-4015-985F-B0D0F92EE15E}" type="presParOf" srcId="{E91BB861-D201-4BBD-BCFC-48D21ACAD9A1}" destId="{079EF533-3A22-4B15-A260-3A341483A92E}" srcOrd="1" destOrd="0" presId="urn:microsoft.com/office/officeart/2005/8/layout/vList2"/>
    <dgm:cxn modelId="{BD8894B6-BC38-4FE0-AFA3-55C2F733D8F8}" type="presParOf" srcId="{E91BB861-D201-4BBD-BCFC-48D21ACAD9A1}" destId="{5B8FB26F-4A7B-4390-83CA-10DCFBEC2A39}" srcOrd="2" destOrd="0" presId="urn:microsoft.com/office/officeart/2005/8/layout/vList2"/>
    <dgm:cxn modelId="{252B1181-6DC6-4B17-BA41-1E3C2B97BE1F}" type="presParOf" srcId="{E91BB861-D201-4BBD-BCFC-48D21ACAD9A1}" destId="{7652F5EF-7756-48AF-B124-5AE3C9E913FF}" srcOrd="3" destOrd="0" presId="urn:microsoft.com/office/officeart/2005/8/layout/vList2"/>
    <dgm:cxn modelId="{81214F22-42AE-4429-8232-67011D1D6C5D}" type="presParOf" srcId="{E91BB861-D201-4BBD-BCFC-48D21ACAD9A1}" destId="{900CD54C-E88F-461D-9406-2BA079728B6F}" srcOrd="4" destOrd="0" presId="urn:microsoft.com/office/officeart/2005/8/layout/vList2"/>
    <dgm:cxn modelId="{A5704D52-34FF-45EA-80E5-A4002E5353A3}" type="presParOf" srcId="{E91BB861-D201-4BBD-BCFC-48D21ACAD9A1}" destId="{00E15404-1863-4912-815D-1E5008C3B1A6}" srcOrd="5" destOrd="0" presId="urn:microsoft.com/office/officeart/2005/8/layout/vList2"/>
    <dgm:cxn modelId="{2E1AE30F-0DBA-4FF9-858F-BA5A919BD2DB}" type="presParOf" srcId="{E91BB861-D201-4BBD-BCFC-48D21ACAD9A1}" destId="{696F1B88-EBA4-4C43-AA66-8EAF82CB2B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F35C6-9FDF-48BF-8CC6-13777FC7588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7C4023-A2CC-4472-96B0-05BD21F1DEE7}">
      <dgm:prSet/>
      <dgm:spPr/>
      <dgm:t>
        <a:bodyPr/>
        <a:lstStyle/>
        <a:p>
          <a:r>
            <a:rPr lang="en-US"/>
            <a:t>Used BeautifulSoup to scrap data for the post codes and combined the post codes with the respective longitude and latitudes.</a:t>
          </a:r>
        </a:p>
      </dgm:t>
    </dgm:pt>
    <dgm:pt modelId="{9D610CA7-45A0-4E9F-A9D5-890981682FF8}" type="parTrans" cxnId="{B61B7EEF-34A2-4FD0-9D6E-D3D502389953}">
      <dgm:prSet/>
      <dgm:spPr/>
      <dgm:t>
        <a:bodyPr/>
        <a:lstStyle/>
        <a:p>
          <a:endParaRPr lang="en-US"/>
        </a:p>
      </dgm:t>
    </dgm:pt>
    <dgm:pt modelId="{B9B94E97-EB88-46C8-AF49-797AC327F532}" type="sibTrans" cxnId="{B61B7EEF-34A2-4FD0-9D6E-D3D502389953}">
      <dgm:prSet/>
      <dgm:spPr/>
      <dgm:t>
        <a:bodyPr/>
        <a:lstStyle/>
        <a:p>
          <a:endParaRPr lang="en-US"/>
        </a:p>
      </dgm:t>
    </dgm:pt>
    <dgm:pt modelId="{85108ABD-7AB6-4588-97C5-5670AF4724BD}">
      <dgm:prSet/>
      <dgm:spPr/>
      <dgm:t>
        <a:bodyPr/>
        <a:lstStyle/>
        <a:p>
          <a:r>
            <a:rPr lang="en-US"/>
            <a:t>Used FourSquare API to get the most common neighborhoods </a:t>
          </a:r>
        </a:p>
      </dgm:t>
    </dgm:pt>
    <dgm:pt modelId="{4E7616BA-F6AA-409C-9776-CE74F1D8860B}" type="parTrans" cxnId="{A4CF7226-B85B-4D2B-8343-C29BF5537BB0}">
      <dgm:prSet/>
      <dgm:spPr/>
      <dgm:t>
        <a:bodyPr/>
        <a:lstStyle/>
        <a:p>
          <a:endParaRPr lang="en-US"/>
        </a:p>
      </dgm:t>
    </dgm:pt>
    <dgm:pt modelId="{F5DB045E-E8FA-4F4F-855C-8B64CDAE0D24}" type="sibTrans" cxnId="{A4CF7226-B85B-4D2B-8343-C29BF5537BB0}">
      <dgm:prSet/>
      <dgm:spPr/>
      <dgm:t>
        <a:bodyPr/>
        <a:lstStyle/>
        <a:p>
          <a:endParaRPr lang="en-US"/>
        </a:p>
      </dgm:t>
    </dgm:pt>
    <dgm:pt modelId="{F6FB77A8-48A1-45F2-8D3F-29640DCDF32E}">
      <dgm:prSet/>
      <dgm:spPr/>
      <dgm:t>
        <a:bodyPr/>
        <a:lstStyle/>
        <a:p>
          <a:r>
            <a:rPr lang="en-US"/>
            <a:t>Used one hot encoding to get the top 10 venues close to each neighborhoods</a:t>
          </a:r>
        </a:p>
      </dgm:t>
    </dgm:pt>
    <dgm:pt modelId="{EFB99328-F14A-4FF3-8790-A38B71755944}" type="parTrans" cxnId="{56DD698D-9664-4F7F-B7C6-A0A72F570D9D}">
      <dgm:prSet/>
      <dgm:spPr/>
      <dgm:t>
        <a:bodyPr/>
        <a:lstStyle/>
        <a:p>
          <a:endParaRPr lang="en-US"/>
        </a:p>
      </dgm:t>
    </dgm:pt>
    <dgm:pt modelId="{BFB9C4F2-2CC1-4F6C-B4F0-88A745689085}" type="sibTrans" cxnId="{56DD698D-9664-4F7F-B7C6-A0A72F570D9D}">
      <dgm:prSet/>
      <dgm:spPr/>
      <dgm:t>
        <a:bodyPr/>
        <a:lstStyle/>
        <a:p>
          <a:endParaRPr lang="en-US"/>
        </a:p>
      </dgm:t>
    </dgm:pt>
    <dgm:pt modelId="{64DEF8EC-6C48-4A09-9B6F-F9BFCF3C1085}" type="pres">
      <dgm:prSet presAssocID="{296F35C6-9FDF-48BF-8CC6-13777FC7588A}" presName="linear" presStyleCnt="0">
        <dgm:presLayoutVars>
          <dgm:animLvl val="lvl"/>
          <dgm:resizeHandles val="exact"/>
        </dgm:presLayoutVars>
      </dgm:prSet>
      <dgm:spPr/>
    </dgm:pt>
    <dgm:pt modelId="{D02960C5-69B5-4A64-8BB4-E48FAF29BF36}" type="pres">
      <dgm:prSet presAssocID="{957C4023-A2CC-4472-96B0-05BD21F1DEE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7F014D-913D-4E38-A845-0C0829938FB6}" type="pres">
      <dgm:prSet presAssocID="{B9B94E97-EB88-46C8-AF49-797AC327F532}" presName="spacer" presStyleCnt="0"/>
      <dgm:spPr/>
    </dgm:pt>
    <dgm:pt modelId="{973EA9A7-E4E7-4ADD-8809-8BB9599F0738}" type="pres">
      <dgm:prSet presAssocID="{85108ABD-7AB6-4588-97C5-5670AF4724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BF766D-B12B-4309-B989-9A71ED3EBE36}" type="pres">
      <dgm:prSet presAssocID="{F5DB045E-E8FA-4F4F-855C-8B64CDAE0D24}" presName="spacer" presStyleCnt="0"/>
      <dgm:spPr/>
    </dgm:pt>
    <dgm:pt modelId="{0C430E71-0353-4B73-9451-84FB00A9A0D2}" type="pres">
      <dgm:prSet presAssocID="{F6FB77A8-48A1-45F2-8D3F-29640DCDF32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D6A6612-E0D4-46AE-8074-566E394369D2}" type="presOf" srcId="{F6FB77A8-48A1-45F2-8D3F-29640DCDF32E}" destId="{0C430E71-0353-4B73-9451-84FB00A9A0D2}" srcOrd="0" destOrd="0" presId="urn:microsoft.com/office/officeart/2005/8/layout/vList2"/>
    <dgm:cxn modelId="{31E91B1C-8651-4C5C-BC01-D4AAB2BF295A}" type="presOf" srcId="{85108ABD-7AB6-4588-97C5-5670AF4724BD}" destId="{973EA9A7-E4E7-4ADD-8809-8BB9599F0738}" srcOrd="0" destOrd="0" presId="urn:microsoft.com/office/officeart/2005/8/layout/vList2"/>
    <dgm:cxn modelId="{A4CF7226-B85B-4D2B-8343-C29BF5537BB0}" srcId="{296F35C6-9FDF-48BF-8CC6-13777FC7588A}" destId="{85108ABD-7AB6-4588-97C5-5670AF4724BD}" srcOrd="1" destOrd="0" parTransId="{4E7616BA-F6AA-409C-9776-CE74F1D8860B}" sibTransId="{F5DB045E-E8FA-4F4F-855C-8B64CDAE0D24}"/>
    <dgm:cxn modelId="{9A04497C-BAFE-4772-82E5-94E7C3EE3C26}" type="presOf" srcId="{957C4023-A2CC-4472-96B0-05BD21F1DEE7}" destId="{D02960C5-69B5-4A64-8BB4-E48FAF29BF36}" srcOrd="0" destOrd="0" presId="urn:microsoft.com/office/officeart/2005/8/layout/vList2"/>
    <dgm:cxn modelId="{56DD698D-9664-4F7F-B7C6-A0A72F570D9D}" srcId="{296F35C6-9FDF-48BF-8CC6-13777FC7588A}" destId="{F6FB77A8-48A1-45F2-8D3F-29640DCDF32E}" srcOrd="2" destOrd="0" parTransId="{EFB99328-F14A-4FF3-8790-A38B71755944}" sibTransId="{BFB9C4F2-2CC1-4F6C-B4F0-88A745689085}"/>
    <dgm:cxn modelId="{36EFEFE8-CEB4-4CD8-AC83-454CE56A5321}" type="presOf" srcId="{296F35C6-9FDF-48BF-8CC6-13777FC7588A}" destId="{64DEF8EC-6C48-4A09-9B6F-F9BFCF3C1085}" srcOrd="0" destOrd="0" presId="urn:microsoft.com/office/officeart/2005/8/layout/vList2"/>
    <dgm:cxn modelId="{B61B7EEF-34A2-4FD0-9D6E-D3D502389953}" srcId="{296F35C6-9FDF-48BF-8CC6-13777FC7588A}" destId="{957C4023-A2CC-4472-96B0-05BD21F1DEE7}" srcOrd="0" destOrd="0" parTransId="{9D610CA7-45A0-4E9F-A9D5-890981682FF8}" sibTransId="{B9B94E97-EB88-46C8-AF49-797AC327F532}"/>
    <dgm:cxn modelId="{E5E73391-65E0-43B0-B0BD-2F0576DD0DF8}" type="presParOf" srcId="{64DEF8EC-6C48-4A09-9B6F-F9BFCF3C1085}" destId="{D02960C5-69B5-4A64-8BB4-E48FAF29BF36}" srcOrd="0" destOrd="0" presId="urn:microsoft.com/office/officeart/2005/8/layout/vList2"/>
    <dgm:cxn modelId="{004E7F47-56CC-42C5-9B1B-93A550D3D036}" type="presParOf" srcId="{64DEF8EC-6C48-4A09-9B6F-F9BFCF3C1085}" destId="{477F014D-913D-4E38-A845-0C0829938FB6}" srcOrd="1" destOrd="0" presId="urn:microsoft.com/office/officeart/2005/8/layout/vList2"/>
    <dgm:cxn modelId="{5D7C58F7-DD34-46D9-B00C-698D4D1FBA0A}" type="presParOf" srcId="{64DEF8EC-6C48-4A09-9B6F-F9BFCF3C1085}" destId="{973EA9A7-E4E7-4ADD-8809-8BB9599F0738}" srcOrd="2" destOrd="0" presId="urn:microsoft.com/office/officeart/2005/8/layout/vList2"/>
    <dgm:cxn modelId="{B0B63520-A61E-48A4-B3CE-4A4438C1888F}" type="presParOf" srcId="{64DEF8EC-6C48-4A09-9B6F-F9BFCF3C1085}" destId="{22BF766D-B12B-4309-B989-9A71ED3EBE36}" srcOrd="3" destOrd="0" presId="urn:microsoft.com/office/officeart/2005/8/layout/vList2"/>
    <dgm:cxn modelId="{DB5F70BF-531A-4070-812B-DF07AA2A247C}" type="presParOf" srcId="{64DEF8EC-6C48-4A09-9B6F-F9BFCF3C1085}" destId="{0C430E71-0353-4B73-9451-84FB00A9A0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09DEBF-AD2A-4E3B-8949-F0C90F7894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8B917F-448D-49D5-8CD5-7DA49F07E995}">
      <dgm:prSet/>
      <dgm:spPr/>
      <dgm:t>
        <a:bodyPr/>
        <a:lstStyle/>
        <a:p>
          <a:r>
            <a:rPr lang="en-US"/>
            <a:t>Neighborhoods are concentrated in clusters 2 and 4 </a:t>
          </a:r>
        </a:p>
      </dgm:t>
    </dgm:pt>
    <dgm:pt modelId="{6D0C892F-5899-4ADE-B961-015E691D6433}" type="parTrans" cxnId="{7D705117-3865-404E-8D4C-92F46A669B99}">
      <dgm:prSet/>
      <dgm:spPr/>
      <dgm:t>
        <a:bodyPr/>
        <a:lstStyle/>
        <a:p>
          <a:endParaRPr lang="en-US"/>
        </a:p>
      </dgm:t>
    </dgm:pt>
    <dgm:pt modelId="{AE4CC965-EBDD-499C-8F8C-326D1CF8DF6E}" type="sibTrans" cxnId="{7D705117-3865-404E-8D4C-92F46A669B99}">
      <dgm:prSet/>
      <dgm:spPr/>
      <dgm:t>
        <a:bodyPr/>
        <a:lstStyle/>
        <a:p>
          <a:endParaRPr lang="en-US"/>
        </a:p>
      </dgm:t>
    </dgm:pt>
    <dgm:pt modelId="{5E6A7731-C623-4234-8FFA-DD60EBC5C642}">
      <dgm:prSet/>
      <dgm:spPr/>
      <dgm:t>
        <a:bodyPr/>
        <a:lstStyle/>
        <a:p>
          <a:r>
            <a:rPr lang="en-US"/>
            <a:t>Most common venues for these clusters are restaurants, pubs, café, and other eateries</a:t>
          </a:r>
        </a:p>
      </dgm:t>
    </dgm:pt>
    <dgm:pt modelId="{FA6191B6-6015-4CF0-A23D-019730492962}" type="parTrans" cxnId="{CABC1B0D-6269-49BE-A801-86014401DB5C}">
      <dgm:prSet/>
      <dgm:spPr/>
      <dgm:t>
        <a:bodyPr/>
        <a:lstStyle/>
        <a:p>
          <a:endParaRPr lang="en-US"/>
        </a:p>
      </dgm:t>
    </dgm:pt>
    <dgm:pt modelId="{3EBF442F-629C-4CFC-98B6-8ADBEBF1C3BC}" type="sibTrans" cxnId="{CABC1B0D-6269-49BE-A801-86014401DB5C}">
      <dgm:prSet/>
      <dgm:spPr/>
      <dgm:t>
        <a:bodyPr/>
        <a:lstStyle/>
        <a:p>
          <a:endParaRPr lang="en-US"/>
        </a:p>
      </dgm:t>
    </dgm:pt>
    <dgm:pt modelId="{6C9C6549-3456-4ABB-ACA6-8CDF4E02435F}">
      <dgm:prSet/>
      <dgm:spPr/>
      <dgm:t>
        <a:bodyPr/>
        <a:lstStyle/>
        <a:p>
          <a:r>
            <a:rPr lang="en-US"/>
            <a:t>Other clusters have few neighborhoods with most common venues being parks, farms and restaurants</a:t>
          </a:r>
        </a:p>
      </dgm:t>
    </dgm:pt>
    <dgm:pt modelId="{26B7C3A3-29EF-4B15-8011-25761CF3C83E}" type="parTrans" cxnId="{C5B3A35B-5B26-46C2-878F-62E98857076F}">
      <dgm:prSet/>
      <dgm:spPr/>
      <dgm:t>
        <a:bodyPr/>
        <a:lstStyle/>
        <a:p>
          <a:endParaRPr lang="en-US"/>
        </a:p>
      </dgm:t>
    </dgm:pt>
    <dgm:pt modelId="{82E80982-D8EC-4D29-91E0-51B1686522E1}" type="sibTrans" cxnId="{C5B3A35B-5B26-46C2-878F-62E98857076F}">
      <dgm:prSet/>
      <dgm:spPr/>
      <dgm:t>
        <a:bodyPr/>
        <a:lstStyle/>
        <a:p>
          <a:endParaRPr lang="en-US"/>
        </a:p>
      </dgm:t>
    </dgm:pt>
    <dgm:pt modelId="{F9EA6A15-5D91-43C3-AD61-25F1B4F96D9B}" type="pres">
      <dgm:prSet presAssocID="{2609DEBF-AD2A-4E3B-8949-F0C90F789419}" presName="root" presStyleCnt="0">
        <dgm:presLayoutVars>
          <dgm:dir/>
          <dgm:resizeHandles val="exact"/>
        </dgm:presLayoutVars>
      </dgm:prSet>
      <dgm:spPr/>
    </dgm:pt>
    <dgm:pt modelId="{F4A53F2C-0260-413A-A4FF-52A43A25F8DE}" type="pres">
      <dgm:prSet presAssocID="{F68B917F-448D-49D5-8CD5-7DA49F07E995}" presName="compNode" presStyleCnt="0"/>
      <dgm:spPr/>
    </dgm:pt>
    <dgm:pt modelId="{E18318A3-70AD-4326-A0BC-7BF99E706ED3}" type="pres">
      <dgm:prSet presAssocID="{F68B917F-448D-49D5-8CD5-7DA49F07E995}" presName="bgRect" presStyleLbl="bgShp" presStyleIdx="0" presStyleCnt="3"/>
      <dgm:spPr/>
    </dgm:pt>
    <dgm:pt modelId="{2C62ACC1-97B4-4554-B53A-729EC4908270}" type="pres">
      <dgm:prSet presAssocID="{F68B917F-448D-49D5-8CD5-7DA49F07E9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3526543-BDA7-415C-8089-E83E86CBC5FE}" type="pres">
      <dgm:prSet presAssocID="{F68B917F-448D-49D5-8CD5-7DA49F07E995}" presName="spaceRect" presStyleCnt="0"/>
      <dgm:spPr/>
    </dgm:pt>
    <dgm:pt modelId="{F59F8566-251A-4F4F-8513-058C536C23D4}" type="pres">
      <dgm:prSet presAssocID="{F68B917F-448D-49D5-8CD5-7DA49F07E995}" presName="parTx" presStyleLbl="revTx" presStyleIdx="0" presStyleCnt="3">
        <dgm:presLayoutVars>
          <dgm:chMax val="0"/>
          <dgm:chPref val="0"/>
        </dgm:presLayoutVars>
      </dgm:prSet>
      <dgm:spPr/>
    </dgm:pt>
    <dgm:pt modelId="{AF4FC537-2A0A-463C-B227-B0E5487CC739}" type="pres">
      <dgm:prSet presAssocID="{AE4CC965-EBDD-499C-8F8C-326D1CF8DF6E}" presName="sibTrans" presStyleCnt="0"/>
      <dgm:spPr/>
    </dgm:pt>
    <dgm:pt modelId="{33334DEA-CCE2-4306-ABF1-0A89B05E3B73}" type="pres">
      <dgm:prSet presAssocID="{5E6A7731-C623-4234-8FFA-DD60EBC5C642}" presName="compNode" presStyleCnt="0"/>
      <dgm:spPr/>
    </dgm:pt>
    <dgm:pt modelId="{94C80BC6-4D1C-4556-8663-87307197B969}" type="pres">
      <dgm:prSet presAssocID="{5E6A7731-C623-4234-8FFA-DD60EBC5C642}" presName="bgRect" presStyleLbl="bgShp" presStyleIdx="1" presStyleCnt="3"/>
      <dgm:spPr/>
    </dgm:pt>
    <dgm:pt modelId="{63BBF663-E39E-49EF-AE17-AE0CAC8E0E94}" type="pres">
      <dgm:prSet presAssocID="{5E6A7731-C623-4234-8FFA-DD60EBC5C6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on"/>
        </a:ext>
      </dgm:extLst>
    </dgm:pt>
    <dgm:pt modelId="{AD256236-F44D-4469-B317-BDBDCADD8C40}" type="pres">
      <dgm:prSet presAssocID="{5E6A7731-C623-4234-8FFA-DD60EBC5C642}" presName="spaceRect" presStyleCnt="0"/>
      <dgm:spPr/>
    </dgm:pt>
    <dgm:pt modelId="{0290AB55-9349-4240-9F00-782F95D0ABDE}" type="pres">
      <dgm:prSet presAssocID="{5E6A7731-C623-4234-8FFA-DD60EBC5C642}" presName="parTx" presStyleLbl="revTx" presStyleIdx="1" presStyleCnt="3">
        <dgm:presLayoutVars>
          <dgm:chMax val="0"/>
          <dgm:chPref val="0"/>
        </dgm:presLayoutVars>
      </dgm:prSet>
      <dgm:spPr/>
    </dgm:pt>
    <dgm:pt modelId="{2D974951-64A2-4A4A-9F87-B8C4853A02C2}" type="pres">
      <dgm:prSet presAssocID="{3EBF442F-629C-4CFC-98B6-8ADBEBF1C3BC}" presName="sibTrans" presStyleCnt="0"/>
      <dgm:spPr/>
    </dgm:pt>
    <dgm:pt modelId="{EB1177D4-0C26-41A8-A808-8E3DA6025580}" type="pres">
      <dgm:prSet presAssocID="{6C9C6549-3456-4ABB-ACA6-8CDF4E02435F}" presName="compNode" presStyleCnt="0"/>
      <dgm:spPr/>
    </dgm:pt>
    <dgm:pt modelId="{3220CD56-52F1-4C09-986F-F0B9025EE048}" type="pres">
      <dgm:prSet presAssocID="{6C9C6549-3456-4ABB-ACA6-8CDF4E02435F}" presName="bgRect" presStyleLbl="bgShp" presStyleIdx="2" presStyleCnt="3"/>
      <dgm:spPr/>
    </dgm:pt>
    <dgm:pt modelId="{B8B82291-F7DE-4657-8827-D58A96F9B8BD}" type="pres">
      <dgm:prSet presAssocID="{6C9C6549-3456-4ABB-ACA6-8CDF4E0243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DF37397-4332-4066-9FA1-99EB49A3D8E2}" type="pres">
      <dgm:prSet presAssocID="{6C9C6549-3456-4ABB-ACA6-8CDF4E02435F}" presName="spaceRect" presStyleCnt="0"/>
      <dgm:spPr/>
    </dgm:pt>
    <dgm:pt modelId="{3FEC059A-9E65-40A6-91CF-376DD1FEF593}" type="pres">
      <dgm:prSet presAssocID="{6C9C6549-3456-4ABB-ACA6-8CDF4E0243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103203-70B8-48B6-A742-98FA73314DD7}" type="presOf" srcId="{2609DEBF-AD2A-4E3B-8949-F0C90F789419}" destId="{F9EA6A15-5D91-43C3-AD61-25F1B4F96D9B}" srcOrd="0" destOrd="0" presId="urn:microsoft.com/office/officeart/2018/2/layout/IconVerticalSolidList"/>
    <dgm:cxn modelId="{CABC1B0D-6269-49BE-A801-86014401DB5C}" srcId="{2609DEBF-AD2A-4E3B-8949-F0C90F789419}" destId="{5E6A7731-C623-4234-8FFA-DD60EBC5C642}" srcOrd="1" destOrd="0" parTransId="{FA6191B6-6015-4CF0-A23D-019730492962}" sibTransId="{3EBF442F-629C-4CFC-98B6-8ADBEBF1C3BC}"/>
    <dgm:cxn modelId="{7D705117-3865-404E-8D4C-92F46A669B99}" srcId="{2609DEBF-AD2A-4E3B-8949-F0C90F789419}" destId="{F68B917F-448D-49D5-8CD5-7DA49F07E995}" srcOrd="0" destOrd="0" parTransId="{6D0C892F-5899-4ADE-B961-015E691D6433}" sibTransId="{AE4CC965-EBDD-499C-8F8C-326D1CF8DF6E}"/>
    <dgm:cxn modelId="{AE80DE1A-5E8C-427B-BDE2-BD565151E9A1}" type="presOf" srcId="{5E6A7731-C623-4234-8FFA-DD60EBC5C642}" destId="{0290AB55-9349-4240-9F00-782F95D0ABDE}" srcOrd="0" destOrd="0" presId="urn:microsoft.com/office/officeart/2018/2/layout/IconVerticalSolidList"/>
    <dgm:cxn modelId="{218AF01A-2FD8-4382-8554-517EB3C54BC8}" type="presOf" srcId="{F68B917F-448D-49D5-8CD5-7DA49F07E995}" destId="{F59F8566-251A-4F4F-8513-058C536C23D4}" srcOrd="0" destOrd="0" presId="urn:microsoft.com/office/officeart/2018/2/layout/IconVerticalSolidList"/>
    <dgm:cxn modelId="{C5B3A35B-5B26-46C2-878F-62E98857076F}" srcId="{2609DEBF-AD2A-4E3B-8949-F0C90F789419}" destId="{6C9C6549-3456-4ABB-ACA6-8CDF4E02435F}" srcOrd="2" destOrd="0" parTransId="{26B7C3A3-29EF-4B15-8011-25761CF3C83E}" sibTransId="{82E80982-D8EC-4D29-91E0-51B1686522E1}"/>
    <dgm:cxn modelId="{FCA51D82-DEDC-4D8B-B8EA-C52460395978}" type="presOf" srcId="{6C9C6549-3456-4ABB-ACA6-8CDF4E02435F}" destId="{3FEC059A-9E65-40A6-91CF-376DD1FEF593}" srcOrd="0" destOrd="0" presId="urn:microsoft.com/office/officeart/2018/2/layout/IconVerticalSolidList"/>
    <dgm:cxn modelId="{4DD97B69-55A5-44EE-B2AA-EAEFEF720C08}" type="presParOf" srcId="{F9EA6A15-5D91-43C3-AD61-25F1B4F96D9B}" destId="{F4A53F2C-0260-413A-A4FF-52A43A25F8DE}" srcOrd="0" destOrd="0" presId="urn:microsoft.com/office/officeart/2018/2/layout/IconVerticalSolidList"/>
    <dgm:cxn modelId="{83637CD8-5900-4361-9CA9-4CCC39E9E952}" type="presParOf" srcId="{F4A53F2C-0260-413A-A4FF-52A43A25F8DE}" destId="{E18318A3-70AD-4326-A0BC-7BF99E706ED3}" srcOrd="0" destOrd="0" presId="urn:microsoft.com/office/officeart/2018/2/layout/IconVerticalSolidList"/>
    <dgm:cxn modelId="{DD94E95D-B444-4F46-BDA3-BB226F887097}" type="presParOf" srcId="{F4A53F2C-0260-413A-A4FF-52A43A25F8DE}" destId="{2C62ACC1-97B4-4554-B53A-729EC4908270}" srcOrd="1" destOrd="0" presId="urn:microsoft.com/office/officeart/2018/2/layout/IconVerticalSolidList"/>
    <dgm:cxn modelId="{43F20B45-7D33-4B7B-A086-AA2387A2F174}" type="presParOf" srcId="{F4A53F2C-0260-413A-A4FF-52A43A25F8DE}" destId="{E3526543-BDA7-415C-8089-E83E86CBC5FE}" srcOrd="2" destOrd="0" presId="urn:microsoft.com/office/officeart/2018/2/layout/IconVerticalSolidList"/>
    <dgm:cxn modelId="{76E3C654-0F29-466A-952F-EEC5A8BEF29B}" type="presParOf" srcId="{F4A53F2C-0260-413A-A4FF-52A43A25F8DE}" destId="{F59F8566-251A-4F4F-8513-058C536C23D4}" srcOrd="3" destOrd="0" presId="urn:microsoft.com/office/officeart/2018/2/layout/IconVerticalSolidList"/>
    <dgm:cxn modelId="{DBAC5556-E70D-462A-B0B9-5A386BF6492F}" type="presParOf" srcId="{F9EA6A15-5D91-43C3-AD61-25F1B4F96D9B}" destId="{AF4FC537-2A0A-463C-B227-B0E5487CC739}" srcOrd="1" destOrd="0" presId="urn:microsoft.com/office/officeart/2018/2/layout/IconVerticalSolidList"/>
    <dgm:cxn modelId="{FC23FB74-E147-4C98-B133-2E5866E6DE15}" type="presParOf" srcId="{F9EA6A15-5D91-43C3-AD61-25F1B4F96D9B}" destId="{33334DEA-CCE2-4306-ABF1-0A89B05E3B73}" srcOrd="2" destOrd="0" presId="urn:microsoft.com/office/officeart/2018/2/layout/IconVerticalSolidList"/>
    <dgm:cxn modelId="{D3696795-096F-4BE0-93D1-779FC7391EAD}" type="presParOf" srcId="{33334DEA-CCE2-4306-ABF1-0A89B05E3B73}" destId="{94C80BC6-4D1C-4556-8663-87307197B969}" srcOrd="0" destOrd="0" presId="urn:microsoft.com/office/officeart/2018/2/layout/IconVerticalSolidList"/>
    <dgm:cxn modelId="{59CC5688-244F-49BA-A984-6EEED1BA073C}" type="presParOf" srcId="{33334DEA-CCE2-4306-ABF1-0A89B05E3B73}" destId="{63BBF663-E39E-49EF-AE17-AE0CAC8E0E94}" srcOrd="1" destOrd="0" presId="urn:microsoft.com/office/officeart/2018/2/layout/IconVerticalSolidList"/>
    <dgm:cxn modelId="{610726F1-9374-4F55-888C-35A54945A8A3}" type="presParOf" srcId="{33334DEA-CCE2-4306-ABF1-0A89B05E3B73}" destId="{AD256236-F44D-4469-B317-BDBDCADD8C40}" srcOrd="2" destOrd="0" presId="urn:microsoft.com/office/officeart/2018/2/layout/IconVerticalSolidList"/>
    <dgm:cxn modelId="{29EE1EDC-0BD5-4AE8-B3BF-66DEE2BFFFAF}" type="presParOf" srcId="{33334DEA-CCE2-4306-ABF1-0A89B05E3B73}" destId="{0290AB55-9349-4240-9F00-782F95D0ABDE}" srcOrd="3" destOrd="0" presId="urn:microsoft.com/office/officeart/2018/2/layout/IconVerticalSolidList"/>
    <dgm:cxn modelId="{AE0BCA4B-1759-4987-B6DC-97D83847DFC4}" type="presParOf" srcId="{F9EA6A15-5D91-43C3-AD61-25F1B4F96D9B}" destId="{2D974951-64A2-4A4A-9F87-B8C4853A02C2}" srcOrd="3" destOrd="0" presId="urn:microsoft.com/office/officeart/2018/2/layout/IconVerticalSolidList"/>
    <dgm:cxn modelId="{E7C94081-D18C-406E-BA36-C38782770396}" type="presParOf" srcId="{F9EA6A15-5D91-43C3-AD61-25F1B4F96D9B}" destId="{EB1177D4-0C26-41A8-A808-8E3DA6025580}" srcOrd="4" destOrd="0" presId="urn:microsoft.com/office/officeart/2018/2/layout/IconVerticalSolidList"/>
    <dgm:cxn modelId="{1A2EB814-777B-4F6E-AB5B-951951FAC792}" type="presParOf" srcId="{EB1177D4-0C26-41A8-A808-8E3DA6025580}" destId="{3220CD56-52F1-4C09-986F-F0B9025EE048}" srcOrd="0" destOrd="0" presId="urn:microsoft.com/office/officeart/2018/2/layout/IconVerticalSolidList"/>
    <dgm:cxn modelId="{F18F0074-DFC5-42D0-A03C-0B0EA24957C0}" type="presParOf" srcId="{EB1177D4-0C26-41A8-A808-8E3DA6025580}" destId="{B8B82291-F7DE-4657-8827-D58A96F9B8BD}" srcOrd="1" destOrd="0" presId="urn:microsoft.com/office/officeart/2018/2/layout/IconVerticalSolidList"/>
    <dgm:cxn modelId="{D91FA857-9B15-41A0-B4A1-98244C4B96B6}" type="presParOf" srcId="{EB1177D4-0C26-41A8-A808-8E3DA6025580}" destId="{0DF37397-4332-4066-9FA1-99EB49A3D8E2}" srcOrd="2" destOrd="0" presId="urn:microsoft.com/office/officeart/2018/2/layout/IconVerticalSolidList"/>
    <dgm:cxn modelId="{B51F3FBD-2323-446A-8AD5-773FDBF8E647}" type="presParOf" srcId="{EB1177D4-0C26-41A8-A808-8E3DA6025580}" destId="{3FEC059A-9E65-40A6-91CF-376DD1FEF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AA6967-4299-4EFF-9E88-041AC1DADEF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A872A6-894D-4B49-9231-925141850127}">
      <dgm:prSet/>
      <dgm:spPr/>
      <dgm:t>
        <a:bodyPr/>
        <a:lstStyle/>
        <a:p>
          <a:r>
            <a:rPr lang="en-US"/>
            <a:t>London has the majority of the population in clusters 2 and 4 </a:t>
          </a:r>
        </a:p>
      </dgm:t>
    </dgm:pt>
    <dgm:pt modelId="{092D4785-3390-4C4B-8C76-59181E11867B}" type="parTrans" cxnId="{95287889-FA88-4775-98B2-F32CD9BBA4AB}">
      <dgm:prSet/>
      <dgm:spPr/>
      <dgm:t>
        <a:bodyPr/>
        <a:lstStyle/>
        <a:p>
          <a:endParaRPr lang="en-US"/>
        </a:p>
      </dgm:t>
    </dgm:pt>
    <dgm:pt modelId="{0CAFFA92-A712-4863-8407-7CF891557541}" type="sibTrans" cxnId="{95287889-FA88-4775-98B2-F32CD9BBA4AB}">
      <dgm:prSet/>
      <dgm:spPr/>
      <dgm:t>
        <a:bodyPr/>
        <a:lstStyle/>
        <a:p>
          <a:endParaRPr lang="en-US"/>
        </a:p>
      </dgm:t>
    </dgm:pt>
    <dgm:pt modelId="{BC4C7011-D190-4BD0-84F5-EDCE8E968993}">
      <dgm:prSet/>
      <dgm:spPr/>
      <dgm:t>
        <a:bodyPr/>
        <a:lstStyle/>
        <a:p>
          <a:r>
            <a:rPr lang="en-US"/>
            <a:t>A Meal Kit service business investor should consider clusters 2 and 4 because the market is huge</a:t>
          </a:r>
        </a:p>
      </dgm:t>
    </dgm:pt>
    <dgm:pt modelId="{7AA39CBD-50B2-4BDB-A22B-DA8694A12569}" type="parTrans" cxnId="{D26CDFAC-967A-49B1-8B7F-3464E48384D7}">
      <dgm:prSet/>
      <dgm:spPr/>
      <dgm:t>
        <a:bodyPr/>
        <a:lstStyle/>
        <a:p>
          <a:endParaRPr lang="en-US"/>
        </a:p>
      </dgm:t>
    </dgm:pt>
    <dgm:pt modelId="{6F5B550B-EB69-4774-A57C-52B060131012}" type="sibTrans" cxnId="{D26CDFAC-967A-49B1-8B7F-3464E48384D7}">
      <dgm:prSet/>
      <dgm:spPr/>
      <dgm:t>
        <a:bodyPr/>
        <a:lstStyle/>
        <a:p>
          <a:endParaRPr lang="en-US"/>
        </a:p>
      </dgm:t>
    </dgm:pt>
    <dgm:pt modelId="{95B37E96-8C6D-41AF-824B-4FFCEB59253D}" type="pres">
      <dgm:prSet presAssocID="{9AAA6967-4299-4EFF-9E88-041AC1DADEF9}" presName="linear" presStyleCnt="0">
        <dgm:presLayoutVars>
          <dgm:animLvl val="lvl"/>
          <dgm:resizeHandles val="exact"/>
        </dgm:presLayoutVars>
      </dgm:prSet>
      <dgm:spPr/>
    </dgm:pt>
    <dgm:pt modelId="{C2AC2CF4-2CB2-4D6F-BACA-ADEE16C342AD}" type="pres">
      <dgm:prSet presAssocID="{1DA872A6-894D-4B49-9231-92514185012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8DEA3CD-AE71-4210-80FB-6903D552EC22}" type="pres">
      <dgm:prSet presAssocID="{0CAFFA92-A712-4863-8407-7CF891557541}" presName="spacer" presStyleCnt="0"/>
      <dgm:spPr/>
    </dgm:pt>
    <dgm:pt modelId="{6B5B37C4-2148-449D-A3CB-2E39E1D3CFD1}" type="pres">
      <dgm:prSet presAssocID="{BC4C7011-D190-4BD0-84F5-EDCE8E96899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0998866-C4B4-48D7-8F15-8B1D0B306DE0}" type="presOf" srcId="{BC4C7011-D190-4BD0-84F5-EDCE8E968993}" destId="{6B5B37C4-2148-449D-A3CB-2E39E1D3CFD1}" srcOrd="0" destOrd="0" presId="urn:microsoft.com/office/officeart/2005/8/layout/vList2"/>
    <dgm:cxn modelId="{DA1E4A69-6E58-44A5-83C7-3DD175829D44}" type="presOf" srcId="{9AAA6967-4299-4EFF-9E88-041AC1DADEF9}" destId="{95B37E96-8C6D-41AF-824B-4FFCEB59253D}" srcOrd="0" destOrd="0" presId="urn:microsoft.com/office/officeart/2005/8/layout/vList2"/>
    <dgm:cxn modelId="{95287889-FA88-4775-98B2-F32CD9BBA4AB}" srcId="{9AAA6967-4299-4EFF-9E88-041AC1DADEF9}" destId="{1DA872A6-894D-4B49-9231-925141850127}" srcOrd="0" destOrd="0" parTransId="{092D4785-3390-4C4B-8C76-59181E11867B}" sibTransId="{0CAFFA92-A712-4863-8407-7CF891557541}"/>
    <dgm:cxn modelId="{D26CDFAC-967A-49B1-8B7F-3464E48384D7}" srcId="{9AAA6967-4299-4EFF-9E88-041AC1DADEF9}" destId="{BC4C7011-D190-4BD0-84F5-EDCE8E968993}" srcOrd="1" destOrd="0" parTransId="{7AA39CBD-50B2-4BDB-A22B-DA8694A12569}" sibTransId="{6F5B550B-EB69-4774-A57C-52B060131012}"/>
    <dgm:cxn modelId="{03AD3AE3-2647-453C-B707-13AF28D36BAD}" type="presOf" srcId="{1DA872A6-894D-4B49-9231-925141850127}" destId="{C2AC2CF4-2CB2-4D6F-BACA-ADEE16C342AD}" srcOrd="0" destOrd="0" presId="urn:microsoft.com/office/officeart/2005/8/layout/vList2"/>
    <dgm:cxn modelId="{4D533F64-3507-41FE-AC21-B4F940FA344F}" type="presParOf" srcId="{95B37E96-8C6D-41AF-824B-4FFCEB59253D}" destId="{C2AC2CF4-2CB2-4D6F-BACA-ADEE16C342AD}" srcOrd="0" destOrd="0" presId="urn:microsoft.com/office/officeart/2005/8/layout/vList2"/>
    <dgm:cxn modelId="{C7AC0A3E-6D8C-4AD1-89F9-8D3A495CA580}" type="presParOf" srcId="{95B37E96-8C6D-41AF-824B-4FFCEB59253D}" destId="{18DEA3CD-AE71-4210-80FB-6903D552EC22}" srcOrd="1" destOrd="0" presId="urn:microsoft.com/office/officeart/2005/8/layout/vList2"/>
    <dgm:cxn modelId="{22DA4142-5576-43D4-BE00-1A53D22E8AFD}" type="presParOf" srcId="{95B37E96-8C6D-41AF-824B-4FFCEB59253D}" destId="{6B5B37C4-2148-449D-A3CB-2E39E1D3CFD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8607B-668C-4EA4-A8B3-B4C4CB3DE935}">
      <dsp:nvSpPr>
        <dsp:cNvPr id="0" name=""/>
        <dsp:cNvSpPr/>
      </dsp:nvSpPr>
      <dsp:spPr>
        <a:xfrm>
          <a:off x="0" y="510193"/>
          <a:ext cx="6513603" cy="11536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Global Meal kit Delivery market is set to rise to USD 8.94 billion by 2025</a:t>
          </a:r>
        </a:p>
      </dsp:txBody>
      <dsp:txXfrm>
        <a:off x="56315" y="566508"/>
        <a:ext cx="6400973" cy="1040990"/>
      </dsp:txXfrm>
    </dsp:sp>
    <dsp:sp modelId="{5B8FB26F-4A7B-4390-83CA-10DCFBEC2A39}">
      <dsp:nvSpPr>
        <dsp:cNvPr id="0" name=""/>
        <dsp:cNvSpPr/>
      </dsp:nvSpPr>
      <dsp:spPr>
        <a:xfrm>
          <a:off x="0" y="1747333"/>
          <a:ext cx="6513603" cy="11536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London is one of the busiest cities in the world</a:t>
          </a:r>
        </a:p>
      </dsp:txBody>
      <dsp:txXfrm>
        <a:off x="56315" y="1803648"/>
        <a:ext cx="6400973" cy="1040990"/>
      </dsp:txXfrm>
    </dsp:sp>
    <dsp:sp modelId="{900CD54C-E88F-461D-9406-2BA079728B6F}">
      <dsp:nvSpPr>
        <dsp:cNvPr id="0" name=""/>
        <dsp:cNvSpPr/>
      </dsp:nvSpPr>
      <dsp:spPr>
        <a:xfrm>
          <a:off x="0" y="2984473"/>
          <a:ext cx="6513603" cy="11536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London presents a market gap for Meal kit delivery business</a:t>
          </a:r>
        </a:p>
      </dsp:txBody>
      <dsp:txXfrm>
        <a:off x="56315" y="3040788"/>
        <a:ext cx="6400973" cy="1040990"/>
      </dsp:txXfrm>
    </dsp:sp>
    <dsp:sp modelId="{696F1B88-EBA4-4C43-AA66-8EAF82CB2B68}">
      <dsp:nvSpPr>
        <dsp:cNvPr id="0" name=""/>
        <dsp:cNvSpPr/>
      </dsp:nvSpPr>
      <dsp:spPr>
        <a:xfrm>
          <a:off x="0" y="4221613"/>
          <a:ext cx="6513603" cy="11536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This study identify best possible London neighborhoods to establish the business</a:t>
          </a:r>
        </a:p>
      </dsp:txBody>
      <dsp:txXfrm>
        <a:off x="56315" y="4277928"/>
        <a:ext cx="6400973" cy="104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960C5-69B5-4A64-8BB4-E48FAF29BF36}">
      <dsp:nvSpPr>
        <dsp:cNvPr id="0" name=""/>
        <dsp:cNvSpPr/>
      </dsp:nvSpPr>
      <dsp:spPr>
        <a:xfrm>
          <a:off x="0" y="637857"/>
          <a:ext cx="6513603" cy="1484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Used BeautifulSoup to scrap data for the post codes and combined the post codes with the respective longitude and latitudes.</a:t>
          </a:r>
        </a:p>
      </dsp:txBody>
      <dsp:txXfrm>
        <a:off x="72479" y="710336"/>
        <a:ext cx="6368645" cy="1339772"/>
      </dsp:txXfrm>
    </dsp:sp>
    <dsp:sp modelId="{973EA9A7-E4E7-4ADD-8809-8BB9599F0738}">
      <dsp:nvSpPr>
        <dsp:cNvPr id="0" name=""/>
        <dsp:cNvSpPr/>
      </dsp:nvSpPr>
      <dsp:spPr>
        <a:xfrm>
          <a:off x="0" y="2200348"/>
          <a:ext cx="6513603" cy="14847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Used FourSquare API to get the most common neighborhoods </a:t>
          </a:r>
        </a:p>
      </dsp:txBody>
      <dsp:txXfrm>
        <a:off x="72479" y="2272827"/>
        <a:ext cx="6368645" cy="1339772"/>
      </dsp:txXfrm>
    </dsp:sp>
    <dsp:sp modelId="{0C430E71-0353-4B73-9451-84FB00A9A0D2}">
      <dsp:nvSpPr>
        <dsp:cNvPr id="0" name=""/>
        <dsp:cNvSpPr/>
      </dsp:nvSpPr>
      <dsp:spPr>
        <a:xfrm>
          <a:off x="0" y="3762838"/>
          <a:ext cx="6513603" cy="14847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Used one hot encoding to get the top 10 venues close to each neighborhoods</a:t>
          </a:r>
        </a:p>
      </dsp:txBody>
      <dsp:txXfrm>
        <a:off x="72479" y="3835317"/>
        <a:ext cx="6368645" cy="1339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318A3-70AD-4326-A0BC-7BF99E706ED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2ACC1-97B4-4554-B53A-729EC490827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F8566-251A-4F4F-8513-058C536C23D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Neighborhoods are concentrated in clusters 2 and 4 </a:t>
          </a:r>
        </a:p>
      </dsp:txBody>
      <dsp:txXfrm>
        <a:off x="1941716" y="718"/>
        <a:ext cx="4571887" cy="1681139"/>
      </dsp:txXfrm>
    </dsp:sp>
    <dsp:sp modelId="{94C80BC6-4D1C-4556-8663-87307197B96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BF663-E39E-49EF-AE17-AE0CAC8E0E9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0AB55-9349-4240-9F00-782F95D0ABD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Most common venues for these clusters are restaurants, pubs, café, and other eateries</a:t>
          </a:r>
        </a:p>
      </dsp:txBody>
      <dsp:txXfrm>
        <a:off x="1941716" y="2102143"/>
        <a:ext cx="4571887" cy="1681139"/>
      </dsp:txXfrm>
    </dsp:sp>
    <dsp:sp modelId="{3220CD56-52F1-4C09-986F-F0B9025EE04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82291-F7DE-4657-8827-D58A96F9B8B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C059A-9E65-40A6-91CF-376DD1FEF59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 clusters have few neighborhoods with most common venues being parks, farms and restaurants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2CF4-2CB2-4D6F-BACA-ADEE16C342AD}">
      <dsp:nvSpPr>
        <dsp:cNvPr id="0" name=""/>
        <dsp:cNvSpPr/>
      </dsp:nvSpPr>
      <dsp:spPr>
        <a:xfrm>
          <a:off x="0" y="66875"/>
          <a:ext cx="6513603" cy="28182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London has the majority of the population in clusters 2 and 4 </a:t>
          </a:r>
        </a:p>
      </dsp:txBody>
      <dsp:txXfrm>
        <a:off x="137575" y="204450"/>
        <a:ext cx="6238453" cy="2543087"/>
      </dsp:txXfrm>
    </dsp:sp>
    <dsp:sp modelId="{6B5B37C4-2148-449D-A3CB-2E39E1D3CFD1}">
      <dsp:nvSpPr>
        <dsp:cNvPr id="0" name=""/>
        <dsp:cNvSpPr/>
      </dsp:nvSpPr>
      <dsp:spPr>
        <a:xfrm>
          <a:off x="0" y="3000313"/>
          <a:ext cx="6513603" cy="281823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 Meal Kit service business investor should consider clusters 2 and 4 because the market is huge</a:t>
          </a:r>
        </a:p>
      </dsp:txBody>
      <dsp:txXfrm>
        <a:off x="137575" y="3137888"/>
        <a:ext cx="6238453" cy="2543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FC10-EC1E-4C3B-A899-21099DEC4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FABB7-3B1A-48CA-AF3F-430C21C41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16E4-65C2-4AB3-A95B-670F44A3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6D4-53ED-4E73-B43F-687958490A1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54C56-7F4B-40B1-A895-BAA43FC6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D959-F01A-4436-8063-03A79868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CA0D-C465-41D7-9E46-6E60A94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999D-AE35-4BD7-9AA8-E5452AA1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081C6-E2B9-4CF1-812D-AA2657137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166E-F2FC-46C5-81D8-3C0AA227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6D4-53ED-4E73-B43F-687958490A1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7DA8-CF65-40A1-B8E2-AE05B881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95DE-AB34-4A7A-9A21-5B6EA679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CA0D-C465-41D7-9E46-6E60A94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C9CFF-1F30-441E-8A31-3A961F59D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EC109-A0A8-471C-BF66-AFE7C53C6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A08F9-0170-4726-AA02-2B1B122E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6D4-53ED-4E73-B43F-687958490A1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9F89-7B00-4FB8-8125-05BD9DEA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DED7-C209-40AB-A41C-EA8CAF3D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CA0D-C465-41D7-9E46-6E60A94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39FF-BFCA-42BC-B702-95C60578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87C3-6833-4EC6-9688-949C1C30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67F26-B174-4395-B90D-A4659A97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6D4-53ED-4E73-B43F-687958490A1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9D0E-2FBA-469C-AFF8-7AE7104F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C5BB-831B-4679-8181-85275304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CA0D-C465-41D7-9E46-6E60A94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6299-4BE0-40CD-878E-C328D83A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4B744-8D5B-4563-A911-9C653DF0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76DF2-F5F3-4169-A5F9-56B73D54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6D4-53ED-4E73-B43F-687958490A1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A337-74A4-4EAD-B801-E5D8B5D0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815E8-425E-4859-8B9C-CCB46C93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CA0D-C465-41D7-9E46-6E60A94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43C0-0D45-4167-8271-14FA5DEE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83D1-3919-4FA1-AA52-27828721F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22D36-0300-47E3-A744-AC6CE0A8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76443-635B-45EA-BAE0-9B9A69BF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6D4-53ED-4E73-B43F-687958490A1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AE77-60CC-441D-8139-898F3C90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D19C0-E8F9-4A44-B423-77CB3BD1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CA0D-C465-41D7-9E46-6E60A94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1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045-0B90-49DF-B2B2-BDF24A22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2930-FD5F-46BB-8B19-48E6B7624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A720-0813-463A-957E-4159BD39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39641-E663-4D30-874A-076A18F89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247AD-6111-4F64-B29A-6D1455072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E55CF-BA63-42F8-A142-698A6560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6D4-53ED-4E73-B43F-687958490A1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0ADFF-C77F-46F2-9999-83E524CB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C666E-E3F7-4B9A-9B0A-15F1A3C3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CA0D-C465-41D7-9E46-6E60A94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8F21-FE4A-49CC-9FD5-C9CC802D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F477C-25B3-45E1-BF33-8692CEF3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6D4-53ED-4E73-B43F-687958490A1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DD987-DAD7-4210-8755-1E5DE045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D26F3-D8CA-4859-BC4B-8E96EA7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CA0D-C465-41D7-9E46-6E60A94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0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2C13-86F7-4F48-ADED-4CCCEE9E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6D4-53ED-4E73-B43F-687958490A1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6167C-B78E-4BA4-AE21-DC3981D1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ECB7-8F68-4E59-AD46-42258BC7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CA0D-C465-41D7-9E46-6E60A94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EF24-AF51-4A90-9C0A-E7F32F15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342F1-EC6F-4B18-95BB-9DD485D2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8707F-1B09-4B74-8CD8-EF2090FE2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D6765-F53F-456F-AAA6-6FEE9A39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6D4-53ED-4E73-B43F-687958490A1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8AF41-8237-4B48-AE9A-803D8DA1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DAA2E-C56A-4B32-A065-42BADA00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CA0D-C465-41D7-9E46-6E60A94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3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18DE-2714-4E15-9FCB-42E8981A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DE569-C6C0-4719-896E-41400E28B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AE53-17E9-4432-9BA8-BE61B4F8D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FE7FC-F09D-4C98-94A6-4F8EAFAC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6D4-53ED-4E73-B43F-687958490A1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F9648-AA51-4662-B0EA-CB6114E4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93565-5514-4B39-9A89-ABA4CCDF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CA0D-C465-41D7-9E46-6E60A94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EF699-40D2-4DCD-9E52-4088D8E0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DD06E-529E-4736-A78B-D42C4859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55742-2DD1-4A07-9FFB-D5562C245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96D4-53ED-4E73-B43F-687958490A1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02A1-2139-43E8-95F2-A866A85DA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1-2CE4-48A2-ADE2-548AF2475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CA0D-C465-41D7-9E46-6E60A94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5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5FF5-B7B8-4CB5-90E9-67B3FEE3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94" y="640081"/>
            <a:ext cx="3731174" cy="5574451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b="1"/>
            </a:br>
            <a:r>
              <a:rPr lang="en-US" b="1"/>
              <a:t>Identifying Most Viable Neighborhood for Meal Kit Delivery Business in London</a:t>
            </a:r>
          </a:p>
        </p:txBody>
      </p:sp>
      <p:pic>
        <p:nvPicPr>
          <p:cNvPr id="4" name="Picture 3" descr="A large clock tower towering over the city of london&#10;&#10;Description automatically generated">
            <a:extLst>
              <a:ext uri="{FF2B5EF4-FFF2-40B4-BE49-F238E27FC236}">
                <a16:creationId xmlns:a16="http://schemas.microsoft.com/office/drawing/2014/main" id="{B3761496-0BD7-482D-8F1D-54F55313D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r="35300"/>
          <a:stretch/>
        </p:blipFill>
        <p:spPr>
          <a:xfrm>
            <a:off x="1478581" y="640081"/>
            <a:ext cx="5220959" cy="557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5D873D-63B3-4A4F-8B82-04C1E276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741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E8C0E-00D1-4731-BB8D-36B1932D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B8D1BC41-B35D-444E-8096-FD77BF134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032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143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541A3-DA3B-43B6-86F6-0629CE8C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5959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8CF2-CAA3-4DE7-86FA-BFDFC458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Data required entailed:</a:t>
            </a: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All London post codes and their names</a:t>
            </a: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Longitudes and latitudes of postal codes</a:t>
            </a: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Nearby neighborhoods of post codes using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205143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FD009-4A4A-4930-9AF7-5BF68CC1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353F336-E353-4CFC-8C8E-412444EC4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0985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21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4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B840B-C85F-4306-8EAC-DF38CA53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Clustered Neighborhoods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714E31-C196-4EB0-8869-12719A3BC3A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5064" t="25831" r="6090" b="5413"/>
          <a:stretch/>
        </p:blipFill>
        <p:spPr bwMode="auto">
          <a:xfrm>
            <a:off x="4038600" y="1664341"/>
            <a:ext cx="7188199" cy="352592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385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F182-2F09-4CC7-8C1B-41ED7695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293626"/>
          </a:xfrm>
        </p:spPr>
        <p:txBody>
          <a:bodyPr anchor="ctr">
            <a:normAutofit/>
          </a:bodyPr>
          <a:lstStyle/>
          <a:p>
            <a:r>
              <a:rPr lang="en-US" sz="2800"/>
              <a:t>Mapping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AF9038-E548-455D-AFE6-2484EA44995A}"/>
              </a:ext>
            </a:extLst>
          </p:cNvPr>
          <p:cNvPicPr/>
          <p:nvPr/>
        </p:nvPicPr>
        <p:blipFill rotWithShape="1">
          <a:blip r:embed="rId2"/>
          <a:srcRect l="29894" t="25073" r="17508" b="6122"/>
          <a:stretch/>
        </p:blipFill>
        <p:spPr bwMode="auto">
          <a:xfrm>
            <a:off x="852515" y="991673"/>
            <a:ext cx="6624766" cy="487465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B931-C875-4A3B-AEFE-9000E0DD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542939"/>
            <a:ext cx="3053039" cy="3674981"/>
          </a:xfrm>
        </p:spPr>
        <p:txBody>
          <a:bodyPr>
            <a:normAutofit/>
          </a:bodyPr>
          <a:lstStyle/>
          <a:p>
            <a:r>
              <a:rPr lang="en-US" sz="1800" dirty="0"/>
              <a:t>Using folium maps, the clustered neighborhoods map is as follows: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139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A548A-7634-4D96-A13E-C56862AB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1E497A-D597-4F68-9D43-6D7C774A3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197499"/>
              </p:ext>
            </p:extLst>
          </p:nvPr>
        </p:nvGraphicFramePr>
        <p:xfrm>
          <a:off x="4038600" y="1448762"/>
          <a:ext cx="7188200" cy="3957090"/>
        </p:xfrm>
        <a:graphic>
          <a:graphicData uri="http://schemas.openxmlformats.org/drawingml/2006/table">
            <a:tbl>
              <a:tblPr firstRow="1" firstCol="1" bandRow="1"/>
              <a:tblGrid>
                <a:gridCol w="1420816">
                  <a:extLst>
                    <a:ext uri="{9D8B030D-6E8A-4147-A177-3AD203B41FA5}">
                      <a16:colId xmlns:a16="http://schemas.microsoft.com/office/drawing/2014/main" val="2870231709"/>
                    </a:ext>
                  </a:extLst>
                </a:gridCol>
                <a:gridCol w="1591098">
                  <a:extLst>
                    <a:ext uri="{9D8B030D-6E8A-4147-A177-3AD203B41FA5}">
                      <a16:colId xmlns:a16="http://schemas.microsoft.com/office/drawing/2014/main" val="2209849448"/>
                    </a:ext>
                  </a:extLst>
                </a:gridCol>
                <a:gridCol w="4176286">
                  <a:extLst>
                    <a:ext uri="{9D8B030D-6E8A-4147-A177-3AD203B41FA5}">
                      <a16:colId xmlns:a16="http://schemas.microsoft.com/office/drawing/2014/main" val="2171132842"/>
                    </a:ext>
                  </a:extLst>
                </a:gridCol>
              </a:tblGrid>
              <a:tr h="77876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Number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Postcodes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Notable Venues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173982"/>
                  </a:ext>
                </a:extLst>
              </a:tr>
              <a:tr h="77876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Park, Pharmacy, Fish Market, Restaurant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453947"/>
                  </a:ext>
                </a:extLst>
              </a:tr>
              <a:tr h="77876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Shop, Grocery Store, Pub, Pizza Place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566253"/>
                  </a:ext>
                </a:extLst>
              </a:tr>
              <a:tr h="42101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948636"/>
                  </a:ext>
                </a:extLst>
              </a:tr>
              <a:tr h="42101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Pub, Restaurant, Café, Bakery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825757"/>
                  </a:ext>
                </a:extLst>
              </a:tr>
              <a:tr h="77876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Golf Course, Farmers Market, Fish Market, Farm</a:t>
                      </a:r>
                      <a:endParaRPr lang="en-US" sz="3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546" marR="134546" marT="186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9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00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5FDCB-4E36-4BEC-83A8-9EC96360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977466-34F9-448D-8CD1-45A4B21BF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4605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89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74775-46E3-43E4-8D3F-EAD05B63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Concluson Cntd…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E0C5B3-DE14-40EC-A924-6CE4D3B6B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238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74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Identifying Most Viable Neighborhood for Meal Kit Delivery Business in London</vt:lpstr>
      <vt:lpstr>Introduction</vt:lpstr>
      <vt:lpstr>Data</vt:lpstr>
      <vt:lpstr>Data Cleaning</vt:lpstr>
      <vt:lpstr>Clustered Neighborhoods</vt:lpstr>
      <vt:lpstr>Mapping</vt:lpstr>
      <vt:lpstr>Results</vt:lpstr>
      <vt:lpstr>Conclusion</vt:lpstr>
      <vt:lpstr>Concluson Cntd…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Identifying Most Viable Neighborhood for Meal Kit Delivery Business in London</dc:title>
  <dc:creator>Njeri, John Waiganjo</dc:creator>
  <cp:lastModifiedBy>Njeri, John Waiganjo</cp:lastModifiedBy>
  <cp:revision>1</cp:revision>
  <dcterms:created xsi:type="dcterms:W3CDTF">2019-04-25T18:32:16Z</dcterms:created>
  <dcterms:modified xsi:type="dcterms:W3CDTF">2019-04-25T18:33:29Z</dcterms:modified>
</cp:coreProperties>
</file>