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7071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7572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3545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8491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8295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5614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40133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6991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0022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2878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4638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971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14/03/2022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.oda.sas.com/lo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pt-BR" noProof="1">
                <a:solidFill>
                  <a:srgbClr val="FFFFFF"/>
                </a:solidFill>
              </a:rPr>
              <a:t>Normalização e Transformação de textos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COALESCE</a:t>
            </a:r>
            <a:r>
              <a:rPr lang="pt-BR" sz="1600" noProof="1"/>
              <a:t>(valor1,valor2,valor3...)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993822"/>
            <a:ext cx="9720073" cy="4023360"/>
          </a:xfrm>
        </p:spPr>
        <p:txBody>
          <a:bodyPr/>
          <a:lstStyle/>
          <a:p>
            <a:r>
              <a:rPr lang="pt-BR" dirty="0"/>
              <a:t>Retorna o primeiro valor não nulo ou não vazio (se SQL </a:t>
            </a:r>
            <a:r>
              <a:rPr lang="pt-BR" dirty="0" err="1"/>
              <a:t>step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007062-6FF5-4EC7-A786-D0D7599A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4" y="2478009"/>
            <a:ext cx="4906060" cy="1114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6D966A-8E11-4620-9206-367779875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" y="4443905"/>
            <a:ext cx="479174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SUBSTR </a:t>
            </a:r>
            <a:r>
              <a:rPr lang="pt-BR" sz="2000" noProof="1"/>
              <a:t>(texto, posição inicial, tamanho)</a:t>
            </a:r>
            <a:endParaRPr lang="pt-BR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993822"/>
            <a:ext cx="9720073" cy="4023360"/>
          </a:xfrm>
        </p:spPr>
        <p:txBody>
          <a:bodyPr/>
          <a:lstStyle/>
          <a:p>
            <a:r>
              <a:rPr lang="pt-BR" dirty="0" err="1"/>
              <a:t>Substr</a:t>
            </a:r>
            <a:r>
              <a:rPr lang="pt-BR" dirty="0"/>
              <a:t> extrai o texto conforme a posição e tamanho desejado.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AC4C3D-8C76-4A1C-820A-C4B64CBE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" y="2414095"/>
            <a:ext cx="8383170" cy="12098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145E64C-F930-4517-96C8-C8AA8CD9F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" y="4427623"/>
            <a:ext cx="903926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compress </a:t>
            </a:r>
            <a:r>
              <a:rPr lang="pt-BR" sz="2000" noProof="1"/>
              <a:t>(texto, caracteres, modificadores)</a:t>
            </a:r>
            <a:endParaRPr lang="pt-BR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738449"/>
            <a:ext cx="9720073" cy="4023360"/>
          </a:xfrm>
        </p:spPr>
        <p:txBody>
          <a:bodyPr/>
          <a:lstStyle/>
          <a:p>
            <a:r>
              <a:rPr lang="pt-BR" dirty="0"/>
              <a:t>“Comprime”/Remove partes do texto através de caracteres e modificadores especificados.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E9FD3A-2FC5-45CE-A6B6-CCCF6170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0" y="4432386"/>
            <a:ext cx="10829407" cy="8151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E97496-BDD3-4FF1-9AE9-972021886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" y="2425614"/>
            <a:ext cx="3925941" cy="14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Exemplo de combinações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C067B7-9A32-4DAC-836F-87DA9879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00" y="1809682"/>
            <a:ext cx="4801270" cy="28102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85C466-62C6-4724-B6F4-BD69C0FA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00" y="5059225"/>
            <a:ext cx="327705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Exemplo de combinações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DEB53E-539A-4B34-BEC8-5512EAFB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9" y="1687087"/>
            <a:ext cx="7007764" cy="32337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6D6CC8-84A1-44FC-AD43-96B93210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6" y="4999352"/>
            <a:ext cx="842127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Pra que?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sem padrão de diferentes inputs de usuário;</a:t>
            </a:r>
          </a:p>
          <a:p>
            <a:r>
              <a:rPr lang="pt-BR" dirty="0"/>
              <a:t>Preparar dados para cruzamentos;</a:t>
            </a:r>
          </a:p>
          <a:p>
            <a:pPr marL="0" indent="0">
              <a:buNone/>
            </a:pPr>
            <a:r>
              <a:rPr lang="pt-BR" dirty="0"/>
              <a:t> SAS </a:t>
            </a:r>
            <a:r>
              <a:rPr lang="pt-BR" dirty="0" err="1"/>
              <a:t>Academic</a:t>
            </a:r>
            <a:r>
              <a:rPr lang="pt-BR" dirty="0"/>
              <a:t> Studio (</a:t>
            </a:r>
            <a:r>
              <a:rPr lang="pt-BR" dirty="0">
                <a:hlinkClick r:id="rId3"/>
              </a:rPr>
              <a:t>https://welcome.oda.sas.com/login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Left e right </a:t>
            </a:r>
            <a:r>
              <a:rPr lang="pt-BR" sz="2400" noProof="1"/>
              <a:t>(texto)</a:t>
            </a:r>
            <a:endParaRPr lang="pt-BR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4623"/>
            <a:ext cx="9720073" cy="6749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Essas funções realizam um alinhamento da palavra em relação aos espaços em brancos que existem no campo.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9DD9AD5-BB9C-45D0-B79D-DD6846B2E4DD}"/>
              </a:ext>
            </a:extLst>
          </p:cNvPr>
          <p:cNvGrpSpPr/>
          <p:nvPr/>
        </p:nvGrpSpPr>
        <p:grpSpPr>
          <a:xfrm>
            <a:off x="2715985" y="3560328"/>
            <a:ext cx="7095506" cy="674914"/>
            <a:chOff x="2946400" y="3902297"/>
            <a:chExt cx="7095506" cy="674914"/>
          </a:xfrm>
        </p:grpSpPr>
        <p:sp>
          <p:nvSpPr>
            <p:cNvPr id="7" name="Espaço Reservado para Conteúdo 5">
              <a:extLst>
                <a:ext uri="{FF2B5EF4-FFF2-40B4-BE49-F238E27FC236}">
                  <a16:creationId xmlns:a16="http://schemas.microsoft.com/office/drawing/2014/main" id="{E3541E86-9F38-40F7-B1C6-85755C2E1FEC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3902297"/>
              <a:ext cx="2987963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>
                  <a:highlight>
                    <a:srgbClr val="FFFF00"/>
                  </a:highlight>
                </a:rPr>
                <a:t>__</a:t>
              </a:r>
              <a:r>
                <a:rPr lang="pt-BR" dirty="0"/>
                <a:t>Decisão Improcedente    </a:t>
              </a:r>
            </a:p>
          </p:txBody>
        </p:sp>
        <p:sp>
          <p:nvSpPr>
            <p:cNvPr id="8" name="Espaço Reservado para Conteúdo 5">
              <a:extLst>
                <a:ext uri="{FF2B5EF4-FFF2-40B4-BE49-F238E27FC236}">
                  <a16:creationId xmlns:a16="http://schemas.microsoft.com/office/drawing/2014/main" id="{6C8B7BC9-3C4B-49E0-8AF4-7015DC67E71D}"/>
                </a:ext>
              </a:extLst>
            </p:cNvPr>
            <p:cNvSpPr txBox="1">
              <a:spLocks/>
            </p:cNvSpPr>
            <p:nvPr/>
          </p:nvSpPr>
          <p:spPr>
            <a:xfrm>
              <a:off x="6285675" y="3902297"/>
              <a:ext cx="3756231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__    </a:t>
              </a:r>
            </a:p>
          </p:txBody>
        </p:sp>
        <p:sp>
          <p:nvSpPr>
            <p:cNvPr id="5" name="Seta: em Forma de U 4">
              <a:extLst>
                <a:ext uri="{FF2B5EF4-FFF2-40B4-BE49-F238E27FC236}">
                  <a16:creationId xmlns:a16="http://schemas.microsoft.com/office/drawing/2014/main" id="{C2FE22C7-048A-432F-B457-3E39FCC447F7}"/>
                </a:ext>
              </a:extLst>
            </p:cNvPr>
            <p:cNvSpPr/>
            <p:nvPr/>
          </p:nvSpPr>
          <p:spPr>
            <a:xfrm rot="10800000" flipH="1">
              <a:off x="3135084" y="4281713"/>
              <a:ext cx="5907316" cy="295497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685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FEBDCAB9-4ACA-490A-BE60-EB004B6B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73" y="2543787"/>
            <a:ext cx="8630854" cy="10097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2025349-10DE-47C2-A685-261D1446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73" y="4241992"/>
            <a:ext cx="8449854" cy="1047896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A45F452-366A-42B7-9C14-F548784D402D}"/>
              </a:ext>
            </a:extLst>
          </p:cNvPr>
          <p:cNvGrpSpPr/>
          <p:nvPr/>
        </p:nvGrpSpPr>
        <p:grpSpPr>
          <a:xfrm>
            <a:off x="2733800" y="5551397"/>
            <a:ext cx="6040085" cy="674914"/>
            <a:chOff x="3002315" y="3902296"/>
            <a:chExt cx="6040085" cy="674914"/>
          </a:xfrm>
        </p:grpSpPr>
        <p:sp>
          <p:nvSpPr>
            <p:cNvPr id="19" name="Espaço Reservado para Conteúdo 5">
              <a:extLst>
                <a:ext uri="{FF2B5EF4-FFF2-40B4-BE49-F238E27FC236}">
                  <a16:creationId xmlns:a16="http://schemas.microsoft.com/office/drawing/2014/main" id="{DDDAE473-F7E8-4BB0-91B3-30A12EA9479D}"/>
                </a:ext>
              </a:extLst>
            </p:cNvPr>
            <p:cNvSpPr txBox="1">
              <a:spLocks/>
            </p:cNvSpPr>
            <p:nvPr/>
          </p:nvSpPr>
          <p:spPr>
            <a:xfrm>
              <a:off x="6054437" y="3902296"/>
              <a:ext cx="2987963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>
                  <a:highlight>
                    <a:srgbClr val="FFFF00"/>
                  </a:highlight>
                </a:rPr>
                <a:t>__</a:t>
              </a:r>
              <a:r>
                <a:rPr lang="pt-BR" dirty="0"/>
                <a:t>Decisão Improcedente    </a:t>
              </a:r>
            </a:p>
          </p:txBody>
        </p:sp>
        <p:sp>
          <p:nvSpPr>
            <p:cNvPr id="20" name="Espaço Reservado para Conteúdo 5">
              <a:extLst>
                <a:ext uri="{FF2B5EF4-FFF2-40B4-BE49-F238E27FC236}">
                  <a16:creationId xmlns:a16="http://schemas.microsoft.com/office/drawing/2014/main" id="{75268EA4-E31D-41CB-AD8E-7A6B448E0327}"/>
                </a:ext>
              </a:extLst>
            </p:cNvPr>
            <p:cNvSpPr txBox="1">
              <a:spLocks/>
            </p:cNvSpPr>
            <p:nvPr/>
          </p:nvSpPr>
          <p:spPr>
            <a:xfrm>
              <a:off x="3002315" y="3902296"/>
              <a:ext cx="3756231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__    </a:t>
              </a:r>
            </a:p>
          </p:txBody>
        </p:sp>
        <p:sp>
          <p:nvSpPr>
            <p:cNvPr id="21" name="Seta: em Forma de U 20">
              <a:extLst>
                <a:ext uri="{FF2B5EF4-FFF2-40B4-BE49-F238E27FC236}">
                  <a16:creationId xmlns:a16="http://schemas.microsoft.com/office/drawing/2014/main" id="{6AB879C8-FAA1-4491-B439-5D24DAC71601}"/>
                </a:ext>
              </a:extLst>
            </p:cNvPr>
            <p:cNvSpPr/>
            <p:nvPr/>
          </p:nvSpPr>
          <p:spPr>
            <a:xfrm rot="10800000" flipH="1">
              <a:off x="5704114" y="4329200"/>
              <a:ext cx="660401" cy="248008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685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4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Trim </a:t>
            </a:r>
            <a:r>
              <a:rPr lang="pt-BR" sz="2000" noProof="1"/>
              <a:t>(texto)</a:t>
            </a:r>
            <a:endParaRPr lang="pt-BR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4623"/>
            <a:ext cx="9720073" cy="674914"/>
          </a:xfrm>
        </p:spPr>
        <p:txBody>
          <a:bodyPr>
            <a:normAutofit/>
          </a:bodyPr>
          <a:lstStyle/>
          <a:p>
            <a:r>
              <a:rPr lang="pt-BR" dirty="0"/>
              <a:t>“Apara” e remove espaços em branco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9DD9AD5-BB9C-45D0-B79D-DD6846B2E4DD}"/>
              </a:ext>
            </a:extLst>
          </p:cNvPr>
          <p:cNvGrpSpPr/>
          <p:nvPr/>
        </p:nvGrpSpPr>
        <p:grpSpPr>
          <a:xfrm>
            <a:off x="8221318" y="2459737"/>
            <a:ext cx="3756231" cy="1419207"/>
            <a:chOff x="2946400" y="3902297"/>
            <a:chExt cx="3756231" cy="1419207"/>
          </a:xfrm>
        </p:grpSpPr>
        <p:sp>
          <p:nvSpPr>
            <p:cNvPr id="7" name="Espaço Reservado para Conteúdo 5">
              <a:extLst>
                <a:ext uri="{FF2B5EF4-FFF2-40B4-BE49-F238E27FC236}">
                  <a16:creationId xmlns:a16="http://schemas.microsoft.com/office/drawing/2014/main" id="{E3541E86-9F38-40F7-B1C6-85755C2E1FEC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3902297"/>
              <a:ext cx="3538882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 ___</a:t>
              </a:r>
              <a:endParaRPr lang="pt-BR" dirty="0"/>
            </a:p>
          </p:txBody>
        </p:sp>
        <p:sp>
          <p:nvSpPr>
            <p:cNvPr id="8" name="Espaço Reservado para Conteúdo 5">
              <a:extLst>
                <a:ext uri="{FF2B5EF4-FFF2-40B4-BE49-F238E27FC236}">
                  <a16:creationId xmlns:a16="http://schemas.microsoft.com/office/drawing/2014/main" id="{6C8B7BC9-3C4B-49E0-8AF4-7015DC67E71D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4646590"/>
              <a:ext cx="3756231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Decisão Improcedente</a:t>
              </a:r>
              <a:endParaRPr lang="pt-BR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2B683D-BB40-4D21-BDE2-7AD85532B198}"/>
              </a:ext>
            </a:extLst>
          </p:cNvPr>
          <p:cNvGrpSpPr/>
          <p:nvPr/>
        </p:nvGrpSpPr>
        <p:grpSpPr>
          <a:xfrm>
            <a:off x="617728" y="4888487"/>
            <a:ext cx="7909131" cy="739649"/>
            <a:chOff x="2946400" y="3902297"/>
            <a:chExt cx="7909131" cy="739649"/>
          </a:xfrm>
        </p:grpSpPr>
        <p:sp>
          <p:nvSpPr>
            <p:cNvPr id="22" name="Espaço Reservado para Conteúdo 5">
              <a:extLst>
                <a:ext uri="{FF2B5EF4-FFF2-40B4-BE49-F238E27FC236}">
                  <a16:creationId xmlns:a16="http://schemas.microsoft.com/office/drawing/2014/main" id="{87C66260-6EEB-451C-A9D3-B25A93C08858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3902297"/>
              <a:ext cx="3538882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>
                  <a:highlight>
                    <a:srgbClr val="FFFF00"/>
                  </a:highlight>
                </a:rPr>
                <a:t>___</a:t>
              </a:r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 ___</a:t>
              </a:r>
              <a:endParaRPr lang="pt-BR" dirty="0"/>
            </a:p>
          </p:txBody>
        </p:sp>
        <p:sp>
          <p:nvSpPr>
            <p:cNvPr id="23" name="Espaço Reservado para Conteúdo 5">
              <a:extLst>
                <a:ext uri="{FF2B5EF4-FFF2-40B4-BE49-F238E27FC236}">
                  <a16:creationId xmlns:a16="http://schemas.microsoft.com/office/drawing/2014/main" id="{E92227A1-460C-4455-A71C-22B22EB4D6C2}"/>
                </a:ext>
              </a:extLst>
            </p:cNvPr>
            <p:cNvSpPr txBox="1">
              <a:spLocks/>
            </p:cNvSpPr>
            <p:nvPr/>
          </p:nvSpPr>
          <p:spPr>
            <a:xfrm>
              <a:off x="7099300" y="3967032"/>
              <a:ext cx="3756231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 ___ ___</a:t>
              </a:r>
            </a:p>
          </p:txBody>
        </p:sp>
      </p:grpSp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FDCEB5AE-922B-4C36-81B4-789D6624F8A5}"/>
              </a:ext>
            </a:extLst>
          </p:cNvPr>
          <p:cNvSpPr/>
          <p:nvPr/>
        </p:nvSpPr>
        <p:spPr>
          <a:xfrm rot="16200000">
            <a:off x="4397017" y="4924392"/>
            <a:ext cx="133204" cy="469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14E4661D-0FAA-4381-91BD-4D6C420B7176}"/>
              </a:ext>
            </a:extLst>
          </p:cNvPr>
          <p:cNvSpPr/>
          <p:nvPr/>
        </p:nvSpPr>
        <p:spPr>
          <a:xfrm>
            <a:off x="9467996" y="2797194"/>
            <a:ext cx="133204" cy="469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4BCDA287-7138-4EA0-9450-FEC3BB830175}"/>
              </a:ext>
            </a:extLst>
          </p:cNvPr>
          <p:cNvSpPr/>
          <p:nvPr/>
        </p:nvSpPr>
        <p:spPr>
          <a:xfrm rot="16200000">
            <a:off x="8695207" y="4979568"/>
            <a:ext cx="133204" cy="469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D426A885-4262-4C23-A99E-1963CEF14430}"/>
              </a:ext>
            </a:extLst>
          </p:cNvPr>
          <p:cNvSpPr txBox="1">
            <a:spLocks/>
          </p:cNvSpPr>
          <p:nvPr/>
        </p:nvSpPr>
        <p:spPr>
          <a:xfrm>
            <a:off x="8996759" y="4953222"/>
            <a:ext cx="3756231" cy="67491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Decisão Improcedente</a:t>
            </a:r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E92976-7CA4-4EC8-B163-7EDCD5DD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56" y="2393564"/>
            <a:ext cx="699232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STRIP </a:t>
            </a:r>
            <a:r>
              <a:rPr lang="pt-BR" sz="2400" noProof="1"/>
              <a:t>(texto)</a:t>
            </a:r>
            <a:endParaRPr lang="pt-BR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4623"/>
            <a:ext cx="9720073" cy="674914"/>
          </a:xfrm>
        </p:spPr>
        <p:txBody>
          <a:bodyPr>
            <a:normAutofit/>
          </a:bodyPr>
          <a:lstStyle/>
          <a:p>
            <a:r>
              <a:rPr lang="pt-BR" dirty="0"/>
              <a:t>“Apara” e remove espaços em branco tanto no começo ou no fim da palavra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2B683D-BB40-4D21-BDE2-7AD85532B198}"/>
              </a:ext>
            </a:extLst>
          </p:cNvPr>
          <p:cNvGrpSpPr/>
          <p:nvPr/>
        </p:nvGrpSpPr>
        <p:grpSpPr>
          <a:xfrm>
            <a:off x="541528" y="4397014"/>
            <a:ext cx="7909131" cy="752310"/>
            <a:chOff x="2946400" y="3902297"/>
            <a:chExt cx="7909131" cy="752310"/>
          </a:xfrm>
        </p:grpSpPr>
        <p:sp>
          <p:nvSpPr>
            <p:cNvPr id="22" name="Espaço Reservado para Conteúdo 5">
              <a:extLst>
                <a:ext uri="{FF2B5EF4-FFF2-40B4-BE49-F238E27FC236}">
                  <a16:creationId xmlns:a16="http://schemas.microsoft.com/office/drawing/2014/main" id="{87C66260-6EEB-451C-A9D3-B25A93C08858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3902297"/>
              <a:ext cx="3538882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>
                  <a:highlight>
                    <a:srgbClr val="FFFF00"/>
                  </a:highlight>
                </a:rPr>
                <a:t>___</a:t>
              </a:r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 ___</a:t>
              </a:r>
              <a:endParaRPr lang="pt-BR" dirty="0"/>
            </a:p>
          </p:txBody>
        </p:sp>
        <p:sp>
          <p:nvSpPr>
            <p:cNvPr id="23" name="Espaço Reservado para Conteúdo 5">
              <a:extLst>
                <a:ext uri="{FF2B5EF4-FFF2-40B4-BE49-F238E27FC236}">
                  <a16:creationId xmlns:a16="http://schemas.microsoft.com/office/drawing/2014/main" id="{E92227A1-460C-4455-A71C-22B22EB4D6C2}"/>
                </a:ext>
              </a:extLst>
            </p:cNvPr>
            <p:cNvSpPr txBox="1">
              <a:spLocks/>
            </p:cNvSpPr>
            <p:nvPr/>
          </p:nvSpPr>
          <p:spPr>
            <a:xfrm>
              <a:off x="7099300" y="3979693"/>
              <a:ext cx="3756231" cy="674914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Decisão Improcedente</a:t>
              </a:r>
              <a:r>
                <a:rPr lang="pt-BR" dirty="0">
                  <a:highlight>
                    <a:srgbClr val="FFFF00"/>
                  </a:highlight>
                </a:rPr>
                <a:t> ___ ___</a:t>
              </a:r>
            </a:p>
          </p:txBody>
        </p:sp>
      </p:grpSp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FDCEB5AE-922B-4C36-81B4-789D6624F8A5}"/>
              </a:ext>
            </a:extLst>
          </p:cNvPr>
          <p:cNvSpPr/>
          <p:nvPr/>
        </p:nvSpPr>
        <p:spPr>
          <a:xfrm rot="16200000">
            <a:off x="4320817" y="4432919"/>
            <a:ext cx="133204" cy="469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4BCDA287-7138-4EA0-9450-FEC3BB830175}"/>
              </a:ext>
            </a:extLst>
          </p:cNvPr>
          <p:cNvSpPr/>
          <p:nvPr/>
        </p:nvSpPr>
        <p:spPr>
          <a:xfrm rot="16200000">
            <a:off x="8619007" y="4499520"/>
            <a:ext cx="133204" cy="469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D426A885-4262-4C23-A99E-1963CEF14430}"/>
              </a:ext>
            </a:extLst>
          </p:cNvPr>
          <p:cNvSpPr txBox="1">
            <a:spLocks/>
          </p:cNvSpPr>
          <p:nvPr/>
        </p:nvSpPr>
        <p:spPr>
          <a:xfrm>
            <a:off x="8920559" y="4461749"/>
            <a:ext cx="3756231" cy="67491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Decisão Improcedente</a:t>
            </a:r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68B6A1-5BB2-42A0-A187-8AC457CA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57" y="2733538"/>
            <a:ext cx="663985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CAT </a:t>
            </a:r>
            <a:r>
              <a:rPr lang="pt-BR" sz="1600" noProof="1"/>
              <a:t>(texto1,texto2...)</a:t>
            </a:r>
            <a:r>
              <a:rPr lang="pt-BR" sz="4000" noProof="1"/>
              <a:t> </a:t>
            </a:r>
            <a:r>
              <a:rPr lang="pt-BR" noProof="1"/>
              <a:t>e CATx</a:t>
            </a:r>
            <a:r>
              <a:rPr lang="pt-BR" sz="3600" noProof="1"/>
              <a:t> </a:t>
            </a:r>
            <a:r>
              <a:rPr lang="pt-BR" sz="1400" noProof="1"/>
              <a:t>(separador,texto1,texto2...)</a:t>
            </a:r>
            <a:endParaRPr lang="pt-BR" sz="2400" noProof="1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 com ou sem delimitador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F54F8B-B529-46BF-8D92-F497CC08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2" y="5634106"/>
            <a:ext cx="6554115" cy="876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112222-28F2-4750-8737-2C61C0A99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673441"/>
            <a:ext cx="566816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UPCASE, LOWCASE, PROPCASE </a:t>
            </a:r>
            <a:r>
              <a:rPr lang="pt-BR" sz="1600" noProof="1"/>
              <a:t>(texto)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993822"/>
            <a:ext cx="9720073" cy="4023360"/>
          </a:xfrm>
        </p:spPr>
        <p:txBody>
          <a:bodyPr/>
          <a:lstStyle/>
          <a:p>
            <a:r>
              <a:rPr lang="pt-BR" dirty="0"/>
              <a:t>MAIÚSCULO, minúsculo e Primeira Letra maiúscula.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C4923-06C4-40CE-ACE0-78A88E59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4946535"/>
            <a:ext cx="8183117" cy="163852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855382C-3C5C-47E7-9615-02E82C7C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409682"/>
            <a:ext cx="3620005" cy="203863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78CAAF-D635-4993-A577-159B29489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233" y="2707795"/>
            <a:ext cx="3419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Find</a:t>
            </a:r>
            <a:r>
              <a:rPr lang="pt-BR" sz="1600" noProof="1"/>
              <a:t>(texto,texto_procurado,inicio,modificadores)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993822"/>
            <a:ext cx="9720073" cy="4023360"/>
          </a:xfrm>
        </p:spPr>
        <p:txBody>
          <a:bodyPr/>
          <a:lstStyle/>
          <a:p>
            <a:r>
              <a:rPr lang="pt-BR" dirty="0"/>
              <a:t>Retorna o início da posição de uma parte do texto;</a:t>
            </a:r>
          </a:p>
          <a:p>
            <a:r>
              <a:rPr lang="pt-BR" dirty="0" err="1"/>
              <a:t>Find</a:t>
            </a:r>
            <a:r>
              <a:rPr lang="pt-BR" dirty="0"/>
              <a:t> retorna a posição de um caractere específico.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D9A578-1ACA-4832-9749-B58E3C34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" y="2412477"/>
            <a:ext cx="6439799" cy="1638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E4E096-115C-4B94-AE5F-3D427B25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9" y="4834393"/>
            <a:ext cx="609685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Length</a:t>
            </a:r>
            <a:r>
              <a:rPr lang="pt-BR" sz="1600" noProof="1"/>
              <a:t>(texto)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6A05B-DD37-47F0-AF61-05A9897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1993822"/>
            <a:ext cx="9720073" cy="4023360"/>
          </a:xfrm>
        </p:spPr>
        <p:txBody>
          <a:bodyPr/>
          <a:lstStyle/>
          <a:p>
            <a:r>
              <a:rPr lang="pt-BR" dirty="0" err="1"/>
              <a:t>Length</a:t>
            </a:r>
            <a:r>
              <a:rPr lang="pt-BR" dirty="0"/>
              <a:t> retorna o tamanho da </a:t>
            </a:r>
            <a:r>
              <a:rPr lang="pt-BR" dirty="0" err="1"/>
              <a:t>string</a:t>
            </a:r>
            <a:r>
              <a:rPr lang="pt-BR" dirty="0"/>
              <a:t> (texto);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Output: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C2B6A3-B2F5-4120-99E4-41BA3362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422004"/>
            <a:ext cx="6134956" cy="10860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2CA1D9-F57B-4B45-AB92-71EEF97B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" y="4535559"/>
            <a:ext cx="360095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1718</TotalTime>
  <Words>311</Words>
  <Application>Microsoft Office PowerPoint</Application>
  <PresentationFormat>Widescreen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Integral</vt:lpstr>
      <vt:lpstr>Normalização e Transformação de textos</vt:lpstr>
      <vt:lpstr>Pra que?</vt:lpstr>
      <vt:lpstr>Left e right (texto)</vt:lpstr>
      <vt:lpstr>Trim (texto)</vt:lpstr>
      <vt:lpstr>STRIP (texto)</vt:lpstr>
      <vt:lpstr>CAT (texto1,texto2...) e CATx (separador,texto1,texto2...)</vt:lpstr>
      <vt:lpstr>UPCASE, LOWCASE, PROPCASE (texto)</vt:lpstr>
      <vt:lpstr>Find(texto,texto_procurado,inicio,modificadores)</vt:lpstr>
      <vt:lpstr>Length(texto)</vt:lpstr>
      <vt:lpstr>COALESCE(valor1,valor2,valor3...)</vt:lpstr>
      <vt:lpstr>SUBSTR (texto, posição inicial, tamanho)</vt:lpstr>
      <vt:lpstr>compress (texto, caracteres, modificadores)</vt:lpstr>
      <vt:lpstr>Exemplo de combinações</vt:lpstr>
      <vt:lpstr>Exemplo de combinações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e Transformação de textos</dc:title>
  <dc:creator>Johnny Bastos</dc:creator>
  <cp:lastModifiedBy>Johnny Bastos</cp:lastModifiedBy>
  <cp:revision>5</cp:revision>
  <dcterms:created xsi:type="dcterms:W3CDTF">2022-03-12T18:12:32Z</dcterms:created>
  <dcterms:modified xsi:type="dcterms:W3CDTF">2022-03-15T01:30:08Z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2022-03-14T21:16:56Z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581bb7c9-7673-4489-a742-fcb47cfb07bc</vt:lpwstr>
  </property>
  <property fmtid="{D5CDD505-2E9C-101B-9397-08002B2CF9AE}" pid="9" name="MSIP_Label_0c2abd79-57a9-4473-8700-c843f76a1e37_ContentBits">
    <vt:lpwstr>0</vt:lpwstr>
  </property>
</Properties>
</file>