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EA71A-4FE4-4B18-80AE-65127042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556DFB-61BA-445D-934E-5A5F1E234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BB6C5E-2B79-4C9D-A39F-AAB850D4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AA87-F406-4BAA-AB2E-07F74073BE3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F6314F-1B06-4E51-97D6-E991C82F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C70B2B-6432-4B5C-9B75-0DF4496EB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18E9-01FF-4B33-B5C0-4768C701E4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6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23AC8-EEC8-45EE-98D3-86C35E6E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6F75A7F-1A4C-40B7-B63E-FCA338B22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F99F1C-0280-435F-96AC-6AD2A295D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AA87-F406-4BAA-AB2E-07F74073BE3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863E8F-A02B-4485-8277-CA5FFF60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957C89-948E-4ECA-A420-634A7989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18E9-01FF-4B33-B5C0-4768C701E4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07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81D81C-78D5-4CE9-904C-62A6CC699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EDE8F6-B449-45ED-AD89-73089494F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670D46-19DB-4142-88FB-F6862F9B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AA87-F406-4BAA-AB2E-07F74073BE3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683430-31CF-45DB-B692-7306A460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9231A3-53D4-47B8-A787-D1CB39E9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18E9-01FF-4B33-B5C0-4768C701E4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2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184BA-1A06-4165-B57F-A0E3CDF2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F641B2-2CD5-40CA-A4A7-8342B11D4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2000D7-22F9-4294-9EB4-94F15F79B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AA87-F406-4BAA-AB2E-07F74073BE3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EA1CEE-2039-4BC6-9297-AB8DAB636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58E5F8-B52B-4FAF-80CA-79680251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18E9-01FF-4B33-B5C0-4768C701E4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8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6D27D-65EC-4CFB-BE59-A4ACAC802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731DCE-BAC8-49B5-A4B7-D2665BB14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E13762-8F94-4DD5-A520-62C2E6907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AA87-F406-4BAA-AB2E-07F74073BE3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BD36D2-1860-4C3D-BD72-173E0CFC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28CDE5-5417-4CEB-B5D3-6730DB91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18E9-01FF-4B33-B5C0-4768C701E4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8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91FEB-37F9-470D-B8B7-F8CA703F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602F09-F675-498E-B2B8-4327CFC49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A822AD-3D21-4D3A-B4B2-BC24D474E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AC3620-CB66-4B8F-8F75-3F9835EA1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AA87-F406-4BAA-AB2E-07F74073BE3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80EABA-02D0-48DB-A404-162BFB9F4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5B5E81-FB71-475C-82E2-ECE87A96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18E9-01FF-4B33-B5C0-4768C701E4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9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B32A9-23CC-4785-AF12-53E9BB3C0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B9555A-48F3-41D5-904E-E1CCB1812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9CFBB3-E645-47F7-98EB-19D41D828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B3BEDAA-F95F-4606-BB7A-BAEB9C190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87F5CF7-820C-49F3-BD5C-C18AA4AC6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59B1E10-385E-403C-B6E2-34F3A564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AA87-F406-4BAA-AB2E-07F74073BE3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E766289-D280-407D-AE57-5FDB2516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FA61584-B99F-427B-A0ED-70CD76C0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18E9-01FF-4B33-B5C0-4768C701E4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9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05344-BC04-4CE6-B2B9-5E1DA776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0010D84-C3E1-4CCE-BE39-880DED5B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AA87-F406-4BAA-AB2E-07F74073BE3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7C9F8F6-6193-4470-A437-77F9E6AC6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ED70F2-C980-49CF-8A66-58919282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18E9-01FF-4B33-B5C0-4768C701E4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A2C6802-944B-46A3-BE2B-13F8972A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AA87-F406-4BAA-AB2E-07F74073BE3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96EC9D1-0E0B-423A-A761-5F4208F3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D8C8AE4-A4F1-4E6B-B2C8-C86D165F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18E9-01FF-4B33-B5C0-4768C701E4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6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28043-F1D9-4862-A4F9-DB6526D9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DDD291-007F-4C10-A84F-89B12ACA3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F4CF80-C19F-4B54-A93E-9383D8AA7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E7682C-251C-4D9B-95FF-78D0A010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AA87-F406-4BAA-AB2E-07F74073BE3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E5D5DB-924B-4AB5-8DF7-94D6E4F3F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E7CB52-CB94-4DA1-9C6E-C80E57D5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18E9-01FF-4B33-B5C0-4768C701E4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7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67F24-74CE-46FB-B1B9-5ECEA7582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39196D0-7663-4A9D-8528-F84D57062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884E35-35BC-45E3-9950-7F5449524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A9D55F-0D3F-42B4-82F5-0A1A186A6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AA87-F406-4BAA-AB2E-07F74073BE3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A17E87-2EB0-47A4-B71B-74438C88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486FBF-1904-488F-9D34-20BD1088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18E9-01FF-4B33-B5C0-4768C701E4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2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8D3540F-3E54-4476-B5EA-71A19F415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8E52F1-59CE-4FB9-9BC0-960FFFD94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A968FC-0D65-48ED-8CD6-F45BACEF4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0AA87-F406-4BAA-AB2E-07F74073BE3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C1EBC2-A9AF-436E-B6FF-D35966B38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52FAF8-15AC-4989-98A2-ACC4DD59B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18E9-01FF-4B33-B5C0-4768C701E4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8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38F121D2-21C3-4428-9F27-C7A0A102378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005016" y="1600200"/>
                <a:ext cx="5800436" cy="1042936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Problema: </a:t>
                </a:r>
                <a:r>
                  <a:rPr lang="en-US" sz="18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Calcular</a:t>
                </a:r>
                <a:r>
                  <a:rPr lang="en-US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a FT a </a:t>
                </a:r>
                <a:r>
                  <a:rPr lang="en-US" sz="18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partir</a:t>
                </a:r>
                <a:r>
                  <a:rPr lang="en-US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da TZ para o </a:t>
                </a:r>
                <a:r>
                  <a:rPr lang="en-US" sz="18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sinal</a:t>
                </a:r>
                <a:br>
                  <a:rPr lang="en-US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br>
                  <a:rPr lang="en-US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𝒃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𝜹</m:t>
                    </m:r>
                  </m:oMath>
                </a14:m>
                <a:r>
                  <a:rPr lang="en-US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(n+1) + a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𝜹</m:t>
                    </m:r>
                  </m:oMath>
                </a14:m>
                <a:r>
                  <a:rPr lang="en-US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(n) + b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𝜹</m:t>
                    </m:r>
                  </m:oMath>
                </a14:m>
                <a:r>
                  <a:rPr lang="en-US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(n-1)</a:t>
                </a:r>
                <a:br>
                  <a:rPr lang="en-US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38F121D2-21C3-4428-9F27-C7A0A10237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005016" y="1600200"/>
                <a:ext cx="5800436" cy="1042936"/>
              </a:xfrm>
              <a:blipFill>
                <a:blip r:embed="rId2"/>
                <a:stretch>
                  <a:fillRect l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ítulo 2">
                <a:extLst>
                  <a:ext uri="{FF2B5EF4-FFF2-40B4-BE49-F238E27FC236}">
                    <a16:creationId xmlns:a16="http://schemas.microsoft.com/office/drawing/2014/main" id="{EE7B4A59-39FB-4B71-8EC3-A37E57C3F493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05016" y="4686525"/>
                <a:ext cx="9144000" cy="937010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sz="1600" i="1" dirty="0"/>
                  <a:t>“A </a:t>
                </a:r>
                <a:r>
                  <a:rPr lang="en-US" sz="1600" i="1" dirty="0" err="1"/>
                  <a:t>transformada</a:t>
                </a:r>
                <a:r>
                  <a:rPr lang="en-US" sz="1600" i="1" dirty="0"/>
                  <a:t> de Fourier (FT) </a:t>
                </a:r>
                <a:r>
                  <a:rPr lang="en-US" sz="1600" i="1" dirty="0" err="1"/>
                  <a:t>obtém</a:t>
                </a:r>
                <a:r>
                  <a:rPr lang="en-US" sz="1600" i="1" dirty="0"/>
                  <a:t>-se por </a:t>
                </a:r>
                <a:r>
                  <a:rPr lang="en-US" sz="1600" i="1" dirty="0" err="1"/>
                  <a:t>meio</a:t>
                </a:r>
                <a:r>
                  <a:rPr lang="en-US" sz="1600" i="1" dirty="0"/>
                  <a:t> de </a:t>
                </a:r>
                <a:r>
                  <a:rPr lang="en-US" sz="1600" i="1" dirty="0" err="1"/>
                  <a:t>uma</a:t>
                </a:r>
                <a:r>
                  <a:rPr lang="en-US" sz="1600" i="1" dirty="0"/>
                  <a:t> </a:t>
                </a:r>
                <a:r>
                  <a:rPr lang="en-US" sz="1600" i="1" dirty="0" err="1"/>
                  <a:t>mudança</a:t>
                </a:r>
                <a:r>
                  <a:rPr lang="en-US" sz="1600" i="1" dirty="0"/>
                  <a:t> de </a:t>
                </a:r>
                <a:r>
                  <a:rPr lang="en-US" sz="1600" i="1" dirty="0" err="1"/>
                  <a:t>variável</a:t>
                </a:r>
                <a:r>
                  <a:rPr lang="en-US" sz="1600" i="1" dirty="0"/>
                  <a:t>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en-US" sz="1600" i="1" dirty="0"/>
                  <a:t> </a:t>
                </a:r>
              </a:p>
              <a:p>
                <a:pPr algn="l"/>
                <a:r>
                  <a:rPr lang="en-US" sz="1600" i="1" dirty="0"/>
                  <a:t>	a </a:t>
                </a:r>
                <a:r>
                  <a:rPr lang="en-US" sz="1600" i="1" dirty="0" err="1"/>
                  <a:t>partir</a:t>
                </a:r>
                <a:r>
                  <a:rPr lang="en-US" sz="1600" i="1" dirty="0"/>
                  <a:t> da </a:t>
                </a:r>
                <a:r>
                  <a:rPr lang="en-US" sz="1600" i="1" dirty="0" err="1"/>
                  <a:t>transformada</a:t>
                </a:r>
                <a:r>
                  <a:rPr lang="en-US" sz="1600" i="1" dirty="0"/>
                  <a:t> Z (TZ)”</a:t>
                </a:r>
              </a:p>
            </p:txBody>
          </p:sp>
        </mc:Choice>
        <mc:Fallback>
          <p:sp>
            <p:nvSpPr>
              <p:cNvPr id="3" name="Subtítulo 2">
                <a:extLst>
                  <a:ext uri="{FF2B5EF4-FFF2-40B4-BE49-F238E27FC236}">
                    <a16:creationId xmlns:a16="http://schemas.microsoft.com/office/drawing/2014/main" id="{EE7B4A59-39FB-4B71-8EC3-A37E57C3F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05016" y="4686525"/>
                <a:ext cx="9144000" cy="937010"/>
              </a:xfrm>
              <a:blipFill>
                <a:blip r:embed="rId3"/>
                <a:stretch>
                  <a:fillRect l="-400" t="-3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68156EFA-C9DB-46E3-A13B-9C9F93C5D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008" y="2457675"/>
            <a:ext cx="37052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33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3DF2D3FF-A105-48A1-9A10-6C3DF003FA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1681" y="634313"/>
                <a:ext cx="10515600" cy="3558746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Transformada Z do </a:t>
                </a:r>
                <a:r>
                  <a:rPr lang="en-US" sz="16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sinal</a:t>
                </a: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x(n):</a:t>
                </a:r>
                <a:br>
                  <a:rPr lang="en-US" sz="1600" dirty="0">
                    <a:latin typeface="+mn-lt"/>
                    <a:ea typeface="+mn-ea"/>
                    <a:cs typeface="+mn-cs"/>
                  </a:rPr>
                </a:br>
                <a:br>
                  <a:rPr lang="en-US" sz="1600" dirty="0">
                    <a:latin typeface="+mn-lt"/>
                    <a:ea typeface="+mn-ea"/>
                    <a:cs typeface="+mn-cs"/>
                  </a:rPr>
                </a:br>
                <a:r>
                  <a:rPr lang="en-US" sz="1600" dirty="0">
                    <a:latin typeface="+mn-lt"/>
                    <a:ea typeface="+mn-ea"/>
                    <a:cs typeface="+mn-cs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smtClean="0">
                            <a:latin typeface="+mn-lt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600">
                            <a:latin typeface="+mn-lt"/>
                            <a:ea typeface="+mn-ea"/>
                            <a:cs typeface="+mn-cs"/>
                          </a:rPr>
                          <m:t>𝑍</m:t>
                        </m:r>
                      </m:e>
                      <m:sub>
                        <m:r>
                          <a:rPr lang="en-US" sz="1600">
                            <a:latin typeface="+mn-lt"/>
                            <a:ea typeface="+mn-ea"/>
                            <a:cs typeface="+mn-cs"/>
                          </a:rPr>
                          <m:t>𝑡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sz="1600">
                            <a:latin typeface="+mn-lt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+mn-lt"/>
                            <a:ea typeface="+mn-ea"/>
                            <a:cs typeface="+mn-cs"/>
                          </a:rPr>
                          <m:t>x</m:t>
                        </m:r>
                        <m:d>
                          <m:dPr>
                            <m:ctrlPr>
                              <a:rPr lang="en-US" sz="1600">
                                <a:latin typeface="+mn-lt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+mn-lt"/>
                                <a:ea typeface="+mn-ea"/>
                                <a:cs typeface="+mn-cs"/>
                              </a:rPr>
                              <m:t>n</m:t>
                            </m:r>
                          </m:e>
                        </m:d>
                      </m:e>
                    </m:d>
                    <m:r>
                      <a:rPr lang="en-US" sz="1600">
                        <a:latin typeface="+mn-lt"/>
                        <a:ea typeface="+mn-ea"/>
                        <a:cs typeface="+mn-cs"/>
                      </a:rPr>
                      <m:t>=</m:t>
                    </m:r>
                    <m:r>
                      <m:rPr>
                        <m:sty m:val="p"/>
                      </m:rPr>
                      <a:rPr lang="en-US" sz="1600">
                        <a:latin typeface="+mn-lt"/>
                        <a:ea typeface="+mn-ea"/>
                        <a:cs typeface="+mn-cs"/>
                      </a:rPr>
                      <m:t>bz</m:t>
                    </m:r>
                    <m:r>
                      <a:rPr lang="en-US" sz="1600">
                        <a:latin typeface="+mn-lt"/>
                        <a:ea typeface="+mn-ea"/>
                        <a:cs typeface="+mn-cs"/>
                      </a:rPr>
                      <m:t>+</m:t>
                    </m:r>
                    <m:r>
                      <m:rPr>
                        <m:sty m:val="p"/>
                      </m:rPr>
                      <a:rPr lang="en-US" sz="1600">
                        <a:latin typeface="+mn-lt"/>
                        <a:ea typeface="+mn-ea"/>
                        <a:cs typeface="+mn-cs"/>
                      </a:rPr>
                      <m:t>a</m:t>
                    </m:r>
                    <m:r>
                      <a:rPr lang="en-US" sz="1600">
                        <a:latin typeface="+mn-lt"/>
                        <a:ea typeface="+mn-ea"/>
                        <a:cs typeface="+mn-cs"/>
                      </a:rPr>
                      <m:t>+ </m:t>
                    </m:r>
                    <m:sSup>
                      <m:sSupPr>
                        <m:ctrlPr>
                          <a:rPr lang="en-US" sz="1600">
                            <a:latin typeface="+mn-lt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US" sz="1600">
                            <a:latin typeface="+mn-lt"/>
                            <a:ea typeface="+mn-ea"/>
                            <a:cs typeface="+mn-cs"/>
                          </a:rPr>
                          <m:t>𝑏𝑧</m:t>
                        </m:r>
                      </m:e>
                      <m:sup>
                        <m:r>
                          <a:rPr lang="en-US" sz="1600">
                            <a:latin typeface="+mn-lt"/>
                            <a:ea typeface="+mn-ea"/>
                            <a:cs typeface="+mn-cs"/>
                          </a:rPr>
                          <m:t>−1</m:t>
                        </m:r>
                      </m:sup>
                    </m:sSup>
                  </m:oMath>
                </a14:m>
                <a:br>
                  <a:rPr lang="en-US" sz="1600" dirty="0">
                    <a:latin typeface="+mn-lt"/>
                    <a:ea typeface="+mn-ea"/>
                    <a:cs typeface="+mn-cs"/>
                  </a:rPr>
                </a:br>
                <a:br>
                  <a:rPr lang="en-US" sz="1600" dirty="0">
                    <a:latin typeface="+mn-lt"/>
                    <a:ea typeface="+mn-ea"/>
                    <a:cs typeface="+mn-cs"/>
                  </a:rPr>
                </a:br>
                <a:br>
                  <a:rPr lang="en-US" sz="1600" dirty="0">
                    <a:latin typeface="+mn-lt"/>
                    <a:ea typeface="+mn-ea"/>
                    <a:cs typeface="+mn-cs"/>
                  </a:rPr>
                </a:br>
                <a:r>
                  <a:rPr lang="en-US" sz="16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Fazendo</a:t>
                </a: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:r>
                  <a:rPr lang="en-US" sz="16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mudança</a:t>
                </a: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de </a:t>
                </a:r>
                <a:r>
                  <a:rPr lang="en-US" sz="16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variável</a:t>
                </a: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600" b="1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𝑍</m:t>
                    </m:r>
                    <m:r>
                      <a:rPr lang="en-US" sz="1600" b="1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→</m:t>
                    </m:r>
                    <m:sSup>
                      <m:sSupPr>
                        <m:ctrlPr>
                          <a:rPr lang="en-US" sz="1600" b="1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1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1600" b="1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en-US" sz="1600" b="1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, </a:t>
                </a:r>
                <a:r>
                  <a:rPr lang="en-US" sz="16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obtemos</a:t>
                </a: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:r>
                  <a:rPr lang="en-US" sz="16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transformada</a:t>
                </a: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de Fourier : </a:t>
                </a:r>
                <a:b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br>
                  <a:rPr lang="en-US" sz="1600" dirty="0">
                    <a:latin typeface="+mn-lt"/>
                    <a:ea typeface="+mn-ea"/>
                    <a:cs typeface="+mn-cs"/>
                  </a:rPr>
                </a:br>
                <a:r>
                  <a:rPr lang="en-US" sz="1600" dirty="0">
                    <a:latin typeface="+mn-lt"/>
                    <a:ea typeface="+mn-ea"/>
                    <a:cs typeface="+mn-cs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b="1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𝑋</m:t>
                    </m:r>
                    <m:d>
                      <m:dPr>
                        <m:ctrlPr>
                          <a:rPr lang="en-US" sz="1600" b="1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b="1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𝜔</m:t>
                        </m:r>
                      </m:e>
                    </m:d>
                    <m:r>
                      <a:rPr lang="en-US" sz="1600" b="1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= </m:t>
                    </m:r>
                    <m:sSup>
                      <m:sSupPr>
                        <m:ctrlPr>
                          <a:rPr lang="en-US" sz="1600" b="1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1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𝑏𝑒</m:t>
                        </m:r>
                      </m:e>
                      <m:sup>
                        <m:r>
                          <a:rPr lang="en-US" sz="1600" b="1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en-US" sz="1600" b="1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𝜔</m:t>
                        </m:r>
                      </m:sup>
                    </m:sSup>
                    <m:r>
                      <a:rPr lang="en-US" sz="1600" b="1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1600" b="1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sz="1600" b="1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en-US" sz="1600" b="1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1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𝑏𝑒</m:t>
                        </m:r>
                      </m:e>
                      <m:sup>
                        <m:r>
                          <a:rPr lang="en-US" sz="16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1600" b="1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en-US" sz="1600" b="1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𝜔</m:t>
                        </m:r>
                      </m:sup>
                    </m:sSup>
                    <m:r>
                      <a:rPr lang="en-US" sz="1600" b="1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 b="1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b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1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cos</m:t>
                        </m:r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𝑗𝑠𝑖𝑛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func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𝑗𝑠𝑖𝑛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16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br>
                  <a:rPr lang="en-US" sz="16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sz="16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𝑏𝑐𝑜𝑠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br>
                  <a:rPr lang="en-US" sz="16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US" sz="16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sz="16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pt-PT" sz="1600" dirty="0">
                    <a:ea typeface="Cambria Math" panose="02040503050406030204" pitchFamily="18" charset="0"/>
                  </a:rPr>
                </a:br>
                <a:br>
                  <a:rPr lang="en-US" sz="1600" dirty="0">
                    <a:latin typeface="+mn-lt"/>
                    <a:ea typeface="+mn-ea"/>
                    <a:cs typeface="+mn-cs"/>
                  </a:rPr>
                </a:br>
                <a:r>
                  <a:rPr lang="en-US" sz="1600" dirty="0">
                    <a:latin typeface="+mn-lt"/>
                    <a:ea typeface="+mn-ea"/>
                    <a:cs typeface="+mn-cs"/>
                  </a:rPr>
                  <a:t>	</a:t>
                </a:r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3DF2D3FF-A105-48A1-9A10-6C3DF003F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1681" y="634313"/>
                <a:ext cx="10515600" cy="3558746"/>
              </a:xfrm>
              <a:blipFill>
                <a:blip r:embed="rId2"/>
                <a:stretch>
                  <a:fillRect l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D9F36C12-E539-466B-8102-B38D4652FBFA}"/>
                  </a:ext>
                </a:extLst>
              </p:cNvPr>
              <p:cNvSpPr txBox="1"/>
              <p:nvPr/>
            </p:nvSpPr>
            <p:spPr>
              <a:xfrm>
                <a:off x="994719" y="3429000"/>
                <a:ext cx="9111049" cy="3036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PT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PT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P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ℜ</m:t>
                    </m:r>
                    <m:d>
                      <m:dPr>
                        <m:begChr m:val="{"/>
                        <m:endChr m:val="}"/>
                        <m:ctrlPr>
                          <a:rPr lang="pt-P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pt-P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P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pt-P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PT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P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pt-P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pt-P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PT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pt-P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e>
                    </m:func>
                  </m:oMath>
                </a14:m>
                <a:r>
                  <a:rPr lang="pt-PT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P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PT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ℑ</m:t>
                    </m:r>
                    <m:d>
                      <m:dPr>
                        <m:begChr m:val="{"/>
                        <m:endChr m:val="}"/>
                        <m:ctrlPr>
                          <a:rPr lang="pt-P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pt-P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P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pt-P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PT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P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P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pt-P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P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pt-P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P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P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P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PT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PT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pt-PT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PT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pt-PT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func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pt-P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P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pt-P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r>
                      <a:rPr lang="pt-P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pt-P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pt-P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PT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pt-P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pt-P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P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pt-PT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pt-PT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pt-PT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pt-P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pt-PT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PT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den>
                        </m:f>
                        <m:r>
                          <a:rPr lang="pt-P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pt-PT" b="0" dirty="0">
                    <a:ea typeface="Cambria Math" panose="02040503050406030204" pitchFamily="18" charset="0"/>
                  </a:rPr>
                  <a:t> = 0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D9F36C12-E539-466B-8102-B38D4652F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719" y="3429000"/>
                <a:ext cx="9111049" cy="3036922"/>
              </a:xfrm>
              <a:prstGeom prst="rect">
                <a:avLst/>
              </a:prstGeom>
              <a:blipFill>
                <a:blip r:embed="rId3"/>
                <a:stretch>
                  <a:fillRect l="-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053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EE8B7-AB99-4F85-B2C9-DFB586BB6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364" y="913717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Transformada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de Fourier 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EB7063D2-46B1-41C0-99F4-BDC22AB29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364" y="1994907"/>
            <a:ext cx="10515600" cy="4165174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69BFA4DD-7A6A-4AA7-8A2A-602D5CA2BE47}"/>
                  </a:ext>
                </a:extLst>
              </p:cNvPr>
              <p:cNvSpPr txBox="1"/>
              <p:nvPr/>
            </p:nvSpPr>
            <p:spPr>
              <a:xfrm>
                <a:off x="5519351" y="2583245"/>
                <a:ext cx="11532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69BFA4DD-7A6A-4AA7-8A2A-602D5CA2B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351" y="2583245"/>
                <a:ext cx="115329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0301AD78-9BC9-4B71-B0C4-FF5A26FE4969}"/>
              </a:ext>
            </a:extLst>
          </p:cNvPr>
          <p:cNvSpPr txBox="1"/>
          <p:nvPr/>
        </p:nvSpPr>
        <p:spPr>
          <a:xfrm>
            <a:off x="5741773" y="4008400"/>
            <a:ext cx="1153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2b-a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709C107-F7F2-440C-BAE8-9E56ADD01503}"/>
                  </a:ext>
                </a:extLst>
              </p:cNvPr>
              <p:cNvSpPr txBox="1"/>
              <p:nvPr/>
            </p:nvSpPr>
            <p:spPr>
              <a:xfrm>
                <a:off x="10733903" y="4662616"/>
                <a:ext cx="6198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709C107-F7F2-440C-BAE8-9E56ADD01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3903" y="4662616"/>
                <a:ext cx="6198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>
            <a:extLst>
              <a:ext uri="{FF2B5EF4-FFF2-40B4-BE49-F238E27FC236}">
                <a16:creationId xmlns:a16="http://schemas.microsoft.com/office/drawing/2014/main" id="{1DD32C50-B351-4513-A277-D6FE48231526}"/>
              </a:ext>
            </a:extLst>
          </p:cNvPr>
          <p:cNvSpPr txBox="1"/>
          <p:nvPr/>
        </p:nvSpPr>
        <p:spPr>
          <a:xfrm>
            <a:off x="5206314" y="1894062"/>
            <a:ext cx="700216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|A|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A0AC757-0945-44A1-8943-EF8C23B51568}"/>
              </a:ext>
            </a:extLst>
          </p:cNvPr>
          <p:cNvSpPr txBox="1"/>
          <p:nvPr/>
        </p:nvSpPr>
        <p:spPr>
          <a:xfrm>
            <a:off x="6623220" y="4662616"/>
            <a:ext cx="28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π</a:t>
            </a:r>
            <a:endParaRPr lang="en-US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5E2D447-372E-46C8-8FAA-0C967B8BCE6D}"/>
              </a:ext>
            </a:extLst>
          </p:cNvPr>
          <p:cNvSpPr txBox="1"/>
          <p:nvPr/>
        </p:nvSpPr>
        <p:spPr>
          <a:xfrm>
            <a:off x="7685903" y="47180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</a:t>
            </a:r>
            <a:r>
              <a:rPr lang="el-GR" dirty="0"/>
              <a:t>π</a:t>
            </a:r>
            <a:endParaRPr lang="en-US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12ACC33-A952-4DB9-A8D8-0DDBD311EAF5}"/>
              </a:ext>
            </a:extLst>
          </p:cNvPr>
          <p:cNvSpPr txBox="1"/>
          <p:nvPr/>
        </p:nvSpPr>
        <p:spPr>
          <a:xfrm>
            <a:off x="4506098" y="4718039"/>
            <a:ext cx="6891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</a:t>
            </a:r>
            <a:r>
              <a:rPr lang="el-GR" dirty="0"/>
              <a:t>π</a:t>
            </a:r>
            <a:endParaRPr lang="en-US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CFB4545-7F57-4ED5-A3D9-C2006DF95241}"/>
              </a:ext>
            </a:extLst>
          </p:cNvPr>
          <p:cNvSpPr txBox="1"/>
          <p:nvPr/>
        </p:nvSpPr>
        <p:spPr>
          <a:xfrm>
            <a:off x="3465612" y="4747808"/>
            <a:ext cx="6891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-2</a:t>
            </a:r>
            <a:r>
              <a:rPr lang="el-GR" dirty="0"/>
              <a:t>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089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183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Tema do Office</vt:lpstr>
      <vt:lpstr>Problema: Calcular a FT a partir da TZ para o sinal    x(n)=bδ(n+1) + aδ(n) + bδ(n-1) </vt:lpstr>
      <vt:lpstr>Transformada Z do sinal x(n):   Z_t {x(n)}=bz+a+ 〖bz〗^(-1)   Fazendo a mudança de variável  Z→e^jω , obtemos a transformada de Fourier :     X(ω)= 〖be〗^jω+a+〖be〗^(-jω)=b(cos(ω)+jsin(ω)+cos⁡(-ω)+jsin(ω))+a⇔    X(ω)=2bcos(ω)+a       </vt:lpstr>
      <vt:lpstr>Transformada de Fourier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carvalho</dc:creator>
  <cp:lastModifiedBy>joao carvalho</cp:lastModifiedBy>
  <cp:revision>9</cp:revision>
  <dcterms:created xsi:type="dcterms:W3CDTF">2021-03-17T18:38:05Z</dcterms:created>
  <dcterms:modified xsi:type="dcterms:W3CDTF">2021-03-17T20:37:53Z</dcterms:modified>
</cp:coreProperties>
</file>