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6311901" y="9270999"/>
            <a:ext cx="374905" cy="3556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「在此輸入名言語錄。」"/>
          <p:cNvSpPr txBox="1"/>
          <p:nvPr>
            <p:ph type="body" sz="quarter" idx="13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4" name="–王大明"/>
          <p:cNvSpPr txBox="1"/>
          <p:nvPr>
            <p:ph type="body" sz="quarter" idx="14"/>
          </p:nvPr>
        </p:nvSpPr>
        <p:spPr>
          <a:xfrm>
            <a:off x="1270000" y="6362700"/>
            <a:ext cx="10464800" cy="736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–王大明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307138" y="649152"/>
            <a:ext cx="10401301" cy="58563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 rot="21600000">
            <a:off x="7063543" y="473144"/>
            <a:ext cx="5554134" cy="4165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 rot="21600000">
            <a:off x="7095370" y="5018682"/>
            <a:ext cx="5520268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4950" y="3089142"/>
            <a:ext cx="7454900" cy="5816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(B) 分別利用Kruskal's演算法與Prim's演算法求出以下圖(graph)的最小生成樹 (minimum spanning tree, MST)"/>
          <p:cNvSpPr txBox="1"/>
          <p:nvPr/>
        </p:nvSpPr>
        <p:spPr>
          <a:xfrm>
            <a:off x="1334425" y="999066"/>
            <a:ext cx="103359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defRPr sz="3400">
                <a:solidFill>
                  <a:schemeClr val="accent1"/>
                </a:solidFill>
                <a:latin typeface="Songti TC Bold"/>
                <a:ea typeface="Songti TC Bold"/>
                <a:cs typeface="Songti TC Bold"/>
                <a:sym typeface="Songti TC Bold"/>
              </a:defRPr>
            </a:lvl1pPr>
          </a:lstStyle>
          <a:p>
            <a:pPr/>
            <a:r>
              <a:t>(B) 分別利用Kruskal's演算法與Prim's演算法求出以下圖(graph)的最小生成樹 (minimum spanning tree, MST)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527" y="1123171"/>
            <a:ext cx="9621746" cy="7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圓形"/>
          <p:cNvSpPr/>
          <p:nvPr/>
        </p:nvSpPr>
        <p:spPr>
          <a:xfrm>
            <a:off x="2184400" y="4842933"/>
            <a:ext cx="1270000" cy="1270001"/>
          </a:xfrm>
          <a:prstGeom prst="ellipse">
            <a:avLst/>
          </a:prstGeom>
          <a:solidFill>
            <a:schemeClr val="accent1">
              <a:alpha val="45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91" name="線條"/>
          <p:cNvSpPr/>
          <p:nvPr/>
        </p:nvSpPr>
        <p:spPr>
          <a:xfrm flipH="1" flipV="1">
            <a:off x="3244519" y="5877917"/>
            <a:ext cx="2107804" cy="1777670"/>
          </a:xfrm>
          <a:prstGeom prst="line">
            <a:avLst/>
          </a:prstGeom>
          <a:ln w="2159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2" name="圓形"/>
          <p:cNvSpPr/>
          <p:nvPr/>
        </p:nvSpPr>
        <p:spPr>
          <a:xfrm>
            <a:off x="5173133" y="7289800"/>
            <a:ext cx="1270001" cy="1270001"/>
          </a:xfrm>
          <a:prstGeom prst="ellipse">
            <a:avLst/>
          </a:prstGeom>
          <a:solidFill>
            <a:schemeClr val="accent1">
              <a:alpha val="45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93" name="圓形"/>
          <p:cNvSpPr/>
          <p:nvPr/>
        </p:nvSpPr>
        <p:spPr>
          <a:xfrm>
            <a:off x="2184400" y="1286933"/>
            <a:ext cx="1270000" cy="1270001"/>
          </a:xfrm>
          <a:prstGeom prst="ellipse">
            <a:avLst/>
          </a:prstGeom>
          <a:solidFill>
            <a:schemeClr val="accent1">
              <a:alpha val="5526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94" name="線條"/>
          <p:cNvSpPr/>
          <p:nvPr/>
        </p:nvSpPr>
        <p:spPr>
          <a:xfrm flipV="1">
            <a:off x="2819400" y="2525117"/>
            <a:ext cx="0" cy="2519458"/>
          </a:xfrm>
          <a:prstGeom prst="line">
            <a:avLst/>
          </a:prstGeom>
          <a:ln w="215900">
            <a:solidFill>
              <a:srgbClr val="2090D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5" name="圓形"/>
          <p:cNvSpPr/>
          <p:nvPr/>
        </p:nvSpPr>
        <p:spPr>
          <a:xfrm>
            <a:off x="7509933" y="4546600"/>
            <a:ext cx="1270001" cy="1270000"/>
          </a:xfrm>
          <a:prstGeom prst="ellipse">
            <a:avLst/>
          </a:prstGeom>
          <a:solidFill>
            <a:schemeClr val="accent1">
              <a:alpha val="525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96" name="線條"/>
          <p:cNvSpPr/>
          <p:nvPr/>
        </p:nvSpPr>
        <p:spPr>
          <a:xfrm flipH="1" flipV="1">
            <a:off x="3251200" y="2274821"/>
            <a:ext cx="4467226" cy="2781793"/>
          </a:xfrm>
          <a:prstGeom prst="line">
            <a:avLst/>
          </a:prstGeom>
          <a:ln w="2159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7" name="線條"/>
          <p:cNvSpPr/>
          <p:nvPr/>
        </p:nvSpPr>
        <p:spPr>
          <a:xfrm flipH="1">
            <a:off x="6193234" y="5567061"/>
            <a:ext cx="1669125" cy="1987522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8" name="打叉"/>
          <p:cNvSpPr/>
          <p:nvPr/>
        </p:nvSpPr>
        <p:spPr>
          <a:xfrm>
            <a:off x="6549687" y="5843095"/>
            <a:ext cx="956219" cy="1129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DD2D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99" name="線條"/>
          <p:cNvSpPr/>
          <p:nvPr/>
        </p:nvSpPr>
        <p:spPr>
          <a:xfrm flipH="1" flipV="1">
            <a:off x="3323035" y="2008916"/>
            <a:ext cx="2572628" cy="1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00" name="打叉"/>
          <p:cNvSpPr/>
          <p:nvPr/>
        </p:nvSpPr>
        <p:spPr>
          <a:xfrm>
            <a:off x="3485885" y="1356967"/>
            <a:ext cx="956219" cy="1129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DD2D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cxnSp>
        <p:nvCxnSpPr>
          <p:cNvPr id="201" name="連接線"/>
          <p:cNvCxnSpPr>
            <a:stCxn id="192" idx="0"/>
            <a:endCxn id="202" idx="0"/>
          </p:cNvCxnSpPr>
          <p:nvPr/>
        </p:nvCxnSpPr>
        <p:spPr>
          <a:xfrm flipV="1">
            <a:off x="5808133" y="3378200"/>
            <a:ext cx="4783667" cy="4546601"/>
          </a:xfrm>
          <a:prstGeom prst="straightConnector1">
            <a:avLst/>
          </a:prstGeom>
          <a:ln w="215900">
            <a:solidFill>
              <a:schemeClr val="accent1"/>
            </a:solidFill>
            <a:miter lim="400000"/>
          </a:ln>
        </p:spPr>
      </p:cxnSp>
      <p:sp>
        <p:nvSpPr>
          <p:cNvPr id="202" name="圓形"/>
          <p:cNvSpPr/>
          <p:nvPr/>
        </p:nvSpPr>
        <p:spPr>
          <a:xfrm>
            <a:off x="9956800" y="2743200"/>
            <a:ext cx="1270000" cy="1270000"/>
          </a:xfrm>
          <a:prstGeom prst="ellipse">
            <a:avLst/>
          </a:prstGeom>
          <a:solidFill>
            <a:schemeClr val="accent1">
              <a:alpha val="525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03" name="線條"/>
          <p:cNvSpPr/>
          <p:nvPr/>
        </p:nvSpPr>
        <p:spPr>
          <a:xfrm flipH="1" flipV="1">
            <a:off x="6402917" y="2424627"/>
            <a:ext cx="1549466" cy="2211946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04" name="圓形"/>
          <p:cNvSpPr/>
          <p:nvPr/>
        </p:nvSpPr>
        <p:spPr>
          <a:xfrm>
            <a:off x="5681133" y="1286933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25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527" y="1123171"/>
            <a:ext cx="9621746" cy="7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圓形"/>
          <p:cNvSpPr/>
          <p:nvPr/>
        </p:nvSpPr>
        <p:spPr>
          <a:xfrm>
            <a:off x="2184400" y="4842933"/>
            <a:ext cx="1270000" cy="1270001"/>
          </a:xfrm>
          <a:prstGeom prst="ellipse">
            <a:avLst/>
          </a:prstGeom>
          <a:solidFill>
            <a:schemeClr val="accent1">
              <a:alpha val="45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08" name="線條"/>
          <p:cNvSpPr/>
          <p:nvPr/>
        </p:nvSpPr>
        <p:spPr>
          <a:xfrm flipH="1" flipV="1">
            <a:off x="3244519" y="5877917"/>
            <a:ext cx="2107804" cy="1777670"/>
          </a:xfrm>
          <a:prstGeom prst="line">
            <a:avLst/>
          </a:prstGeom>
          <a:ln w="2159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09" name="圓形"/>
          <p:cNvSpPr/>
          <p:nvPr/>
        </p:nvSpPr>
        <p:spPr>
          <a:xfrm>
            <a:off x="5173133" y="7289800"/>
            <a:ext cx="1270001" cy="1270001"/>
          </a:xfrm>
          <a:prstGeom prst="ellipse">
            <a:avLst/>
          </a:prstGeom>
          <a:solidFill>
            <a:schemeClr val="accent1">
              <a:alpha val="45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10" name="圓形"/>
          <p:cNvSpPr/>
          <p:nvPr/>
        </p:nvSpPr>
        <p:spPr>
          <a:xfrm>
            <a:off x="2184400" y="1286933"/>
            <a:ext cx="1270000" cy="1270001"/>
          </a:xfrm>
          <a:prstGeom prst="ellipse">
            <a:avLst/>
          </a:prstGeom>
          <a:solidFill>
            <a:schemeClr val="accent1">
              <a:alpha val="5526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11" name="線條"/>
          <p:cNvSpPr/>
          <p:nvPr/>
        </p:nvSpPr>
        <p:spPr>
          <a:xfrm flipV="1">
            <a:off x="2819400" y="2525117"/>
            <a:ext cx="0" cy="2519458"/>
          </a:xfrm>
          <a:prstGeom prst="line">
            <a:avLst/>
          </a:prstGeom>
          <a:ln w="215900">
            <a:solidFill>
              <a:srgbClr val="2090D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12" name="圓形"/>
          <p:cNvSpPr/>
          <p:nvPr/>
        </p:nvSpPr>
        <p:spPr>
          <a:xfrm>
            <a:off x="7509933" y="4546600"/>
            <a:ext cx="1270001" cy="1270000"/>
          </a:xfrm>
          <a:prstGeom prst="ellipse">
            <a:avLst/>
          </a:prstGeom>
          <a:solidFill>
            <a:schemeClr val="accent1">
              <a:alpha val="525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13" name="線條"/>
          <p:cNvSpPr/>
          <p:nvPr/>
        </p:nvSpPr>
        <p:spPr>
          <a:xfrm flipH="1" flipV="1">
            <a:off x="3251200" y="2274821"/>
            <a:ext cx="4467226" cy="2781793"/>
          </a:xfrm>
          <a:prstGeom prst="line">
            <a:avLst/>
          </a:prstGeom>
          <a:ln w="2159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cxnSp>
        <p:nvCxnSpPr>
          <p:cNvPr id="214" name="連接線"/>
          <p:cNvCxnSpPr>
            <a:stCxn id="209" idx="0"/>
            <a:endCxn id="215" idx="0"/>
          </p:cNvCxnSpPr>
          <p:nvPr/>
        </p:nvCxnSpPr>
        <p:spPr>
          <a:xfrm flipV="1">
            <a:off x="5808133" y="3378200"/>
            <a:ext cx="4783667" cy="4546601"/>
          </a:xfrm>
          <a:prstGeom prst="straightConnector1">
            <a:avLst/>
          </a:prstGeom>
          <a:ln w="215900">
            <a:solidFill>
              <a:schemeClr val="accent1"/>
            </a:solidFill>
            <a:miter lim="400000"/>
          </a:ln>
        </p:spPr>
      </p:cxnSp>
      <p:sp>
        <p:nvSpPr>
          <p:cNvPr id="215" name="圓形"/>
          <p:cNvSpPr/>
          <p:nvPr/>
        </p:nvSpPr>
        <p:spPr>
          <a:xfrm>
            <a:off x="9956800" y="2743200"/>
            <a:ext cx="1270000" cy="1270000"/>
          </a:xfrm>
          <a:prstGeom prst="ellipse">
            <a:avLst/>
          </a:prstGeom>
          <a:solidFill>
            <a:schemeClr val="accent1">
              <a:alpha val="525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16" name="線條"/>
          <p:cNvSpPr/>
          <p:nvPr/>
        </p:nvSpPr>
        <p:spPr>
          <a:xfrm flipH="1" flipV="1">
            <a:off x="6402917" y="2424627"/>
            <a:ext cx="1549466" cy="2211946"/>
          </a:xfrm>
          <a:prstGeom prst="line">
            <a:avLst/>
          </a:prstGeom>
          <a:ln w="2159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17" name="圓形"/>
          <p:cNvSpPr/>
          <p:nvPr/>
        </p:nvSpPr>
        <p:spPr>
          <a:xfrm>
            <a:off x="5681133" y="1286933"/>
            <a:ext cx="1270001" cy="1270001"/>
          </a:xfrm>
          <a:prstGeom prst="ellipse">
            <a:avLst/>
          </a:prstGeom>
          <a:solidFill>
            <a:schemeClr val="accent1">
              <a:alpha val="525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woman-using-her-smartphone-while-working-remotely-on-laptop-picjumbo-com.jpg" descr="woman-using-her-smartphone-while-working-remotely-on-laptop-picjumbo-com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-740196" y="-464391"/>
            <a:ext cx="7455321" cy="10326782"/>
          </a:xfrm>
          <a:prstGeom prst="rect">
            <a:avLst/>
          </a:prstGeom>
        </p:spPr>
      </p:pic>
      <p:sp>
        <p:nvSpPr>
          <p:cNvPr id="220" name="Prim's演算法"/>
          <p:cNvSpPr txBox="1"/>
          <p:nvPr/>
        </p:nvSpPr>
        <p:spPr>
          <a:xfrm>
            <a:off x="8407996" y="1397000"/>
            <a:ext cx="271660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457200">
              <a:defRPr sz="3700">
                <a:solidFill>
                  <a:schemeClr val="accent1"/>
                </a:solidFill>
                <a:latin typeface="Songti TC Bold"/>
                <a:ea typeface="Songti TC Bold"/>
                <a:cs typeface="Songti TC Bold"/>
                <a:sym typeface="Songti TC Bold"/>
              </a:defRPr>
            </a:lvl1pPr>
          </a:lstStyle>
          <a:p>
            <a:pPr/>
            <a:r>
              <a:t>Prim's演算法</a:t>
            </a:r>
          </a:p>
        </p:txBody>
      </p:sp>
      <p:sp>
        <p:nvSpPr>
          <p:cNvPr id="221" name="把分為給予的點分成Ａ、Ｂ集合。Ａ為已經選擇的點，Ｂ為尚未選取的點。…"/>
          <p:cNvSpPr txBox="1"/>
          <p:nvPr/>
        </p:nvSpPr>
        <p:spPr>
          <a:xfrm>
            <a:off x="7124137" y="3031066"/>
            <a:ext cx="5284326" cy="533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000"/>
            </a:pPr>
            <a:r>
              <a:t>把分為給予的點分成Ａ、Ｂ集合。Ａ為已經選擇的點，Ｂ為尚未選取的點。</a:t>
            </a:r>
          </a:p>
          <a:p>
            <a:pPr algn="l">
              <a:defRPr b="1" sz="3000"/>
            </a:pPr>
          </a:p>
          <a:p>
            <a:pPr algn="l">
              <a:defRPr b="1" sz="3000"/>
            </a:pPr>
            <a:r>
              <a:t>任意找出一點，把該點加進Ａ集合。以該點為基準，求出相鄰點中最短距離的點，再把那點納進Ａ，從Ｂ集合中把該點刪掉，不斷遞迴直到Ｂ為空集合。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Input: G=(V, E)為無向加權圖，其中|V|=n…"/>
          <p:cNvSpPr txBox="1"/>
          <p:nvPr>
            <p:ph type="body" sz="half" idx="4294967295"/>
          </p:nvPr>
        </p:nvSpPr>
        <p:spPr>
          <a:xfrm>
            <a:off x="2285999" y="3593397"/>
            <a:ext cx="9324530" cy="4464225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649223">
              <a:lnSpc>
                <a:spcPct val="80000"/>
              </a:lnSpc>
              <a:spcBef>
                <a:spcPts val="400"/>
              </a:spcBef>
              <a:buClr>
                <a:srgbClr val="3333CC"/>
              </a:buClr>
              <a:buSzTx/>
              <a:buFont typeface="Wingdings"/>
              <a:buNone/>
              <a:defRPr sz="262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Input: G=(V, E)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為無向加權圖，其中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|V|=n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649223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Tx/>
              <a:buFont typeface="Wingdings"/>
              <a:buNone/>
              <a:defRPr sz="262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Output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的最小含括樹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(MST)H=(V, 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4611" indent="-324611" defTabSz="649223">
              <a:lnSpc>
                <a:spcPct val="80000"/>
              </a:lnSpc>
              <a:spcBef>
                <a:spcPts val="400"/>
              </a:spcBef>
              <a:buClr>
                <a:srgbClr val="3333CC"/>
              </a:buClr>
              <a:buSzPct val="100000"/>
              <a:buAutoNum type="arabicPeriod" startAt="1"/>
              <a:defRPr sz="262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T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Æ</a:t>
            </a:r>
            <a:r>
              <a:t>    //T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為</a:t>
            </a:r>
            <a:r>
              <a:t>MST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的邊集合，一開始設為空集合</a:t>
            </a: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 marL="324611" indent="-324611" defTabSz="649223">
              <a:lnSpc>
                <a:spcPct val="80000"/>
              </a:lnSpc>
              <a:spcBef>
                <a:spcPts val="400"/>
              </a:spcBef>
              <a:buClr>
                <a:srgbClr val="3333CC"/>
              </a:buClr>
              <a:buSzPct val="100000"/>
              <a:buAutoNum type="arabicPeriod" startAt="1"/>
              <a:defRPr sz="262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X←{v} //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隨意選擇一個節點</a:t>
            </a:r>
            <a:r>
              <a:t>v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加入集合</a:t>
            </a:r>
            <a:r>
              <a:t>X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中</a:t>
            </a: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 marL="324611" indent="-324611" defTabSz="649223">
              <a:lnSpc>
                <a:spcPct val="80000"/>
              </a:lnSpc>
              <a:spcBef>
                <a:spcPts val="400"/>
              </a:spcBef>
              <a:buClr>
                <a:srgbClr val="3333CC"/>
              </a:buClr>
              <a:buSzPct val="100000"/>
              <a:buAutoNum type="arabicPeriod" startAt="1"/>
              <a:defRPr sz="262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while  T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包含少於</a:t>
            </a:r>
            <a:r>
              <a:t>n-1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個邊 </a:t>
            </a:r>
            <a:r>
              <a:t>do</a:t>
            </a:r>
          </a:p>
          <a:p>
            <a:pPr marL="324611" indent="-324611" defTabSz="649223">
              <a:lnSpc>
                <a:spcPct val="80000"/>
              </a:lnSpc>
              <a:spcBef>
                <a:spcPts val="400"/>
              </a:spcBef>
              <a:buClr>
                <a:srgbClr val="3333CC"/>
              </a:buClr>
              <a:buSzPct val="100000"/>
              <a:buAutoNum type="arabicPeriod" startAt="1"/>
              <a:defRPr sz="262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 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選出</a:t>
            </a:r>
            <a:r>
              <a:t>(u, v)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E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，其中</a:t>
            </a:r>
            <a:r>
              <a:t>u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X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且</a:t>
            </a:r>
            <a:r>
              <a:t>v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V-X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，且</a:t>
            </a:r>
            <a:r>
              <a:t>(u, v)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的加權</a:t>
            </a:r>
            <a:r>
              <a:t>(weight)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最小</a:t>
            </a: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 marL="324611" indent="-324611" defTabSz="649223">
              <a:lnSpc>
                <a:spcPct val="80000"/>
              </a:lnSpc>
              <a:spcBef>
                <a:spcPts val="400"/>
              </a:spcBef>
              <a:buClr>
                <a:srgbClr val="3333CC"/>
              </a:buClr>
              <a:buSzPct val="100000"/>
              <a:buAutoNum type="arabicPeriod" startAt="1"/>
              <a:defRPr sz="262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  </a:t>
            </a:r>
            <a:r>
              <a:t>T←T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È</a:t>
            </a:r>
            <a:r>
              <a:t>(u, v)   //(u, v)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是一個邊</a:t>
            </a:r>
          </a:p>
          <a:p>
            <a:pPr marL="324611" indent="-324611" defTabSz="649223">
              <a:lnSpc>
                <a:spcPct val="80000"/>
              </a:lnSpc>
              <a:spcBef>
                <a:spcPts val="400"/>
              </a:spcBef>
              <a:buClr>
                <a:srgbClr val="3333CC"/>
              </a:buClr>
              <a:buSzPct val="100000"/>
              <a:buAutoNum type="arabicPeriod" startAt="1"/>
              <a:defRPr sz="262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  X←X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È</a:t>
            </a:r>
            <a:r>
              <a:t>{v}</a:t>
            </a:r>
          </a:p>
          <a:p>
            <a:pPr marL="324611" indent="-324611" defTabSz="649223">
              <a:lnSpc>
                <a:spcPct val="80000"/>
              </a:lnSpc>
              <a:spcBef>
                <a:spcPts val="400"/>
              </a:spcBef>
              <a:buClr>
                <a:srgbClr val="3333CC"/>
              </a:buClr>
              <a:buSzPct val="100000"/>
              <a:buAutoNum type="arabicPeriod" startAt="1"/>
              <a:defRPr sz="262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return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H=(V, T)</a:t>
            </a:r>
          </a:p>
        </p:txBody>
      </p:sp>
      <p:sp>
        <p:nvSpPr>
          <p:cNvPr id="224" name="Algorithm  Prim最小含括樹演算法"/>
          <p:cNvSpPr txBox="1"/>
          <p:nvPr/>
        </p:nvSpPr>
        <p:spPr>
          <a:xfrm>
            <a:off x="2098558" y="1853183"/>
            <a:ext cx="9131611" cy="1475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80000"/>
              </a:lnSpc>
              <a:spcBef>
                <a:spcPts val="500"/>
              </a:spcBef>
              <a:buClr>
                <a:srgbClr val="3333CC"/>
              </a:buClr>
              <a:buFont typeface="Wingdings"/>
              <a:defRPr b="1"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Algorithm  Prim</a:t>
            </a:r>
            <a:r>
              <a:t>最小含括樹演算法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527" y="1123171"/>
            <a:ext cx="9621746" cy="7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圓形"/>
          <p:cNvSpPr/>
          <p:nvPr/>
        </p:nvSpPr>
        <p:spPr>
          <a:xfrm>
            <a:off x="9973733" y="2692400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079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28" name="圓形"/>
          <p:cNvSpPr/>
          <p:nvPr/>
        </p:nvSpPr>
        <p:spPr>
          <a:xfrm>
            <a:off x="5105400" y="7289800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29" name="圓形"/>
          <p:cNvSpPr/>
          <p:nvPr/>
        </p:nvSpPr>
        <p:spPr>
          <a:xfrm>
            <a:off x="7484533" y="4622800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30" name="圓形"/>
          <p:cNvSpPr/>
          <p:nvPr/>
        </p:nvSpPr>
        <p:spPr>
          <a:xfrm>
            <a:off x="5714999" y="1261533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31" name="圓形"/>
          <p:cNvSpPr/>
          <p:nvPr/>
        </p:nvSpPr>
        <p:spPr>
          <a:xfrm>
            <a:off x="2167466" y="1261533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32" name="圓形"/>
          <p:cNvSpPr/>
          <p:nvPr/>
        </p:nvSpPr>
        <p:spPr>
          <a:xfrm>
            <a:off x="2167466" y="4809067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cxnSp>
        <p:nvCxnSpPr>
          <p:cNvPr id="233" name="連接線"/>
          <p:cNvCxnSpPr>
            <a:stCxn id="228" idx="0"/>
            <a:endCxn id="227" idx="0"/>
          </p:cNvCxnSpPr>
          <p:nvPr/>
        </p:nvCxnSpPr>
        <p:spPr>
          <a:xfrm flipV="1">
            <a:off x="5740400" y="3327400"/>
            <a:ext cx="4868334" cy="4597401"/>
          </a:xfrm>
          <a:prstGeom prst="straightConnector1">
            <a:avLst/>
          </a:prstGeom>
          <a:ln w="215900">
            <a:solidFill>
              <a:srgbClr val="B8778D"/>
            </a:solidFill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527" y="1123171"/>
            <a:ext cx="9621746" cy="7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圓形"/>
          <p:cNvSpPr/>
          <p:nvPr/>
        </p:nvSpPr>
        <p:spPr>
          <a:xfrm>
            <a:off x="9973733" y="2692400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079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37" name="圓形"/>
          <p:cNvSpPr/>
          <p:nvPr/>
        </p:nvSpPr>
        <p:spPr>
          <a:xfrm>
            <a:off x="5105400" y="7289800"/>
            <a:ext cx="1270000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38" name="圓形"/>
          <p:cNvSpPr/>
          <p:nvPr/>
        </p:nvSpPr>
        <p:spPr>
          <a:xfrm>
            <a:off x="7484533" y="4622800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39" name="圓形"/>
          <p:cNvSpPr/>
          <p:nvPr/>
        </p:nvSpPr>
        <p:spPr>
          <a:xfrm>
            <a:off x="5714999" y="1261533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40" name="圓形"/>
          <p:cNvSpPr/>
          <p:nvPr/>
        </p:nvSpPr>
        <p:spPr>
          <a:xfrm>
            <a:off x="2167466" y="1261533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41" name="圓形"/>
          <p:cNvSpPr/>
          <p:nvPr/>
        </p:nvSpPr>
        <p:spPr>
          <a:xfrm>
            <a:off x="2167466" y="4809066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cxnSp>
        <p:nvCxnSpPr>
          <p:cNvPr id="242" name="連接線"/>
          <p:cNvCxnSpPr>
            <a:stCxn id="237" idx="0"/>
            <a:endCxn id="236" idx="0"/>
          </p:cNvCxnSpPr>
          <p:nvPr/>
        </p:nvCxnSpPr>
        <p:spPr>
          <a:xfrm flipV="1">
            <a:off x="5740400" y="3327400"/>
            <a:ext cx="4868334" cy="4597401"/>
          </a:xfrm>
          <a:prstGeom prst="straightConnector1">
            <a:avLst/>
          </a:prstGeom>
          <a:ln w="215900">
            <a:solidFill>
              <a:srgbClr val="B8778D"/>
            </a:solidFill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527" y="1123171"/>
            <a:ext cx="9621746" cy="7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圓形"/>
          <p:cNvSpPr/>
          <p:nvPr/>
        </p:nvSpPr>
        <p:spPr>
          <a:xfrm>
            <a:off x="9973733" y="2692400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079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46" name="圓形"/>
          <p:cNvSpPr/>
          <p:nvPr/>
        </p:nvSpPr>
        <p:spPr>
          <a:xfrm>
            <a:off x="5105400" y="7289800"/>
            <a:ext cx="1270000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47" name="圓形"/>
          <p:cNvSpPr/>
          <p:nvPr/>
        </p:nvSpPr>
        <p:spPr>
          <a:xfrm>
            <a:off x="7484533" y="4622800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48" name="圓形"/>
          <p:cNvSpPr/>
          <p:nvPr/>
        </p:nvSpPr>
        <p:spPr>
          <a:xfrm>
            <a:off x="5714999" y="1261533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49" name="圓形"/>
          <p:cNvSpPr/>
          <p:nvPr/>
        </p:nvSpPr>
        <p:spPr>
          <a:xfrm>
            <a:off x="2167466" y="1261533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50" name="圓形"/>
          <p:cNvSpPr/>
          <p:nvPr/>
        </p:nvSpPr>
        <p:spPr>
          <a:xfrm>
            <a:off x="2167466" y="4809066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cxnSp>
        <p:nvCxnSpPr>
          <p:cNvPr id="251" name="連接線"/>
          <p:cNvCxnSpPr>
            <a:stCxn id="246" idx="0"/>
            <a:endCxn id="245" idx="0"/>
          </p:cNvCxnSpPr>
          <p:nvPr/>
        </p:nvCxnSpPr>
        <p:spPr>
          <a:xfrm flipV="1">
            <a:off x="5740400" y="3327400"/>
            <a:ext cx="4868334" cy="4597401"/>
          </a:xfrm>
          <a:prstGeom prst="straightConnector1">
            <a:avLst/>
          </a:prstGeom>
          <a:ln w="215900">
            <a:solidFill>
              <a:srgbClr val="B8778D"/>
            </a:solidFill>
            <a:miter lim="400000"/>
          </a:ln>
        </p:spPr>
      </p:cxnSp>
      <p:sp>
        <p:nvSpPr>
          <p:cNvPr id="252" name="線條"/>
          <p:cNvSpPr/>
          <p:nvPr/>
        </p:nvSpPr>
        <p:spPr>
          <a:xfrm flipH="1" flipV="1">
            <a:off x="3244519" y="5877917"/>
            <a:ext cx="2107804" cy="1777670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527" y="1123171"/>
            <a:ext cx="9621746" cy="7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圓形"/>
          <p:cNvSpPr/>
          <p:nvPr/>
        </p:nvSpPr>
        <p:spPr>
          <a:xfrm>
            <a:off x="9973733" y="2692400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079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56" name="圓形"/>
          <p:cNvSpPr/>
          <p:nvPr/>
        </p:nvSpPr>
        <p:spPr>
          <a:xfrm>
            <a:off x="5105400" y="7289800"/>
            <a:ext cx="1270000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57" name="圓形"/>
          <p:cNvSpPr/>
          <p:nvPr/>
        </p:nvSpPr>
        <p:spPr>
          <a:xfrm>
            <a:off x="7484533" y="4622800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58" name="圓形"/>
          <p:cNvSpPr/>
          <p:nvPr/>
        </p:nvSpPr>
        <p:spPr>
          <a:xfrm>
            <a:off x="5714999" y="1261533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59" name="圓形"/>
          <p:cNvSpPr/>
          <p:nvPr/>
        </p:nvSpPr>
        <p:spPr>
          <a:xfrm>
            <a:off x="2167466" y="1261533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60" name="圓形"/>
          <p:cNvSpPr/>
          <p:nvPr/>
        </p:nvSpPr>
        <p:spPr>
          <a:xfrm>
            <a:off x="2167466" y="4809066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cxnSp>
        <p:nvCxnSpPr>
          <p:cNvPr id="261" name="連接線"/>
          <p:cNvCxnSpPr>
            <a:stCxn id="256" idx="0"/>
            <a:endCxn id="255" idx="0"/>
          </p:cNvCxnSpPr>
          <p:nvPr/>
        </p:nvCxnSpPr>
        <p:spPr>
          <a:xfrm flipV="1">
            <a:off x="5740400" y="3327400"/>
            <a:ext cx="4868334" cy="4597401"/>
          </a:xfrm>
          <a:prstGeom prst="straightConnector1">
            <a:avLst/>
          </a:prstGeom>
          <a:ln w="215900">
            <a:solidFill>
              <a:srgbClr val="B8778D"/>
            </a:solidFill>
            <a:miter lim="400000"/>
          </a:ln>
        </p:spPr>
      </p:cxnSp>
      <p:sp>
        <p:nvSpPr>
          <p:cNvPr id="262" name="線條"/>
          <p:cNvSpPr/>
          <p:nvPr/>
        </p:nvSpPr>
        <p:spPr>
          <a:xfrm flipH="1" flipV="1">
            <a:off x="3244519" y="5877917"/>
            <a:ext cx="2107804" cy="1777670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63" name="線條"/>
          <p:cNvSpPr/>
          <p:nvPr/>
        </p:nvSpPr>
        <p:spPr>
          <a:xfrm flipV="1">
            <a:off x="2802466" y="2421632"/>
            <a:ext cx="1" cy="2399204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527" y="1123171"/>
            <a:ext cx="9621746" cy="7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圓形"/>
          <p:cNvSpPr/>
          <p:nvPr/>
        </p:nvSpPr>
        <p:spPr>
          <a:xfrm>
            <a:off x="9973733" y="2692400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079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67" name="圓形"/>
          <p:cNvSpPr/>
          <p:nvPr/>
        </p:nvSpPr>
        <p:spPr>
          <a:xfrm>
            <a:off x="5105400" y="7289800"/>
            <a:ext cx="1270000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68" name="圓形"/>
          <p:cNvSpPr/>
          <p:nvPr/>
        </p:nvSpPr>
        <p:spPr>
          <a:xfrm>
            <a:off x="5714999" y="1261533"/>
            <a:ext cx="1270001" cy="1270001"/>
          </a:xfrm>
          <a:prstGeom prst="ellipse">
            <a:avLst/>
          </a:prstGeom>
          <a:solidFill>
            <a:schemeClr val="accent1"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69" name="圓形"/>
          <p:cNvSpPr/>
          <p:nvPr/>
        </p:nvSpPr>
        <p:spPr>
          <a:xfrm>
            <a:off x="2167466" y="1261533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70" name="圓形"/>
          <p:cNvSpPr/>
          <p:nvPr/>
        </p:nvSpPr>
        <p:spPr>
          <a:xfrm>
            <a:off x="2167466" y="4809066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cxnSp>
        <p:nvCxnSpPr>
          <p:cNvPr id="271" name="連接線"/>
          <p:cNvCxnSpPr>
            <a:stCxn id="267" idx="0"/>
            <a:endCxn id="266" idx="0"/>
          </p:cNvCxnSpPr>
          <p:nvPr/>
        </p:nvCxnSpPr>
        <p:spPr>
          <a:xfrm flipV="1">
            <a:off x="5740400" y="3327400"/>
            <a:ext cx="4868334" cy="4597401"/>
          </a:xfrm>
          <a:prstGeom prst="straightConnector1">
            <a:avLst/>
          </a:prstGeom>
          <a:ln w="215900">
            <a:solidFill>
              <a:srgbClr val="B8778D"/>
            </a:solidFill>
            <a:miter lim="400000"/>
          </a:ln>
        </p:spPr>
      </p:cxnSp>
      <p:sp>
        <p:nvSpPr>
          <p:cNvPr id="272" name="線條"/>
          <p:cNvSpPr/>
          <p:nvPr/>
        </p:nvSpPr>
        <p:spPr>
          <a:xfrm flipH="1" flipV="1">
            <a:off x="3244519" y="5877917"/>
            <a:ext cx="2107804" cy="1777670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73" name="線條"/>
          <p:cNvSpPr/>
          <p:nvPr/>
        </p:nvSpPr>
        <p:spPr>
          <a:xfrm flipV="1">
            <a:off x="2802466" y="2421631"/>
            <a:ext cx="1" cy="2399205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74" name="線條"/>
          <p:cNvSpPr/>
          <p:nvPr/>
        </p:nvSpPr>
        <p:spPr>
          <a:xfrm flipH="1" flipV="1">
            <a:off x="3234266" y="2270224"/>
            <a:ext cx="4465241" cy="2702020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75" name="圓形"/>
          <p:cNvSpPr/>
          <p:nvPr/>
        </p:nvSpPr>
        <p:spPr>
          <a:xfrm>
            <a:off x="7509933" y="4521200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527" y="1123171"/>
            <a:ext cx="9621746" cy="7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線條"/>
          <p:cNvSpPr/>
          <p:nvPr/>
        </p:nvSpPr>
        <p:spPr>
          <a:xfrm flipH="1" flipV="1">
            <a:off x="6418593" y="2414157"/>
            <a:ext cx="1666016" cy="2272353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79" name="圓形"/>
          <p:cNvSpPr/>
          <p:nvPr/>
        </p:nvSpPr>
        <p:spPr>
          <a:xfrm>
            <a:off x="9973733" y="2692400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079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80" name="圓形"/>
          <p:cNvSpPr/>
          <p:nvPr/>
        </p:nvSpPr>
        <p:spPr>
          <a:xfrm>
            <a:off x="5105400" y="7289800"/>
            <a:ext cx="1270000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81" name="圓形"/>
          <p:cNvSpPr/>
          <p:nvPr/>
        </p:nvSpPr>
        <p:spPr>
          <a:xfrm>
            <a:off x="5714999" y="1261533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82" name="圓形"/>
          <p:cNvSpPr/>
          <p:nvPr/>
        </p:nvSpPr>
        <p:spPr>
          <a:xfrm>
            <a:off x="2167466" y="1261533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83" name="圓形"/>
          <p:cNvSpPr/>
          <p:nvPr/>
        </p:nvSpPr>
        <p:spPr>
          <a:xfrm>
            <a:off x="2167466" y="4809066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cxnSp>
        <p:nvCxnSpPr>
          <p:cNvPr id="284" name="連接線"/>
          <p:cNvCxnSpPr>
            <a:stCxn id="280" idx="0"/>
            <a:endCxn id="279" idx="0"/>
          </p:cNvCxnSpPr>
          <p:nvPr/>
        </p:nvCxnSpPr>
        <p:spPr>
          <a:xfrm flipV="1">
            <a:off x="5740400" y="3327400"/>
            <a:ext cx="4868334" cy="4597401"/>
          </a:xfrm>
          <a:prstGeom prst="straightConnector1">
            <a:avLst/>
          </a:prstGeom>
          <a:ln w="215900">
            <a:solidFill>
              <a:srgbClr val="B8778D"/>
            </a:solidFill>
            <a:miter lim="400000"/>
          </a:ln>
        </p:spPr>
      </p:cxnSp>
      <p:sp>
        <p:nvSpPr>
          <p:cNvPr id="285" name="線條"/>
          <p:cNvSpPr/>
          <p:nvPr/>
        </p:nvSpPr>
        <p:spPr>
          <a:xfrm flipH="1" flipV="1">
            <a:off x="3244519" y="5877917"/>
            <a:ext cx="2107804" cy="1777670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6" name="線條"/>
          <p:cNvSpPr/>
          <p:nvPr/>
        </p:nvSpPr>
        <p:spPr>
          <a:xfrm flipV="1">
            <a:off x="2802466" y="2421631"/>
            <a:ext cx="1" cy="2399205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7" name="線條"/>
          <p:cNvSpPr/>
          <p:nvPr/>
        </p:nvSpPr>
        <p:spPr>
          <a:xfrm flipH="1" flipV="1">
            <a:off x="3234266" y="2270223"/>
            <a:ext cx="4465242" cy="2702021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88" name="圓形"/>
          <p:cNvSpPr/>
          <p:nvPr/>
        </p:nvSpPr>
        <p:spPr>
          <a:xfrm>
            <a:off x="7509933" y="4521200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43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right-side-of-modern-laptop-with-room-for-text-picjumbo-com.jpg" descr="right-side-of-modern-laptop-with-room-for-text-picjumbo-com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607937" y="-396377"/>
            <a:ext cx="7455322" cy="10326781"/>
          </a:xfrm>
          <a:prstGeom prst="rect">
            <a:avLst/>
          </a:prstGeom>
        </p:spPr>
      </p:pic>
      <p:sp>
        <p:nvSpPr>
          <p:cNvPr id="123" name="Kruskal's演算法"/>
          <p:cNvSpPr txBox="1"/>
          <p:nvPr/>
        </p:nvSpPr>
        <p:spPr>
          <a:xfrm>
            <a:off x="2065350" y="2802466"/>
            <a:ext cx="331150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457200">
              <a:defRPr sz="3700">
                <a:solidFill>
                  <a:schemeClr val="accent1"/>
                </a:solidFill>
                <a:latin typeface="Songti TC Bold"/>
                <a:ea typeface="Songti TC Bold"/>
                <a:cs typeface="Songti TC Bold"/>
                <a:sym typeface="Songti TC Bold"/>
              </a:defRPr>
            </a:lvl1pPr>
          </a:lstStyle>
          <a:p>
            <a:pPr/>
            <a:r>
              <a:t>Kruskal's演算法</a:t>
            </a:r>
          </a:p>
        </p:txBody>
      </p:sp>
      <p:sp>
        <p:nvSpPr>
          <p:cNvPr id="124" name="不斷地找出最小邊，加進最小生成樹的配置中，如果形成封閉迴路，則把該邊刪去，尋找剩餘的邊中的最小邊。"/>
          <p:cNvSpPr txBox="1"/>
          <p:nvPr/>
        </p:nvSpPr>
        <p:spPr>
          <a:xfrm>
            <a:off x="1078937" y="4309533"/>
            <a:ext cx="528432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000"/>
            </a:lvl1pPr>
          </a:lstStyle>
          <a:p>
            <a:pPr/>
            <a:r>
              <a:t>不斷地找出最小邊，加進最小生成樹的配置中，如果形成封閉迴路，則把該邊刪去，尋找剩餘的邊中的最小邊。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53"/>
          <p:cNvSpPr txBox="1"/>
          <p:nvPr/>
        </p:nvSpPr>
        <p:spPr>
          <a:xfrm>
            <a:off x="2043107" y="3416564"/>
            <a:ext cx="9145018" cy="4579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676655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Font typeface="Wingdings"/>
              <a:defRPr sz="27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Input: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無向加權圖</a:t>
            </a:r>
            <a:r>
              <a:t>G=(V, E)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，其中</a:t>
            </a:r>
            <a:r>
              <a:t>|V|=n </a:t>
            </a:r>
          </a:p>
          <a:p>
            <a:pPr algn="l" defTabSz="676655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Font typeface="Wingdings"/>
              <a:defRPr sz="27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Output: G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的最小含括樹</a:t>
            </a:r>
            <a:r>
              <a:t>(MST)H=(V, T)</a:t>
            </a:r>
          </a:p>
          <a:p>
            <a:pPr marL="380619" indent="-380619" algn="l" defTabSz="676655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Pct val="100000"/>
              <a:buAutoNum type="arabicPeriod" startAt="1"/>
              <a:defRPr sz="27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T←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Æ</a:t>
            </a:r>
            <a:r>
              <a:t>    //T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為</a:t>
            </a:r>
            <a:r>
              <a:t>MST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的邊集合，一開始設為空集合</a:t>
            </a: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 marL="380619" indent="-380619" algn="l" defTabSz="676655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Pct val="100000"/>
              <a:buAutoNum type="arabicPeriod" startAt="1"/>
              <a:defRPr sz="27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while  T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包含少於</a:t>
            </a:r>
            <a:r>
              <a:t>n-1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個邊 </a:t>
            </a:r>
            <a:r>
              <a:t>do</a:t>
            </a:r>
          </a:p>
          <a:p>
            <a:pPr marL="380619" indent="-380619" algn="l" defTabSz="676655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Pct val="100000"/>
              <a:buAutoNum type="arabicPeriod" startAt="1"/>
              <a:defRPr sz="27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選出邊</a:t>
            </a:r>
            <a:r>
              <a:t>(u, v)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，其中</a:t>
            </a:r>
            <a:r>
              <a:t>(u, v)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E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，且</a:t>
            </a:r>
            <a:r>
              <a:t>(u, v)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的加權</a:t>
            </a:r>
            <a:r>
              <a:t>(weight)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最小</a:t>
            </a: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 marL="380619" indent="-380619" algn="l" defTabSz="676655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Pct val="100000"/>
              <a:buAutoNum type="arabicPeriod" startAt="1"/>
              <a:defRPr sz="27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t>E←E-(u, v)</a:t>
            </a:r>
          </a:p>
          <a:p>
            <a:pPr marL="380619" indent="-380619" algn="l" defTabSz="676655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Pct val="100000"/>
              <a:buAutoNum type="arabicPeriod" startAt="1"/>
              <a:defRPr sz="27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if ( (u, v)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加入</a:t>
            </a:r>
            <a:r>
              <a:t>T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中形成循環</a:t>
            </a:r>
            <a:r>
              <a:t>(cycle) )  then 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將</a:t>
            </a:r>
            <a:r>
              <a:t>(u, v)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丟棄</a:t>
            </a: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 marL="380619" indent="-380619" algn="l" defTabSz="676655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Pct val="100000"/>
              <a:buAutoNum type="arabicPeriod" startAt="1"/>
              <a:defRPr sz="27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t>else  T←T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È</a:t>
            </a:r>
            <a:r>
              <a:t>(u, v)</a:t>
            </a:r>
          </a:p>
          <a:p>
            <a:pPr marL="380619" indent="-380619" algn="l" defTabSz="676655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SzPct val="100000"/>
              <a:buAutoNum type="arabicPeriod" startAt="1"/>
              <a:defRPr sz="27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return H=(V, T) </a:t>
            </a:r>
          </a:p>
        </p:txBody>
      </p:sp>
      <p:sp>
        <p:nvSpPr>
          <p:cNvPr id="127" name="Algorithm Kruskal最小含括樹演算法"/>
          <p:cNvSpPr txBox="1"/>
          <p:nvPr/>
        </p:nvSpPr>
        <p:spPr>
          <a:xfrm>
            <a:off x="1859357" y="1602066"/>
            <a:ext cx="9512518" cy="1503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/>
              <a:defRPr b="1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Algorithm Kruskal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最小含括樹演算法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527" y="1123171"/>
            <a:ext cx="9621746" cy="7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圓形"/>
          <p:cNvSpPr/>
          <p:nvPr/>
        </p:nvSpPr>
        <p:spPr>
          <a:xfrm>
            <a:off x="2184399" y="4842933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079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1" name="線條"/>
          <p:cNvSpPr/>
          <p:nvPr/>
        </p:nvSpPr>
        <p:spPr>
          <a:xfrm flipH="1" flipV="1">
            <a:off x="3244519" y="5877917"/>
            <a:ext cx="2107804" cy="1777670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2" name="圓形"/>
          <p:cNvSpPr/>
          <p:nvPr/>
        </p:nvSpPr>
        <p:spPr>
          <a:xfrm>
            <a:off x="5122333" y="7255933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079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527" y="1123171"/>
            <a:ext cx="9621746" cy="7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圓形"/>
          <p:cNvSpPr/>
          <p:nvPr/>
        </p:nvSpPr>
        <p:spPr>
          <a:xfrm>
            <a:off x="2184400" y="4842933"/>
            <a:ext cx="1270000" cy="1270001"/>
          </a:xfrm>
          <a:prstGeom prst="ellipse">
            <a:avLst/>
          </a:prstGeom>
          <a:solidFill>
            <a:schemeClr val="accent1">
              <a:alpha val="45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6" name="線條"/>
          <p:cNvSpPr/>
          <p:nvPr/>
        </p:nvSpPr>
        <p:spPr>
          <a:xfrm flipH="1" flipV="1">
            <a:off x="3244519" y="5877917"/>
            <a:ext cx="2107804" cy="1777670"/>
          </a:xfrm>
          <a:prstGeom prst="line">
            <a:avLst/>
          </a:prstGeom>
          <a:ln w="2159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7" name="圓形"/>
          <p:cNvSpPr/>
          <p:nvPr/>
        </p:nvSpPr>
        <p:spPr>
          <a:xfrm>
            <a:off x="5122333" y="7255933"/>
            <a:ext cx="1270001" cy="1270001"/>
          </a:xfrm>
          <a:prstGeom prst="ellipse">
            <a:avLst/>
          </a:prstGeom>
          <a:solidFill>
            <a:schemeClr val="accent1">
              <a:alpha val="45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8" name="圓形"/>
          <p:cNvSpPr/>
          <p:nvPr/>
        </p:nvSpPr>
        <p:spPr>
          <a:xfrm>
            <a:off x="2184399" y="1286933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079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9" name="線條"/>
          <p:cNvSpPr/>
          <p:nvPr/>
        </p:nvSpPr>
        <p:spPr>
          <a:xfrm flipV="1">
            <a:off x="2819399" y="2525117"/>
            <a:ext cx="1" cy="2519458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527" y="1123171"/>
            <a:ext cx="9621746" cy="7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圓形"/>
          <p:cNvSpPr/>
          <p:nvPr/>
        </p:nvSpPr>
        <p:spPr>
          <a:xfrm>
            <a:off x="2184400" y="4842933"/>
            <a:ext cx="1270000" cy="1270001"/>
          </a:xfrm>
          <a:prstGeom prst="ellipse">
            <a:avLst/>
          </a:prstGeom>
          <a:solidFill>
            <a:schemeClr val="accent1">
              <a:alpha val="45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43" name="線條"/>
          <p:cNvSpPr/>
          <p:nvPr/>
        </p:nvSpPr>
        <p:spPr>
          <a:xfrm flipH="1" flipV="1">
            <a:off x="3244519" y="5877917"/>
            <a:ext cx="2107804" cy="1777670"/>
          </a:xfrm>
          <a:prstGeom prst="line">
            <a:avLst/>
          </a:prstGeom>
          <a:ln w="2159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4" name="圓形"/>
          <p:cNvSpPr/>
          <p:nvPr/>
        </p:nvSpPr>
        <p:spPr>
          <a:xfrm>
            <a:off x="5122333" y="7255933"/>
            <a:ext cx="1270001" cy="1270001"/>
          </a:xfrm>
          <a:prstGeom prst="ellipse">
            <a:avLst/>
          </a:prstGeom>
          <a:solidFill>
            <a:schemeClr val="accent1">
              <a:alpha val="45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45" name="圓形"/>
          <p:cNvSpPr/>
          <p:nvPr/>
        </p:nvSpPr>
        <p:spPr>
          <a:xfrm>
            <a:off x="2184400" y="1286933"/>
            <a:ext cx="1270000" cy="1270001"/>
          </a:xfrm>
          <a:prstGeom prst="ellipse">
            <a:avLst/>
          </a:prstGeom>
          <a:solidFill>
            <a:schemeClr val="accent1">
              <a:alpha val="5526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46" name="線條"/>
          <p:cNvSpPr/>
          <p:nvPr/>
        </p:nvSpPr>
        <p:spPr>
          <a:xfrm flipV="1">
            <a:off x="2819400" y="2525117"/>
            <a:ext cx="0" cy="2519458"/>
          </a:xfrm>
          <a:prstGeom prst="line">
            <a:avLst/>
          </a:prstGeom>
          <a:ln w="215900">
            <a:solidFill>
              <a:srgbClr val="2090D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7" name="圓形"/>
          <p:cNvSpPr/>
          <p:nvPr/>
        </p:nvSpPr>
        <p:spPr>
          <a:xfrm>
            <a:off x="7509933" y="4546600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079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48" name="線條"/>
          <p:cNvSpPr/>
          <p:nvPr/>
        </p:nvSpPr>
        <p:spPr>
          <a:xfrm flipH="1" flipV="1">
            <a:off x="3251200" y="2274821"/>
            <a:ext cx="4467226" cy="2781793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527" y="1123171"/>
            <a:ext cx="9621746" cy="7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圓形"/>
          <p:cNvSpPr/>
          <p:nvPr/>
        </p:nvSpPr>
        <p:spPr>
          <a:xfrm>
            <a:off x="2184400" y="4842933"/>
            <a:ext cx="1270000" cy="1270001"/>
          </a:xfrm>
          <a:prstGeom prst="ellipse">
            <a:avLst/>
          </a:prstGeom>
          <a:solidFill>
            <a:schemeClr val="accent1">
              <a:alpha val="45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52" name="線條"/>
          <p:cNvSpPr/>
          <p:nvPr/>
        </p:nvSpPr>
        <p:spPr>
          <a:xfrm flipH="1" flipV="1">
            <a:off x="3244519" y="5877917"/>
            <a:ext cx="2107804" cy="1777670"/>
          </a:xfrm>
          <a:prstGeom prst="line">
            <a:avLst/>
          </a:prstGeom>
          <a:ln w="2159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3" name="圓形"/>
          <p:cNvSpPr/>
          <p:nvPr/>
        </p:nvSpPr>
        <p:spPr>
          <a:xfrm>
            <a:off x="5122333" y="7255933"/>
            <a:ext cx="1270001" cy="1270001"/>
          </a:xfrm>
          <a:prstGeom prst="ellipse">
            <a:avLst/>
          </a:prstGeom>
          <a:solidFill>
            <a:schemeClr val="accent1">
              <a:alpha val="45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54" name="圓形"/>
          <p:cNvSpPr/>
          <p:nvPr/>
        </p:nvSpPr>
        <p:spPr>
          <a:xfrm>
            <a:off x="2184400" y="1286933"/>
            <a:ext cx="1270000" cy="1270001"/>
          </a:xfrm>
          <a:prstGeom prst="ellipse">
            <a:avLst/>
          </a:prstGeom>
          <a:solidFill>
            <a:schemeClr val="accent1">
              <a:alpha val="5526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55" name="線條"/>
          <p:cNvSpPr/>
          <p:nvPr/>
        </p:nvSpPr>
        <p:spPr>
          <a:xfrm flipV="1">
            <a:off x="2819400" y="2525117"/>
            <a:ext cx="0" cy="2519458"/>
          </a:xfrm>
          <a:prstGeom prst="line">
            <a:avLst/>
          </a:prstGeom>
          <a:ln w="215900">
            <a:solidFill>
              <a:srgbClr val="2090D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6" name="圓形"/>
          <p:cNvSpPr/>
          <p:nvPr/>
        </p:nvSpPr>
        <p:spPr>
          <a:xfrm>
            <a:off x="7509933" y="4546600"/>
            <a:ext cx="1270001" cy="1270000"/>
          </a:xfrm>
          <a:prstGeom prst="ellipse">
            <a:avLst/>
          </a:prstGeom>
          <a:solidFill>
            <a:schemeClr val="accent1">
              <a:alpha val="525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57" name="線條"/>
          <p:cNvSpPr/>
          <p:nvPr/>
        </p:nvSpPr>
        <p:spPr>
          <a:xfrm flipH="1" flipV="1">
            <a:off x="3251200" y="2274821"/>
            <a:ext cx="4467226" cy="2781793"/>
          </a:xfrm>
          <a:prstGeom prst="line">
            <a:avLst/>
          </a:prstGeom>
          <a:ln w="2159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8" name="線條"/>
          <p:cNvSpPr/>
          <p:nvPr/>
        </p:nvSpPr>
        <p:spPr>
          <a:xfrm flipH="1">
            <a:off x="6193234" y="5567061"/>
            <a:ext cx="1669125" cy="1987522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9" name="打叉"/>
          <p:cNvSpPr/>
          <p:nvPr/>
        </p:nvSpPr>
        <p:spPr>
          <a:xfrm>
            <a:off x="6610085" y="6114029"/>
            <a:ext cx="956219" cy="1129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DD2D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527" y="1123171"/>
            <a:ext cx="9621746" cy="7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圓形"/>
          <p:cNvSpPr/>
          <p:nvPr/>
        </p:nvSpPr>
        <p:spPr>
          <a:xfrm>
            <a:off x="2184400" y="4842933"/>
            <a:ext cx="1270000" cy="1270001"/>
          </a:xfrm>
          <a:prstGeom prst="ellipse">
            <a:avLst/>
          </a:prstGeom>
          <a:solidFill>
            <a:schemeClr val="accent1">
              <a:alpha val="45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63" name="線條"/>
          <p:cNvSpPr/>
          <p:nvPr/>
        </p:nvSpPr>
        <p:spPr>
          <a:xfrm flipH="1" flipV="1">
            <a:off x="3244519" y="5877917"/>
            <a:ext cx="2107804" cy="1777670"/>
          </a:xfrm>
          <a:prstGeom prst="line">
            <a:avLst/>
          </a:prstGeom>
          <a:ln w="2159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4" name="圓形"/>
          <p:cNvSpPr/>
          <p:nvPr/>
        </p:nvSpPr>
        <p:spPr>
          <a:xfrm>
            <a:off x="5122333" y="7255933"/>
            <a:ext cx="1270001" cy="1270001"/>
          </a:xfrm>
          <a:prstGeom prst="ellipse">
            <a:avLst/>
          </a:prstGeom>
          <a:solidFill>
            <a:schemeClr val="accent1">
              <a:alpha val="45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65" name="圓形"/>
          <p:cNvSpPr/>
          <p:nvPr/>
        </p:nvSpPr>
        <p:spPr>
          <a:xfrm>
            <a:off x="2184400" y="1286933"/>
            <a:ext cx="1270000" cy="1270001"/>
          </a:xfrm>
          <a:prstGeom prst="ellipse">
            <a:avLst/>
          </a:prstGeom>
          <a:solidFill>
            <a:schemeClr val="accent1">
              <a:alpha val="5526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66" name="線條"/>
          <p:cNvSpPr/>
          <p:nvPr/>
        </p:nvSpPr>
        <p:spPr>
          <a:xfrm flipV="1">
            <a:off x="2819400" y="2525117"/>
            <a:ext cx="0" cy="2519458"/>
          </a:xfrm>
          <a:prstGeom prst="line">
            <a:avLst/>
          </a:prstGeom>
          <a:ln w="215900">
            <a:solidFill>
              <a:srgbClr val="2090D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7" name="圓形"/>
          <p:cNvSpPr/>
          <p:nvPr/>
        </p:nvSpPr>
        <p:spPr>
          <a:xfrm>
            <a:off x="7509933" y="4546600"/>
            <a:ext cx="1270001" cy="1270000"/>
          </a:xfrm>
          <a:prstGeom prst="ellipse">
            <a:avLst/>
          </a:prstGeom>
          <a:solidFill>
            <a:schemeClr val="accent1">
              <a:alpha val="525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68" name="線條"/>
          <p:cNvSpPr/>
          <p:nvPr/>
        </p:nvSpPr>
        <p:spPr>
          <a:xfrm flipH="1" flipV="1">
            <a:off x="3251200" y="2274821"/>
            <a:ext cx="4467226" cy="2781793"/>
          </a:xfrm>
          <a:prstGeom prst="line">
            <a:avLst/>
          </a:prstGeom>
          <a:ln w="2159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9" name="線條"/>
          <p:cNvSpPr/>
          <p:nvPr/>
        </p:nvSpPr>
        <p:spPr>
          <a:xfrm flipH="1">
            <a:off x="6193234" y="5567061"/>
            <a:ext cx="1669125" cy="1987522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0" name="打叉"/>
          <p:cNvSpPr/>
          <p:nvPr/>
        </p:nvSpPr>
        <p:spPr>
          <a:xfrm>
            <a:off x="6610085" y="6114029"/>
            <a:ext cx="956219" cy="1129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DD2D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71" name="線條"/>
          <p:cNvSpPr/>
          <p:nvPr/>
        </p:nvSpPr>
        <p:spPr>
          <a:xfrm flipH="1" flipV="1">
            <a:off x="3323035" y="2008916"/>
            <a:ext cx="2572628" cy="1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2" name="打叉"/>
          <p:cNvSpPr/>
          <p:nvPr/>
        </p:nvSpPr>
        <p:spPr>
          <a:xfrm>
            <a:off x="3485885" y="1356967"/>
            <a:ext cx="956219" cy="1129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DD2D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527" y="1123171"/>
            <a:ext cx="9621746" cy="7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圓形"/>
          <p:cNvSpPr/>
          <p:nvPr/>
        </p:nvSpPr>
        <p:spPr>
          <a:xfrm>
            <a:off x="2184400" y="4842933"/>
            <a:ext cx="1270000" cy="1270001"/>
          </a:xfrm>
          <a:prstGeom prst="ellipse">
            <a:avLst/>
          </a:prstGeom>
          <a:solidFill>
            <a:schemeClr val="accent1">
              <a:alpha val="45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76" name="線條"/>
          <p:cNvSpPr/>
          <p:nvPr/>
        </p:nvSpPr>
        <p:spPr>
          <a:xfrm flipH="1" flipV="1">
            <a:off x="3244519" y="5877917"/>
            <a:ext cx="2107804" cy="1777670"/>
          </a:xfrm>
          <a:prstGeom prst="line">
            <a:avLst/>
          </a:prstGeom>
          <a:ln w="2159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7" name="圓形"/>
          <p:cNvSpPr/>
          <p:nvPr/>
        </p:nvSpPr>
        <p:spPr>
          <a:xfrm>
            <a:off x="5173133" y="7289800"/>
            <a:ext cx="1270001" cy="1270001"/>
          </a:xfrm>
          <a:prstGeom prst="ellipse">
            <a:avLst/>
          </a:prstGeom>
          <a:solidFill>
            <a:schemeClr val="accent1">
              <a:alpha val="458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78" name="圓形"/>
          <p:cNvSpPr/>
          <p:nvPr/>
        </p:nvSpPr>
        <p:spPr>
          <a:xfrm>
            <a:off x="2184400" y="1286933"/>
            <a:ext cx="1270000" cy="1270001"/>
          </a:xfrm>
          <a:prstGeom prst="ellipse">
            <a:avLst/>
          </a:prstGeom>
          <a:solidFill>
            <a:schemeClr val="accent1">
              <a:alpha val="5526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79" name="線條"/>
          <p:cNvSpPr/>
          <p:nvPr/>
        </p:nvSpPr>
        <p:spPr>
          <a:xfrm flipV="1">
            <a:off x="2819400" y="2525117"/>
            <a:ext cx="0" cy="2519458"/>
          </a:xfrm>
          <a:prstGeom prst="line">
            <a:avLst/>
          </a:prstGeom>
          <a:ln w="215900">
            <a:solidFill>
              <a:srgbClr val="2090D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0" name="圓形"/>
          <p:cNvSpPr/>
          <p:nvPr/>
        </p:nvSpPr>
        <p:spPr>
          <a:xfrm>
            <a:off x="7509933" y="4546600"/>
            <a:ext cx="1270001" cy="1270000"/>
          </a:xfrm>
          <a:prstGeom prst="ellipse">
            <a:avLst/>
          </a:prstGeom>
          <a:solidFill>
            <a:schemeClr val="accent1">
              <a:alpha val="525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81" name="線條"/>
          <p:cNvSpPr/>
          <p:nvPr/>
        </p:nvSpPr>
        <p:spPr>
          <a:xfrm flipH="1" flipV="1">
            <a:off x="3251200" y="2274821"/>
            <a:ext cx="4467226" cy="2781793"/>
          </a:xfrm>
          <a:prstGeom prst="line">
            <a:avLst/>
          </a:prstGeom>
          <a:ln w="2159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2" name="線條"/>
          <p:cNvSpPr/>
          <p:nvPr/>
        </p:nvSpPr>
        <p:spPr>
          <a:xfrm flipH="1">
            <a:off x="6193234" y="5567061"/>
            <a:ext cx="1669125" cy="1987522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3" name="打叉"/>
          <p:cNvSpPr/>
          <p:nvPr/>
        </p:nvSpPr>
        <p:spPr>
          <a:xfrm>
            <a:off x="6549687" y="5843095"/>
            <a:ext cx="956219" cy="1129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DD2D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84" name="線條"/>
          <p:cNvSpPr/>
          <p:nvPr/>
        </p:nvSpPr>
        <p:spPr>
          <a:xfrm flipH="1" flipV="1">
            <a:off x="3323035" y="2008916"/>
            <a:ext cx="2572628" cy="1"/>
          </a:xfrm>
          <a:prstGeom prst="line">
            <a:avLst/>
          </a:prstGeom>
          <a:ln w="215900">
            <a:solidFill>
              <a:srgbClr val="AE7D8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5" name="打叉"/>
          <p:cNvSpPr/>
          <p:nvPr/>
        </p:nvSpPr>
        <p:spPr>
          <a:xfrm>
            <a:off x="3485885" y="1356967"/>
            <a:ext cx="956219" cy="1129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DD2D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cxnSp>
        <p:nvCxnSpPr>
          <p:cNvPr id="186" name="連接線"/>
          <p:cNvCxnSpPr>
            <a:stCxn id="177" idx="0"/>
            <a:endCxn id="187" idx="0"/>
          </p:cNvCxnSpPr>
          <p:nvPr/>
        </p:nvCxnSpPr>
        <p:spPr>
          <a:xfrm flipV="1">
            <a:off x="5808133" y="3378199"/>
            <a:ext cx="4783667" cy="4546602"/>
          </a:xfrm>
          <a:prstGeom prst="straightConnector1">
            <a:avLst/>
          </a:prstGeom>
          <a:ln w="215900">
            <a:solidFill>
              <a:srgbClr val="B8778D"/>
            </a:solidFill>
            <a:miter lim="400000"/>
          </a:ln>
        </p:spPr>
      </p:cxnSp>
      <p:sp>
        <p:nvSpPr>
          <p:cNvPr id="187" name="圓形"/>
          <p:cNvSpPr/>
          <p:nvPr/>
        </p:nvSpPr>
        <p:spPr>
          <a:xfrm>
            <a:off x="9956799" y="2743199"/>
            <a:ext cx="1270001" cy="1270001"/>
          </a:xfrm>
          <a:prstGeom prst="ellipse">
            <a:avLst/>
          </a:prstGeom>
          <a:solidFill>
            <a:schemeClr val="accent5">
              <a:hueOff val="-33904"/>
              <a:satOff val="26304"/>
              <a:lumOff val="-35446"/>
              <a:alpha val="5256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