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991" r:id="rId2"/>
    <p:sldId id="1095" r:id="rId3"/>
    <p:sldId id="1080" r:id="rId4"/>
    <p:sldId id="1097" r:id="rId5"/>
    <p:sldId id="1096" r:id="rId6"/>
    <p:sldId id="1098" r:id="rId7"/>
    <p:sldId id="1099" r:id="rId8"/>
    <p:sldId id="1100" r:id="rId9"/>
    <p:sldId id="1101" r:id="rId10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>
          <p15:clr>
            <a:srgbClr val="A4A3A4"/>
          </p15:clr>
        </p15:guide>
        <p15:guide id="2" pos="37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34">
          <p15:clr>
            <a:srgbClr val="A4A3A4"/>
          </p15:clr>
        </p15:guide>
        <p15:guide id="2" pos="211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E99A9"/>
    <a:srgbClr val="00D900"/>
    <a:srgbClr val="FD5D3D"/>
    <a:srgbClr val="612053"/>
    <a:srgbClr val="FFFFFF"/>
    <a:srgbClr val="FE5A3E"/>
    <a:srgbClr val="0D1655"/>
    <a:srgbClr val="ED7D31"/>
    <a:srgbClr val="BB0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93841" autoAdjust="0"/>
  </p:normalViewPr>
  <p:slideViewPr>
    <p:cSldViewPr snapToGrid="0">
      <p:cViewPr varScale="1">
        <p:scale>
          <a:sx n="122" d="100"/>
          <a:sy n="122" d="100"/>
        </p:scale>
        <p:origin x="96" y="300"/>
      </p:cViewPr>
      <p:guideLst>
        <p:guide orient="horz" pos="2126"/>
        <p:guide pos="37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78"/>
      </p:cViewPr>
      <p:guideLst>
        <p:guide orient="horz" pos="2834"/>
        <p:guide pos="21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5B7F0-EA63-4C0D-9E04-442451976120}" type="datetimeFigureOut">
              <a:rPr lang="zh-CN" altLang="en-US" smtClean="0"/>
              <a:pPr/>
              <a:t>2016/3/17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4CA97-F791-4B0D-B6BC-B937D7EA6B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8828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37A4A-3019-42F5-9F7E-FDD4EE680D52}" type="datetimeFigureOut">
              <a:rPr lang="zh-CN" altLang="en-US" smtClean="0"/>
              <a:pPr/>
              <a:t>2016/3/17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220AA-DA88-4767-8303-36541A1639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8006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2AC7-036F-424F-A6EB-24732E6F8CBE}" type="datetime1">
              <a:rPr lang="zh-CN" altLang="en-US" smtClean="0"/>
              <a:pPr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C5AC-7F8C-BE4E-B16A-C02790D672F1}" type="datetime1">
              <a:rPr lang="zh-CN" altLang="en-US" smtClean="0"/>
              <a:pPr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ounded Rectangle 24"/>
          <p:cNvSpPr/>
          <p:nvPr userDrawn="1"/>
        </p:nvSpPr>
        <p:spPr>
          <a:xfrm>
            <a:off x="829345" y="6548700"/>
            <a:ext cx="485546" cy="201864"/>
          </a:xfrm>
          <a:prstGeom prst="roundRect">
            <a:avLst>
              <a:gd name="adj" fmla="val 50000"/>
            </a:avLst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13105">
              <a:defRPr/>
            </a:pPr>
            <a:endParaRPr lang="bg-BG" sz="1405" kern="0" smtClean="0">
              <a:solidFill>
                <a:srgbClr val="297F9D"/>
              </a:solidFill>
            </a:endParaRPr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758180" y="6511047"/>
            <a:ext cx="635855" cy="2781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100" b="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13105">
              <a:defRPr/>
            </a:pPr>
            <a:fld id="{48F63A3B-78C7-47BE-AE5E-E10140E04643}" type="slidenum">
              <a:rPr lang="en-US" smtClean="0">
                <a:solidFill>
                  <a:srgbClr val="FAFAFA"/>
                </a:solidFill>
              </a:rPr>
              <a:pPr defTabSz="713105">
                <a:defRPr/>
              </a:pPr>
              <a:t>‹#›</a:t>
            </a:fld>
            <a:endParaRPr lang="en-US" dirty="0">
              <a:solidFill>
                <a:srgbClr val="FAFAFA"/>
              </a:solidFill>
            </a:endParaRPr>
          </a:p>
        </p:txBody>
      </p:sp>
      <p:sp>
        <p:nvSpPr>
          <p:cNvPr id="14" name="Rounded Rectangle 14"/>
          <p:cNvSpPr/>
          <p:nvPr userDrawn="1"/>
        </p:nvSpPr>
        <p:spPr>
          <a:xfrm flipV="1">
            <a:off x="830591" y="6456631"/>
            <a:ext cx="10603230" cy="1800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13105">
              <a:defRPr/>
            </a:pPr>
            <a:endParaRPr lang="bg-BG" sz="1405" kern="0" smtClean="0">
              <a:solidFill>
                <a:srgbClr val="9BBC57"/>
              </a:solidFill>
            </a:endParaRPr>
          </a:p>
        </p:txBody>
      </p:sp>
      <p:sp>
        <p:nvSpPr>
          <p:cNvPr id="15" name="Freeform 539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11218987" y="6551903"/>
            <a:ext cx="213298" cy="214054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256 w 512"/>
              <a:gd name="T11" fmla="*/ 464 h 512"/>
              <a:gd name="T12" fmla="*/ 48 w 512"/>
              <a:gd name="T13" fmla="*/ 256 h 512"/>
              <a:gd name="T14" fmla="*/ 256 w 512"/>
              <a:gd name="T15" fmla="*/ 48 h 512"/>
              <a:gd name="T16" fmla="*/ 464 w 512"/>
              <a:gd name="T17" fmla="*/ 256 h 512"/>
              <a:gd name="T18" fmla="*/ 256 w 512"/>
              <a:gd name="T19" fmla="*/ 464 h 512"/>
              <a:gd name="T20" fmla="*/ 192 w 512"/>
              <a:gd name="T21" fmla="*/ 144 h 512"/>
              <a:gd name="T22" fmla="*/ 384 w 512"/>
              <a:gd name="T23" fmla="*/ 256 h 512"/>
              <a:gd name="T24" fmla="*/ 192 w 512"/>
              <a:gd name="T25" fmla="*/ 368 h 512"/>
              <a:gd name="T26" fmla="*/ 192 w 512"/>
              <a:gd name="T27" fmla="*/ 14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5" y="0"/>
                  <a:pt x="0" y="115"/>
                  <a:pt x="0" y="256"/>
                </a:cubicBezTo>
                <a:cubicBezTo>
                  <a:pt x="0" y="397"/>
                  <a:pt x="115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5"/>
                  <a:pt x="397" y="0"/>
                  <a:pt x="256" y="0"/>
                </a:cubicBezTo>
                <a:close/>
                <a:moveTo>
                  <a:pt x="256" y="464"/>
                </a:moveTo>
                <a:cubicBezTo>
                  <a:pt x="141" y="464"/>
                  <a:pt x="48" y="371"/>
                  <a:pt x="48" y="256"/>
                </a:cubicBezTo>
                <a:cubicBezTo>
                  <a:pt x="48" y="141"/>
                  <a:pt x="141" y="48"/>
                  <a:pt x="256" y="48"/>
                </a:cubicBezTo>
                <a:cubicBezTo>
                  <a:pt x="371" y="48"/>
                  <a:pt x="464" y="141"/>
                  <a:pt x="464" y="256"/>
                </a:cubicBezTo>
                <a:cubicBezTo>
                  <a:pt x="464" y="371"/>
                  <a:pt x="371" y="464"/>
                  <a:pt x="256" y="464"/>
                </a:cubicBezTo>
                <a:close/>
                <a:moveTo>
                  <a:pt x="192" y="144"/>
                </a:moveTo>
                <a:cubicBezTo>
                  <a:pt x="384" y="256"/>
                  <a:pt x="384" y="256"/>
                  <a:pt x="384" y="256"/>
                </a:cubicBezTo>
                <a:cubicBezTo>
                  <a:pt x="192" y="368"/>
                  <a:pt x="192" y="368"/>
                  <a:pt x="192" y="368"/>
                </a:cubicBezTo>
                <a:lnTo>
                  <a:pt x="192" y="14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713105">
              <a:defRPr/>
            </a:pPr>
            <a:endParaRPr lang="en-US" sz="1405" kern="0" smtClean="0">
              <a:solidFill>
                <a:srgbClr val="297F9D">
                  <a:lumMod val="85000"/>
                </a:srgbClr>
              </a:solidFill>
            </a:endParaRPr>
          </a:p>
        </p:txBody>
      </p:sp>
      <p:sp>
        <p:nvSpPr>
          <p:cNvPr id="16" name="Freeform 539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 flipH="1">
            <a:off x="10975697" y="6551903"/>
            <a:ext cx="213298" cy="214054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256 w 512"/>
              <a:gd name="T11" fmla="*/ 464 h 512"/>
              <a:gd name="T12" fmla="*/ 48 w 512"/>
              <a:gd name="T13" fmla="*/ 256 h 512"/>
              <a:gd name="T14" fmla="*/ 256 w 512"/>
              <a:gd name="T15" fmla="*/ 48 h 512"/>
              <a:gd name="T16" fmla="*/ 464 w 512"/>
              <a:gd name="T17" fmla="*/ 256 h 512"/>
              <a:gd name="T18" fmla="*/ 256 w 512"/>
              <a:gd name="T19" fmla="*/ 464 h 512"/>
              <a:gd name="T20" fmla="*/ 192 w 512"/>
              <a:gd name="T21" fmla="*/ 144 h 512"/>
              <a:gd name="T22" fmla="*/ 384 w 512"/>
              <a:gd name="T23" fmla="*/ 256 h 512"/>
              <a:gd name="T24" fmla="*/ 192 w 512"/>
              <a:gd name="T25" fmla="*/ 368 h 512"/>
              <a:gd name="T26" fmla="*/ 192 w 512"/>
              <a:gd name="T27" fmla="*/ 14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5" y="0"/>
                  <a:pt x="0" y="115"/>
                  <a:pt x="0" y="256"/>
                </a:cubicBezTo>
                <a:cubicBezTo>
                  <a:pt x="0" y="397"/>
                  <a:pt x="115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5"/>
                  <a:pt x="397" y="0"/>
                  <a:pt x="256" y="0"/>
                </a:cubicBezTo>
                <a:close/>
                <a:moveTo>
                  <a:pt x="256" y="464"/>
                </a:moveTo>
                <a:cubicBezTo>
                  <a:pt x="141" y="464"/>
                  <a:pt x="48" y="371"/>
                  <a:pt x="48" y="256"/>
                </a:cubicBezTo>
                <a:cubicBezTo>
                  <a:pt x="48" y="141"/>
                  <a:pt x="141" y="48"/>
                  <a:pt x="256" y="48"/>
                </a:cubicBezTo>
                <a:cubicBezTo>
                  <a:pt x="371" y="48"/>
                  <a:pt x="464" y="141"/>
                  <a:pt x="464" y="256"/>
                </a:cubicBezTo>
                <a:cubicBezTo>
                  <a:pt x="464" y="371"/>
                  <a:pt x="371" y="464"/>
                  <a:pt x="256" y="464"/>
                </a:cubicBezTo>
                <a:close/>
                <a:moveTo>
                  <a:pt x="192" y="144"/>
                </a:moveTo>
                <a:cubicBezTo>
                  <a:pt x="384" y="256"/>
                  <a:pt x="384" y="256"/>
                  <a:pt x="384" y="256"/>
                </a:cubicBezTo>
                <a:cubicBezTo>
                  <a:pt x="192" y="368"/>
                  <a:pt x="192" y="368"/>
                  <a:pt x="192" y="368"/>
                </a:cubicBezTo>
                <a:lnTo>
                  <a:pt x="192" y="14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713105">
              <a:defRPr/>
            </a:pPr>
            <a:endParaRPr lang="en-US" sz="1405" kern="0" smtClean="0">
              <a:solidFill>
                <a:srgbClr val="297F9D">
                  <a:lumMod val="85000"/>
                </a:srgbClr>
              </a:solidFill>
            </a:endParaRPr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4710023" y="6465631"/>
            <a:ext cx="4107478" cy="323165"/>
            <a:chOff x="3847105" y="6437053"/>
            <a:chExt cx="4107478" cy="323165"/>
          </a:xfrm>
        </p:grpSpPr>
        <p:sp>
          <p:nvSpPr>
            <p:cNvPr id="17" name="TextBox 19"/>
            <p:cNvSpPr txBox="1"/>
            <p:nvPr userDrawn="1"/>
          </p:nvSpPr>
          <p:spPr>
            <a:xfrm>
              <a:off x="3972776" y="6437053"/>
              <a:ext cx="398180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13105"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k12.101.com</a:t>
              </a:r>
              <a:endParaRPr lang="bg-BG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8" name="Oval 25"/>
            <p:cNvSpPr/>
            <p:nvPr userDrawn="1"/>
          </p:nvSpPr>
          <p:spPr>
            <a:xfrm>
              <a:off x="5438102" y="6587736"/>
              <a:ext cx="55320" cy="55320"/>
            </a:xfrm>
            <a:prstGeom prst="ellipse">
              <a:avLst/>
            </a:prstGeom>
            <a:solidFill>
              <a:srgbClr val="2FC9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13105">
                <a:defRPr/>
              </a:pPr>
              <a:endParaRPr lang="bg-BG" sz="1405" kern="0" smtClean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3847105" y="6500260"/>
              <a:ext cx="1705994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9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华渔未来教育科技有限公司</a:t>
              </a:r>
              <a:endParaRPr lang="zh-CN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09DCF6E-5DE3-B649-8B84-FEFFE2409DB5}" type="datetime1">
              <a:rPr lang="zh-CN" altLang="en-US" smtClean="0"/>
              <a:pPr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20B6-AAF4-CB4C-AC58-F7AF357AAA88}" type="datetime1">
              <a:rPr lang="zh-CN" altLang="en-US" smtClean="0"/>
              <a:pPr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9524-E876-D942-A6CC-39C160F551D8}" type="datetime1">
              <a:rPr lang="zh-CN" altLang="en-US" smtClean="0"/>
              <a:pPr/>
              <a:t>2016/3/17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62E-79F8-2B43-8E2A-31A2BE20A266}" type="datetime1">
              <a:rPr lang="zh-CN" altLang="en-US" smtClean="0"/>
              <a:pPr/>
              <a:t>2016/3/17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EAB0-2B5A-8145-8481-74379D3F77E0}" type="datetime1">
              <a:rPr lang="zh-CN" altLang="en-US" smtClean="0"/>
              <a:pPr/>
              <a:t>2016/3/17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525E-D048-BD45-A745-B3E3443D2D10}" type="datetime1">
              <a:rPr lang="zh-CN" altLang="en-US" smtClean="0"/>
              <a:pPr/>
              <a:t>2016/3/17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FE78-740A-4D43-96EF-7B1CE020F78E}" type="datetime1">
              <a:rPr lang="zh-CN" altLang="en-US" smtClean="0"/>
              <a:pPr/>
              <a:t>2016/3/17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B78FB8-9F68-1E4A-B62A-2AED53BDA0C7}" type="datetime1">
              <a:rPr lang="zh-CN" altLang="en-US" smtClean="0"/>
              <a:pPr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4E766-8968-A543-9737-F5FAAD1F20DE}" type="datetime1">
              <a:rPr lang="zh-CN" altLang="en-US" smtClean="0"/>
              <a:pPr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内容占位符 7" descr="logo"/>
          <p:cNvPicPr>
            <a:picLocks noChangeAspect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>
          <a:xfrm>
            <a:off x="11118215" y="12065"/>
            <a:ext cx="1048385" cy="11715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82401" y="1933778"/>
            <a:ext cx="11627198" cy="2852737"/>
          </a:xfrm>
        </p:spPr>
        <p:txBody>
          <a:bodyPr/>
          <a:lstStyle/>
          <a:p>
            <a:pPr algn="r"/>
            <a:r>
              <a:rPr lang="zh-CN" altLang="en-US"/>
              <a:t>业</a:t>
            </a:r>
            <a:r>
              <a:rPr lang="zh-CN" altLang="en-US" smtClean="0"/>
              <a:t>务和数据模型的对比分析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4000" smtClean="0"/>
              <a:t>--99</a:t>
            </a:r>
            <a:r>
              <a:rPr lang="zh-CN" altLang="en-US" sz="4000"/>
              <a:t>家</a:t>
            </a:r>
            <a:r>
              <a:rPr lang="zh-CN" altLang="en-US" sz="4000" smtClean="0"/>
              <a:t>居和</a:t>
            </a:r>
            <a:r>
              <a:rPr lang="en-US" altLang="zh-CN" sz="4000" smtClean="0"/>
              <a:t>ND</a:t>
            </a:r>
            <a:r>
              <a:rPr lang="zh-CN" altLang="en-US" sz="4000" smtClean="0"/>
              <a:t>资源库</a:t>
            </a:r>
            <a:endParaRPr lang="zh-CN" altLang="en-US" sz="4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目标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从业务模型上分析两者之间的侧重点。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从数据模型上考虑资源管理的科学性和灵活性。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879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35525" y="59625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36243" y="40016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smtClean="0">
                <a:latin typeface="微软雅黑" pitchFamily="34" charset="-122"/>
                <a:ea typeface="微软雅黑" pitchFamily="34" charset="-122"/>
              </a:rPr>
              <a:t>99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家具资源库的业务模型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Users\Public\Documents\im\830917@nd\Image\aa31c273ee52346cacfef36a0365a0a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65" y="1084961"/>
            <a:ext cx="9121669" cy="577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13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2049" name="Picture 1" descr="C:\Users\Public\Documents\im\830917@nd\Image\db445e5ca587ec400aa10784d064ee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411" y="925713"/>
            <a:ext cx="8713177" cy="592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 rot="5400000">
            <a:off x="35525" y="59625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6243" y="40016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smtClean="0"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资源库的业务模型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9019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136484" y="507177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37202" y="311083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业务对比分析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6192" y="1304137"/>
            <a:ext cx="1012494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99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家居更偏向于终端业务，属于业务系统，涵盖的功能模块较多。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99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家居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在资源管理方面，实现了基于独立的一颗分类树进行资源管理和检索。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资源库专业构建资源平台，在资源的元数据管理，版本，安全，转换处理，公私有库设计，检索服务，分类维度，资源关系方面做的更加专业和通用。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资源库具有针对资源更加专业的国际标准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【LOM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DC】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作为理论依据。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资源库更加专注于资源本体，具体的业务行为交由上层业务进行处理。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资源库对接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SDP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的内容服务，亚马逊的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S3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存储，统一的账户管理。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资源库可以对接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IM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，社交，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Elearning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等业务平台。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资源库支持资源分享，公私有库资源分发以及资源评注等基础功能，和统计能力。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74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35525" y="59625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36243" y="40016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smtClean="0">
                <a:latin typeface="微软雅黑" pitchFamily="34" charset="-122"/>
                <a:ea typeface="微软雅黑" pitchFamily="34" charset="-122"/>
              </a:rPr>
              <a:t>99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家具资源数据模型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7" name="Picture 1" descr="C:\Users\Public\Documents\im\830917@nd\Image\0723290d4fee860df58c148df9c380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367" y="0"/>
            <a:ext cx="4862633" cy="681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Public\Documents\im\830917@nd\Image\73ea757592359de5bb7a1e4e0b7f26a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78" y="1006639"/>
            <a:ext cx="3462874" cy="537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4575988" y="20021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资</a:t>
            </a:r>
            <a:r>
              <a:rPr lang="zh-CN" altLang="en-US" smtClean="0">
                <a:solidFill>
                  <a:schemeClr val="bg1"/>
                </a:solidFill>
              </a:rPr>
              <a:t>源元数据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45156" y="36998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分类树数据模型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>
          <a:xfrm>
            <a:off x="5914816" y="2186856"/>
            <a:ext cx="1414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3827852" y="3884466"/>
            <a:ext cx="748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48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rot="5400000">
            <a:off x="35525" y="59625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6243" y="40016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smtClean="0"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资源库数据模型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3" name="Picture 1" descr="C:\Users\Public\Documents\im\830917@nd\Image\44db0d083302631304bf80735be73be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31" y="1097662"/>
            <a:ext cx="10126540" cy="525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39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136484" y="507177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37202" y="311083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数据模型对比分析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6192" y="1304137"/>
            <a:ext cx="1012494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99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家居在资源分类方面根据自有业务划分，并未考虑多领域，多维度的资源使用。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99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家具在资源分类方面缺少分类路径标识，存在数据分类标识过度混淆资源的问题。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资源库的分类模型，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taxoncode+taxonpath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的模式，避免混淆，灵活匹配，多维度定位资源。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99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家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居在资源元数据上，缺少基于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LOM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DC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的元数据规范标准。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99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家居在元数据的扩展和平台扩展等属性上，缺少扩展能力。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资源库在元数据扩展，技术属性上的扩展支持灵活。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资源库的数据模型基于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LOM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DC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的元数据国际标准的基础上进行扩展。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125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pSp>
        <p:nvGrpSpPr>
          <p:cNvPr id="9" name="组合 20"/>
          <p:cNvGrpSpPr/>
          <p:nvPr/>
        </p:nvGrpSpPr>
        <p:grpSpPr bwMode="auto">
          <a:xfrm>
            <a:off x="1283556" y="2198742"/>
            <a:ext cx="9464675" cy="2386934"/>
            <a:chOff x="0" y="1900829"/>
            <a:chExt cx="9465015" cy="2386842"/>
          </a:xfrm>
        </p:grpSpPr>
        <p:sp>
          <p:nvSpPr>
            <p:cNvPr id="10" name="文本框 1"/>
            <p:cNvSpPr>
              <a:spLocks noChangeArrowheads="1"/>
            </p:cNvSpPr>
            <p:nvPr/>
          </p:nvSpPr>
          <p:spPr bwMode="auto">
            <a:xfrm>
              <a:off x="2387109" y="1900829"/>
              <a:ext cx="4170831" cy="1395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9600" b="1">
                  <a:solidFill>
                    <a:srgbClr val="2E75B6"/>
                  </a:solidFill>
                  <a:latin typeface="微软雅黑" pitchFamily="34" charset="-122"/>
                  <a:sym typeface="微软雅黑" pitchFamily="34" charset="-122"/>
                </a:rPr>
                <a:t>Thanks</a:t>
              </a:r>
              <a:endParaRPr lang="zh-CN" altLang="en-US" sz="9600"/>
            </a:p>
          </p:txBody>
        </p:sp>
        <p:grpSp>
          <p:nvGrpSpPr>
            <p:cNvPr id="12" name="组合 18"/>
            <p:cNvGrpSpPr/>
            <p:nvPr/>
          </p:nvGrpSpPr>
          <p:grpSpPr bwMode="auto">
            <a:xfrm>
              <a:off x="0" y="3711407"/>
              <a:ext cx="9465015" cy="576264"/>
              <a:chOff x="0" y="0"/>
              <a:chExt cx="9465015" cy="576264"/>
            </a:xfrm>
          </p:grpSpPr>
          <p:sp>
            <p:nvSpPr>
              <p:cNvPr id="13" name="矩形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54327" cy="57626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  追求卓越</a:t>
                </a:r>
                <a:endParaRPr lang="en-US" altLang="zh-CN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4" name="矩形 12"/>
              <p:cNvSpPr>
                <a:spLocks noChangeArrowheads="1"/>
              </p:cNvSpPr>
              <p:nvPr/>
            </p:nvSpPr>
            <p:spPr bwMode="auto">
              <a:xfrm>
                <a:off x="1352599" y="24"/>
                <a:ext cx="1357361" cy="576240"/>
              </a:xfrm>
              <a:prstGeom prst="rect">
                <a:avLst/>
              </a:prstGeom>
              <a:solidFill>
                <a:srgbClr val="FF66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激       情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  <p:sp>
            <p:nvSpPr>
              <p:cNvPr id="15" name="矩形 13"/>
              <p:cNvSpPr>
                <a:spLocks noChangeArrowheads="1"/>
              </p:cNvSpPr>
              <p:nvPr/>
            </p:nvSpPr>
            <p:spPr bwMode="auto">
              <a:xfrm>
                <a:off x="2706784" y="24"/>
                <a:ext cx="1357362" cy="576240"/>
              </a:xfrm>
              <a:prstGeom prst="rect">
                <a:avLst/>
              </a:prstGeom>
              <a:solidFill>
                <a:srgbClr val="FFC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争       取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  <p:sp>
            <p:nvSpPr>
              <p:cNvPr id="16" name="矩形 14"/>
              <p:cNvSpPr>
                <a:spLocks noChangeArrowheads="1"/>
              </p:cNvSpPr>
              <p:nvPr/>
            </p:nvSpPr>
            <p:spPr bwMode="auto">
              <a:xfrm>
                <a:off x="4062558" y="24"/>
                <a:ext cx="1355774" cy="576240"/>
              </a:xfrm>
              <a:prstGeom prst="rect">
                <a:avLst/>
              </a:prstGeom>
              <a:solidFill>
                <a:srgbClr val="00B05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学       习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  <p:sp>
            <p:nvSpPr>
              <p:cNvPr id="17" name="矩形 15"/>
              <p:cNvSpPr>
                <a:spLocks noChangeArrowheads="1"/>
              </p:cNvSpPr>
              <p:nvPr/>
            </p:nvSpPr>
            <p:spPr bwMode="auto">
              <a:xfrm>
                <a:off x="5408806" y="24"/>
                <a:ext cx="1355774" cy="576240"/>
              </a:xfrm>
              <a:prstGeom prst="rect">
                <a:avLst/>
              </a:prstGeom>
              <a:solidFill>
                <a:srgbClr val="00B0F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创       新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  <p:sp>
            <p:nvSpPr>
              <p:cNvPr id="18" name="矩形 16"/>
              <p:cNvSpPr>
                <a:spLocks noChangeArrowheads="1"/>
              </p:cNvSpPr>
              <p:nvPr/>
            </p:nvSpPr>
            <p:spPr bwMode="auto">
              <a:xfrm>
                <a:off x="6764580" y="24"/>
                <a:ext cx="1354187" cy="576240"/>
              </a:xfrm>
              <a:prstGeom prst="rect">
                <a:avLst/>
              </a:prstGeom>
              <a:solidFill>
                <a:srgbClr val="0099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公       平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  <p:sp>
            <p:nvSpPr>
              <p:cNvPr id="19" name="矩形 17"/>
              <p:cNvSpPr>
                <a:spLocks noChangeArrowheads="1"/>
              </p:cNvSpPr>
              <p:nvPr/>
            </p:nvSpPr>
            <p:spPr bwMode="auto">
              <a:xfrm>
                <a:off x="8107653" y="24"/>
                <a:ext cx="1357362" cy="576240"/>
              </a:xfrm>
              <a:prstGeom prst="rect">
                <a:avLst/>
              </a:prstGeom>
              <a:solidFill>
                <a:srgbClr val="7030A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客户至上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04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" val="PPT1_103821754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lang="zh-CN" altLang="en-US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672</Words>
  <Application>Microsoft Office PowerPoint</Application>
  <PresentationFormat>宽屏</PresentationFormat>
  <Paragraphs>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Open Sans</vt:lpstr>
      <vt:lpstr>Open Sans Light</vt:lpstr>
      <vt:lpstr>宋体</vt:lpstr>
      <vt:lpstr>微软雅黑</vt:lpstr>
      <vt:lpstr>Arial</vt:lpstr>
      <vt:lpstr>Calibri</vt:lpstr>
      <vt:lpstr>Calibri Light</vt:lpstr>
      <vt:lpstr>Franklin Gothic Medium</vt:lpstr>
      <vt:lpstr>Wingdings</vt:lpstr>
      <vt:lpstr>1_Office 主题</vt:lpstr>
      <vt:lpstr>业务和数据模型的对比分析 --99家居和ND资源库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张磊</cp:lastModifiedBy>
  <cp:revision>1748</cp:revision>
  <dcterms:created xsi:type="dcterms:W3CDTF">2014-03-11T02:58:00Z</dcterms:created>
  <dcterms:modified xsi:type="dcterms:W3CDTF">2016-03-17T15:01:56Z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