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991" r:id="rId2"/>
    <p:sldId id="1095" r:id="rId3"/>
    <p:sldId id="1080" r:id="rId4"/>
    <p:sldId id="1097" r:id="rId5"/>
    <p:sldId id="1120" r:id="rId6"/>
    <p:sldId id="1098" r:id="rId7"/>
    <p:sldId id="1119" r:id="rId8"/>
    <p:sldId id="1122" r:id="rId9"/>
    <p:sldId id="1099" r:id="rId10"/>
    <p:sldId id="1123" r:id="rId11"/>
    <p:sldId id="1121" r:id="rId12"/>
    <p:sldId id="1100" r:id="rId13"/>
    <p:sldId id="1107" r:id="rId14"/>
    <p:sldId id="1124" r:id="rId15"/>
    <p:sldId id="1101" r:id="rId16"/>
    <p:sldId id="1125" r:id="rId17"/>
    <p:sldId id="1118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>
          <p15:clr>
            <a:srgbClr val="A4A3A4"/>
          </p15:clr>
        </p15:guide>
        <p15:guide id="2" pos="37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34">
          <p15:clr>
            <a:srgbClr val="A4A3A4"/>
          </p15:clr>
        </p15:guide>
        <p15:guide id="2" pos="21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E99A9"/>
    <a:srgbClr val="00D900"/>
    <a:srgbClr val="FD5D3D"/>
    <a:srgbClr val="612053"/>
    <a:srgbClr val="FFFFFF"/>
    <a:srgbClr val="FE5A3E"/>
    <a:srgbClr val="0D1655"/>
    <a:srgbClr val="ED7D31"/>
    <a:srgbClr val="BB0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86" autoAdjust="0"/>
    <p:restoredTop sz="95541" autoAdjust="0"/>
  </p:normalViewPr>
  <p:slideViewPr>
    <p:cSldViewPr snapToGrid="0">
      <p:cViewPr varScale="1">
        <p:scale>
          <a:sx n="114" d="100"/>
          <a:sy n="114" d="100"/>
        </p:scale>
        <p:origin x="144" y="348"/>
      </p:cViewPr>
      <p:guideLst>
        <p:guide orient="horz" pos="2126"/>
        <p:guide pos="37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78"/>
      </p:cViewPr>
      <p:guideLst>
        <p:guide orient="horz" pos="2834"/>
        <p:guide pos="21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5B7F0-EA63-4C0D-9E04-442451976120}" type="datetimeFigureOut">
              <a:rPr lang="zh-CN" altLang="en-US" smtClean="0"/>
              <a:pPr/>
              <a:t>2016/3/21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4CA97-F791-4B0D-B6BC-B937D7EA6B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8828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37A4A-3019-42F5-9F7E-FDD4EE680D52}" type="datetimeFigureOut">
              <a:rPr lang="zh-CN" altLang="en-US" smtClean="0"/>
              <a:pPr/>
              <a:t>2016/3/21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220AA-DA88-4767-8303-36541A1639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8006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2AC7-036F-424F-A6EB-24732E6F8CBE}" type="datetime1">
              <a:rPr lang="zh-CN" altLang="en-US" smtClean="0"/>
              <a:pPr/>
              <a:t>2016/3/21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C5AC-7F8C-BE4E-B16A-C02790D672F1}" type="datetime1">
              <a:rPr lang="zh-CN" altLang="en-US" smtClean="0"/>
              <a:pPr/>
              <a:t>2016/3/21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ounded Rectangle 24"/>
          <p:cNvSpPr/>
          <p:nvPr userDrawn="1"/>
        </p:nvSpPr>
        <p:spPr>
          <a:xfrm>
            <a:off x="829345" y="6548700"/>
            <a:ext cx="485546" cy="201864"/>
          </a:xfrm>
          <a:prstGeom prst="roundRect">
            <a:avLst>
              <a:gd name="adj" fmla="val 50000"/>
            </a:avLst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13105">
              <a:defRPr/>
            </a:pPr>
            <a:endParaRPr lang="bg-BG" sz="1405" kern="0" smtClean="0">
              <a:solidFill>
                <a:srgbClr val="297F9D"/>
              </a:solidFill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758180" y="6511047"/>
            <a:ext cx="635855" cy="2781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100" b="0" kern="120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13105">
              <a:defRPr/>
            </a:pPr>
            <a:fld id="{48F63A3B-78C7-47BE-AE5E-E10140E04643}" type="slidenum">
              <a:rPr lang="en-US" smtClean="0">
                <a:solidFill>
                  <a:srgbClr val="FAFAFA"/>
                </a:solidFill>
              </a:rPr>
              <a:pPr defTabSz="713105">
                <a:defRPr/>
              </a:pPr>
              <a:t>‹#›</a:t>
            </a:fld>
            <a:endParaRPr lang="en-US" dirty="0">
              <a:solidFill>
                <a:srgbClr val="FAFAFA"/>
              </a:solidFill>
            </a:endParaRPr>
          </a:p>
        </p:txBody>
      </p:sp>
      <p:sp>
        <p:nvSpPr>
          <p:cNvPr id="14" name="Rounded Rectangle 14"/>
          <p:cNvSpPr/>
          <p:nvPr userDrawn="1"/>
        </p:nvSpPr>
        <p:spPr>
          <a:xfrm flipV="1">
            <a:off x="830591" y="6456631"/>
            <a:ext cx="10603230" cy="1800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13105">
              <a:defRPr/>
            </a:pPr>
            <a:endParaRPr lang="bg-BG" sz="1405" kern="0" smtClean="0">
              <a:solidFill>
                <a:srgbClr val="9BBC57"/>
              </a:solidFill>
            </a:endParaRPr>
          </a:p>
        </p:txBody>
      </p:sp>
      <p:sp>
        <p:nvSpPr>
          <p:cNvPr id="15" name="Freeform 539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11218987" y="6551903"/>
            <a:ext cx="213298" cy="214054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256 w 512"/>
              <a:gd name="T11" fmla="*/ 464 h 512"/>
              <a:gd name="T12" fmla="*/ 48 w 512"/>
              <a:gd name="T13" fmla="*/ 256 h 512"/>
              <a:gd name="T14" fmla="*/ 256 w 512"/>
              <a:gd name="T15" fmla="*/ 48 h 512"/>
              <a:gd name="T16" fmla="*/ 464 w 512"/>
              <a:gd name="T17" fmla="*/ 256 h 512"/>
              <a:gd name="T18" fmla="*/ 256 w 512"/>
              <a:gd name="T19" fmla="*/ 464 h 512"/>
              <a:gd name="T20" fmla="*/ 192 w 512"/>
              <a:gd name="T21" fmla="*/ 144 h 512"/>
              <a:gd name="T22" fmla="*/ 384 w 512"/>
              <a:gd name="T23" fmla="*/ 256 h 512"/>
              <a:gd name="T24" fmla="*/ 192 w 512"/>
              <a:gd name="T25" fmla="*/ 368 h 512"/>
              <a:gd name="T26" fmla="*/ 192 w 512"/>
              <a:gd name="T27" fmla="*/ 14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5" y="0"/>
                  <a:pt x="0" y="115"/>
                  <a:pt x="0" y="256"/>
                </a:cubicBezTo>
                <a:cubicBezTo>
                  <a:pt x="0" y="397"/>
                  <a:pt x="115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5"/>
                  <a:pt x="397" y="0"/>
                  <a:pt x="256" y="0"/>
                </a:cubicBezTo>
                <a:close/>
                <a:moveTo>
                  <a:pt x="256" y="464"/>
                </a:moveTo>
                <a:cubicBezTo>
                  <a:pt x="141" y="464"/>
                  <a:pt x="48" y="371"/>
                  <a:pt x="48" y="256"/>
                </a:cubicBezTo>
                <a:cubicBezTo>
                  <a:pt x="48" y="141"/>
                  <a:pt x="141" y="48"/>
                  <a:pt x="256" y="48"/>
                </a:cubicBezTo>
                <a:cubicBezTo>
                  <a:pt x="371" y="48"/>
                  <a:pt x="464" y="141"/>
                  <a:pt x="464" y="256"/>
                </a:cubicBezTo>
                <a:cubicBezTo>
                  <a:pt x="464" y="371"/>
                  <a:pt x="371" y="464"/>
                  <a:pt x="256" y="464"/>
                </a:cubicBezTo>
                <a:close/>
                <a:moveTo>
                  <a:pt x="192" y="144"/>
                </a:moveTo>
                <a:cubicBezTo>
                  <a:pt x="384" y="256"/>
                  <a:pt x="384" y="256"/>
                  <a:pt x="384" y="256"/>
                </a:cubicBezTo>
                <a:cubicBezTo>
                  <a:pt x="192" y="368"/>
                  <a:pt x="192" y="368"/>
                  <a:pt x="192" y="368"/>
                </a:cubicBezTo>
                <a:lnTo>
                  <a:pt x="192" y="14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713105">
              <a:defRPr/>
            </a:pPr>
            <a:endParaRPr lang="en-US" sz="1405" kern="0" smtClean="0">
              <a:solidFill>
                <a:srgbClr val="297F9D">
                  <a:lumMod val="85000"/>
                </a:srgbClr>
              </a:solidFill>
            </a:endParaRPr>
          </a:p>
        </p:txBody>
      </p:sp>
      <p:sp>
        <p:nvSpPr>
          <p:cNvPr id="16" name="Freeform 539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 flipH="1">
            <a:off x="10975697" y="6551903"/>
            <a:ext cx="213298" cy="214054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256 w 512"/>
              <a:gd name="T11" fmla="*/ 464 h 512"/>
              <a:gd name="T12" fmla="*/ 48 w 512"/>
              <a:gd name="T13" fmla="*/ 256 h 512"/>
              <a:gd name="T14" fmla="*/ 256 w 512"/>
              <a:gd name="T15" fmla="*/ 48 h 512"/>
              <a:gd name="T16" fmla="*/ 464 w 512"/>
              <a:gd name="T17" fmla="*/ 256 h 512"/>
              <a:gd name="T18" fmla="*/ 256 w 512"/>
              <a:gd name="T19" fmla="*/ 464 h 512"/>
              <a:gd name="T20" fmla="*/ 192 w 512"/>
              <a:gd name="T21" fmla="*/ 144 h 512"/>
              <a:gd name="T22" fmla="*/ 384 w 512"/>
              <a:gd name="T23" fmla="*/ 256 h 512"/>
              <a:gd name="T24" fmla="*/ 192 w 512"/>
              <a:gd name="T25" fmla="*/ 368 h 512"/>
              <a:gd name="T26" fmla="*/ 192 w 512"/>
              <a:gd name="T27" fmla="*/ 14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5" y="0"/>
                  <a:pt x="0" y="115"/>
                  <a:pt x="0" y="256"/>
                </a:cubicBezTo>
                <a:cubicBezTo>
                  <a:pt x="0" y="397"/>
                  <a:pt x="115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5"/>
                  <a:pt x="397" y="0"/>
                  <a:pt x="256" y="0"/>
                </a:cubicBezTo>
                <a:close/>
                <a:moveTo>
                  <a:pt x="256" y="464"/>
                </a:moveTo>
                <a:cubicBezTo>
                  <a:pt x="141" y="464"/>
                  <a:pt x="48" y="371"/>
                  <a:pt x="48" y="256"/>
                </a:cubicBezTo>
                <a:cubicBezTo>
                  <a:pt x="48" y="141"/>
                  <a:pt x="141" y="48"/>
                  <a:pt x="256" y="48"/>
                </a:cubicBezTo>
                <a:cubicBezTo>
                  <a:pt x="371" y="48"/>
                  <a:pt x="464" y="141"/>
                  <a:pt x="464" y="256"/>
                </a:cubicBezTo>
                <a:cubicBezTo>
                  <a:pt x="464" y="371"/>
                  <a:pt x="371" y="464"/>
                  <a:pt x="256" y="464"/>
                </a:cubicBezTo>
                <a:close/>
                <a:moveTo>
                  <a:pt x="192" y="144"/>
                </a:moveTo>
                <a:cubicBezTo>
                  <a:pt x="384" y="256"/>
                  <a:pt x="384" y="256"/>
                  <a:pt x="384" y="256"/>
                </a:cubicBezTo>
                <a:cubicBezTo>
                  <a:pt x="192" y="368"/>
                  <a:pt x="192" y="368"/>
                  <a:pt x="192" y="368"/>
                </a:cubicBezTo>
                <a:lnTo>
                  <a:pt x="192" y="14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713105">
              <a:defRPr/>
            </a:pPr>
            <a:endParaRPr lang="en-US" sz="1405" kern="0" smtClean="0">
              <a:solidFill>
                <a:srgbClr val="297F9D">
                  <a:lumMod val="85000"/>
                </a:srgbClr>
              </a:solidFill>
            </a:endParaRP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4710023" y="6465631"/>
            <a:ext cx="4107478" cy="323165"/>
            <a:chOff x="3847105" y="6437053"/>
            <a:chExt cx="4107478" cy="323165"/>
          </a:xfrm>
        </p:grpSpPr>
        <p:sp>
          <p:nvSpPr>
            <p:cNvPr id="17" name="TextBox 19"/>
            <p:cNvSpPr txBox="1"/>
            <p:nvPr userDrawn="1"/>
          </p:nvSpPr>
          <p:spPr>
            <a:xfrm>
              <a:off x="3972776" y="6437053"/>
              <a:ext cx="398180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13105">
                <a:lnSpc>
                  <a:spcPct val="150000"/>
                </a:lnSpc>
              </a:pPr>
              <a:r>
                <a:rPr lang="en-US" sz="10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k12.101.com</a:t>
              </a:r>
              <a:endParaRPr lang="bg-BG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8" name="Oval 25"/>
            <p:cNvSpPr/>
            <p:nvPr userDrawn="1"/>
          </p:nvSpPr>
          <p:spPr>
            <a:xfrm>
              <a:off x="5438102" y="6587736"/>
              <a:ext cx="55320" cy="55320"/>
            </a:xfrm>
            <a:prstGeom prst="ellipse">
              <a:avLst/>
            </a:prstGeom>
            <a:solidFill>
              <a:srgbClr val="2FC9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13105">
                <a:defRPr/>
              </a:pPr>
              <a:endParaRPr lang="bg-BG" sz="1405" kern="0" smtClean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3847105" y="6500260"/>
              <a:ext cx="170599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9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华渔未来教育科技有限公司</a:t>
              </a:r>
              <a:endParaRPr lang="zh-CN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9DCF6E-5DE3-B649-8B84-FEFFE2409DB5}" type="datetime1">
              <a:rPr lang="zh-CN" altLang="en-US" smtClean="0"/>
              <a:pPr/>
              <a:t>2016/3/21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20B6-AAF4-CB4C-AC58-F7AF357AAA88}" type="datetime1">
              <a:rPr lang="zh-CN" altLang="en-US" smtClean="0"/>
              <a:pPr/>
              <a:t>2016/3/21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9524-E876-D942-A6CC-39C160F551D8}" type="datetime1">
              <a:rPr lang="zh-CN" altLang="en-US" smtClean="0"/>
              <a:pPr/>
              <a:t>2016/3/21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62E-79F8-2B43-8E2A-31A2BE20A266}" type="datetime1">
              <a:rPr lang="zh-CN" altLang="en-US" smtClean="0"/>
              <a:pPr/>
              <a:t>2016/3/21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EAB0-2B5A-8145-8481-74379D3F77E0}" type="datetime1">
              <a:rPr lang="zh-CN" altLang="en-US" smtClean="0"/>
              <a:pPr/>
              <a:t>2016/3/21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525E-D048-BD45-A745-B3E3443D2D10}" type="datetime1">
              <a:rPr lang="zh-CN" altLang="en-US" smtClean="0"/>
              <a:pPr/>
              <a:t>2016/3/21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FE78-740A-4D43-96EF-7B1CE020F78E}" type="datetime1">
              <a:rPr lang="zh-CN" altLang="en-US" smtClean="0"/>
              <a:pPr/>
              <a:t>2016/3/21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B78FB8-9F68-1E4A-B62A-2AED53BDA0C7}" type="datetime1">
              <a:rPr lang="zh-CN" altLang="en-US" smtClean="0"/>
              <a:pPr/>
              <a:t>2016/3/21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4E766-8968-A543-9737-F5FAAD1F20DE}" type="datetime1">
              <a:rPr lang="zh-CN" altLang="en-US" smtClean="0"/>
              <a:pPr/>
              <a:t>2016/3/21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内容占位符 7" descr="logo"/>
          <p:cNvPicPr>
            <a:picLocks noChangeAspect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>
          <a:xfrm>
            <a:off x="11118215" y="12065"/>
            <a:ext cx="1048385" cy="11715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82401" y="1933778"/>
            <a:ext cx="11627198" cy="2852737"/>
          </a:xfrm>
        </p:spPr>
        <p:txBody>
          <a:bodyPr/>
          <a:lstStyle/>
          <a:p>
            <a:r>
              <a:rPr lang="en-US" altLang="zh-CN" smtClean="0"/>
              <a:t>ND</a:t>
            </a:r>
            <a:r>
              <a:rPr lang="zh-CN" altLang="en-US" smtClean="0"/>
              <a:t>资源</a:t>
            </a:r>
            <a:r>
              <a:rPr lang="zh-CN" altLang="en-US" smtClean="0"/>
              <a:t>库汇报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资源库对平台的适应能力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3320" y="1918756"/>
            <a:ext cx="1012494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根据终端平台的系统类型和版本，适配当前终端设备上可以兼容的资源内容。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根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据终端平台的性能指标，适配当前终端设备上可以流畅运行的资源内容。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根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据终端平台上运行环境的参数，适配当前终端运行环境可用的资源。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根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据终端平台的网络环境要求，适配资源分发的可靠性和易用性。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根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据终端用户需求，动态切换资源质量。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666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资源库的安全防护能力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3" name="Picture 1" descr="C:\Users\Public\Documents\im\830917@nd\Image\ac409659fc3a9a01405b15c755f2a3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868" y="890171"/>
            <a:ext cx="8101909" cy="58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08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资源库的安全防护能力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3320" y="1658697"/>
            <a:ext cx="1012494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持私有资源的私密性和安全性，对私有资源进行版权保护。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持共有资源的传输安全性，保证平台资源密文传输。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持资源授权访问模型，最小粒度支持资源的访问权限设置。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于大文件加密处理，采用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称加密，保证数据文件快速加密的同时，对文件进行双重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FEK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加密。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平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台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访问根据终端业务形态以及访问的公私有库隔离，保证资源的隔离性和范围圈定。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0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资源库的扩展能力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5" name="Picture 1" descr="C:\Users\Public\Documents\im\830917@nd\Image\9d138feafc3c3095e8b8ba34cf38a87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63" y="1448446"/>
            <a:ext cx="5451601" cy="419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Public\Documents\im\830917@nd\Image\2f2af90d36ede05a948d598f0156d0c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00" y="1541206"/>
            <a:ext cx="5263140" cy="400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64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资源库的扩展能力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支持分布式异地部署，并且基于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P2P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网络，接入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资源库分发管理平台。资源库无论在何处部署，当构建对等网络后，任何分布部署的资源库节点都可以顺利接入对等网络。实现资源分发和管理。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持去中心化部署和扩展，保证资源资源多节点存储和分发。资源中心化存储存在的问题是分发困难，存在单点故障。去中心化的分布式存储，解决单点问题，同时减少网络带宽的占用。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持资源分类属性的可配置化的动态扩展。对于不同分类领域下的属性，支持动态扩展和按需获取。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endParaRPr lang="zh-CN" alt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392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资源库的智能数据挖掘能力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69" name="Picture 1" descr="C:\Users\Public\Documents\im\830917@nd\Image\3db43a78e76a7d6a67ecb0359a99893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2" y="971492"/>
            <a:ext cx="8258175" cy="574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资源库的智能数据挖掘能力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1897" y="1523636"/>
            <a:ext cx="101249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根据老师使用备课系统，创建教学课件的时候，根据老师选用资源以及教学模式的创建，优化和推荐老师改善教学方法，提升教学质量。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根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据学生自学和课堂教学中，学习行为数据的记录（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LR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），分析学生的学习曲线和学习障碍，帮助学生更快的突破学习难点，并且发觉个性化的学习路径。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过采集不同区域以及不同国家的教学知识路径，分析差异性和改善教学体系。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过学生学习时间的分配，均衡学生的综合学习精力分配，提升学生的综合素质。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过学生对知识和技能的掌握薄弱点，进行强化训练。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过备课应用，发现教师在优质学校和偏远学校教师之间的差别，帮助和促进教育资源的均衡发展。</a:t>
            </a:r>
            <a:endParaRPr lang="zh-CN" alt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371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grpSp>
        <p:nvGrpSpPr>
          <p:cNvPr id="9" name="组合 20"/>
          <p:cNvGrpSpPr/>
          <p:nvPr/>
        </p:nvGrpSpPr>
        <p:grpSpPr bwMode="auto">
          <a:xfrm>
            <a:off x="1283556" y="2198742"/>
            <a:ext cx="9464675" cy="2386934"/>
            <a:chOff x="0" y="1900829"/>
            <a:chExt cx="9465015" cy="2386842"/>
          </a:xfrm>
        </p:grpSpPr>
        <p:sp>
          <p:nvSpPr>
            <p:cNvPr id="10" name="文本框 1"/>
            <p:cNvSpPr>
              <a:spLocks noChangeArrowheads="1"/>
            </p:cNvSpPr>
            <p:nvPr/>
          </p:nvSpPr>
          <p:spPr bwMode="auto">
            <a:xfrm>
              <a:off x="2387109" y="1900829"/>
              <a:ext cx="4170831" cy="1395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en-US" altLang="zh-CN" sz="9600" b="1">
                  <a:solidFill>
                    <a:srgbClr val="2E75B6"/>
                  </a:solidFill>
                  <a:latin typeface="微软雅黑" pitchFamily="34" charset="-122"/>
                  <a:sym typeface="微软雅黑" pitchFamily="34" charset="-122"/>
                </a:rPr>
                <a:t>Thanks</a:t>
              </a:r>
              <a:endParaRPr lang="zh-CN" altLang="en-US" sz="9600"/>
            </a:p>
          </p:txBody>
        </p:sp>
        <p:grpSp>
          <p:nvGrpSpPr>
            <p:cNvPr id="12" name="组合 18"/>
            <p:cNvGrpSpPr/>
            <p:nvPr/>
          </p:nvGrpSpPr>
          <p:grpSpPr bwMode="auto">
            <a:xfrm>
              <a:off x="0" y="3711407"/>
              <a:ext cx="9465015" cy="576264"/>
              <a:chOff x="0" y="0"/>
              <a:chExt cx="9465015" cy="576264"/>
            </a:xfrm>
          </p:grpSpPr>
          <p:sp>
            <p:nvSpPr>
              <p:cNvPr id="13" name="矩形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54327" cy="57626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  追求卓越</a:t>
                </a:r>
                <a:endParaRPr lang="en-US" altLang="zh-CN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4" name="矩形 12"/>
              <p:cNvSpPr>
                <a:spLocks noChangeArrowheads="1"/>
              </p:cNvSpPr>
              <p:nvPr/>
            </p:nvSpPr>
            <p:spPr bwMode="auto">
              <a:xfrm>
                <a:off x="1352599" y="24"/>
                <a:ext cx="1357361" cy="576240"/>
              </a:xfrm>
              <a:prstGeom prst="rect">
                <a:avLst/>
              </a:prstGeom>
              <a:solidFill>
                <a:srgbClr val="FF66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激       情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5" name="矩形 13"/>
              <p:cNvSpPr>
                <a:spLocks noChangeArrowheads="1"/>
              </p:cNvSpPr>
              <p:nvPr/>
            </p:nvSpPr>
            <p:spPr bwMode="auto">
              <a:xfrm>
                <a:off x="2706784" y="24"/>
                <a:ext cx="1357362" cy="576240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争       取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6" name="矩形 14"/>
              <p:cNvSpPr>
                <a:spLocks noChangeArrowheads="1"/>
              </p:cNvSpPr>
              <p:nvPr/>
            </p:nvSpPr>
            <p:spPr bwMode="auto">
              <a:xfrm>
                <a:off x="4062558" y="24"/>
                <a:ext cx="1355774" cy="576240"/>
              </a:xfrm>
              <a:prstGeom prst="rect">
                <a:avLst/>
              </a:prstGeom>
              <a:solidFill>
                <a:srgbClr val="00B05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学       习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7" name="矩形 15"/>
              <p:cNvSpPr>
                <a:spLocks noChangeArrowheads="1"/>
              </p:cNvSpPr>
              <p:nvPr/>
            </p:nvSpPr>
            <p:spPr bwMode="auto">
              <a:xfrm>
                <a:off x="5408806" y="24"/>
                <a:ext cx="1355774" cy="576240"/>
              </a:xfrm>
              <a:prstGeom prst="rect">
                <a:avLst/>
              </a:prstGeom>
              <a:solidFill>
                <a:srgbClr val="00B0F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创       新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8" name="矩形 16"/>
              <p:cNvSpPr>
                <a:spLocks noChangeArrowheads="1"/>
              </p:cNvSpPr>
              <p:nvPr/>
            </p:nvSpPr>
            <p:spPr bwMode="auto">
              <a:xfrm>
                <a:off x="6764580" y="24"/>
                <a:ext cx="1354187" cy="576240"/>
              </a:xfrm>
              <a:prstGeom prst="rect">
                <a:avLst/>
              </a:prstGeom>
              <a:solidFill>
                <a:srgbClr val="0099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公       平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  <p:sp>
            <p:nvSpPr>
              <p:cNvPr id="19" name="矩形 17"/>
              <p:cNvSpPr>
                <a:spLocks noChangeArrowheads="1"/>
              </p:cNvSpPr>
              <p:nvPr/>
            </p:nvSpPr>
            <p:spPr bwMode="auto">
              <a:xfrm>
                <a:off x="8107653" y="24"/>
                <a:ext cx="1357362" cy="576240"/>
              </a:xfrm>
              <a:prstGeom prst="rect">
                <a:avLst/>
              </a:prstGeom>
              <a:solidFill>
                <a:srgbClr val="7030A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r>
                  <a:rPr lang="zh-CN" altLang="en-US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客户至上</a:t>
                </a:r>
                <a:endParaRPr lang="zh-CN" altLang="en-US">
                  <a:solidFill>
                    <a:schemeClr val="bg1"/>
                  </a:solidFill>
                  <a:latin typeface="Franklin Gothic Medium" pitchFamily="34" charset="0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656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资源库内容管理能力。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资源库的分发能力。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资源库的业务支持能力。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资源库对平台的适应能力。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资源库的安全防护能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力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资源库的扩展能力。</a:t>
            </a:r>
            <a:endParaRPr lang="en-US" altLang="zh-CN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资源库的智能数据挖掘能力。</a:t>
            </a:r>
            <a:endParaRPr lang="en-US" altLang="zh-CN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87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35525" y="59625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36243" y="40016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资源</a:t>
            </a:r>
            <a:r>
              <a:rPr lang="zh-CN" altLang="en-US" sz="3600" b="1" smtClean="0">
                <a:latin typeface="微软雅黑" pitchFamily="34" charset="-122"/>
                <a:ea typeface="微软雅黑" pitchFamily="34" charset="-122"/>
              </a:rPr>
              <a:t>库内容管理能力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Public\Documents\im\830917@nd\Image\158e0c1be864f9c5f649d8f705f4bf3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62" y="925713"/>
            <a:ext cx="9432876" cy="587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13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资源库内容管理能力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碎片化管理资源，最小粒度控制资源的品质。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合碎片化资源，形成高质量的颗粒资源。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复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用碎片化素材和高质量的颗粒，构建优质的教学资源。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过分类管理，构建多维度的标签管理体系，支持多维度的资源检索和多维资源管理。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过分类组合的形式，构建领域资源的检索和管理。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动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态支持资源类型的自定义扩展。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从碎片化资源的角度考虑，对资源的技术属性、生命周期、版权信息进行管理和保护。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47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571" y="354181"/>
            <a:ext cx="6222270" cy="6367300"/>
          </a:xfrm>
          <a:prstGeom prst="rect">
            <a:avLst/>
          </a:prstGeom>
        </p:spPr>
      </p:pic>
      <p:pic>
        <p:nvPicPr>
          <p:cNvPr id="2049" name="Picture 1" descr="C:\Users\Public\Documents\im\830917@nd\Image\f041dfc5ab620498c90a59c3637187a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85" y="1446917"/>
            <a:ext cx="5464410" cy="419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资源库的分发能力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27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资源库的分发能力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支持公私有库的创建和管理。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系统提供基于机构组织的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MR【meta Registry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公私有库之间通过数据交换实现资源的分发。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客户端程序通过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资源库提供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实现资源的分发和同步。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库、企业库、机构库、校本库、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库和公共库之间，通过分享机制实现资源分享。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源分发过程根据资源的鉴权模型，实现资源的访问控制。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44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资源库的业务支持能力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015" y="919468"/>
            <a:ext cx="9313969" cy="593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5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资源库的业务支持能力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4931" y="1616752"/>
            <a:ext cx="1012494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资源库支持多源资源采集系统的接入，并且审核资源入库。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资源库支持多级（公私有库）的资源管理前端。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资源库支持面向多领域的电子工具书的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组件开发。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资源库支持多领域资源的生产工具的对接。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资源库支持强互动能力的自学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的业务能力。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资源库支持教师备课和学生作业评测。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资源库支持综合素质应用的资源使用。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资源库支持智能出题、智能组卷等智慧教育应用。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015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ND Engineering Institute Confidential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628853" y="507178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29571" y="311084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</a:t>
            </a: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资源库对平台的适应能力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7" name="Picture 1" descr="C:\Users\Public\Documents\im\830917@nd\Image\75bb8365b2c793626fbc755d1fabfc8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571" y="930281"/>
            <a:ext cx="9629775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2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" val="PPT1_103821754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lang="zh-CN" altLang="en-US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1616</Words>
  <Application>Microsoft Office PowerPoint</Application>
  <PresentationFormat>宽屏</PresentationFormat>
  <Paragraphs>104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Open Sans</vt:lpstr>
      <vt:lpstr>Open Sans Light</vt:lpstr>
      <vt:lpstr>宋体</vt:lpstr>
      <vt:lpstr>微软雅黑</vt:lpstr>
      <vt:lpstr>Arial</vt:lpstr>
      <vt:lpstr>Calibri</vt:lpstr>
      <vt:lpstr>Calibri Light</vt:lpstr>
      <vt:lpstr>Franklin Gothic Medium</vt:lpstr>
      <vt:lpstr>Wingdings</vt:lpstr>
      <vt:lpstr>1_Office 主题</vt:lpstr>
      <vt:lpstr>ND资源库汇报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张磊</cp:lastModifiedBy>
  <cp:revision>1792</cp:revision>
  <dcterms:created xsi:type="dcterms:W3CDTF">2014-03-11T02:58:00Z</dcterms:created>
  <dcterms:modified xsi:type="dcterms:W3CDTF">2016-03-21T16:25:13Z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