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14" r:id="rId2"/>
    <p:sldId id="405" r:id="rId3"/>
    <p:sldId id="425" r:id="rId4"/>
    <p:sldId id="445" r:id="rId5"/>
    <p:sldId id="426" r:id="rId6"/>
    <p:sldId id="406" r:id="rId7"/>
    <p:sldId id="412" r:id="rId8"/>
    <p:sldId id="446" r:id="rId9"/>
    <p:sldId id="432" r:id="rId10"/>
    <p:sldId id="417" r:id="rId11"/>
    <p:sldId id="422" r:id="rId12"/>
    <p:sldId id="424"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655"/>
    <a:srgbClr val="612053"/>
    <a:srgbClr val="BB0856"/>
    <a:srgbClr val="ED7D31"/>
    <a:srgbClr val="FE5A3E"/>
    <a:srgbClr val="FD5D3D"/>
    <a:srgbClr val="FFDD9D"/>
    <a:srgbClr val="BDD495"/>
    <a:srgbClr val="FFFFFF"/>
    <a:srgbClr val="A23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02" autoAdjust="0"/>
    <p:restoredTop sz="93212" autoAdjust="0"/>
  </p:normalViewPr>
  <p:slideViewPr>
    <p:cSldViewPr snapToGrid="0">
      <p:cViewPr varScale="1">
        <p:scale>
          <a:sx n="104" d="100"/>
          <a:sy n="104" d="100"/>
        </p:scale>
        <p:origin x="120" y="1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0" d="100"/>
          <a:sy n="100" d="100"/>
        </p:scale>
        <p:origin x="35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37A4A-3019-42F5-9F7E-FDD4EE680D52}" type="datetimeFigureOut">
              <a:rPr lang="zh-CN" altLang="en-US" smtClean="0"/>
              <a:pPr/>
              <a:t>2015/11/5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220AA-DA88-4767-8303-36541A1639D7}" type="slidenum">
              <a:rPr lang="zh-CN" altLang="en-US" smtClean="0"/>
              <a:pPr/>
              <a:t>‹#›</a:t>
            </a:fld>
            <a:endParaRPr lang="zh-CN" altLang="en-US"/>
          </a:p>
        </p:txBody>
      </p:sp>
    </p:spTree>
    <p:extLst>
      <p:ext uri="{BB962C8B-B14F-4D97-AF65-F5344CB8AC3E}">
        <p14:creationId xmlns:p14="http://schemas.microsoft.com/office/powerpoint/2010/main" val="356115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916026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0153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22727249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014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291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327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3426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9359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659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805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7016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647158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2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46324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280176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480050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4160631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33360910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893946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F47BB59-34F8-4FDB-BBE3-970CA013E123}" type="datetimeFigureOut">
              <a:rPr lang="zh-CN" altLang="en-US" smtClean="0"/>
              <a:pPr/>
              <a:t>2015/11/5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0218017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7BB59-34F8-4FDB-BBE3-970CA013E123}" type="datetimeFigureOut">
              <a:rPr lang="zh-CN" altLang="en-US" smtClean="0"/>
              <a:pPr/>
              <a:t>2015/11/5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31F13-3D55-48F5-9D66-4D113F3EC470}" type="slidenum">
              <a:rPr lang="zh-CN" altLang="en-US" smtClean="0"/>
              <a:pPr/>
              <a:t>‹#›</a:t>
            </a:fld>
            <a:endParaRPr lang="zh-CN" altLang="en-US"/>
          </a:p>
        </p:txBody>
      </p:sp>
    </p:spTree>
    <p:extLst>
      <p:ext uri="{BB962C8B-B14F-4D97-AF65-F5344CB8AC3E}">
        <p14:creationId xmlns:p14="http://schemas.microsoft.com/office/powerpoint/2010/main" val="162467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11284" y="4616319"/>
            <a:ext cx="4111636"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7044935" y="4656709"/>
            <a:ext cx="3877985"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专</a:t>
            </a:r>
            <a:r>
              <a:rPr lang="zh-CN" altLang="en-US" sz="3600" dirty="0">
                <a:solidFill>
                  <a:schemeClr val="bg1"/>
                </a:solidFill>
                <a:latin typeface="微软雅黑" panose="020B0503020204020204" pitchFamily="34" charset="-122"/>
                <a:ea typeface="微软雅黑" panose="020B0503020204020204" pitchFamily="34" charset="-122"/>
              </a:rPr>
              <a:t>业</a:t>
            </a:r>
            <a:r>
              <a:rPr lang="zh-CN" altLang="en-US" sz="3600" dirty="0" smtClean="0">
                <a:solidFill>
                  <a:schemeClr val="bg1"/>
                </a:solidFill>
                <a:latin typeface="微软雅黑" panose="020B0503020204020204" pitchFamily="34" charset="-122"/>
                <a:ea typeface="微软雅黑" panose="020B0503020204020204" pitchFamily="34" charset="-122"/>
              </a:rPr>
              <a:t>、协作、速度</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811284" y="4616319"/>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2041378" y="1338499"/>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4"/>
          <p:cNvSpPr txBox="1"/>
          <p:nvPr/>
        </p:nvSpPr>
        <p:spPr>
          <a:xfrm>
            <a:off x="1791855" y="1183308"/>
            <a:ext cx="7895070" cy="2446824"/>
          </a:xfrm>
          <a:prstGeom prst="rect">
            <a:avLst/>
          </a:prstGeom>
          <a:noFill/>
        </p:spPr>
        <p:txBody>
          <a:bodyPr wrap="square" rtlCol="0">
            <a:spAutoFit/>
          </a:bodyPr>
          <a:lstStyle/>
          <a:p>
            <a:pPr algn="r">
              <a:lnSpc>
                <a:spcPct val="150000"/>
              </a:lnSpc>
            </a:pPr>
            <a:r>
              <a:rPr lang="zh-CN" altLang="en-US" sz="6600" dirty="0" smtClean="0">
                <a:solidFill>
                  <a:schemeClr val="bg1"/>
                </a:solidFill>
                <a:latin typeface="微软雅黑" panose="020B0503020204020204" pitchFamily="34" charset="-122"/>
                <a:ea typeface="微软雅黑" panose="020B0503020204020204" pitchFamily="34" charset="-122"/>
              </a:rPr>
              <a:t>教育资源管理平台</a:t>
            </a:r>
            <a:r>
              <a:rPr lang="zh-CN" altLang="en-US" sz="3600" dirty="0" smtClean="0">
                <a:solidFill>
                  <a:schemeClr val="bg1"/>
                </a:solidFill>
                <a:latin typeface="微软雅黑" panose="020B0503020204020204" pitchFamily="34" charset="-122"/>
                <a:ea typeface="微软雅黑" panose="020B0503020204020204" pitchFamily="34" charset="-122"/>
              </a:rPr>
              <a:t>　　　　　</a:t>
            </a:r>
            <a:r>
              <a:rPr lang="en-US" altLang="zh-CN" sz="3600" dirty="0" smtClean="0">
                <a:solidFill>
                  <a:schemeClr val="bg1"/>
                </a:solidFill>
                <a:latin typeface="微软雅黑" panose="020B0503020204020204" pitchFamily="34" charset="-122"/>
                <a:ea typeface="微软雅黑" panose="020B0503020204020204" pitchFamily="34" charset="-122"/>
              </a:rPr>
              <a:t>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安全访问机制</a:t>
            </a:r>
            <a:endParaRPr lang="en-US" altLang="zh-CN" sz="3200" dirty="0" smtClean="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584092" y="5806302"/>
            <a:ext cx="1338828" cy="369332"/>
          </a:xfrm>
          <a:prstGeom prst="rect">
            <a:avLst/>
          </a:prstGeom>
        </p:spPr>
        <p:txBody>
          <a:bodyPr wrap="non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网龙工程院</a:t>
            </a:r>
            <a:endParaRPr lang="zh-CN" altLang="en-US" dirty="0"/>
          </a:p>
        </p:txBody>
      </p:sp>
    </p:spTree>
    <p:extLst>
      <p:ext uri="{BB962C8B-B14F-4D97-AF65-F5344CB8AC3E}">
        <p14:creationId xmlns:p14="http://schemas.microsoft.com/office/powerpoint/2010/main" val="2725247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优点</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61383" y="1188209"/>
            <a:ext cx="10680872" cy="3416320"/>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资源管理平台的访问权限可以通过领域的角色申请进行配置</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资源管理平台的各个业务方可以跟踪到具体的用户来源和访问请求的</a:t>
            </a:r>
            <a:r>
              <a:rPr lang="en-US" altLang="zh-CN" sz="2400" dirty="0" smtClean="0">
                <a:solidFill>
                  <a:schemeClr val="bg1"/>
                </a:solidFill>
                <a:latin typeface="微软雅黑" panose="020B0503020204020204" pitchFamily="34" charset="-122"/>
                <a:ea typeface="微软雅黑" panose="020B0503020204020204" pitchFamily="34" charset="-122"/>
              </a:rPr>
              <a:t>track</a:t>
            </a: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可以准确的记录用户的行为信息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教育管理平台的角色控制更加的全面和灵活</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针对不同业务系统可以通过定制角色的方式对系统的使用进行控制。角色的增加需要根据每个业务系统的规划角色进行管理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713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整改估时</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121981562"/>
              </p:ext>
            </p:extLst>
          </p:nvPr>
        </p:nvGraphicFramePr>
        <p:xfrm>
          <a:off x="572654" y="1467814"/>
          <a:ext cx="10945089" cy="4246900"/>
        </p:xfrm>
        <a:graphic>
          <a:graphicData uri="http://schemas.openxmlformats.org/drawingml/2006/table">
            <a:tbl>
              <a:tblPr firstRow="1" bandRow="1">
                <a:tableStyleId>{5C22544A-7EE6-4342-B048-85BDC9FD1C3A}</a:tableStyleId>
              </a:tblPr>
              <a:tblGrid>
                <a:gridCol w="1708726">
                  <a:extLst>
                    <a:ext uri="{9D8B030D-6E8A-4147-A177-3AD203B41FA5}">
                      <a16:colId xmlns:a16="http://schemas.microsoft.com/office/drawing/2014/main" val="412312193"/>
                    </a:ext>
                  </a:extLst>
                </a:gridCol>
                <a:gridCol w="4941454">
                  <a:extLst>
                    <a:ext uri="{9D8B030D-6E8A-4147-A177-3AD203B41FA5}">
                      <a16:colId xmlns:a16="http://schemas.microsoft.com/office/drawing/2014/main" val="733999400"/>
                    </a:ext>
                  </a:extLst>
                </a:gridCol>
                <a:gridCol w="1514301">
                  <a:extLst>
                    <a:ext uri="{9D8B030D-6E8A-4147-A177-3AD203B41FA5}">
                      <a16:colId xmlns:a16="http://schemas.microsoft.com/office/drawing/2014/main" val="2923290553"/>
                    </a:ext>
                  </a:extLst>
                </a:gridCol>
                <a:gridCol w="2780608">
                  <a:extLst>
                    <a:ext uri="{9D8B030D-6E8A-4147-A177-3AD203B41FA5}">
                      <a16:colId xmlns:a16="http://schemas.microsoft.com/office/drawing/2014/main" val="2684192624"/>
                    </a:ext>
                  </a:extLst>
                </a:gridCol>
              </a:tblGrid>
              <a:tr h="410468">
                <a:tc>
                  <a:txBody>
                    <a:bodyPr/>
                    <a:lstStyle/>
                    <a:p>
                      <a:r>
                        <a:rPr lang="zh-CN" altLang="en-US" dirty="0" smtClean="0"/>
                        <a:t>任务</a:t>
                      </a:r>
                      <a:endParaRPr lang="zh-CN" altLang="en-US" dirty="0"/>
                    </a:p>
                  </a:txBody>
                  <a:tcPr/>
                </a:tc>
                <a:tc>
                  <a:txBody>
                    <a:bodyPr/>
                    <a:lstStyle/>
                    <a:p>
                      <a:r>
                        <a:rPr lang="zh-CN" altLang="en-US" dirty="0" smtClean="0"/>
                        <a:t>内容</a:t>
                      </a:r>
                      <a:endParaRPr lang="zh-CN" altLang="en-US" dirty="0"/>
                    </a:p>
                  </a:txBody>
                  <a:tcPr/>
                </a:tc>
                <a:tc>
                  <a:txBody>
                    <a:bodyPr/>
                    <a:lstStyle/>
                    <a:p>
                      <a:r>
                        <a:rPr lang="zh-CN" altLang="en-US" dirty="0" smtClean="0"/>
                        <a:t>工时（人天）</a:t>
                      </a:r>
                      <a:endParaRPr lang="zh-CN" altLang="en-US" dirty="0"/>
                    </a:p>
                  </a:txBody>
                  <a:tcPr/>
                </a:tc>
                <a:tc>
                  <a:txBody>
                    <a:bodyPr/>
                    <a:lstStyle/>
                    <a:p>
                      <a:r>
                        <a:rPr lang="zh-CN" altLang="en-US" dirty="0" smtClean="0"/>
                        <a:t>备注</a:t>
                      </a:r>
                      <a:endParaRPr lang="zh-CN" altLang="en-US" dirty="0"/>
                    </a:p>
                  </a:txBody>
                  <a:tcPr/>
                </a:tc>
                <a:extLst>
                  <a:ext uri="{0D108BD9-81ED-4DB2-BD59-A6C34878D82A}">
                    <a16:rowId xmlns:a16="http://schemas.microsoft.com/office/drawing/2014/main" val="296768153"/>
                  </a:ext>
                </a:extLst>
              </a:tr>
              <a:tr h="410468">
                <a:tc>
                  <a:txBody>
                    <a:bodyPr/>
                    <a:lstStyle/>
                    <a:p>
                      <a:r>
                        <a:rPr lang="en-US" altLang="zh-CN" dirty="0" smtClean="0"/>
                        <a:t>Admin</a:t>
                      </a:r>
                      <a:r>
                        <a:rPr lang="zh-CN" altLang="en-US" dirty="0" smtClean="0"/>
                        <a:t>增加领域角色的配置和管理</a:t>
                      </a:r>
                      <a:endParaRPr lang="zh-CN" altLang="en-US" dirty="0"/>
                    </a:p>
                  </a:txBody>
                  <a:tcPr/>
                </a:tc>
                <a:tc>
                  <a:txBody>
                    <a:bodyPr/>
                    <a:lstStyle/>
                    <a:p>
                      <a:r>
                        <a:rPr lang="en-US" altLang="zh-CN" dirty="0" smtClean="0"/>
                        <a:t>Admin</a:t>
                      </a:r>
                      <a:r>
                        <a:rPr lang="zh-CN" altLang="en-US" dirty="0" smtClean="0"/>
                        <a:t>平台增加角色的管理，领域的管理以及配置，数据都存储于</a:t>
                      </a:r>
                      <a:r>
                        <a:rPr lang="en-US" altLang="zh-CN" dirty="0" smtClean="0"/>
                        <a:t>UC</a:t>
                      </a:r>
                      <a:r>
                        <a:rPr lang="zh-CN" altLang="en-US" dirty="0" smtClean="0"/>
                        <a:t>系统</a:t>
                      </a:r>
                      <a:endParaRPr lang="zh-CN" altLang="en-US" dirty="0"/>
                    </a:p>
                  </a:txBody>
                  <a:tcPr/>
                </a:tc>
                <a:tc>
                  <a:txBody>
                    <a:bodyPr/>
                    <a:lstStyle/>
                    <a:p>
                      <a:r>
                        <a:rPr lang="en-US" altLang="zh-CN" dirty="0" smtClean="0"/>
                        <a:t>4</a:t>
                      </a:r>
                      <a:endParaRPr lang="zh-CN" altLang="en-US" dirty="0"/>
                    </a:p>
                  </a:txBody>
                  <a:tcPr/>
                </a:tc>
                <a:tc>
                  <a:txBody>
                    <a:bodyPr/>
                    <a:lstStyle/>
                    <a:p>
                      <a:endParaRPr lang="zh-CN" altLang="en-US" dirty="0"/>
                    </a:p>
                  </a:txBody>
                  <a:tcPr/>
                </a:tc>
                <a:extLst>
                  <a:ext uri="{0D108BD9-81ED-4DB2-BD59-A6C34878D82A}">
                    <a16:rowId xmlns:a16="http://schemas.microsoft.com/office/drawing/2014/main" val="3727595003"/>
                  </a:ext>
                </a:extLst>
              </a:tr>
              <a:tr h="410468">
                <a:tc>
                  <a:txBody>
                    <a:bodyPr/>
                    <a:lstStyle/>
                    <a:p>
                      <a:r>
                        <a:rPr lang="en-US" altLang="zh-CN" dirty="0" smtClean="0"/>
                        <a:t>WAF</a:t>
                      </a:r>
                      <a:r>
                        <a:rPr lang="zh-CN" altLang="en-US" dirty="0" smtClean="0"/>
                        <a:t>支持</a:t>
                      </a:r>
                      <a:r>
                        <a:rPr lang="en-US" altLang="zh-CN" dirty="0" smtClean="0"/>
                        <a:t>realm</a:t>
                      </a:r>
                      <a:r>
                        <a:rPr lang="zh-CN" altLang="en-US" dirty="0" smtClean="0"/>
                        <a:t>传递</a:t>
                      </a:r>
                      <a:endParaRPr lang="zh-CN" altLang="en-US" dirty="0"/>
                    </a:p>
                  </a:txBody>
                  <a:tcPr/>
                </a:tc>
                <a:tc>
                  <a:txBody>
                    <a:bodyPr/>
                    <a:lstStyle/>
                    <a:p>
                      <a:r>
                        <a:rPr lang="en-US" altLang="zh-CN" dirty="0" smtClean="0"/>
                        <a:t>WAF</a:t>
                      </a:r>
                      <a:r>
                        <a:rPr lang="zh-CN" altLang="en-US" dirty="0" smtClean="0"/>
                        <a:t>需要支持通过请求头中携带</a:t>
                      </a:r>
                      <a:r>
                        <a:rPr lang="en-US" altLang="zh-CN" dirty="0" smtClean="0"/>
                        <a:t>realm</a:t>
                      </a:r>
                      <a:r>
                        <a:rPr lang="zh-CN" altLang="en-US" dirty="0" smtClean="0"/>
                        <a:t>参数</a:t>
                      </a:r>
                      <a:endParaRPr lang="zh-CN" altLang="en-US" dirty="0"/>
                    </a:p>
                  </a:txBody>
                  <a:tcPr/>
                </a:tc>
                <a:tc>
                  <a:txBody>
                    <a:bodyPr/>
                    <a:lstStyle/>
                    <a:p>
                      <a:r>
                        <a:rPr lang="en-US" altLang="zh-CN" dirty="0" smtClean="0"/>
                        <a:t>3</a:t>
                      </a:r>
                      <a:endParaRPr lang="zh-CN" altLang="en-US" dirty="0"/>
                    </a:p>
                  </a:txBody>
                  <a:tcPr/>
                </a:tc>
                <a:tc>
                  <a:txBody>
                    <a:bodyPr/>
                    <a:lstStyle/>
                    <a:p>
                      <a:endParaRPr lang="zh-CN" altLang="en-US" dirty="0"/>
                    </a:p>
                  </a:txBody>
                  <a:tcPr/>
                </a:tc>
                <a:extLst>
                  <a:ext uri="{0D108BD9-81ED-4DB2-BD59-A6C34878D82A}">
                    <a16:rowId xmlns:a16="http://schemas.microsoft.com/office/drawing/2014/main" val="2125590956"/>
                  </a:ext>
                </a:extLst>
              </a:tr>
              <a:tr h="410468">
                <a:tc>
                  <a:txBody>
                    <a:bodyPr/>
                    <a:lstStyle/>
                    <a:p>
                      <a:r>
                        <a:rPr lang="zh-CN" altLang="en-US" dirty="0" smtClean="0"/>
                        <a:t>系统集成测试</a:t>
                      </a:r>
                      <a:endParaRPr lang="zh-CN" altLang="en-US" dirty="0"/>
                    </a:p>
                  </a:txBody>
                  <a:tcPr/>
                </a:tc>
                <a:tc>
                  <a:txBody>
                    <a:bodyPr/>
                    <a:lstStyle/>
                    <a:p>
                      <a:r>
                        <a:rPr lang="zh-CN" altLang="en-US" dirty="0" smtClean="0"/>
                        <a:t>需要资源生产门户，</a:t>
                      </a:r>
                      <a:r>
                        <a:rPr lang="en-US" altLang="zh-CN" dirty="0" err="1" smtClean="0"/>
                        <a:t>lcms</a:t>
                      </a:r>
                      <a:r>
                        <a:rPr lang="zh-CN" altLang="en-US" dirty="0" smtClean="0"/>
                        <a:t>，</a:t>
                      </a:r>
                      <a:r>
                        <a:rPr lang="en-US" altLang="zh-CN" dirty="0" err="1" smtClean="0"/>
                        <a:t>uc</a:t>
                      </a:r>
                      <a:r>
                        <a:rPr lang="zh-CN" altLang="en-US" dirty="0" smtClean="0"/>
                        <a:t>，</a:t>
                      </a:r>
                      <a:r>
                        <a:rPr lang="en-US" altLang="zh-CN" dirty="0" smtClean="0"/>
                        <a:t>admin</a:t>
                      </a:r>
                      <a:r>
                        <a:rPr lang="zh-CN" altLang="en-US" dirty="0" smtClean="0"/>
                        <a:t>进行集成测试</a:t>
                      </a:r>
                      <a:endParaRPr lang="zh-CN" altLang="en-US" dirty="0"/>
                    </a:p>
                  </a:txBody>
                  <a:tcPr/>
                </a:tc>
                <a:tc>
                  <a:txBody>
                    <a:bodyPr/>
                    <a:lstStyle/>
                    <a:p>
                      <a:r>
                        <a:rPr lang="en-US" altLang="zh-CN" dirty="0" smtClean="0"/>
                        <a:t>2</a:t>
                      </a:r>
                      <a:endParaRPr lang="zh-CN" altLang="en-US" dirty="0"/>
                    </a:p>
                  </a:txBody>
                  <a:tcPr/>
                </a:tc>
                <a:tc>
                  <a:txBody>
                    <a:bodyPr/>
                    <a:lstStyle/>
                    <a:p>
                      <a:endParaRPr lang="zh-CN" altLang="en-US" dirty="0"/>
                    </a:p>
                  </a:txBody>
                  <a:tcPr/>
                </a:tc>
                <a:extLst>
                  <a:ext uri="{0D108BD9-81ED-4DB2-BD59-A6C34878D82A}">
                    <a16:rowId xmlns:a16="http://schemas.microsoft.com/office/drawing/2014/main" val="2969326480"/>
                  </a:ext>
                </a:extLst>
              </a:tr>
              <a:tr h="410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QA</a:t>
                      </a:r>
                      <a:r>
                        <a:rPr lang="zh-CN" altLang="en-US" dirty="0" smtClean="0"/>
                        <a:t>测试</a:t>
                      </a:r>
                      <a:endParaRPr lang="zh-CN" altLang="en-US" dirty="0" smtClean="0"/>
                    </a:p>
                  </a:txBody>
                  <a:tcPr/>
                </a:tc>
                <a:tc>
                  <a:txBody>
                    <a:bodyPr/>
                    <a:lstStyle/>
                    <a:p>
                      <a:r>
                        <a:rPr lang="en-US" altLang="zh-CN" dirty="0" smtClean="0"/>
                        <a:t>QA</a:t>
                      </a:r>
                      <a:r>
                        <a:rPr lang="zh-CN" altLang="en-US" dirty="0" smtClean="0"/>
                        <a:t>进行测试</a:t>
                      </a:r>
                      <a:endParaRPr lang="zh-CN" altLang="en-US" dirty="0"/>
                    </a:p>
                  </a:txBody>
                  <a:tcPr/>
                </a:tc>
                <a:tc>
                  <a:txBody>
                    <a:bodyPr/>
                    <a:lstStyle/>
                    <a:p>
                      <a:r>
                        <a:rPr lang="en-US" altLang="zh-CN" dirty="0" smtClean="0"/>
                        <a:t>2</a:t>
                      </a:r>
                      <a:endParaRPr lang="zh-CN" altLang="en-US" dirty="0"/>
                    </a:p>
                  </a:txBody>
                  <a:tcPr/>
                </a:tc>
                <a:tc>
                  <a:txBody>
                    <a:bodyPr/>
                    <a:lstStyle/>
                    <a:p>
                      <a:endParaRPr lang="zh-CN" altLang="en-US" dirty="0"/>
                    </a:p>
                  </a:txBody>
                  <a:tcPr/>
                </a:tc>
                <a:extLst>
                  <a:ext uri="{0D108BD9-81ED-4DB2-BD59-A6C34878D82A}">
                    <a16:rowId xmlns:a16="http://schemas.microsoft.com/office/drawing/2014/main" val="2304365999"/>
                  </a:ext>
                </a:extLst>
              </a:tr>
              <a:tr h="41046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57762285"/>
                  </a:ext>
                </a:extLst>
              </a:tr>
              <a:tr h="410468">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29312206"/>
                  </a:ext>
                </a:extLst>
              </a:tr>
              <a:tr h="410468">
                <a:tc>
                  <a:txBody>
                    <a:bodyPr/>
                    <a:lstStyle/>
                    <a:p>
                      <a:endParaRPr lang="zh-CN" altLang="en-US" dirty="0"/>
                    </a:p>
                  </a:txBody>
                  <a:tcPr/>
                </a:tc>
                <a:tc>
                  <a:txBody>
                    <a:bodyPr/>
                    <a:lstStyle/>
                    <a:p>
                      <a:endParaRPr lang="zh-CN" altLang="en-US" dirty="0"/>
                    </a:p>
                  </a:txBody>
                  <a:tcPr/>
                </a:tc>
                <a:tc>
                  <a:txBody>
                    <a:bodyPr/>
                    <a:lstStyle/>
                    <a:p>
                      <a:r>
                        <a:rPr lang="en-US" altLang="zh-CN" dirty="0" smtClean="0"/>
                        <a:t>11</a:t>
                      </a:r>
                      <a:endParaRPr lang="zh-CN" altLang="en-US" dirty="0"/>
                    </a:p>
                  </a:txBody>
                  <a:tcPr/>
                </a:tc>
                <a:tc>
                  <a:txBody>
                    <a:bodyPr/>
                    <a:lstStyle/>
                    <a:p>
                      <a:endParaRPr lang="zh-CN" altLang="en-US" dirty="0"/>
                    </a:p>
                  </a:txBody>
                  <a:tcPr/>
                </a:tc>
                <a:extLst>
                  <a:ext uri="{0D108BD9-81ED-4DB2-BD59-A6C34878D82A}">
                    <a16:rowId xmlns:a16="http://schemas.microsoft.com/office/drawing/2014/main" val="3422118298"/>
                  </a:ext>
                </a:extLst>
              </a:tr>
            </a:tbl>
          </a:graphicData>
        </a:graphic>
      </p:graphicFrame>
    </p:spTree>
    <p:extLst>
      <p:ext uri="{BB962C8B-B14F-4D97-AF65-F5344CB8AC3E}">
        <p14:creationId xmlns:p14="http://schemas.microsoft.com/office/powerpoint/2010/main" val="105030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66425" y="2281381"/>
            <a:ext cx="3781829" cy="1446550"/>
          </a:xfrm>
          <a:prstGeom prst="rect">
            <a:avLst/>
          </a:prstGeom>
          <a:noFill/>
        </p:spPr>
        <p:txBody>
          <a:bodyPr wrap="square" rtlCol="0">
            <a:spAutoFit/>
          </a:bodyPr>
          <a:lstStyle/>
          <a:p>
            <a:r>
              <a:rPr lang="zh-CN" altLang="en-US" sz="8800" dirty="0" smtClean="0">
                <a:solidFill>
                  <a:schemeClr val="bg1"/>
                </a:solidFill>
              </a:rPr>
              <a:t>谢谢！</a:t>
            </a:r>
            <a:endParaRPr lang="zh-CN" altLang="en-US" sz="8800" dirty="0">
              <a:solidFill>
                <a:schemeClr val="bg1"/>
              </a:solidFill>
            </a:endParaRPr>
          </a:p>
        </p:txBody>
      </p:sp>
    </p:spTree>
    <p:extLst>
      <p:ext uri="{BB962C8B-B14F-4D97-AF65-F5344CB8AC3E}">
        <p14:creationId xmlns:p14="http://schemas.microsoft.com/office/powerpoint/2010/main" val="20796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a:latin typeface="微软雅黑" panose="020B0503020204020204" pitchFamily="34" charset="-122"/>
                <a:ea typeface="微软雅黑" panose="020B0503020204020204" pitchFamily="34" charset="-122"/>
              </a:rPr>
              <a:t>现状</a:t>
            </a:r>
          </a:p>
        </p:txBody>
      </p:sp>
      <p:sp>
        <p:nvSpPr>
          <p:cNvPr id="6" name="矩形 5"/>
          <p:cNvSpPr/>
          <p:nvPr/>
        </p:nvSpPr>
        <p:spPr>
          <a:xfrm>
            <a:off x="661383" y="1188209"/>
            <a:ext cx="10680872" cy="4708981"/>
          </a:xfrm>
          <a:prstGeom prst="rect">
            <a:avLst/>
          </a:prstGeom>
        </p:spPr>
        <p:txBody>
          <a:bodyPr wrap="square">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教育资源管理平台安全访问：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子系统访问教育资源管理平台，通过可选携带</a:t>
            </a:r>
            <a:r>
              <a:rPr lang="en-US" altLang="zh-CN" sz="2000" dirty="0" smtClean="0">
                <a:solidFill>
                  <a:schemeClr val="bg1"/>
                </a:solidFill>
                <a:latin typeface="微软雅黑" panose="020B0503020204020204" pitchFamily="34" charset="-122"/>
                <a:ea typeface="微软雅黑" panose="020B0503020204020204" pitchFamily="34" charset="-122"/>
              </a:rPr>
              <a:t>bearer token</a:t>
            </a:r>
            <a:r>
              <a:rPr lang="zh-CN" altLang="en-US" sz="2000" dirty="0" smtClean="0">
                <a:solidFill>
                  <a:schemeClr val="bg1"/>
                </a:solidFill>
                <a:latin typeface="微软雅黑" panose="020B0503020204020204" pitchFamily="34" charset="-122"/>
                <a:ea typeface="微软雅黑" panose="020B0503020204020204" pitchFamily="34" charset="-122"/>
              </a:rPr>
              <a:t>和</a:t>
            </a:r>
            <a:r>
              <a:rPr lang="en-US" altLang="zh-CN" sz="2000" dirty="0" err="1" smtClean="0">
                <a:solidFill>
                  <a:schemeClr val="bg1"/>
                </a:solidFill>
                <a:latin typeface="微软雅黑" panose="020B0503020204020204" pitchFamily="34" charset="-122"/>
                <a:ea typeface="微软雅黑" panose="020B0503020204020204" pitchFamily="34" charset="-122"/>
              </a:rPr>
              <a:t>userid</a:t>
            </a:r>
            <a:r>
              <a:rPr lang="zh-CN" altLang="en-US" sz="2000" dirty="0" smtClean="0">
                <a:solidFill>
                  <a:schemeClr val="bg1"/>
                </a:solidFill>
                <a:latin typeface="微软雅黑" panose="020B0503020204020204" pitchFamily="34" charset="-122"/>
                <a:ea typeface="微软雅黑" panose="020B0503020204020204" pitchFamily="34" charset="-122"/>
              </a:rPr>
              <a:t>的形式进行访问。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App</a:t>
            </a:r>
            <a:r>
              <a:rPr lang="zh-CN" altLang="en-US" sz="2000" dirty="0" smtClean="0">
                <a:solidFill>
                  <a:schemeClr val="bg1"/>
                </a:solidFill>
                <a:latin typeface="微软雅黑" panose="020B0503020204020204" pitchFamily="34" charset="-122"/>
                <a:ea typeface="微软雅黑" panose="020B0503020204020204" pitchFamily="34" charset="-122"/>
              </a:rPr>
              <a:t>直接访问教育资源管理平台的接口，通过携带的</a:t>
            </a:r>
            <a:r>
              <a:rPr lang="en-US" altLang="zh-CN" sz="2000" dirty="0" smtClean="0">
                <a:solidFill>
                  <a:schemeClr val="bg1"/>
                </a:solidFill>
                <a:latin typeface="微软雅黑" panose="020B0503020204020204" pitchFamily="34" charset="-122"/>
                <a:ea typeface="微软雅黑" panose="020B0503020204020204" pitchFamily="34" charset="-122"/>
              </a:rPr>
              <a:t>mac token</a:t>
            </a:r>
            <a:r>
              <a:rPr lang="zh-CN" altLang="en-US" sz="2000" dirty="0" smtClean="0">
                <a:solidFill>
                  <a:schemeClr val="bg1"/>
                </a:solidFill>
                <a:latin typeface="微软雅黑" panose="020B0503020204020204" pitchFamily="34" charset="-122"/>
                <a:ea typeface="微软雅黑" panose="020B0503020204020204" pitchFamily="34" charset="-122"/>
              </a:rPr>
              <a:t>的形式进行访问</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如果</a:t>
            </a:r>
            <a:r>
              <a:rPr lang="en-US" altLang="zh-CN" sz="2000" dirty="0" smtClean="0">
                <a:solidFill>
                  <a:schemeClr val="bg1"/>
                </a:solidFill>
                <a:latin typeface="微软雅黑" panose="020B0503020204020204" pitchFamily="34" charset="-122"/>
                <a:ea typeface="微软雅黑" panose="020B0503020204020204" pitchFamily="34" charset="-122"/>
              </a:rPr>
              <a:t>APP</a:t>
            </a:r>
            <a:r>
              <a:rPr lang="zh-CN" altLang="en-US" sz="2000" dirty="0" smtClean="0">
                <a:solidFill>
                  <a:schemeClr val="bg1"/>
                </a:solidFill>
                <a:latin typeface="微软雅黑" panose="020B0503020204020204" pitchFamily="34" charset="-122"/>
                <a:ea typeface="微软雅黑" panose="020B0503020204020204" pitchFamily="34" charset="-122"/>
              </a:rPr>
              <a:t>通过子系统访问资源管理平台的接口，资源管理平台无法得知用户通过哪个终端</a:t>
            </a:r>
            <a:r>
              <a:rPr lang="en-US" altLang="zh-CN" sz="2000" dirty="0" smtClean="0">
                <a:solidFill>
                  <a:schemeClr val="bg1"/>
                </a:solidFill>
                <a:latin typeface="微软雅黑" panose="020B0503020204020204" pitchFamily="34" charset="-122"/>
                <a:ea typeface="微软雅黑" panose="020B0503020204020204" pitchFamily="34" charset="-122"/>
              </a:rPr>
              <a:t>app</a:t>
            </a:r>
            <a:r>
              <a:rPr lang="zh-CN" altLang="en-US" sz="2000" dirty="0" smtClean="0">
                <a:solidFill>
                  <a:schemeClr val="bg1"/>
                </a:solidFill>
                <a:latin typeface="微软雅黑" panose="020B0503020204020204" pitchFamily="34" charset="-122"/>
                <a:ea typeface="微软雅黑" panose="020B0503020204020204" pitchFamily="34" charset="-122"/>
              </a:rPr>
              <a:t>或者子系统操作了资源信息。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不同的</a:t>
            </a:r>
            <a:r>
              <a:rPr lang="en-US" altLang="zh-CN" sz="2000" dirty="0" smtClean="0">
                <a:solidFill>
                  <a:schemeClr val="bg1"/>
                </a:solidFill>
                <a:latin typeface="微软雅黑" panose="020B0503020204020204" pitchFamily="34" charset="-122"/>
                <a:ea typeface="微软雅黑" panose="020B0503020204020204" pitchFamily="34" charset="-122"/>
              </a:rPr>
              <a:t>app</a:t>
            </a:r>
            <a:r>
              <a:rPr lang="zh-CN" altLang="en-US" sz="2000" dirty="0" smtClean="0">
                <a:solidFill>
                  <a:schemeClr val="bg1"/>
                </a:solidFill>
                <a:latin typeface="微软雅黑" panose="020B0503020204020204" pitchFamily="34" charset="-122"/>
                <a:ea typeface="微软雅黑" panose="020B0503020204020204" pitchFamily="34" charset="-122"/>
              </a:rPr>
              <a:t>或者子系统过来的用户，在业务系统到底具有什么样的角色，暂时无法进行控制。</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000" dirty="0" smtClean="0">
                <a:solidFill>
                  <a:schemeClr val="bg1"/>
                </a:solidFill>
                <a:latin typeface="微软雅黑" panose="020B0503020204020204" pitchFamily="34" charset="-122"/>
                <a:ea typeface="微软雅黑" panose="020B0503020204020204" pitchFamily="34" charset="-122"/>
              </a:rPr>
              <a:t>从</a:t>
            </a:r>
            <a:r>
              <a:rPr lang="en-US" altLang="zh-CN" sz="2000" dirty="0" smtClean="0">
                <a:solidFill>
                  <a:schemeClr val="bg1"/>
                </a:solidFill>
                <a:latin typeface="微软雅黑" panose="020B0503020204020204" pitchFamily="34" charset="-122"/>
                <a:ea typeface="微软雅黑" panose="020B0503020204020204" pitchFamily="34" charset="-122"/>
              </a:rPr>
              <a:t>0.6</a:t>
            </a:r>
            <a:r>
              <a:rPr lang="zh-CN" altLang="en-US" sz="2000" dirty="0" smtClean="0">
                <a:solidFill>
                  <a:schemeClr val="bg1"/>
                </a:solidFill>
                <a:latin typeface="微软雅黑" panose="020B0503020204020204" pitchFamily="34" charset="-122"/>
                <a:ea typeface="微软雅黑" panose="020B0503020204020204" pitchFamily="34" charset="-122"/>
              </a:rPr>
              <a:t>版本开始</a:t>
            </a:r>
            <a:r>
              <a:rPr lang="zh-CN" altLang="en-US" sz="2000" dirty="0" smtClean="0">
                <a:solidFill>
                  <a:schemeClr val="bg1"/>
                </a:solidFill>
                <a:latin typeface="微软雅黑" panose="020B0503020204020204" pitchFamily="34" charset="-122"/>
                <a:ea typeface="微软雅黑" panose="020B0503020204020204" pitchFamily="34" charset="-122"/>
              </a:rPr>
              <a:t>进行接口访问的日志记录，并且根据接口的使用情况，只能做到日志监控，无法做到完全的安全访问控制和完备的监控信息。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en-US" altLang="zh-CN" sz="2000" dirty="0" smtClean="0">
                <a:solidFill>
                  <a:schemeClr val="bg1"/>
                </a:solidFill>
                <a:latin typeface="微软雅黑" panose="020B0503020204020204" pitchFamily="34" charset="-122"/>
                <a:ea typeface="微软雅黑" panose="020B0503020204020204" pitchFamily="34" charset="-122"/>
              </a:rPr>
              <a:t>UC</a:t>
            </a:r>
            <a:r>
              <a:rPr lang="zh-CN" altLang="en-US" sz="2000" dirty="0" smtClean="0">
                <a:solidFill>
                  <a:schemeClr val="bg1"/>
                </a:solidFill>
                <a:latin typeface="微软雅黑" panose="020B0503020204020204" pitchFamily="34" charset="-122"/>
                <a:ea typeface="微软雅黑" panose="020B0503020204020204" pitchFamily="34" charset="-122"/>
              </a:rPr>
              <a:t>所提供的领域角色的概念和能力没有完全的使用起来。</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950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1306" y="314929"/>
            <a:ext cx="553167" cy="4455653"/>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安全访问</a:t>
            </a:r>
            <a:r>
              <a:rPr lang="en-US" altLang="zh-CN" dirty="0" smtClean="0">
                <a:solidFill>
                  <a:schemeClr val="bg1"/>
                </a:solidFill>
                <a:latin typeface="微软雅黑" panose="020B0503020204020204" pitchFamily="34" charset="-122"/>
                <a:ea typeface="微软雅黑" panose="020B0503020204020204" pitchFamily="34" charset="-122"/>
              </a:rPr>
              <a:t>LCMS</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025" name="Picture 1" descr="C:\Users\Public\Documents\im\830917@nd\Image\ef2e20e5eb603a3f2f7eb76a532f2b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127" y="75965"/>
            <a:ext cx="8130526" cy="670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446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5511"/>
            <a:ext cx="839490" cy="4797398"/>
          </a:xfrm>
        </p:spPr>
        <p:txBody>
          <a:bodyPr>
            <a:normAutofit fontScale="90000"/>
          </a:bodyPr>
          <a:lstStyle/>
          <a:p>
            <a:r>
              <a:rPr lang="en-US" altLang="zh-CN" dirty="0" smtClean="0">
                <a:solidFill>
                  <a:schemeClr val="bg1"/>
                </a:solidFill>
                <a:latin typeface="微软雅黑" panose="020B0503020204020204" pitchFamily="34" charset="-122"/>
                <a:ea typeface="微软雅黑" panose="020B0503020204020204" pitchFamily="34" charset="-122"/>
              </a:rPr>
              <a:t>WAF</a:t>
            </a:r>
            <a:r>
              <a:rPr lang="zh-CN" altLang="en-US" dirty="0" smtClean="0">
                <a:solidFill>
                  <a:schemeClr val="bg1"/>
                </a:solidFill>
                <a:latin typeface="微软雅黑" panose="020B0503020204020204" pitchFamily="34" charset="-122"/>
                <a:ea typeface="微软雅黑" panose="020B0503020204020204" pitchFamily="34" charset="-122"/>
              </a:rPr>
              <a:t>安全访问流程</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3074" name="Picture 2" descr="http://doc.sdp.nd/images/1/1c/WAF%E5%AE%89%E5%85%A8%E8%AE%A4%E8%AF%81%E6%B5%81%E7%A8%8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685" y="5511"/>
            <a:ext cx="6115050" cy="674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626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315055" y="5511"/>
            <a:ext cx="839490" cy="4797398"/>
          </a:xfrm>
        </p:spPr>
        <p:txBody>
          <a:bodyPr>
            <a:normAutofit fontScale="90000"/>
          </a:bodyPr>
          <a:lstStyle/>
          <a:p>
            <a:r>
              <a:rPr lang="zh-CN" altLang="en-US" dirty="0" smtClean="0">
                <a:solidFill>
                  <a:schemeClr val="bg1"/>
                </a:solidFill>
                <a:latin typeface="微软雅黑" panose="020B0503020204020204" pitchFamily="34" charset="-122"/>
                <a:ea typeface="微软雅黑" panose="020B0503020204020204" pitchFamily="34" charset="-122"/>
              </a:rPr>
              <a:t>当前访问请求参数</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053" name="Picture 5" descr="C:\Users\Public\Documents\im\830917@nd\Image\feabfa26ef4817134508918bd2277a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527" y="256518"/>
            <a:ext cx="8377382" cy="22882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ublic\Documents\im\830917@nd\Image\d168e1fe25113811b32097af4a5fa52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45" y="2795791"/>
            <a:ext cx="6844434" cy="381103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8006239" y="4018079"/>
            <a:ext cx="4185761" cy="1569660"/>
          </a:xfrm>
          <a:prstGeom prst="rect">
            <a:avLst/>
          </a:prstGeom>
          <a:noFill/>
        </p:spPr>
        <p:txBody>
          <a:bodyPr wrap="none" rtlCol="0">
            <a:spAutoFit/>
          </a:bodyPr>
          <a:lstStyle/>
          <a:p>
            <a:r>
              <a:rPr lang="zh-CN" altLang="en-US" sz="2400" dirty="0" smtClean="0">
                <a:solidFill>
                  <a:srgbClr val="FF0000"/>
                </a:solidFill>
              </a:rPr>
              <a:t>领域信息在第一次请求的时</a:t>
            </a:r>
            <a:endParaRPr lang="en-US" altLang="zh-CN" sz="2400" dirty="0" smtClean="0">
              <a:solidFill>
                <a:srgbClr val="FF0000"/>
              </a:solidFill>
            </a:endParaRPr>
          </a:p>
          <a:p>
            <a:r>
              <a:rPr lang="zh-CN" altLang="en-US" sz="2400" dirty="0" smtClean="0">
                <a:solidFill>
                  <a:srgbClr val="FF0000"/>
                </a:solidFill>
              </a:rPr>
              <a:t>候没有携带，不能透传到下一</a:t>
            </a:r>
            <a:endParaRPr lang="en-US" altLang="zh-CN" sz="2400" dirty="0" smtClean="0">
              <a:solidFill>
                <a:srgbClr val="FF0000"/>
              </a:solidFill>
            </a:endParaRPr>
          </a:p>
          <a:p>
            <a:r>
              <a:rPr lang="zh-CN" altLang="en-US" sz="2400" dirty="0" smtClean="0">
                <a:solidFill>
                  <a:srgbClr val="FF0000"/>
                </a:solidFill>
              </a:rPr>
              <a:t>个服务中进行权限或者日志监</a:t>
            </a:r>
            <a:endParaRPr lang="en-US" altLang="zh-CN" sz="2400" dirty="0" smtClean="0">
              <a:solidFill>
                <a:srgbClr val="FF0000"/>
              </a:solidFill>
            </a:endParaRPr>
          </a:p>
          <a:p>
            <a:r>
              <a:rPr lang="zh-CN" altLang="en-US" sz="2400" dirty="0" smtClean="0">
                <a:solidFill>
                  <a:srgbClr val="FF0000"/>
                </a:solidFill>
              </a:rPr>
              <a:t>控</a:t>
            </a:r>
            <a:endParaRPr lang="zh-CN" altLang="en-US" sz="2400" dirty="0">
              <a:solidFill>
                <a:srgbClr val="FF0000"/>
              </a:solidFill>
            </a:endParaRPr>
          </a:p>
        </p:txBody>
      </p:sp>
    </p:spTree>
    <p:extLst>
      <p:ext uri="{BB962C8B-B14F-4D97-AF65-F5344CB8AC3E}">
        <p14:creationId xmlns:p14="http://schemas.microsoft.com/office/powerpoint/2010/main" val="87393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携带</a:t>
            </a:r>
            <a:r>
              <a:rPr lang="en-US" altLang="zh-CN" sz="3600" b="1" dirty="0" smtClean="0">
                <a:latin typeface="微软雅黑" panose="020B0503020204020204" pitchFamily="34" charset="-122"/>
                <a:ea typeface="微软雅黑" panose="020B0503020204020204" pitchFamily="34" charset="-122"/>
              </a:rPr>
              <a:t>realm</a:t>
            </a:r>
            <a:r>
              <a:rPr lang="zh-CN" altLang="en-US" sz="3600" b="1" dirty="0" smtClean="0">
                <a:latin typeface="微软雅黑" panose="020B0503020204020204" pitchFamily="34" charset="-122"/>
                <a:ea typeface="微软雅黑" panose="020B0503020204020204" pitchFamily="34" charset="-122"/>
              </a:rPr>
              <a:t>访问资源平台的目标</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526839" y="1209211"/>
            <a:ext cx="11135772" cy="4524315"/>
          </a:xfrm>
          <a:prstGeom prst="rect">
            <a:avLst/>
          </a:prstGeom>
        </p:spPr>
        <p:txBody>
          <a:bodyPr wrap="square">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跟踪：</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跟踪请求的来源。</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分析不同阶段的日志信息。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访问控制</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控制不同应用系统和</a:t>
            </a:r>
            <a:r>
              <a:rPr lang="en-US" altLang="zh-CN" sz="2400" dirty="0" smtClean="0">
                <a:solidFill>
                  <a:schemeClr val="bg1"/>
                </a:solidFill>
                <a:latin typeface="微软雅黑" panose="020B0503020204020204" pitchFamily="34" charset="-122"/>
                <a:ea typeface="微软雅黑" panose="020B0503020204020204" pitchFamily="34" charset="-122"/>
              </a:rPr>
              <a:t>APP</a:t>
            </a:r>
            <a:r>
              <a:rPr lang="zh-CN" altLang="en-US" sz="2400" dirty="0" smtClean="0">
                <a:solidFill>
                  <a:schemeClr val="bg1"/>
                </a:solidFill>
                <a:latin typeface="微软雅黑" panose="020B0503020204020204" pitchFamily="34" charset="-122"/>
                <a:ea typeface="微软雅黑" panose="020B0503020204020204" pitchFamily="34" charset="-122"/>
              </a:rPr>
              <a:t>访问业务服务系统时候的权限控制。</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在教育管理系统中可以对同一角色在不同领域中的访问权限做配置。</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灵活性</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提高教育平台，教学资源以及教学管理系统的权限控制机制。</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400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整改方案</a:t>
            </a:r>
            <a:endParaRPr lang="zh-CN" altLang="en-US" sz="3600" b="1" dirty="0">
              <a:latin typeface="微软雅黑" panose="020B0503020204020204" pitchFamily="34" charset="-122"/>
              <a:ea typeface="微软雅黑" panose="020B0503020204020204" pitchFamily="34" charset="-122"/>
            </a:endParaRPr>
          </a:p>
        </p:txBody>
      </p:sp>
      <p:pic>
        <p:nvPicPr>
          <p:cNvPr id="4097" name="Picture 1" descr="C:\Users\Public\Documents\im\830917@nd\Image\3ddbb7ae0907cbb0957234a37c59db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4" y="1579418"/>
            <a:ext cx="120300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整改方案</a:t>
            </a:r>
            <a:endParaRPr lang="zh-CN" altLang="en-US" sz="3600" b="1" dirty="0">
              <a:latin typeface="微软雅黑" panose="020B0503020204020204" pitchFamily="34" charset="-122"/>
              <a:ea typeface="微软雅黑" panose="020B0503020204020204" pitchFamily="34" charset="-122"/>
            </a:endParaRPr>
          </a:p>
        </p:txBody>
      </p:sp>
      <p:pic>
        <p:nvPicPr>
          <p:cNvPr id="5121" name="Picture 1" descr="C:\Users\Public\Documents\im\830917@nd\Image\6e760944b9697b3f85dbfbb72f250c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691" y="293580"/>
            <a:ext cx="8700655" cy="647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4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rot="5400000">
            <a:off x="-5405" y="489674"/>
            <a:ext cx="658908"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95313" y="293580"/>
            <a:ext cx="9210505" cy="423949"/>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3600" b="1" dirty="0" smtClean="0">
                <a:latin typeface="微软雅黑" panose="020B0503020204020204" pitchFamily="34" charset="-122"/>
                <a:ea typeface="微软雅黑" panose="020B0503020204020204" pitchFamily="34" charset="-122"/>
              </a:rPr>
              <a:t>领域角色的配置</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670619" y="1220532"/>
            <a:ext cx="10680872" cy="2308324"/>
          </a:xfrm>
          <a:prstGeom prst="rect">
            <a:avLst/>
          </a:prstGeom>
        </p:spPr>
        <p:txBody>
          <a:bodyPr wrap="square">
            <a:spAutoFit/>
          </a:bodyPr>
          <a:lstStyle/>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由</a:t>
            </a:r>
            <a:r>
              <a:rPr lang="en-US" altLang="zh-CN" sz="2400" dirty="0" smtClean="0">
                <a:solidFill>
                  <a:schemeClr val="bg1"/>
                </a:solidFill>
                <a:latin typeface="微软雅黑" panose="020B0503020204020204" pitchFamily="34" charset="-122"/>
                <a:ea typeface="微软雅黑" panose="020B0503020204020204" pitchFamily="34" charset="-122"/>
              </a:rPr>
              <a:t>Admin</a:t>
            </a:r>
            <a:r>
              <a:rPr lang="zh-CN" altLang="en-US" sz="2400" dirty="0" smtClean="0">
                <a:solidFill>
                  <a:schemeClr val="bg1"/>
                </a:solidFill>
                <a:latin typeface="微软雅黑" panose="020B0503020204020204" pitchFamily="34" charset="-122"/>
                <a:ea typeface="微软雅黑" panose="020B0503020204020204" pitchFamily="34" charset="-122"/>
              </a:rPr>
              <a:t>服务端进行</a:t>
            </a:r>
            <a:r>
              <a:rPr lang="en-US" altLang="zh-CN" sz="2400" dirty="0" smtClean="0">
                <a:solidFill>
                  <a:schemeClr val="bg1"/>
                </a:solidFill>
                <a:latin typeface="微软雅黑" panose="020B0503020204020204" pitchFamily="34" charset="-122"/>
                <a:ea typeface="微软雅黑" panose="020B0503020204020204" pitchFamily="34" charset="-122"/>
              </a:rPr>
              <a:t>realm</a:t>
            </a:r>
            <a:r>
              <a:rPr lang="zh-CN" altLang="en-US" sz="2400" dirty="0" smtClean="0">
                <a:solidFill>
                  <a:schemeClr val="bg1"/>
                </a:solidFill>
                <a:latin typeface="微软雅黑" panose="020B0503020204020204" pitchFamily="34" charset="-122"/>
                <a:ea typeface="微软雅黑" panose="020B0503020204020204" pitchFamily="34" charset="-122"/>
              </a:rPr>
              <a:t>的申请。</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由</a:t>
            </a:r>
            <a:r>
              <a:rPr lang="en-US" altLang="zh-CN" sz="2400" dirty="0" smtClean="0">
                <a:solidFill>
                  <a:schemeClr val="bg1"/>
                </a:solidFill>
                <a:latin typeface="微软雅黑" panose="020B0503020204020204" pitchFamily="34" charset="-122"/>
                <a:ea typeface="微软雅黑" panose="020B0503020204020204" pitchFamily="34" charset="-122"/>
              </a:rPr>
              <a:t>Admin</a:t>
            </a:r>
            <a:r>
              <a:rPr lang="zh-CN" altLang="en-US" sz="2400" dirty="0" smtClean="0">
                <a:solidFill>
                  <a:schemeClr val="bg1"/>
                </a:solidFill>
                <a:latin typeface="微软雅黑" panose="020B0503020204020204" pitchFamily="34" charset="-122"/>
                <a:ea typeface="微软雅黑" panose="020B0503020204020204" pitchFamily="34" charset="-122"/>
              </a:rPr>
              <a:t>服务端进行</a:t>
            </a:r>
            <a:r>
              <a:rPr lang="en-US" altLang="zh-CN" sz="2400" dirty="0" smtClean="0">
                <a:solidFill>
                  <a:schemeClr val="bg1"/>
                </a:solidFill>
                <a:latin typeface="微软雅黑" panose="020B0503020204020204" pitchFamily="34" charset="-122"/>
                <a:ea typeface="微软雅黑" panose="020B0503020204020204" pitchFamily="34" charset="-122"/>
              </a:rPr>
              <a:t>realm</a:t>
            </a:r>
            <a:r>
              <a:rPr lang="zh-CN" altLang="en-US" sz="2400" dirty="0" smtClean="0">
                <a:solidFill>
                  <a:schemeClr val="bg1"/>
                </a:solidFill>
                <a:latin typeface="微软雅黑" panose="020B0503020204020204" pitchFamily="34" charset="-122"/>
                <a:ea typeface="微软雅黑" panose="020B0503020204020204" pitchFamily="34" charset="-122"/>
              </a:rPr>
              <a:t>以及角色的配置。</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在</a:t>
            </a:r>
            <a:r>
              <a:rPr lang="en-US" altLang="zh-CN" sz="2400" dirty="0" smtClean="0">
                <a:solidFill>
                  <a:schemeClr val="bg1"/>
                </a:solidFill>
                <a:latin typeface="微软雅黑" panose="020B0503020204020204" pitchFamily="34" charset="-122"/>
                <a:ea typeface="微软雅黑" panose="020B0503020204020204" pitchFamily="34" charset="-122"/>
              </a:rPr>
              <a:t>UC</a:t>
            </a:r>
            <a:r>
              <a:rPr lang="zh-CN" altLang="en-US" sz="2400" dirty="0" smtClean="0">
                <a:solidFill>
                  <a:schemeClr val="bg1"/>
                </a:solidFill>
                <a:latin typeface="微软雅黑" panose="020B0503020204020204" pitchFamily="34" charset="-122"/>
                <a:ea typeface="微软雅黑" panose="020B0503020204020204" pitchFamily="34" charset="-122"/>
              </a:rPr>
              <a:t>系统中存储领域</a:t>
            </a:r>
            <a:r>
              <a:rPr lang="en-US" altLang="zh-CN" sz="2400" dirty="0" smtClean="0">
                <a:solidFill>
                  <a:schemeClr val="bg1"/>
                </a:solidFill>
                <a:latin typeface="微软雅黑" panose="020B0503020204020204" pitchFamily="34" charset="-122"/>
                <a:ea typeface="微软雅黑" panose="020B0503020204020204" pitchFamily="34" charset="-122"/>
              </a:rPr>
              <a:t>[realm]</a:t>
            </a:r>
            <a:r>
              <a:rPr lang="zh-CN" altLang="en-US" sz="2400" dirty="0" smtClean="0">
                <a:solidFill>
                  <a:schemeClr val="bg1"/>
                </a:solidFill>
                <a:latin typeface="微软雅黑" panose="020B0503020204020204" pitchFamily="34" charset="-122"/>
                <a:ea typeface="微软雅黑" panose="020B0503020204020204" pitchFamily="34" charset="-122"/>
              </a:rPr>
              <a:t>和领域角色</a:t>
            </a:r>
            <a:r>
              <a:rPr lang="en-US" altLang="zh-CN" sz="2400" dirty="0" smtClean="0">
                <a:solidFill>
                  <a:schemeClr val="bg1"/>
                </a:solidFill>
                <a:latin typeface="微软雅黑" panose="020B0503020204020204" pitchFamily="34" charset="-122"/>
                <a:ea typeface="微软雅黑" panose="020B0503020204020204" pitchFamily="34" charset="-122"/>
              </a:rPr>
              <a:t>[role]</a:t>
            </a:r>
          </a:p>
          <a:p>
            <a:pPr marL="514350" indent="-514350">
              <a:lnSpc>
                <a:spcPct val="150000"/>
              </a:lnSpc>
              <a:buFont typeface="Wingdings" pitchFamily="2" charset="2"/>
              <a:buChar char="l"/>
            </a:pPr>
            <a:r>
              <a:rPr lang="zh-CN" altLang="en-US" sz="2400" dirty="0" smtClean="0">
                <a:solidFill>
                  <a:schemeClr val="bg1"/>
                </a:solidFill>
                <a:latin typeface="微软雅黑" panose="020B0503020204020204" pitchFamily="34" charset="-122"/>
                <a:ea typeface="微软雅黑" panose="020B0503020204020204" pitchFamily="34" charset="-122"/>
              </a:rPr>
              <a:t>角色的定义在教育平台中进行统一定义。</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629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b526ff0a43f3e97830b44150d1617ddc89193b"/>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25414</TotalTime>
  <Words>476</Words>
  <Application>Microsoft Office PowerPoint</Application>
  <PresentationFormat>宽屏</PresentationFormat>
  <Paragraphs>59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宋体</vt:lpstr>
      <vt:lpstr>微软雅黑</vt:lpstr>
      <vt:lpstr>Arial</vt:lpstr>
      <vt:lpstr>Calibri</vt:lpstr>
      <vt:lpstr>Calibri Light</vt:lpstr>
      <vt:lpstr>Wingdings</vt:lpstr>
      <vt:lpstr>1_Office 主题</vt:lpstr>
      <vt:lpstr>PowerPoint 演示文稿</vt:lpstr>
      <vt:lpstr>PowerPoint 演示文稿</vt:lpstr>
      <vt:lpstr>安全访问LCMS</vt:lpstr>
      <vt:lpstr>WAF安全访问流程</vt:lpstr>
      <vt:lpstr>当前访问请求参数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leizhang1223@gmail.com</cp:lastModifiedBy>
  <cp:revision>1683</cp:revision>
  <dcterms:created xsi:type="dcterms:W3CDTF">2014-03-11T02:58:27Z</dcterms:created>
  <dcterms:modified xsi:type="dcterms:W3CDTF">2015-11-06T02:38:25Z</dcterms:modified>
</cp:coreProperties>
</file>