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14" r:id="rId2"/>
    <p:sldId id="405" r:id="rId3"/>
    <p:sldId id="425" r:id="rId4"/>
    <p:sldId id="426" r:id="rId5"/>
    <p:sldId id="437" r:id="rId6"/>
    <p:sldId id="434" r:id="rId7"/>
    <p:sldId id="431" r:id="rId8"/>
    <p:sldId id="430" r:id="rId9"/>
    <p:sldId id="406" r:id="rId10"/>
    <p:sldId id="442" r:id="rId11"/>
    <p:sldId id="439" r:id="rId12"/>
    <p:sldId id="445" r:id="rId13"/>
    <p:sldId id="443" r:id="rId14"/>
    <p:sldId id="444" r:id="rId15"/>
    <p:sldId id="440" r:id="rId16"/>
    <p:sldId id="451" r:id="rId17"/>
    <p:sldId id="448" r:id="rId18"/>
    <p:sldId id="446" r:id="rId19"/>
    <p:sldId id="449" r:id="rId20"/>
    <p:sldId id="447" r:id="rId21"/>
    <p:sldId id="450" r:id="rId22"/>
    <p:sldId id="438" r:id="rId23"/>
    <p:sldId id="424"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655"/>
    <a:srgbClr val="612053"/>
    <a:srgbClr val="BB0856"/>
    <a:srgbClr val="ED7D31"/>
    <a:srgbClr val="FE5A3E"/>
    <a:srgbClr val="FD5D3D"/>
    <a:srgbClr val="FFDD9D"/>
    <a:srgbClr val="BDD495"/>
    <a:srgbClr val="FFFFFF"/>
    <a:srgbClr val="A23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2" autoAdjust="0"/>
    <p:restoredTop sz="93212" autoAdjust="0"/>
  </p:normalViewPr>
  <p:slideViewPr>
    <p:cSldViewPr snapToGrid="0">
      <p:cViewPr varScale="1">
        <p:scale>
          <a:sx n="104" d="100"/>
          <a:sy n="104" d="100"/>
        </p:scale>
        <p:origin x="120" y="24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00" d="100"/>
          <a:sy n="100" d="100"/>
        </p:scale>
        <p:origin x="35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37A4A-3019-42F5-9F7E-FDD4EE680D52}" type="datetimeFigureOut">
              <a:rPr lang="zh-CN" altLang="en-US" smtClean="0"/>
              <a:pPr/>
              <a:t>2015/11/10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220AA-DA88-4767-8303-36541A1639D7}" type="slidenum">
              <a:rPr lang="zh-CN" altLang="en-US" smtClean="0"/>
              <a:pPr/>
              <a:t>‹#›</a:t>
            </a:fld>
            <a:endParaRPr lang="zh-CN" altLang="en-US"/>
          </a:p>
        </p:txBody>
      </p:sp>
    </p:spTree>
    <p:extLst>
      <p:ext uri="{BB962C8B-B14F-4D97-AF65-F5344CB8AC3E}">
        <p14:creationId xmlns:p14="http://schemas.microsoft.com/office/powerpoint/2010/main" val="356115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916026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0201539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22727249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014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291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4327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3426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935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659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2805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7016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647158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82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46324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2801763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480050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1606313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3360910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893946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0218017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7BB59-34F8-4FDB-BBE3-970CA013E123}" type="datetimeFigureOut">
              <a:rPr lang="zh-CN" altLang="en-US" smtClean="0"/>
              <a:pPr/>
              <a:t>2015/11/10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624673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11284" y="4616319"/>
            <a:ext cx="4111636" cy="69534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7044935" y="4656709"/>
            <a:ext cx="3877985" cy="646331"/>
          </a:xfrm>
          <a:prstGeom prst="rect">
            <a:avLst/>
          </a:prstGeom>
          <a:noFill/>
        </p:spPr>
        <p:txBody>
          <a:bodyPr wrap="non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专</a:t>
            </a:r>
            <a:r>
              <a:rPr lang="zh-CN" altLang="en-US" sz="3600" dirty="0">
                <a:solidFill>
                  <a:schemeClr val="bg1"/>
                </a:solidFill>
                <a:latin typeface="微软雅黑" panose="020B0503020204020204" pitchFamily="34" charset="-122"/>
                <a:ea typeface="微软雅黑" panose="020B0503020204020204" pitchFamily="34" charset="-122"/>
              </a:rPr>
              <a:t>业</a:t>
            </a:r>
            <a:r>
              <a:rPr lang="zh-CN" altLang="en-US" sz="3600" dirty="0" smtClean="0">
                <a:solidFill>
                  <a:schemeClr val="bg1"/>
                </a:solidFill>
                <a:latin typeface="微软雅黑" panose="020B0503020204020204" pitchFamily="34" charset="-122"/>
                <a:ea typeface="微软雅黑" panose="020B0503020204020204" pitchFamily="34" charset="-122"/>
              </a:rPr>
              <a:t>、协作、速度</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811284" y="4616319"/>
            <a:ext cx="233651" cy="69534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041378" y="1338499"/>
            <a:ext cx="821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4"/>
          <p:cNvSpPr txBox="1"/>
          <p:nvPr/>
        </p:nvSpPr>
        <p:spPr>
          <a:xfrm>
            <a:off x="1791855" y="1183308"/>
            <a:ext cx="7895070" cy="2446824"/>
          </a:xfrm>
          <a:prstGeom prst="rect">
            <a:avLst/>
          </a:prstGeom>
          <a:noFill/>
        </p:spPr>
        <p:txBody>
          <a:bodyPr wrap="square" rtlCol="0">
            <a:spAutoFit/>
          </a:bodyPr>
          <a:lstStyle/>
          <a:p>
            <a:pPr algn="r">
              <a:lnSpc>
                <a:spcPct val="150000"/>
              </a:lnSpc>
            </a:pPr>
            <a:r>
              <a:rPr lang="zh-CN" altLang="en-US" sz="6600" dirty="0" smtClean="0">
                <a:solidFill>
                  <a:schemeClr val="bg1"/>
                </a:solidFill>
                <a:latin typeface="微软雅黑" panose="020B0503020204020204" pitchFamily="34" charset="-122"/>
                <a:ea typeface="微软雅黑" panose="020B0503020204020204" pitchFamily="34" charset="-122"/>
              </a:rPr>
              <a:t>教育资源管理平台</a:t>
            </a:r>
            <a:r>
              <a:rPr lang="zh-CN" altLang="en-US" sz="3600" dirty="0" smtClean="0">
                <a:solidFill>
                  <a:schemeClr val="bg1"/>
                </a:solidFill>
                <a:latin typeface="微软雅黑" panose="020B0503020204020204" pitchFamily="34" charset="-122"/>
                <a:ea typeface="微软雅黑" panose="020B0503020204020204" pitchFamily="34" charset="-122"/>
              </a:rPr>
              <a:t>　　　　　</a:t>
            </a:r>
            <a:r>
              <a:rPr lang="en-US" altLang="zh-CN" sz="3600" dirty="0" smtClean="0">
                <a:solidFill>
                  <a:schemeClr val="bg1"/>
                </a:solidFill>
                <a:latin typeface="微软雅黑" panose="020B0503020204020204" pitchFamily="34" charset="-122"/>
                <a:ea typeface="微软雅黑" panose="020B0503020204020204" pitchFamily="34" charset="-122"/>
              </a:rPr>
              <a:t>	         </a:t>
            </a:r>
            <a:r>
              <a:rPr lang="en-US" altLang="zh-CN" sz="3200" dirty="0" smtClean="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资源关系</a:t>
            </a:r>
            <a:endParaRPr lang="en-US" altLang="zh-CN" sz="3200" dirty="0" smtClean="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584092" y="5806302"/>
            <a:ext cx="1338828"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网龙工程院</a:t>
            </a:r>
            <a:endParaRPr lang="zh-CN" altLang="en-US" dirty="0"/>
          </a:p>
        </p:txBody>
      </p:sp>
    </p:spTree>
    <p:extLst>
      <p:ext uri="{BB962C8B-B14F-4D97-AF65-F5344CB8AC3E}">
        <p14:creationId xmlns:p14="http://schemas.microsoft.com/office/powerpoint/2010/main" val="2725247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172362" y="0"/>
            <a:ext cx="6982691" cy="6874754"/>
          </a:xfrm>
          <a:prstGeom prst="rect">
            <a:avLst/>
          </a:prstGeom>
        </p:spPr>
      </p:pic>
      <p:sp>
        <p:nvSpPr>
          <p:cNvPr id="3" name="矩形 2"/>
          <p:cNvSpPr/>
          <p:nvPr/>
        </p:nvSpPr>
        <p:spPr>
          <a:xfrm>
            <a:off x="145930" y="136561"/>
            <a:ext cx="5026432" cy="130431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马扎诺教学分类法对应的教学方法</a:t>
            </a:r>
            <a:endParaRPr lang="zh-CN" altLang="en-US" sz="3600" b="1" dirty="0">
              <a:latin typeface="微软雅黑" panose="020B0503020204020204" pitchFamily="34" charset="-122"/>
              <a:ea typeface="微软雅黑" panose="020B0503020204020204" pitchFamily="34" charset="-122"/>
            </a:endParaRPr>
          </a:p>
        </p:txBody>
      </p:sp>
      <p:sp>
        <p:nvSpPr>
          <p:cNvPr id="4" name="矩形 3"/>
          <p:cNvSpPr/>
          <p:nvPr/>
        </p:nvSpPr>
        <p:spPr>
          <a:xfrm>
            <a:off x="240512" y="1577433"/>
            <a:ext cx="4830252" cy="2308324"/>
          </a:xfrm>
          <a:prstGeom prst="rect">
            <a:avLst/>
          </a:prstGeom>
        </p:spPr>
        <p:txBody>
          <a:bodyPr wrap="square">
            <a:spAutoFit/>
          </a:bodyPr>
          <a:lstStyle/>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资源灵活复用。</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对新增资源类型的支持。</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资源关系存在跨级查询的时候，保证查询的高效性。</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042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游戏</a:t>
            </a:r>
            <a:r>
              <a:rPr lang="zh-CN" altLang="en-US" sz="3600" b="1" dirty="0" smtClean="0">
                <a:latin typeface="微软雅黑" panose="020B0503020204020204" pitchFamily="34" charset="-122"/>
                <a:ea typeface="微软雅黑" panose="020B0503020204020204" pitchFamily="34" charset="-122"/>
              </a:rPr>
              <a:t>化习题</a:t>
            </a:r>
            <a:endParaRPr lang="zh-CN" altLang="en-US" sz="3600" b="1" dirty="0">
              <a:latin typeface="微软雅黑" panose="020B0503020204020204" pitchFamily="34" charset="-122"/>
              <a:ea typeface="微软雅黑" panose="020B0503020204020204" pitchFamily="34" charset="-122"/>
            </a:endParaRPr>
          </a:p>
        </p:txBody>
      </p:sp>
      <p:pic>
        <p:nvPicPr>
          <p:cNvPr id="1027" name="Picture 3" descr="C:\Users\Public\Documents\im\830917@nd\Image\b2bfe40cfa8035b26ddb62155bd815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13" y="1311563"/>
            <a:ext cx="11582554" cy="4950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980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20315"/>
              </p:ext>
            </p:extLst>
          </p:nvPr>
        </p:nvGraphicFramePr>
        <p:xfrm>
          <a:off x="650010" y="1235667"/>
          <a:ext cx="10211955" cy="3042619"/>
        </p:xfrm>
        <a:graphic>
          <a:graphicData uri="http://schemas.openxmlformats.org/drawingml/2006/table">
            <a:tbl>
              <a:tblPr>
                <a:tableStyleId>{5C22544A-7EE6-4342-B048-85BDC9FD1C3A}</a:tableStyleId>
              </a:tblPr>
              <a:tblGrid>
                <a:gridCol w="2264765">
                  <a:extLst>
                    <a:ext uri="{9D8B030D-6E8A-4147-A177-3AD203B41FA5}">
                      <a16:colId xmlns:a16="http://schemas.microsoft.com/office/drawing/2014/main" val="1258445527"/>
                    </a:ext>
                  </a:extLst>
                </a:gridCol>
                <a:gridCol w="1731116">
                  <a:extLst>
                    <a:ext uri="{9D8B030D-6E8A-4147-A177-3AD203B41FA5}">
                      <a16:colId xmlns:a16="http://schemas.microsoft.com/office/drawing/2014/main" val="2041124300"/>
                    </a:ext>
                  </a:extLst>
                </a:gridCol>
                <a:gridCol w="2244437">
                  <a:extLst>
                    <a:ext uri="{9D8B030D-6E8A-4147-A177-3AD203B41FA5}">
                      <a16:colId xmlns:a16="http://schemas.microsoft.com/office/drawing/2014/main" val="2531827709"/>
                    </a:ext>
                  </a:extLst>
                </a:gridCol>
                <a:gridCol w="1132476">
                  <a:extLst>
                    <a:ext uri="{9D8B030D-6E8A-4147-A177-3AD203B41FA5}">
                      <a16:colId xmlns:a16="http://schemas.microsoft.com/office/drawing/2014/main" val="3744553672"/>
                    </a:ext>
                  </a:extLst>
                </a:gridCol>
                <a:gridCol w="2839161">
                  <a:extLst>
                    <a:ext uri="{9D8B030D-6E8A-4147-A177-3AD203B41FA5}">
                      <a16:colId xmlns:a16="http://schemas.microsoft.com/office/drawing/2014/main" val="1337345821"/>
                    </a:ext>
                  </a:extLst>
                </a:gridCol>
              </a:tblGrid>
              <a:tr h="383114">
                <a:tc>
                  <a:txBody>
                    <a:bodyPr/>
                    <a:lstStyle/>
                    <a:p>
                      <a:pPr algn="l" fontAlgn="b"/>
                      <a:r>
                        <a:rPr lang="en-US" sz="1600" u="none" strike="noStrike">
                          <a:effectLst/>
                        </a:rPr>
                        <a:t>identifier</a:t>
                      </a:r>
                      <a:endParaRPr lang="en-US" sz="1600" b="1" i="0" u="none" strike="noStrike">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tc>
                  <a:txBody>
                    <a:bodyPr/>
                    <a:lstStyle/>
                    <a:p>
                      <a:pPr algn="l" fontAlgn="b"/>
                      <a:r>
                        <a:rPr lang="en-US" sz="1600" u="none" strike="noStrike" dirty="0">
                          <a:effectLst/>
                        </a:rPr>
                        <a:t>title</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tc>
                  <a:txBody>
                    <a:bodyPr/>
                    <a:lstStyle/>
                    <a:p>
                      <a:pPr algn="l" fontAlgn="b"/>
                      <a:r>
                        <a:rPr lang="en-US" sz="1600" u="none" strike="noStrike">
                          <a:effectLst/>
                        </a:rPr>
                        <a:t>tags</a:t>
                      </a:r>
                      <a:endParaRPr lang="en-US" sz="1600" b="1" i="0" u="none" strike="noStrike">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tc>
                  <a:txBody>
                    <a:bodyPr/>
                    <a:lstStyle/>
                    <a:p>
                      <a:pPr algn="l" fontAlgn="b"/>
                      <a:r>
                        <a:rPr lang="en-US" sz="1600" u="none" strike="noStrike">
                          <a:effectLst/>
                        </a:rPr>
                        <a:t>description</a:t>
                      </a:r>
                      <a:endParaRPr lang="en-US" sz="1600" b="1" i="0" u="none" strike="noStrike">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tc>
                  <a:txBody>
                    <a:bodyPr/>
                    <a:lstStyle/>
                    <a:p>
                      <a:pPr algn="l" fontAlgn="b"/>
                      <a:r>
                        <a:rPr lang="en-US" sz="1600" u="none" strike="noStrike" dirty="0">
                          <a:effectLst/>
                        </a:rPr>
                        <a:t>classification</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extLst>
                  <a:ext uri="{0D108BD9-81ED-4DB2-BD59-A6C34878D82A}">
                    <a16:rowId xmlns:a16="http://schemas.microsoft.com/office/drawing/2014/main" val="221106197"/>
                  </a:ext>
                </a:extLst>
              </a:tr>
              <a:tr h="197942">
                <a:tc>
                  <a:txBody>
                    <a:bodyPr/>
                    <a:lstStyle/>
                    <a:p>
                      <a:pPr algn="l" fontAlgn="b"/>
                      <a:r>
                        <a:rPr lang="en-US" sz="1100" u="none" strike="noStrike" dirty="0">
                          <a:effectLst/>
                        </a:rPr>
                        <a:t>uuid001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日</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images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558017250"/>
                  </a:ext>
                </a:extLst>
              </a:tr>
              <a:tr h="197942">
                <a:tc>
                  <a:txBody>
                    <a:bodyPr/>
                    <a:lstStyle/>
                    <a:p>
                      <a:pPr algn="l" fontAlgn="b"/>
                      <a:r>
                        <a:rPr lang="en-US" sz="1100" u="none" strike="noStrike">
                          <a:effectLst/>
                        </a:rPr>
                        <a:t>uuid002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曰</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images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673435933"/>
                  </a:ext>
                </a:extLst>
              </a:tr>
              <a:tr h="197942">
                <a:tc>
                  <a:txBody>
                    <a:bodyPr/>
                    <a:lstStyle/>
                    <a:p>
                      <a:pPr algn="l" fontAlgn="b"/>
                      <a:r>
                        <a:rPr lang="en-US" sz="1100" u="none" strike="noStrike">
                          <a:effectLst/>
                        </a:rPr>
                        <a:t>uuid003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月</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images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057151555"/>
                  </a:ext>
                </a:extLst>
              </a:tr>
              <a:tr h="197942">
                <a:tc>
                  <a:txBody>
                    <a:bodyPr/>
                    <a:lstStyle/>
                    <a:p>
                      <a:pPr algn="l" fontAlgn="b"/>
                      <a:r>
                        <a:rPr lang="en-US" sz="1100" u="none" strike="noStrike">
                          <a:effectLst/>
                        </a:rPr>
                        <a:t>uuid004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田</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images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899298695"/>
                  </a:ext>
                </a:extLst>
              </a:tr>
              <a:tr h="197942">
                <a:tc>
                  <a:txBody>
                    <a:bodyPr/>
                    <a:lstStyle/>
                    <a:p>
                      <a:pPr algn="l" fontAlgn="b"/>
                      <a:r>
                        <a:rPr lang="en-US" sz="1100" u="none" strike="noStrike">
                          <a:effectLst/>
                        </a:rPr>
                        <a:t>uuid005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images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468283527"/>
                  </a:ext>
                </a:extLst>
              </a:tr>
              <a:tr h="197942">
                <a:tc>
                  <a:txBody>
                    <a:bodyPr/>
                    <a:lstStyle/>
                    <a:p>
                      <a:pPr algn="l" fontAlgn="b"/>
                      <a:r>
                        <a:rPr lang="en-US" sz="1100" u="none" strike="noStrike">
                          <a:effectLst/>
                        </a:rPr>
                        <a:t>uuid006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贝</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images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903998638"/>
                  </a:ext>
                </a:extLst>
              </a:tr>
              <a:tr h="197942">
                <a:tc>
                  <a:txBody>
                    <a:bodyPr/>
                    <a:lstStyle/>
                    <a:p>
                      <a:pPr algn="l" fontAlgn="b"/>
                      <a:r>
                        <a:rPr lang="en-US" sz="1100" u="none" strike="noStrike">
                          <a:effectLst/>
                        </a:rPr>
                        <a:t>uuid007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knowledges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120147020"/>
                  </a:ext>
                </a:extLst>
              </a:tr>
              <a:tr h="197942">
                <a:tc>
                  <a:txBody>
                    <a:bodyPr/>
                    <a:lstStyle/>
                    <a:p>
                      <a:pPr algn="l" fontAlgn="b"/>
                      <a:r>
                        <a:rPr lang="en-US" sz="1100" u="none" strike="noStrike">
                          <a:effectLst/>
                        </a:rPr>
                        <a:t>uuid008</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贝</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knowledges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819473301"/>
                  </a:ext>
                </a:extLst>
              </a:tr>
              <a:tr h="197942">
                <a:tc>
                  <a:txBody>
                    <a:bodyPr/>
                    <a:lstStyle/>
                    <a:p>
                      <a:pPr algn="l" fontAlgn="b"/>
                      <a:r>
                        <a:rPr lang="en-US" sz="1100" u="none" strike="noStrike">
                          <a:effectLst/>
                        </a:rPr>
                        <a:t>uuid009</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认识汉字贝和目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instructionalobjectives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503265992"/>
                  </a:ext>
                </a:extLst>
              </a:tr>
              <a:tr h="197942">
                <a:tc>
                  <a:txBody>
                    <a:bodyPr/>
                    <a:lstStyle/>
                    <a:p>
                      <a:pPr algn="l" fontAlgn="b"/>
                      <a:r>
                        <a:rPr lang="en-US" sz="1100" u="none" strike="noStrike">
                          <a:effectLst/>
                        </a:rPr>
                        <a:t>uuid010</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区分汉字目和日，贝和月</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err="1">
                          <a:effectLst/>
                        </a:rPr>
                        <a:t>instructionalobjectives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993862081"/>
                  </a:ext>
                </a:extLst>
              </a:tr>
              <a:tr h="197942">
                <a:tc>
                  <a:txBody>
                    <a:bodyPr/>
                    <a:lstStyle/>
                    <a:p>
                      <a:pPr algn="l" fontAlgn="b"/>
                      <a:r>
                        <a:rPr lang="en-US" sz="1100" u="none" strike="noStrike" dirty="0">
                          <a:effectLst/>
                        </a:rPr>
                        <a:t>uuid011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连连看</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r>
                        <a:rPr lang="en-US" altLang="zh-CN" sz="1100" u="none" strike="noStrike" dirty="0" smtClean="0">
                          <a:effectLst/>
                        </a:rPr>
                        <a:t>uuid001,uuid002,uuid003,uuid004,uuid005,uuid006,uuid007,uuid008,uuid009,uuid010,</a:t>
                      </a:r>
                      <a:r>
                        <a:rPr lang="zh-CN" altLang="en-US" sz="1100" u="none" strike="noStrike" dirty="0" smtClean="0">
                          <a:effectLst/>
                        </a:rPr>
                        <a:t>识字游戏，</a:t>
                      </a:r>
                      <a:r>
                        <a:rPr lang="en-US" altLang="zh-CN" sz="1100" u="none" strike="noStrike" dirty="0" smtClean="0">
                          <a:effectLst/>
                        </a:rPr>
                        <a:t>nd</a:t>
                      </a:r>
                      <a:r>
                        <a:rPr lang="zh-CN" altLang="en-US" sz="1100" u="none" strike="noStrike" dirty="0" smtClean="0">
                          <a:effectLst/>
                        </a:rPr>
                        <a:t>游戏化题型</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err="1">
                          <a:effectLst/>
                        </a:rPr>
                        <a:t>gamificationexercises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572899223"/>
                  </a:ext>
                </a:extLst>
              </a:tr>
            </a:tbl>
          </a:graphicData>
        </a:graphic>
      </p:graphicFrame>
      <p:sp>
        <p:nvSpPr>
          <p:cNvPr id="7" name="矩形 6"/>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游戏</a:t>
            </a:r>
            <a:r>
              <a:rPr lang="zh-CN" altLang="en-US" sz="3600" b="1" dirty="0" smtClean="0">
                <a:latin typeface="微软雅黑" panose="020B0503020204020204" pitchFamily="34" charset="-122"/>
                <a:ea typeface="微软雅黑" panose="020B0503020204020204" pitchFamily="34" charset="-122"/>
              </a:rPr>
              <a:t>化习题的标签数据</a:t>
            </a:r>
            <a:r>
              <a:rPr lang="zh-CN" altLang="en-US" sz="3600" b="1" dirty="0">
                <a:latin typeface="微软雅黑" panose="020B0503020204020204" pitchFamily="34" charset="-122"/>
                <a:ea typeface="微软雅黑" panose="020B0503020204020204" pitchFamily="34" charset="-122"/>
              </a:rPr>
              <a:t>方案</a:t>
            </a:r>
          </a:p>
        </p:txBody>
      </p:sp>
      <p:sp>
        <p:nvSpPr>
          <p:cNvPr id="9" name="矩形 8"/>
          <p:cNvSpPr/>
          <p:nvPr/>
        </p:nvSpPr>
        <p:spPr>
          <a:xfrm>
            <a:off x="563787" y="4385288"/>
            <a:ext cx="10298178" cy="2308324"/>
          </a:xfrm>
          <a:prstGeom prst="rect">
            <a:avLst/>
          </a:prstGeom>
        </p:spPr>
        <p:txBody>
          <a:bodyPr wrap="square">
            <a:spAutoFit/>
          </a:bodyPr>
          <a:lstStyle/>
          <a:p>
            <a:pPr marL="514350" indent="-514350">
              <a:lnSpc>
                <a:spcPct val="150000"/>
              </a:lnSpc>
              <a:buFont typeface="Wingdings" pitchFamily="2" charset="2"/>
              <a:buChar char="l"/>
            </a:pPr>
            <a:r>
              <a:rPr lang="en-US" altLang="zh-CN" sz="2400" dirty="0" smtClean="0">
                <a:solidFill>
                  <a:schemeClr val="bg1"/>
                </a:solidFill>
                <a:latin typeface="微软雅黑" panose="020B0503020204020204" pitchFamily="34" charset="-122"/>
                <a:ea typeface="微软雅黑" panose="020B0503020204020204" pitchFamily="34" charset="-122"/>
              </a:rPr>
              <a:t>Tags</a:t>
            </a:r>
            <a:r>
              <a:rPr lang="zh-CN" altLang="en-US" sz="2400" dirty="0" smtClean="0">
                <a:solidFill>
                  <a:schemeClr val="bg1"/>
                </a:solidFill>
                <a:latin typeface="微软雅黑" panose="020B0503020204020204" pitchFamily="34" charset="-122"/>
                <a:ea typeface="微软雅黑" panose="020B0503020204020204" pitchFamily="34" charset="-122"/>
              </a:rPr>
              <a:t>标签的形式，在习题本身上进行标签标注，有助于资源的检索和资源的统计。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标签表达不了复杂的关系生命周期和教学资源之间的引用的强度表达。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标签无法表达顺序关系。</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070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994273413"/>
              </p:ext>
            </p:extLst>
          </p:nvPr>
        </p:nvGraphicFramePr>
        <p:xfrm>
          <a:off x="4122882" y="829269"/>
          <a:ext cx="7899400" cy="2291715"/>
        </p:xfrm>
        <a:graphic>
          <a:graphicData uri="http://schemas.openxmlformats.org/drawingml/2006/table">
            <a:tbl>
              <a:tblPr>
                <a:tableStyleId>{5C22544A-7EE6-4342-B048-85BDC9FD1C3A}</a:tableStyleId>
              </a:tblPr>
              <a:tblGrid>
                <a:gridCol w="1751896">
                  <a:extLst>
                    <a:ext uri="{9D8B030D-6E8A-4147-A177-3AD203B41FA5}">
                      <a16:colId xmlns:a16="http://schemas.microsoft.com/office/drawing/2014/main" val="1258445527"/>
                    </a:ext>
                  </a:extLst>
                </a:gridCol>
                <a:gridCol w="2043879">
                  <a:extLst>
                    <a:ext uri="{9D8B030D-6E8A-4147-A177-3AD203B41FA5}">
                      <a16:colId xmlns:a16="http://schemas.microsoft.com/office/drawing/2014/main" val="2041124300"/>
                    </a:ext>
                  </a:extLst>
                </a:gridCol>
                <a:gridCol w="790257">
                  <a:extLst>
                    <a:ext uri="{9D8B030D-6E8A-4147-A177-3AD203B41FA5}">
                      <a16:colId xmlns:a16="http://schemas.microsoft.com/office/drawing/2014/main" val="2531827709"/>
                    </a:ext>
                  </a:extLst>
                </a:gridCol>
                <a:gridCol w="1117151">
                  <a:extLst>
                    <a:ext uri="{9D8B030D-6E8A-4147-A177-3AD203B41FA5}">
                      <a16:colId xmlns:a16="http://schemas.microsoft.com/office/drawing/2014/main" val="3744553672"/>
                    </a:ext>
                  </a:extLst>
                </a:gridCol>
                <a:gridCol w="2196217">
                  <a:extLst>
                    <a:ext uri="{9D8B030D-6E8A-4147-A177-3AD203B41FA5}">
                      <a16:colId xmlns:a16="http://schemas.microsoft.com/office/drawing/2014/main" val="1337345821"/>
                    </a:ext>
                  </a:extLst>
                </a:gridCol>
              </a:tblGrid>
              <a:tr h="342900">
                <a:tc>
                  <a:txBody>
                    <a:bodyPr/>
                    <a:lstStyle/>
                    <a:p>
                      <a:pPr algn="l" fontAlgn="b"/>
                      <a:r>
                        <a:rPr lang="en-US" sz="1600" u="none" strike="noStrike">
                          <a:effectLst/>
                        </a:rPr>
                        <a:t>identifier</a:t>
                      </a:r>
                      <a:endParaRPr lang="en-US" sz="1600" b="1" i="0" u="none" strike="noStrike">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tc>
                  <a:txBody>
                    <a:bodyPr/>
                    <a:lstStyle/>
                    <a:p>
                      <a:pPr algn="l" fontAlgn="b"/>
                      <a:r>
                        <a:rPr lang="en-US" sz="1600" u="none" strike="noStrike" dirty="0">
                          <a:effectLst/>
                        </a:rPr>
                        <a:t>title</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tc>
                  <a:txBody>
                    <a:bodyPr/>
                    <a:lstStyle/>
                    <a:p>
                      <a:pPr algn="l" fontAlgn="b"/>
                      <a:r>
                        <a:rPr lang="en-US" sz="1600" u="none" strike="noStrike">
                          <a:effectLst/>
                        </a:rPr>
                        <a:t>tags</a:t>
                      </a:r>
                      <a:endParaRPr lang="en-US" sz="1600" b="1" i="0" u="none" strike="noStrike">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tc>
                  <a:txBody>
                    <a:bodyPr/>
                    <a:lstStyle/>
                    <a:p>
                      <a:pPr algn="l" fontAlgn="b"/>
                      <a:r>
                        <a:rPr lang="en-US" sz="1600" u="none" strike="noStrike">
                          <a:effectLst/>
                        </a:rPr>
                        <a:t>description</a:t>
                      </a:r>
                      <a:endParaRPr lang="en-US" sz="1600" b="1" i="0" u="none" strike="noStrike">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tc>
                  <a:txBody>
                    <a:bodyPr/>
                    <a:lstStyle/>
                    <a:p>
                      <a:pPr algn="l" fontAlgn="b"/>
                      <a:r>
                        <a:rPr lang="en-US" sz="1600" u="none" strike="noStrike" dirty="0">
                          <a:effectLst/>
                        </a:rPr>
                        <a:t>classification</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solidFill>
                      <a:srgbClr val="00B0F0"/>
                    </a:solidFill>
                  </a:tcPr>
                </a:tc>
                <a:extLst>
                  <a:ext uri="{0D108BD9-81ED-4DB2-BD59-A6C34878D82A}">
                    <a16:rowId xmlns:a16="http://schemas.microsoft.com/office/drawing/2014/main" val="221106197"/>
                  </a:ext>
                </a:extLst>
              </a:tr>
              <a:tr h="171450">
                <a:tc>
                  <a:txBody>
                    <a:bodyPr/>
                    <a:lstStyle/>
                    <a:p>
                      <a:pPr algn="l" fontAlgn="b"/>
                      <a:r>
                        <a:rPr lang="en-US" sz="1100" u="none" strike="noStrike" dirty="0">
                          <a:effectLst/>
                        </a:rPr>
                        <a:t>uuid001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日</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images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558017250"/>
                  </a:ext>
                </a:extLst>
              </a:tr>
              <a:tr h="171450">
                <a:tc>
                  <a:txBody>
                    <a:bodyPr/>
                    <a:lstStyle/>
                    <a:p>
                      <a:pPr algn="l" fontAlgn="b"/>
                      <a:r>
                        <a:rPr lang="en-US" sz="1100" u="none" strike="noStrike">
                          <a:effectLst/>
                        </a:rPr>
                        <a:t>uuid002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曰</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images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673435933"/>
                  </a:ext>
                </a:extLst>
              </a:tr>
              <a:tr h="171450">
                <a:tc>
                  <a:txBody>
                    <a:bodyPr/>
                    <a:lstStyle/>
                    <a:p>
                      <a:pPr algn="l" fontAlgn="b"/>
                      <a:r>
                        <a:rPr lang="en-US" sz="1100" u="none" strike="noStrike">
                          <a:effectLst/>
                        </a:rPr>
                        <a:t>uuid003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月</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images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057151555"/>
                  </a:ext>
                </a:extLst>
              </a:tr>
              <a:tr h="171450">
                <a:tc>
                  <a:txBody>
                    <a:bodyPr/>
                    <a:lstStyle/>
                    <a:p>
                      <a:pPr algn="l" fontAlgn="b"/>
                      <a:r>
                        <a:rPr lang="en-US" sz="1100" u="none" strike="noStrike">
                          <a:effectLst/>
                        </a:rPr>
                        <a:t>uuid004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田</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images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899298695"/>
                  </a:ext>
                </a:extLst>
              </a:tr>
              <a:tr h="171450">
                <a:tc>
                  <a:txBody>
                    <a:bodyPr/>
                    <a:lstStyle/>
                    <a:p>
                      <a:pPr algn="l" fontAlgn="b"/>
                      <a:r>
                        <a:rPr lang="en-US" sz="1100" u="none" strike="noStrike">
                          <a:effectLst/>
                        </a:rPr>
                        <a:t>uuid005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images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468283527"/>
                  </a:ext>
                </a:extLst>
              </a:tr>
              <a:tr h="171450">
                <a:tc>
                  <a:txBody>
                    <a:bodyPr/>
                    <a:lstStyle/>
                    <a:p>
                      <a:pPr algn="l" fontAlgn="b"/>
                      <a:r>
                        <a:rPr lang="en-US" sz="1100" u="none" strike="noStrike">
                          <a:effectLst/>
                        </a:rPr>
                        <a:t>uuid006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贝</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images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903998638"/>
                  </a:ext>
                </a:extLst>
              </a:tr>
              <a:tr h="171450">
                <a:tc>
                  <a:txBody>
                    <a:bodyPr/>
                    <a:lstStyle/>
                    <a:p>
                      <a:pPr algn="l" fontAlgn="b"/>
                      <a:r>
                        <a:rPr lang="en-US" sz="1100" u="none" strike="noStrike">
                          <a:effectLst/>
                        </a:rPr>
                        <a:t>uuid007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knowledges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120147020"/>
                  </a:ext>
                </a:extLst>
              </a:tr>
              <a:tr h="171450">
                <a:tc>
                  <a:txBody>
                    <a:bodyPr/>
                    <a:lstStyle/>
                    <a:p>
                      <a:pPr algn="l" fontAlgn="b"/>
                      <a:r>
                        <a:rPr lang="en-US" sz="1100" u="none" strike="noStrike">
                          <a:effectLst/>
                        </a:rPr>
                        <a:t>uuid008</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贝</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knowledges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819473301"/>
                  </a:ext>
                </a:extLst>
              </a:tr>
              <a:tr h="171450">
                <a:tc>
                  <a:txBody>
                    <a:bodyPr/>
                    <a:lstStyle/>
                    <a:p>
                      <a:pPr algn="l" fontAlgn="b"/>
                      <a:r>
                        <a:rPr lang="en-US" sz="1100" u="none" strike="noStrike">
                          <a:effectLst/>
                        </a:rPr>
                        <a:t>uuid009</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认识汉字贝和目</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instructionalobjectives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503265992"/>
                  </a:ext>
                </a:extLst>
              </a:tr>
              <a:tr h="171450">
                <a:tc>
                  <a:txBody>
                    <a:bodyPr/>
                    <a:lstStyle/>
                    <a:p>
                      <a:pPr algn="l" fontAlgn="b"/>
                      <a:r>
                        <a:rPr lang="en-US" sz="1100" u="none" strike="noStrike">
                          <a:effectLst/>
                        </a:rPr>
                        <a:t>uuid010</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区分汉字目和日，贝和月</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err="1">
                          <a:effectLst/>
                        </a:rPr>
                        <a:t>instructionalobjectives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993862081"/>
                  </a:ext>
                </a:extLst>
              </a:tr>
              <a:tr h="171450">
                <a:tc>
                  <a:txBody>
                    <a:bodyPr/>
                    <a:lstStyle/>
                    <a:p>
                      <a:pPr algn="l" fontAlgn="b"/>
                      <a:r>
                        <a:rPr lang="en-US" sz="1100" u="none" strike="noStrike" dirty="0">
                          <a:effectLst/>
                        </a:rPr>
                        <a:t>uuid011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连连看</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err="1">
                          <a:effectLst/>
                        </a:rPr>
                        <a:t>gamificationexercises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572899223"/>
                  </a:ext>
                </a:extLst>
              </a:tr>
            </a:tbl>
          </a:graphicData>
        </a:graphic>
      </p:graphicFrame>
      <p:pic>
        <p:nvPicPr>
          <p:cNvPr id="2049" name="Picture 1" descr="C:\Users\Public\Documents\im\830917@nd\Image\3250009aa4379be1689038c5c8834f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51" y="3232727"/>
            <a:ext cx="12027958" cy="328035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95313" y="293580"/>
            <a:ext cx="10725269"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游戏</a:t>
            </a:r>
            <a:r>
              <a:rPr lang="zh-CN" altLang="en-US" sz="3600" b="1" dirty="0" smtClean="0">
                <a:latin typeface="微软雅黑" panose="020B0503020204020204" pitchFamily="34" charset="-122"/>
                <a:ea typeface="微软雅黑" panose="020B0503020204020204" pitchFamily="34" charset="-122"/>
              </a:rPr>
              <a:t>化习题的关系数据方案</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现行方案</a:t>
            </a:r>
            <a:r>
              <a:rPr lang="en-US" altLang="zh-CN" sz="3600" b="1" dirty="0" smtClean="0">
                <a:latin typeface="微软雅黑" panose="020B0503020204020204" pitchFamily="34" charset="-122"/>
                <a:ea typeface="微软雅黑" panose="020B0503020204020204" pitchFamily="34" charset="-122"/>
              </a:rPr>
              <a:t>]</a:t>
            </a:r>
            <a:endParaRPr lang="zh-CN" altLang="en-US" sz="3600" b="1" dirty="0">
              <a:latin typeface="微软雅黑" panose="020B0503020204020204" pitchFamily="34" charset="-122"/>
              <a:ea typeface="微软雅黑" panose="020B0503020204020204" pitchFamily="34" charset="-122"/>
            </a:endParaRPr>
          </a:p>
        </p:txBody>
      </p:sp>
      <p:sp>
        <p:nvSpPr>
          <p:cNvPr id="6" name="右箭头 5"/>
          <p:cNvSpPr/>
          <p:nvPr/>
        </p:nvSpPr>
        <p:spPr>
          <a:xfrm>
            <a:off x="2207490" y="1088436"/>
            <a:ext cx="1782619" cy="886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资源记录</a:t>
            </a:r>
            <a:endParaRPr lang="en-US" altLang="zh-CN" dirty="0" smtClean="0"/>
          </a:p>
        </p:txBody>
      </p:sp>
      <p:sp>
        <p:nvSpPr>
          <p:cNvPr id="8" name="下箭头 7"/>
          <p:cNvSpPr/>
          <p:nvPr/>
        </p:nvSpPr>
        <p:spPr>
          <a:xfrm>
            <a:off x="655781" y="1633381"/>
            <a:ext cx="1080655" cy="1599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关系记录</a:t>
            </a:r>
            <a:endParaRPr lang="zh-CN" altLang="en-US" dirty="0"/>
          </a:p>
        </p:txBody>
      </p:sp>
    </p:spTree>
    <p:extLst>
      <p:ext uri="{BB962C8B-B14F-4D97-AF65-F5344CB8AC3E}">
        <p14:creationId xmlns:p14="http://schemas.microsoft.com/office/powerpoint/2010/main" val="35503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游戏</a:t>
            </a:r>
            <a:r>
              <a:rPr lang="zh-CN" altLang="en-US" sz="3600" b="1" dirty="0" smtClean="0">
                <a:latin typeface="微软雅黑" panose="020B0503020204020204" pitchFamily="34" charset="-122"/>
                <a:ea typeface="微软雅黑" panose="020B0503020204020204" pitchFamily="34" charset="-122"/>
              </a:rPr>
              <a:t>化习题</a:t>
            </a:r>
            <a:endParaRPr lang="zh-CN" altLang="en-US" sz="3600" b="1" dirty="0">
              <a:latin typeface="微软雅黑" panose="020B0503020204020204" pitchFamily="34" charset="-122"/>
              <a:ea typeface="微软雅黑" panose="020B0503020204020204" pitchFamily="34" charset="-122"/>
            </a:endParaRPr>
          </a:p>
        </p:txBody>
      </p:sp>
      <p:sp>
        <p:nvSpPr>
          <p:cNvPr id="9" name="矩形 8"/>
          <p:cNvSpPr/>
          <p:nvPr/>
        </p:nvSpPr>
        <p:spPr>
          <a:xfrm>
            <a:off x="887058" y="1143324"/>
            <a:ext cx="10298178" cy="3970318"/>
          </a:xfrm>
          <a:prstGeom prst="rect">
            <a:avLst/>
          </a:prstGeom>
        </p:spPr>
        <p:txBody>
          <a:bodyPr wrap="square">
            <a:spAutoFit/>
          </a:bodyPr>
          <a:lstStyle/>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资源通过关系可以表达游戏化习题使用到的资源。</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资源通过关系可以完成关系生命周期的管理，包括关系的审核。</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资源通过关系可以表达资源和资源之间存在的关系类型。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资源通过关系中的</a:t>
            </a:r>
            <a:r>
              <a:rPr lang="en-US" altLang="zh-CN" sz="2400" dirty="0" smtClean="0">
                <a:solidFill>
                  <a:schemeClr val="bg1"/>
                </a:solidFill>
                <a:latin typeface="微软雅黑" panose="020B0503020204020204" pitchFamily="34" charset="-122"/>
                <a:ea typeface="微软雅黑" panose="020B0503020204020204" pitchFamily="34" charset="-122"/>
              </a:rPr>
              <a:t>tags</a:t>
            </a:r>
            <a:r>
              <a:rPr lang="zh-CN" altLang="en-US" sz="2400" dirty="0" smtClean="0">
                <a:solidFill>
                  <a:schemeClr val="bg1"/>
                </a:solidFill>
                <a:latin typeface="微软雅黑" panose="020B0503020204020204" pitchFamily="34" charset="-122"/>
                <a:ea typeface="微软雅黑" panose="020B0503020204020204" pitchFamily="34" charset="-122"/>
              </a:rPr>
              <a:t>标签进行标注关系的重要性。</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资源通过关系中的</a:t>
            </a:r>
            <a:r>
              <a:rPr lang="en-US" altLang="zh-CN" sz="2400" dirty="0" smtClean="0">
                <a:solidFill>
                  <a:schemeClr val="bg1"/>
                </a:solidFill>
                <a:latin typeface="微软雅黑" panose="020B0503020204020204" pitchFamily="34" charset="-122"/>
                <a:ea typeface="微软雅黑" panose="020B0503020204020204" pitchFamily="34" charset="-122"/>
              </a:rPr>
              <a:t>label</a:t>
            </a:r>
            <a:r>
              <a:rPr lang="zh-CN" altLang="en-US" sz="2400" dirty="0" smtClean="0">
                <a:solidFill>
                  <a:schemeClr val="bg1"/>
                </a:solidFill>
                <a:latin typeface="微软雅黑" panose="020B0503020204020204" pitchFamily="34" charset="-122"/>
                <a:ea typeface="微软雅黑" panose="020B0503020204020204" pitchFamily="34" charset="-122"/>
              </a:rPr>
              <a:t>属性进行标注此目标资源在源资源上的书签标注。</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资源通过关系中的</a:t>
            </a:r>
            <a:r>
              <a:rPr lang="en-US" altLang="zh-CN" sz="2400" dirty="0" err="1" smtClean="0">
                <a:solidFill>
                  <a:schemeClr val="bg1"/>
                </a:solidFill>
                <a:latin typeface="微软雅黑" panose="020B0503020204020204" pitchFamily="34" charset="-122"/>
                <a:ea typeface="微软雅黑" panose="020B0503020204020204" pitchFamily="34" charset="-122"/>
              </a:rPr>
              <a:t>ordernum</a:t>
            </a:r>
            <a:r>
              <a:rPr lang="zh-CN" altLang="en-US" sz="2400" dirty="0" smtClean="0">
                <a:solidFill>
                  <a:schemeClr val="bg1"/>
                </a:solidFill>
                <a:latin typeface="微软雅黑" panose="020B0503020204020204" pitchFamily="34" charset="-122"/>
                <a:ea typeface="微软雅黑" panose="020B0503020204020204" pitchFamily="34" charset="-122"/>
              </a:rPr>
              <a:t>字段，可以设置目标资源在源资源中存在的顺序。</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26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字词卡</a:t>
            </a:r>
            <a:endParaRPr lang="zh-CN" altLang="en-US" sz="3600" b="1" dirty="0">
              <a:latin typeface="微软雅黑" panose="020B0503020204020204" pitchFamily="34" charset="-122"/>
              <a:ea typeface="微软雅黑" panose="020B0503020204020204" pitchFamily="34" charset="-122"/>
            </a:endParaRPr>
          </a:p>
        </p:txBody>
      </p:sp>
      <p:pic>
        <p:nvPicPr>
          <p:cNvPr id="3073" name="Picture 1" descr="C:\Users\Public\Documents\im\830917@nd\Image\62ca43d737fb2a9a4de16ff088b8ed9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 y="960582"/>
            <a:ext cx="10782300"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146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字词卡</a:t>
            </a:r>
            <a:endParaRPr lang="zh-CN" altLang="en-US" sz="3600" b="1" dirty="0">
              <a:latin typeface="微软雅黑" panose="020B0503020204020204" pitchFamily="34" charset="-122"/>
              <a:ea typeface="微软雅黑" panose="020B0503020204020204" pitchFamily="34" charset="-122"/>
            </a:endParaRPr>
          </a:p>
        </p:txBody>
      </p:sp>
      <p:pic>
        <p:nvPicPr>
          <p:cNvPr id="1025" name="Picture 1" descr="C:\Users\Public\Documents\im\830917@nd\Image\6b6760ce337984cdecd25d4bf472379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872" y="819129"/>
            <a:ext cx="8950036" cy="595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390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582132235"/>
              </p:ext>
            </p:extLst>
          </p:nvPr>
        </p:nvGraphicFramePr>
        <p:xfrm>
          <a:off x="182876" y="973989"/>
          <a:ext cx="10211955" cy="3072921"/>
        </p:xfrm>
        <a:graphic>
          <a:graphicData uri="http://schemas.openxmlformats.org/drawingml/2006/table">
            <a:tbl>
              <a:tblPr>
                <a:tableStyleId>{5C22544A-7EE6-4342-B048-85BDC9FD1C3A}</a:tableStyleId>
              </a:tblPr>
              <a:tblGrid>
                <a:gridCol w="1470432">
                  <a:extLst>
                    <a:ext uri="{9D8B030D-6E8A-4147-A177-3AD203B41FA5}">
                      <a16:colId xmlns:a16="http://schemas.microsoft.com/office/drawing/2014/main" val="1258445527"/>
                    </a:ext>
                  </a:extLst>
                </a:gridCol>
                <a:gridCol w="1496291">
                  <a:extLst>
                    <a:ext uri="{9D8B030D-6E8A-4147-A177-3AD203B41FA5}">
                      <a16:colId xmlns:a16="http://schemas.microsoft.com/office/drawing/2014/main" val="2041124300"/>
                    </a:ext>
                  </a:extLst>
                </a:gridCol>
                <a:gridCol w="3094182">
                  <a:extLst>
                    <a:ext uri="{9D8B030D-6E8A-4147-A177-3AD203B41FA5}">
                      <a16:colId xmlns:a16="http://schemas.microsoft.com/office/drawing/2014/main" val="2531827709"/>
                    </a:ext>
                  </a:extLst>
                </a:gridCol>
                <a:gridCol w="2497740">
                  <a:extLst>
                    <a:ext uri="{9D8B030D-6E8A-4147-A177-3AD203B41FA5}">
                      <a16:colId xmlns:a16="http://schemas.microsoft.com/office/drawing/2014/main" val="3744553672"/>
                    </a:ext>
                  </a:extLst>
                </a:gridCol>
                <a:gridCol w="1653310">
                  <a:extLst>
                    <a:ext uri="{9D8B030D-6E8A-4147-A177-3AD203B41FA5}">
                      <a16:colId xmlns:a16="http://schemas.microsoft.com/office/drawing/2014/main" val="1337345821"/>
                    </a:ext>
                  </a:extLst>
                </a:gridCol>
              </a:tblGrid>
              <a:tr h="383114">
                <a:tc>
                  <a:txBody>
                    <a:bodyPr/>
                    <a:lstStyle/>
                    <a:p>
                      <a:pPr algn="l" fontAlgn="b"/>
                      <a:r>
                        <a:rPr lang="en-US" sz="1600" u="none" strike="noStrike" dirty="0">
                          <a:effectLst/>
                        </a:rPr>
                        <a:t>identifier</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u="none" strike="noStrike" dirty="0">
                          <a:effectLst/>
                        </a:rPr>
                        <a:t>title</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u="none" strike="noStrike" dirty="0">
                          <a:effectLst/>
                        </a:rPr>
                        <a:t>tags</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u="none" strike="noStrike" dirty="0">
                          <a:effectLst/>
                        </a:rPr>
                        <a:t>description</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r>
                        <a:rPr lang="en-US" sz="1600" u="none" strike="noStrike" dirty="0">
                          <a:effectLst/>
                        </a:rPr>
                        <a:t>classification</a:t>
                      </a:r>
                      <a:endParaRPr lang="en-US" sz="1600" b="1" i="0" u="none" strike="noStrike" dirty="0">
                        <a:solidFill>
                          <a:srgbClr val="1F497D"/>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21106197"/>
                  </a:ext>
                </a:extLst>
              </a:tr>
              <a:tr h="197942">
                <a:tc>
                  <a:txBody>
                    <a:bodyPr/>
                    <a:lstStyle/>
                    <a:p>
                      <a:pPr algn="l" fontAlgn="b"/>
                      <a:r>
                        <a:rPr lang="en-US" sz="1100" u="none" strike="noStrike" dirty="0">
                          <a:effectLst/>
                        </a:rPr>
                        <a:t>uuid001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chemeClr val="dk1"/>
                          </a:solidFill>
                          <a:effectLst/>
                          <a:latin typeface="+mn-lt"/>
                          <a:ea typeface="+mn-ea"/>
                        </a:rPr>
                        <a:t>好</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dirty="0" smtClean="0">
                          <a:solidFill>
                            <a:schemeClr val="dk1"/>
                          </a:solidFill>
                          <a:effectLst/>
                          <a:latin typeface="+mn-lt"/>
                          <a:ea typeface="+mn-ea"/>
                          <a:cs typeface="+mn-cs"/>
                        </a:rPr>
                        <a:t>characters</a:t>
                      </a:r>
                      <a:endParaRPr 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017250"/>
                  </a:ext>
                </a:extLst>
              </a:tr>
              <a:tr h="197942">
                <a:tc>
                  <a:txBody>
                    <a:bodyPr/>
                    <a:lstStyle/>
                    <a:p>
                      <a:pPr algn="l" fontAlgn="b"/>
                      <a:r>
                        <a:rPr lang="en-US" sz="1100" u="none" strike="noStrike" dirty="0">
                          <a:effectLst/>
                        </a:rPr>
                        <a:t>uuid002</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chemeClr val="dk1"/>
                          </a:solidFill>
                          <a:effectLst/>
                          <a:latin typeface="+mn-lt"/>
                          <a:ea typeface="+mn-ea"/>
                        </a:rPr>
                        <a:t>女</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a:effectLst/>
                        </a:rPr>
                        <a:t>　</a:t>
                      </a: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dirty="0" smtClean="0">
                          <a:solidFill>
                            <a:schemeClr val="dk1"/>
                          </a:solidFill>
                          <a:effectLst/>
                          <a:latin typeface="+mn-lt"/>
                          <a:ea typeface="+mn-ea"/>
                          <a:cs typeface="+mn-cs"/>
                        </a:rPr>
                        <a:t>radicals</a:t>
                      </a:r>
                      <a:endParaRPr 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435933"/>
                  </a:ext>
                </a:extLst>
              </a:tr>
              <a:tr h="197942">
                <a:tc>
                  <a:txBody>
                    <a:bodyPr/>
                    <a:lstStyle/>
                    <a:p>
                      <a:pPr algn="l" fontAlgn="b"/>
                      <a:r>
                        <a:rPr lang="en-US" sz="1100" u="none" strike="noStrike">
                          <a:effectLst/>
                        </a:rPr>
                        <a:t>uuid003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1100" u="none" strike="noStrike" dirty="0" err="1" smtClean="0">
                          <a:effectLst/>
                        </a:rPr>
                        <a:t>hǎo</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dirty="0" err="1" smtClean="0">
                          <a:solidFill>
                            <a:schemeClr val="dk1"/>
                          </a:solidFill>
                          <a:effectLst/>
                          <a:latin typeface="+mn-lt"/>
                          <a:ea typeface="+mn-ea"/>
                          <a:cs typeface="+mn-cs"/>
                        </a:rPr>
                        <a:t>spellwords</a:t>
                      </a:r>
                      <a:endParaRPr 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7151555"/>
                  </a:ext>
                </a:extLst>
              </a:tr>
              <a:tr h="197942">
                <a:tc>
                  <a:txBody>
                    <a:bodyPr/>
                    <a:lstStyle/>
                    <a:p>
                      <a:pPr algn="l" fontAlgn="b"/>
                      <a:r>
                        <a:rPr lang="en-US" sz="1100" u="none" strike="noStrike">
                          <a:effectLst/>
                        </a:rPr>
                        <a:t>uuid004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1100" u="none" strike="noStrike" dirty="0" err="1" smtClean="0">
                          <a:effectLst/>
                        </a:rPr>
                        <a:t>hào</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dirty="0" err="1" smtClean="0">
                          <a:solidFill>
                            <a:schemeClr val="dk1"/>
                          </a:solidFill>
                          <a:effectLst/>
                          <a:latin typeface="+mn-lt"/>
                          <a:ea typeface="+mn-ea"/>
                          <a:cs typeface="+mn-cs"/>
                        </a:rPr>
                        <a:t>spellwords</a:t>
                      </a:r>
                      <a:endParaRPr 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298695"/>
                  </a:ext>
                </a:extLst>
              </a:tr>
              <a:tr h="197942">
                <a:tc>
                  <a:txBody>
                    <a:bodyPr/>
                    <a:lstStyle/>
                    <a:p>
                      <a:pPr algn="l" fontAlgn="b"/>
                      <a:r>
                        <a:rPr lang="en-US" sz="1100" u="none" strike="noStrike" dirty="0">
                          <a:effectLst/>
                        </a:rPr>
                        <a:t>uuid005</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chemeClr val="dk1"/>
                          </a:solidFill>
                          <a:effectLst/>
                          <a:latin typeface="+mn-lt"/>
                          <a:ea typeface="+mn-ea"/>
                        </a:rPr>
                        <a:t>好</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楷体，字形</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好字楷体书写</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images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283527"/>
                  </a:ext>
                </a:extLst>
              </a:tr>
              <a:tr h="197942">
                <a:tc>
                  <a:txBody>
                    <a:bodyPr/>
                    <a:lstStyle/>
                    <a:p>
                      <a:pPr algn="l" fontAlgn="b"/>
                      <a:r>
                        <a:rPr lang="en-US" sz="1100" u="none" strike="noStrike">
                          <a:effectLst/>
                        </a:rPr>
                        <a:t>uuid006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好</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描红</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好字结构描红</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1100" b="0" i="0" u="none" strike="noStrike" dirty="0" err="1" smtClean="0">
                          <a:solidFill>
                            <a:srgbClr val="000000"/>
                          </a:solidFill>
                          <a:effectLst/>
                          <a:latin typeface="宋体" panose="02010600030101010101" pitchFamily="2" charset="-122"/>
                          <a:ea typeface="宋体" panose="02010600030101010101" pitchFamily="2" charset="-122"/>
                        </a:rPr>
                        <a:t>imitativechataters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3998638"/>
                  </a:ext>
                </a:extLst>
              </a:tr>
              <a:tr h="197942">
                <a:tc>
                  <a:txBody>
                    <a:bodyPr/>
                    <a:lstStyle/>
                    <a:p>
                      <a:pPr algn="l" fontAlgn="b"/>
                      <a:r>
                        <a:rPr lang="en-US" sz="1100" u="none" strike="noStrike">
                          <a:effectLst/>
                        </a:rPr>
                        <a:t>uuid007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好的示意视频</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好，解释，示意</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好的示意视频</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videos</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147020"/>
                  </a:ext>
                </a:extLst>
              </a:tr>
              <a:tr h="197942">
                <a:tc>
                  <a:txBody>
                    <a:bodyPr/>
                    <a:lstStyle/>
                    <a:p>
                      <a:pPr algn="l" fontAlgn="b"/>
                      <a:r>
                        <a:rPr lang="en-US" sz="1100" u="none" strike="noStrike">
                          <a:effectLst/>
                        </a:rPr>
                        <a:t>uuid008</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chemeClr val="dk1"/>
                          </a:solidFill>
                          <a:effectLst/>
                          <a:latin typeface="+mn-lt"/>
                          <a:ea typeface="+mn-ea"/>
                        </a:rPr>
                        <a:t>好人</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组词，好，人</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100" u="none" strike="noStrike" kern="1200" dirty="0">
                          <a:solidFill>
                            <a:schemeClr val="dk1"/>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100" u="none" strike="noStrike" kern="1200" dirty="0" smtClean="0">
                          <a:solidFill>
                            <a:schemeClr val="dk1"/>
                          </a:solidFill>
                          <a:effectLst/>
                          <a:latin typeface="+mn-lt"/>
                          <a:ea typeface="+mn-ea"/>
                          <a:cs typeface="+mn-cs"/>
                        </a:rPr>
                        <a:t>words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473301"/>
                  </a:ext>
                </a:extLst>
              </a:tr>
              <a:tr h="19794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100" u="none" strike="noStrike" dirty="0" smtClean="0">
                          <a:effectLst/>
                        </a:rPr>
                        <a:t>uuid009</a:t>
                      </a:r>
                      <a:endParaRPr lang="en-US" altLang="zh-CN" sz="1100" b="0" i="0" u="none" strike="noStrike" dirty="0" smtClean="0">
                        <a:solidFill>
                          <a:srgbClr val="000000"/>
                        </a:solidFill>
                        <a:effectLst/>
                        <a:latin typeface="宋体" panose="02010600030101010101" pitchFamily="2" charset="-122"/>
                        <a:ea typeface="+mn-ea"/>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好好学习，天天向上</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句，格言</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zh-CN" alt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100" u="none" strike="noStrike" kern="1200" dirty="0" smtClean="0">
                          <a:solidFill>
                            <a:schemeClr val="dk1"/>
                          </a:solidFill>
                          <a:effectLst/>
                          <a:latin typeface="+mn-lt"/>
                          <a:ea typeface="+mn-ea"/>
                          <a:cs typeface="+mn-cs"/>
                        </a:rPr>
                        <a:t>aphorisms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784922"/>
                  </a:ext>
                </a:extLst>
              </a:tr>
              <a:tr h="197942">
                <a:tc>
                  <a:txBody>
                    <a:bodyPr/>
                    <a:lstStyle/>
                    <a:p>
                      <a:pPr algn="l" fontAlgn="b"/>
                      <a:r>
                        <a:rPr lang="en-US" sz="1100" u="none" strike="noStrike" dirty="0" smtClean="0">
                          <a:effectLst/>
                        </a:rPr>
                        <a:t>Uuid010</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好</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100" u="none" strike="noStrike" dirty="0" err="1" smtClean="0">
                          <a:effectLst/>
                        </a:rPr>
                        <a:t>hǎo</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字的解释</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形容词，三声</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kern="1200" dirty="0">
                          <a:solidFill>
                            <a:schemeClr val="dk1"/>
                          </a:solidFill>
                          <a:effectLst/>
                          <a:latin typeface="+mn-lt"/>
                          <a:ea typeface="+mn-ea"/>
                          <a:cs typeface="+mn-cs"/>
                        </a:rPr>
                        <a:t>　</a:t>
                      </a:r>
                      <a:r>
                        <a:rPr lang="zh-CN" altLang="en-US" sz="1100" u="none" strike="noStrike" kern="1200" dirty="0" smtClean="0">
                          <a:solidFill>
                            <a:schemeClr val="dk1"/>
                          </a:solidFill>
                          <a:effectLst/>
                          <a:latin typeface="+mn-lt"/>
                          <a:ea typeface="+mn-ea"/>
                          <a:cs typeface="+mn-cs"/>
                        </a:rPr>
                        <a:t>优点多或使人满意的，与“坏”相对</a:t>
                      </a:r>
                      <a:endParaRPr lang="zh-CN" alt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dirty="0" err="1" smtClean="0">
                          <a:solidFill>
                            <a:schemeClr val="dk1"/>
                          </a:solidFill>
                          <a:effectLst/>
                          <a:latin typeface="+mn-lt"/>
                          <a:ea typeface="+mn-ea"/>
                          <a:cs typeface="+mn-cs"/>
                        </a:rPr>
                        <a:t>entrywords</a:t>
                      </a:r>
                      <a:endParaRPr 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3265992"/>
                  </a:ext>
                </a:extLst>
              </a:tr>
              <a:tr h="197942">
                <a:tc>
                  <a:txBody>
                    <a:bodyPr/>
                    <a:lstStyle/>
                    <a:p>
                      <a:pPr algn="l" fontAlgn="b"/>
                      <a:r>
                        <a:rPr lang="en-US" sz="1100" u="none" strike="noStrike" dirty="0" smtClean="0">
                          <a:effectLst/>
                        </a:rPr>
                        <a:t>Uuid011</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好</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100" u="none" strike="noStrike" dirty="0" err="1" smtClean="0">
                          <a:effectLst/>
                        </a:rPr>
                        <a:t>hào</a:t>
                      </a: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字的解释</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zh-CN" altLang="en-US" sz="1100" u="none" strike="noStrike" dirty="0" smtClean="0">
                          <a:effectLst/>
                        </a:rPr>
                        <a:t>动词，四声</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kern="1200" dirty="0">
                          <a:solidFill>
                            <a:schemeClr val="dk1"/>
                          </a:solidFill>
                          <a:effectLst/>
                          <a:latin typeface="+mn-lt"/>
                          <a:ea typeface="+mn-ea"/>
                          <a:cs typeface="+mn-cs"/>
                        </a:rPr>
                        <a:t>　</a:t>
                      </a:r>
                      <a:r>
                        <a:rPr lang="zh-CN" altLang="en-US" sz="1100" u="none" strike="noStrike" kern="1200" dirty="0" smtClean="0">
                          <a:solidFill>
                            <a:schemeClr val="dk1"/>
                          </a:solidFill>
                          <a:effectLst/>
                          <a:latin typeface="+mn-lt"/>
                          <a:ea typeface="+mn-ea"/>
                          <a:cs typeface="+mn-cs"/>
                        </a:rPr>
                        <a:t>喜爱，与“恶”（</a:t>
                      </a:r>
                      <a:r>
                        <a:rPr lang="en-US" altLang="zh-CN" sz="1100" u="none" strike="noStrike" kern="1200" dirty="0" err="1" smtClean="0">
                          <a:solidFill>
                            <a:schemeClr val="dk1"/>
                          </a:solidFill>
                          <a:effectLst/>
                          <a:latin typeface="+mn-lt"/>
                          <a:ea typeface="+mn-ea"/>
                          <a:cs typeface="+mn-cs"/>
                        </a:rPr>
                        <a:t>wù</a:t>
                      </a:r>
                      <a:r>
                        <a:rPr lang="zh-CN" altLang="en-US" sz="1100" u="none" strike="noStrike" kern="1200" dirty="0" smtClean="0">
                          <a:solidFill>
                            <a:schemeClr val="dk1"/>
                          </a:solidFill>
                          <a:effectLst/>
                          <a:latin typeface="+mn-lt"/>
                          <a:ea typeface="+mn-ea"/>
                          <a:cs typeface="+mn-cs"/>
                        </a:rPr>
                        <a:t>）相对</a:t>
                      </a:r>
                      <a:endParaRPr lang="zh-CN" alt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dirty="0" err="1" smtClean="0">
                          <a:solidFill>
                            <a:schemeClr val="dk1"/>
                          </a:solidFill>
                          <a:effectLst/>
                          <a:latin typeface="+mn-lt"/>
                          <a:ea typeface="+mn-ea"/>
                          <a:cs typeface="+mn-cs"/>
                        </a:rPr>
                        <a:t>entrywords</a:t>
                      </a:r>
                      <a:endParaRPr 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862081"/>
                  </a:ext>
                </a:extLst>
              </a:tr>
              <a:tr h="197942">
                <a:tc>
                  <a:txBody>
                    <a:bodyPr/>
                    <a:lstStyle/>
                    <a:p>
                      <a:pPr algn="l" fontAlgn="b"/>
                      <a:r>
                        <a:rPr lang="en-US" sz="1100" u="none" strike="noStrike" dirty="0" smtClean="0">
                          <a:effectLst/>
                        </a:rPr>
                        <a:t>Uuid012</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好</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100" u="none" strike="noStrike" dirty="0">
                          <a:effectLst/>
                        </a:rPr>
                        <a:t>　</a:t>
                      </a:r>
                      <a:r>
                        <a:rPr lang="en-US" altLang="zh-CN" sz="1100" u="none" strike="noStrike" dirty="0" smtClean="0">
                          <a:effectLst/>
                        </a:rPr>
                        <a:t>uuid001</a:t>
                      </a:r>
                      <a:r>
                        <a:rPr lang="zh-CN" altLang="en-US" sz="1100" u="none" strike="noStrike" dirty="0" smtClean="0">
                          <a:effectLst/>
                        </a:rPr>
                        <a:t>，</a:t>
                      </a:r>
                      <a:r>
                        <a:rPr lang="en-US" altLang="zh-CN" sz="1100" u="none" strike="noStrike" dirty="0" smtClean="0">
                          <a:effectLst/>
                        </a:rPr>
                        <a:t>uuid002</a:t>
                      </a:r>
                      <a:r>
                        <a:rPr lang="zh-CN" altLang="en-US" sz="1100" u="none" strike="noStrike" dirty="0" smtClean="0">
                          <a:effectLst/>
                        </a:rPr>
                        <a:t>，</a:t>
                      </a:r>
                      <a:r>
                        <a:rPr lang="en-US" altLang="zh-CN" sz="1100" u="none" strike="noStrike" dirty="0" smtClean="0">
                          <a:effectLst/>
                        </a:rPr>
                        <a:t>uuid003</a:t>
                      </a:r>
                      <a:r>
                        <a:rPr lang="zh-CN" altLang="en-US" sz="1100" u="none" strike="noStrike" dirty="0" smtClean="0">
                          <a:effectLst/>
                        </a:rPr>
                        <a:t>，</a:t>
                      </a:r>
                      <a:r>
                        <a:rPr lang="en-US" altLang="zh-CN" sz="1100" u="none" strike="noStrike" dirty="0" smtClean="0">
                          <a:effectLst/>
                        </a:rPr>
                        <a:t>uuid004</a:t>
                      </a:r>
                      <a:r>
                        <a:rPr lang="zh-CN" altLang="en-US" sz="1100" u="none" strike="noStrike" dirty="0" smtClean="0">
                          <a:effectLst/>
                        </a:rPr>
                        <a:t>，</a:t>
                      </a:r>
                      <a:r>
                        <a:rPr lang="en-US" altLang="zh-CN" sz="1100" u="none" strike="noStrike" dirty="0" smtClean="0">
                          <a:effectLst/>
                        </a:rPr>
                        <a:t>uuid005</a:t>
                      </a:r>
                      <a:r>
                        <a:rPr lang="zh-CN" altLang="en-US" sz="1100" u="none" strike="noStrike" dirty="0" smtClean="0">
                          <a:effectLst/>
                        </a:rPr>
                        <a:t>，</a:t>
                      </a:r>
                      <a:r>
                        <a:rPr lang="en-US" altLang="zh-CN" sz="1100" u="none" strike="noStrike" dirty="0" smtClean="0">
                          <a:effectLst/>
                        </a:rPr>
                        <a:t>uuid006</a:t>
                      </a:r>
                      <a:r>
                        <a:rPr lang="zh-CN" altLang="en-US" sz="1100" u="none" strike="noStrike" dirty="0" smtClean="0">
                          <a:effectLst/>
                        </a:rPr>
                        <a:t>，</a:t>
                      </a:r>
                      <a:r>
                        <a:rPr lang="en-US" altLang="zh-CN" sz="1100" u="none" strike="noStrike" dirty="0" smtClean="0">
                          <a:effectLst/>
                        </a:rPr>
                        <a:t>uuid007</a:t>
                      </a:r>
                      <a:r>
                        <a:rPr lang="zh-CN" altLang="en-US" sz="1100" u="none" strike="noStrike" dirty="0" smtClean="0">
                          <a:effectLst/>
                        </a:rPr>
                        <a:t>，</a:t>
                      </a:r>
                      <a:r>
                        <a:rPr lang="en-US" altLang="zh-CN" sz="1100" u="none" strike="noStrike" dirty="0" smtClean="0">
                          <a:effectLst/>
                        </a:rPr>
                        <a:t>uuid008</a:t>
                      </a:r>
                      <a:r>
                        <a:rPr lang="zh-CN" altLang="en-US" sz="1100" u="none" strike="noStrike" dirty="0" smtClean="0">
                          <a:effectLst/>
                        </a:rPr>
                        <a:t>，</a:t>
                      </a:r>
                      <a:r>
                        <a:rPr lang="en-US" altLang="zh-CN" sz="1100" u="none" strike="noStrike" dirty="0" smtClean="0">
                          <a:effectLst/>
                        </a:rPr>
                        <a:t>uuid009</a:t>
                      </a:r>
                      <a:r>
                        <a:rPr lang="zh-CN" altLang="en-US" sz="1100" u="none" strike="noStrike" dirty="0" smtClean="0">
                          <a:effectLst/>
                        </a:rPr>
                        <a:t>，</a:t>
                      </a:r>
                      <a:r>
                        <a:rPr lang="en-US" altLang="zh-CN" sz="1100" u="none" strike="noStrike" dirty="0" smtClean="0">
                          <a:effectLst/>
                        </a:rPr>
                        <a:t>uuid010</a:t>
                      </a:r>
                      <a:r>
                        <a:rPr lang="zh-CN" altLang="en-US" sz="1100" u="none" strike="noStrike" dirty="0" smtClean="0">
                          <a:effectLst/>
                        </a:rPr>
                        <a:t>，</a:t>
                      </a:r>
                      <a:r>
                        <a:rPr lang="en-US" altLang="zh-CN" sz="1100" u="none" strike="noStrike" dirty="0" smtClean="0">
                          <a:effectLst/>
                        </a:rPr>
                        <a:t>uuid011</a:t>
                      </a:r>
                      <a:r>
                        <a:rPr lang="zh-CN" altLang="en-US" sz="1100" u="none" strike="noStrike" dirty="0" smtClean="0">
                          <a:effectLst/>
                        </a:rPr>
                        <a:t>，好，字典，字卡</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zh-CN" altLang="en-US" sz="1100" u="none" strike="noStrike" kern="1200" dirty="0">
                          <a:solidFill>
                            <a:schemeClr val="dk1"/>
                          </a:solidFill>
                          <a:effectLst/>
                          <a:latin typeface="+mn-lt"/>
                          <a:ea typeface="+mn-ea"/>
                          <a:cs typeface="+mn-cs"/>
                        </a:rPr>
                        <a:t>　</a:t>
                      </a:r>
                      <a:r>
                        <a:rPr lang="zh-CN" altLang="en-US" sz="1100" u="none" strike="noStrike" kern="1200" dirty="0" smtClean="0">
                          <a:solidFill>
                            <a:schemeClr val="dk1"/>
                          </a:solidFill>
                          <a:effectLst/>
                          <a:latin typeface="+mn-lt"/>
                          <a:ea typeface="+mn-ea"/>
                          <a:cs typeface="+mn-cs"/>
                        </a:rPr>
                        <a:t>好字的词卡</a:t>
                      </a:r>
                      <a:endParaRPr lang="zh-CN" alt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altLang="zh-CN" sz="1100" u="none" strike="noStrike" kern="1200" dirty="0" err="1" smtClean="0">
                          <a:solidFill>
                            <a:schemeClr val="dk1"/>
                          </a:solidFill>
                          <a:effectLst/>
                          <a:latin typeface="+mn-lt"/>
                          <a:ea typeface="+mn-ea"/>
                          <a:cs typeface="+mn-cs"/>
                        </a:rPr>
                        <a:t>charactercards</a:t>
                      </a:r>
                      <a:endParaRPr lang="en-US" sz="11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2899223"/>
                  </a:ext>
                </a:extLst>
              </a:tr>
            </a:tbl>
          </a:graphicData>
        </a:graphic>
      </p:graphicFrame>
      <p:sp>
        <p:nvSpPr>
          <p:cNvPr id="7" name="矩形 6"/>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字词卡的标签数据</a:t>
            </a:r>
            <a:r>
              <a:rPr lang="zh-CN" altLang="en-US" sz="3600" b="1" dirty="0">
                <a:latin typeface="微软雅黑" panose="020B0503020204020204" pitchFamily="34" charset="-122"/>
                <a:ea typeface="微软雅黑" panose="020B0503020204020204" pitchFamily="34" charset="-122"/>
              </a:rPr>
              <a:t>方案</a:t>
            </a:r>
          </a:p>
        </p:txBody>
      </p:sp>
      <p:graphicFrame>
        <p:nvGraphicFramePr>
          <p:cNvPr id="2" name="表格 1"/>
          <p:cNvGraphicFramePr>
            <a:graphicFrameLocks noGrp="1"/>
          </p:cNvGraphicFramePr>
          <p:nvPr>
            <p:extLst>
              <p:ext uri="{D42A27DB-BD31-4B8C-83A1-F6EECF244321}">
                <p14:modId xmlns:p14="http://schemas.microsoft.com/office/powerpoint/2010/main" val="3851530078"/>
              </p:ext>
            </p:extLst>
          </p:nvPr>
        </p:nvGraphicFramePr>
        <p:xfrm>
          <a:off x="3606800" y="4662343"/>
          <a:ext cx="8585200" cy="1506855"/>
        </p:xfrm>
        <a:graphic>
          <a:graphicData uri="http://schemas.openxmlformats.org/drawingml/2006/table">
            <a:tbl>
              <a:tblPr>
                <a:tableStyleId>{5C22544A-7EE6-4342-B048-85BDC9FD1C3A}</a:tableStyleId>
              </a:tblPr>
              <a:tblGrid>
                <a:gridCol w="1218299">
                  <a:extLst>
                    <a:ext uri="{9D8B030D-6E8A-4147-A177-3AD203B41FA5}">
                      <a16:colId xmlns:a16="http://schemas.microsoft.com/office/drawing/2014/main" val="3173085745"/>
                    </a:ext>
                  </a:extLst>
                </a:gridCol>
                <a:gridCol w="609149">
                  <a:extLst>
                    <a:ext uri="{9D8B030D-6E8A-4147-A177-3AD203B41FA5}">
                      <a16:colId xmlns:a16="http://schemas.microsoft.com/office/drawing/2014/main" val="3811802280"/>
                    </a:ext>
                  </a:extLst>
                </a:gridCol>
                <a:gridCol w="751919">
                  <a:extLst>
                    <a:ext uri="{9D8B030D-6E8A-4147-A177-3AD203B41FA5}">
                      <a16:colId xmlns:a16="http://schemas.microsoft.com/office/drawing/2014/main" val="72553028"/>
                    </a:ext>
                  </a:extLst>
                </a:gridCol>
                <a:gridCol w="637703">
                  <a:extLst>
                    <a:ext uri="{9D8B030D-6E8A-4147-A177-3AD203B41FA5}">
                      <a16:colId xmlns:a16="http://schemas.microsoft.com/office/drawing/2014/main" val="4089072738"/>
                    </a:ext>
                  </a:extLst>
                </a:gridCol>
                <a:gridCol w="4137140">
                  <a:extLst>
                    <a:ext uri="{9D8B030D-6E8A-4147-A177-3AD203B41FA5}">
                      <a16:colId xmlns:a16="http://schemas.microsoft.com/office/drawing/2014/main" val="1162278750"/>
                    </a:ext>
                  </a:extLst>
                </a:gridCol>
                <a:gridCol w="1230990">
                  <a:extLst>
                    <a:ext uri="{9D8B030D-6E8A-4147-A177-3AD203B41FA5}">
                      <a16:colId xmlns:a16="http://schemas.microsoft.com/office/drawing/2014/main" val="3997276767"/>
                    </a:ext>
                  </a:extLst>
                </a:gridCol>
              </a:tblGrid>
              <a:tr h="266700">
                <a:tc>
                  <a:txBody>
                    <a:bodyPr/>
                    <a:lstStyle/>
                    <a:p>
                      <a:pPr algn="l" rtl="0" fontAlgn="b"/>
                      <a:r>
                        <a:rPr lang="en-US" sz="1600" u="none" strike="noStrike">
                          <a:effectLst/>
                        </a:rPr>
                        <a:t>identifier</a:t>
                      </a:r>
                      <a:endParaRPr lang="en-US" sz="1600" b="0" i="0" u="none" strike="noStrike">
                        <a:solidFill>
                          <a:srgbClr val="000000"/>
                        </a:solidFill>
                        <a:effectLst/>
                        <a:latin typeface="Calibri" panose="020F0502020204030204" pitchFamily="34" charset="0"/>
                        <a:ea typeface="宋体" panose="02010600030101010101" pitchFamily="2" charset="-122"/>
                      </a:endParaRPr>
                    </a:p>
                  </a:txBody>
                  <a:tcPr marL="9525" marR="9525" marT="9525" marB="0" anchor="b">
                    <a:solidFill>
                      <a:srgbClr val="00B0F0"/>
                    </a:solidFill>
                  </a:tcPr>
                </a:tc>
                <a:tc>
                  <a:txBody>
                    <a:bodyPr/>
                    <a:lstStyle/>
                    <a:p>
                      <a:pPr algn="l" rtl="0" fontAlgn="b"/>
                      <a:r>
                        <a:rPr lang="en-US" sz="1600" u="none" strike="noStrike">
                          <a:effectLst/>
                        </a:rPr>
                        <a:t>title</a:t>
                      </a:r>
                      <a:endParaRPr lang="en-US" sz="1600" b="0" i="0" u="none" strike="noStrike">
                        <a:solidFill>
                          <a:srgbClr val="000000"/>
                        </a:solidFill>
                        <a:effectLst/>
                        <a:latin typeface="Calibri" panose="020F0502020204030204" pitchFamily="34" charset="0"/>
                        <a:ea typeface="宋体" panose="02010600030101010101" pitchFamily="2" charset="-122"/>
                      </a:endParaRPr>
                    </a:p>
                  </a:txBody>
                  <a:tcPr marL="9525" marR="9525" marT="9525" marB="0" anchor="b">
                    <a:solidFill>
                      <a:srgbClr val="00B0F0"/>
                    </a:solidFill>
                  </a:tcPr>
                </a:tc>
                <a:tc>
                  <a:txBody>
                    <a:bodyPr/>
                    <a:lstStyle/>
                    <a:p>
                      <a:pPr algn="l" rtl="0" fontAlgn="b"/>
                      <a:r>
                        <a:rPr lang="en-US" sz="1600" u="none" strike="noStrike">
                          <a:effectLst/>
                        </a:rPr>
                        <a:t>format</a:t>
                      </a:r>
                      <a:endParaRPr lang="en-US" sz="1600" b="0" i="0" u="none" strike="noStrike">
                        <a:solidFill>
                          <a:srgbClr val="000000"/>
                        </a:solidFill>
                        <a:effectLst/>
                        <a:latin typeface="Calibri" panose="020F0502020204030204" pitchFamily="34" charset="0"/>
                        <a:ea typeface="宋体" panose="02010600030101010101" pitchFamily="2" charset="-122"/>
                      </a:endParaRPr>
                    </a:p>
                  </a:txBody>
                  <a:tcPr marL="9525" marR="9525" marT="9525" marB="0" anchor="b">
                    <a:solidFill>
                      <a:srgbClr val="00B0F0"/>
                    </a:solidFill>
                  </a:tcPr>
                </a:tc>
                <a:tc>
                  <a:txBody>
                    <a:bodyPr/>
                    <a:lstStyle/>
                    <a:p>
                      <a:pPr algn="l" rtl="0" fontAlgn="b"/>
                      <a:r>
                        <a:rPr lang="en-US" sz="1600" u="none" strike="noStrike" dirty="0">
                          <a:effectLst/>
                        </a:rPr>
                        <a:t>size</a:t>
                      </a:r>
                      <a:endParaRPr lang="en-US" sz="16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b">
                    <a:solidFill>
                      <a:srgbClr val="00B0F0"/>
                    </a:solidFill>
                  </a:tcPr>
                </a:tc>
                <a:tc>
                  <a:txBody>
                    <a:bodyPr/>
                    <a:lstStyle/>
                    <a:p>
                      <a:pPr algn="l" rtl="0" fontAlgn="b"/>
                      <a:r>
                        <a:rPr lang="en-US" sz="1600" u="none" strike="noStrike" dirty="0">
                          <a:effectLst/>
                        </a:rPr>
                        <a:t>location</a:t>
                      </a:r>
                      <a:endParaRPr lang="en-US" sz="16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b">
                    <a:solidFill>
                      <a:srgbClr val="00B0F0"/>
                    </a:solidFill>
                  </a:tcPr>
                </a:tc>
                <a:tc>
                  <a:txBody>
                    <a:bodyPr/>
                    <a:lstStyle/>
                    <a:p>
                      <a:pPr algn="l" rtl="0" fontAlgn="b"/>
                      <a:r>
                        <a:rPr lang="en-US" sz="1600" u="none" strike="noStrike" dirty="0">
                          <a:effectLst/>
                        </a:rPr>
                        <a:t>resource</a:t>
                      </a:r>
                      <a:endParaRPr lang="en-US" sz="16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b">
                    <a:solidFill>
                      <a:srgbClr val="00B0F0"/>
                    </a:solidFill>
                  </a:tcPr>
                </a:tc>
                <a:extLst>
                  <a:ext uri="{0D108BD9-81ED-4DB2-BD59-A6C34878D82A}">
                    <a16:rowId xmlns:a16="http://schemas.microsoft.com/office/drawing/2014/main" val="1297165054"/>
                  </a:ext>
                </a:extLst>
              </a:tr>
              <a:tr h="171450">
                <a:tc>
                  <a:txBody>
                    <a:bodyPr/>
                    <a:lstStyle/>
                    <a:p>
                      <a:pPr algn="l" fontAlgn="b"/>
                      <a:r>
                        <a:rPr lang="en-US" sz="1100" u="none" strike="noStrike">
                          <a:effectLst/>
                        </a:rPr>
                        <a:t>uuid200</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href</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jpg</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${ref-path}/esp/assets/uuid005/uuid005.jpg</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uuid005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240119949"/>
                  </a:ext>
                </a:extLst>
              </a:tr>
              <a:tr h="171450">
                <a:tc>
                  <a:txBody>
                    <a:bodyPr/>
                    <a:lstStyle/>
                    <a:p>
                      <a:pPr algn="l" fontAlgn="b"/>
                      <a:r>
                        <a:rPr lang="en-US" sz="1100" u="none" strike="noStrike">
                          <a:effectLst/>
                        </a:rPr>
                        <a:t>uuid201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href</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mp3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5033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${ref-path}/esp/assets/uuid003/uuid003.mp3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uuid003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82286083"/>
                  </a:ext>
                </a:extLst>
              </a:tr>
              <a:tr h="171450">
                <a:tc>
                  <a:txBody>
                    <a:bodyPr/>
                    <a:lstStyle/>
                    <a:p>
                      <a:pPr algn="l" fontAlgn="b"/>
                      <a:r>
                        <a:rPr lang="en-US" sz="1100" u="none" strike="noStrike">
                          <a:effectLst/>
                        </a:rPr>
                        <a:t>uuid202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href</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mp3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5133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${ref-path}/esp/assets/uuid004/uuid004.mp3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uuid004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4164758526"/>
                  </a:ext>
                </a:extLst>
              </a:tr>
              <a:tr h="171450">
                <a:tc>
                  <a:txBody>
                    <a:bodyPr/>
                    <a:lstStyle/>
                    <a:p>
                      <a:pPr algn="l" fontAlgn="b"/>
                      <a:r>
                        <a:rPr lang="en-US" sz="1100" u="none" strike="noStrike">
                          <a:effectLst/>
                        </a:rPr>
                        <a:t>uuid203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source</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avi</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205555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${ref-path}/esp/assets/uuid007/uuid007.avi</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uuid007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4194744120"/>
                  </a:ext>
                </a:extLst>
              </a:tr>
              <a:tr h="171450">
                <a:tc>
                  <a:txBody>
                    <a:bodyPr/>
                    <a:lstStyle/>
                    <a:p>
                      <a:pPr algn="l" fontAlgn="b"/>
                      <a:r>
                        <a:rPr lang="en-US" sz="1100" u="none" strike="noStrike">
                          <a:effectLst/>
                        </a:rPr>
                        <a:t>uuid204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href</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mp4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2042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${ref-path}/esp/assets/uuid007/uuid007.mp4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uuid007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82533646"/>
                  </a:ext>
                </a:extLst>
              </a:tr>
              <a:tr h="171450">
                <a:tc>
                  <a:txBody>
                    <a:bodyPr/>
                    <a:lstStyle/>
                    <a:p>
                      <a:pPr algn="l" fontAlgn="b"/>
                      <a:r>
                        <a:rPr lang="en-US" sz="1100" u="none" strike="noStrike">
                          <a:effectLst/>
                        </a:rPr>
                        <a:t>uuid205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href</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ndp</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543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${ref-path}/esp/aphorisms/uuid006/main.xml</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uuid006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161667125"/>
                  </a:ext>
                </a:extLst>
              </a:tr>
              <a:tr h="171450">
                <a:tc>
                  <a:txBody>
                    <a:bodyPr/>
                    <a:lstStyle/>
                    <a:p>
                      <a:pPr algn="l" fontAlgn="b"/>
                      <a:r>
                        <a:rPr lang="en-US" sz="1100" u="none" strike="noStrike">
                          <a:effectLst/>
                        </a:rPr>
                        <a:t>uuid206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href</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ndp</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1033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a:effectLst/>
                        </a:rPr>
                        <a:t>${ref-path}/esp/charactercards/uuid012/main.xml</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l" fontAlgn="b"/>
                      <a:r>
                        <a:rPr lang="en-US" sz="1100" u="none" strike="noStrike" dirty="0">
                          <a:effectLst/>
                        </a:rPr>
                        <a:t>uuid012</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485578304"/>
                  </a:ext>
                </a:extLst>
              </a:tr>
            </a:tbl>
          </a:graphicData>
        </a:graphic>
      </p:graphicFrame>
      <p:sp>
        <p:nvSpPr>
          <p:cNvPr id="3" name="右箭头 2"/>
          <p:cNvSpPr/>
          <p:nvPr/>
        </p:nvSpPr>
        <p:spPr>
          <a:xfrm>
            <a:off x="1690256" y="5393344"/>
            <a:ext cx="1810328" cy="775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资源存储属性</a:t>
            </a:r>
            <a:endParaRPr lang="zh-CN" altLang="en-US" dirty="0"/>
          </a:p>
        </p:txBody>
      </p:sp>
      <p:sp>
        <p:nvSpPr>
          <p:cNvPr id="5" name="上箭头 4"/>
          <p:cNvSpPr/>
          <p:nvPr/>
        </p:nvSpPr>
        <p:spPr>
          <a:xfrm>
            <a:off x="395313" y="4182204"/>
            <a:ext cx="738909" cy="18100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资源元数据</a:t>
            </a:r>
            <a:endParaRPr lang="zh-CN" altLang="en-US" dirty="0"/>
          </a:p>
        </p:txBody>
      </p:sp>
    </p:spTree>
    <p:extLst>
      <p:ext uri="{BB962C8B-B14F-4D97-AF65-F5344CB8AC3E}">
        <p14:creationId xmlns:p14="http://schemas.microsoft.com/office/powerpoint/2010/main" val="33566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313" y="293580"/>
            <a:ext cx="10725269"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字词卡的关系数据方案</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现行方案</a:t>
            </a:r>
            <a:r>
              <a:rPr lang="en-US" altLang="zh-CN" sz="3600" b="1" dirty="0" smtClean="0">
                <a:latin typeface="微软雅黑" panose="020B0503020204020204" pitchFamily="34" charset="-122"/>
                <a:ea typeface="微软雅黑" panose="020B0503020204020204" pitchFamily="34" charset="-122"/>
              </a:rPr>
              <a:t>]</a:t>
            </a:r>
            <a:endParaRPr lang="zh-CN" altLang="en-US" sz="3600" b="1"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20337619"/>
              </p:ext>
            </p:extLst>
          </p:nvPr>
        </p:nvGraphicFramePr>
        <p:xfrm>
          <a:off x="284476" y="1143000"/>
          <a:ext cx="11630433" cy="2348348"/>
        </p:xfrm>
        <a:graphic>
          <a:graphicData uri="http://schemas.openxmlformats.org/drawingml/2006/table">
            <a:tbl>
              <a:tblPr>
                <a:tableStyleId>{5C22544A-7EE6-4342-B048-85BDC9FD1C3A}</a:tableStyleId>
              </a:tblPr>
              <a:tblGrid>
                <a:gridCol w="746557">
                  <a:extLst>
                    <a:ext uri="{9D8B030D-6E8A-4147-A177-3AD203B41FA5}">
                      <a16:colId xmlns:a16="http://schemas.microsoft.com/office/drawing/2014/main" val="1292399869"/>
                    </a:ext>
                  </a:extLst>
                </a:gridCol>
                <a:gridCol w="590683">
                  <a:extLst>
                    <a:ext uri="{9D8B030D-6E8A-4147-A177-3AD203B41FA5}">
                      <a16:colId xmlns:a16="http://schemas.microsoft.com/office/drawing/2014/main" val="691298560"/>
                    </a:ext>
                  </a:extLst>
                </a:gridCol>
                <a:gridCol w="962594">
                  <a:extLst>
                    <a:ext uri="{9D8B030D-6E8A-4147-A177-3AD203B41FA5}">
                      <a16:colId xmlns:a16="http://schemas.microsoft.com/office/drawing/2014/main" val="936892175"/>
                    </a:ext>
                  </a:extLst>
                </a:gridCol>
                <a:gridCol w="590683">
                  <a:extLst>
                    <a:ext uri="{9D8B030D-6E8A-4147-A177-3AD203B41FA5}">
                      <a16:colId xmlns:a16="http://schemas.microsoft.com/office/drawing/2014/main" val="933130252"/>
                    </a:ext>
                  </a:extLst>
                </a:gridCol>
                <a:gridCol w="1268874">
                  <a:extLst>
                    <a:ext uri="{9D8B030D-6E8A-4147-A177-3AD203B41FA5}">
                      <a16:colId xmlns:a16="http://schemas.microsoft.com/office/drawing/2014/main" val="358401447"/>
                    </a:ext>
                  </a:extLst>
                </a:gridCol>
                <a:gridCol w="590683">
                  <a:extLst>
                    <a:ext uri="{9D8B030D-6E8A-4147-A177-3AD203B41FA5}">
                      <a16:colId xmlns:a16="http://schemas.microsoft.com/office/drawing/2014/main" val="2023848561"/>
                    </a:ext>
                  </a:extLst>
                </a:gridCol>
                <a:gridCol w="984471">
                  <a:extLst>
                    <a:ext uri="{9D8B030D-6E8A-4147-A177-3AD203B41FA5}">
                      <a16:colId xmlns:a16="http://schemas.microsoft.com/office/drawing/2014/main" val="1057944884"/>
                    </a:ext>
                  </a:extLst>
                </a:gridCol>
                <a:gridCol w="886024">
                  <a:extLst>
                    <a:ext uri="{9D8B030D-6E8A-4147-A177-3AD203B41FA5}">
                      <a16:colId xmlns:a16="http://schemas.microsoft.com/office/drawing/2014/main" val="3856276232"/>
                    </a:ext>
                  </a:extLst>
                </a:gridCol>
                <a:gridCol w="809454">
                  <a:extLst>
                    <a:ext uri="{9D8B030D-6E8A-4147-A177-3AD203B41FA5}">
                      <a16:colId xmlns:a16="http://schemas.microsoft.com/office/drawing/2014/main" val="3316816942"/>
                    </a:ext>
                  </a:extLst>
                </a:gridCol>
                <a:gridCol w="590683">
                  <a:extLst>
                    <a:ext uri="{9D8B030D-6E8A-4147-A177-3AD203B41FA5}">
                      <a16:colId xmlns:a16="http://schemas.microsoft.com/office/drawing/2014/main" val="2748481326"/>
                    </a:ext>
                  </a:extLst>
                </a:gridCol>
                <a:gridCol w="590683">
                  <a:extLst>
                    <a:ext uri="{9D8B030D-6E8A-4147-A177-3AD203B41FA5}">
                      <a16:colId xmlns:a16="http://schemas.microsoft.com/office/drawing/2014/main" val="3024797970"/>
                    </a:ext>
                  </a:extLst>
                </a:gridCol>
                <a:gridCol w="590683">
                  <a:extLst>
                    <a:ext uri="{9D8B030D-6E8A-4147-A177-3AD203B41FA5}">
                      <a16:colId xmlns:a16="http://schemas.microsoft.com/office/drawing/2014/main" val="3279157251"/>
                    </a:ext>
                  </a:extLst>
                </a:gridCol>
                <a:gridCol w="590683">
                  <a:extLst>
                    <a:ext uri="{9D8B030D-6E8A-4147-A177-3AD203B41FA5}">
                      <a16:colId xmlns:a16="http://schemas.microsoft.com/office/drawing/2014/main" val="2935617272"/>
                    </a:ext>
                  </a:extLst>
                </a:gridCol>
                <a:gridCol w="918839">
                  <a:extLst>
                    <a:ext uri="{9D8B030D-6E8A-4147-A177-3AD203B41FA5}">
                      <a16:colId xmlns:a16="http://schemas.microsoft.com/office/drawing/2014/main" val="2555360630"/>
                    </a:ext>
                  </a:extLst>
                </a:gridCol>
                <a:gridCol w="918839">
                  <a:extLst>
                    <a:ext uri="{9D8B030D-6E8A-4147-A177-3AD203B41FA5}">
                      <a16:colId xmlns:a16="http://schemas.microsoft.com/office/drawing/2014/main" val="630877170"/>
                    </a:ext>
                  </a:extLst>
                </a:gridCol>
              </a:tblGrid>
              <a:tr h="320071">
                <a:tc>
                  <a:txBody>
                    <a:bodyPr/>
                    <a:lstStyle/>
                    <a:p>
                      <a:pPr algn="l" rtl="0" fontAlgn="b"/>
                      <a:r>
                        <a:rPr lang="en-US" sz="1400" b="1" u="none" strike="noStrike" dirty="0">
                          <a:effectLst/>
                        </a:rPr>
                        <a:t>identifier</a:t>
                      </a:r>
                      <a:endParaRPr lang="en-US" sz="1400" b="1" i="0" u="none" strike="noStrike" dirty="0">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source</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stype</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target</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tType</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dirty="0">
                          <a:effectLst/>
                        </a:rPr>
                        <a:t>tags</a:t>
                      </a:r>
                      <a:endParaRPr lang="en-US" sz="1400" b="1" i="0" u="none" strike="noStrike" dirty="0">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relaitontype</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description</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ordernum</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label</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enable</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estatus</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creator</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a:effectLst/>
                        </a:rPr>
                        <a:t>create_time</a:t>
                      </a:r>
                      <a:endParaRPr lang="en-US" sz="1400" b="1"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tc>
                  <a:txBody>
                    <a:bodyPr/>
                    <a:lstStyle/>
                    <a:p>
                      <a:pPr algn="l" rtl="0" fontAlgn="b"/>
                      <a:r>
                        <a:rPr lang="en-US" sz="1400" b="1" u="none" strike="noStrike" dirty="0" err="1">
                          <a:effectLst/>
                        </a:rPr>
                        <a:t>last_update</a:t>
                      </a:r>
                      <a:endParaRPr lang="en-US" sz="1400" b="1" i="0" u="none" strike="noStrike" dirty="0">
                        <a:solidFill>
                          <a:srgbClr val="000000"/>
                        </a:solidFill>
                        <a:effectLst/>
                        <a:latin typeface="Calibri" panose="020F0502020204030204" pitchFamily="34" charset="0"/>
                        <a:ea typeface="宋体" panose="02010600030101010101" pitchFamily="2" charset="-122"/>
                      </a:endParaRPr>
                    </a:p>
                  </a:txBody>
                  <a:tcPr marL="7419" marR="7419" marT="7419" marB="0" anchor="b">
                    <a:solidFill>
                      <a:srgbClr val="00B0F0"/>
                    </a:solidFill>
                  </a:tcPr>
                </a:tc>
                <a:extLst>
                  <a:ext uri="{0D108BD9-81ED-4DB2-BD59-A6C34878D82A}">
                    <a16:rowId xmlns:a16="http://schemas.microsoft.com/office/drawing/2014/main" val="2328076508"/>
                  </a:ext>
                </a:extLst>
              </a:tr>
              <a:tr h="222757">
                <a:tc>
                  <a:txBody>
                    <a:bodyPr/>
                    <a:lstStyle/>
                    <a:p>
                      <a:pPr algn="l" fontAlgn="b"/>
                      <a:r>
                        <a:rPr lang="en-US" sz="900" u="none" strike="noStrike">
                          <a:effectLst/>
                        </a:rPr>
                        <a:t>uuid300</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uuid005</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a:effectLst/>
                        </a:rPr>
                        <a:t>images</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a:effectLst/>
                        </a:rPr>
                        <a:t>USE</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dirty="0">
                          <a:effectLst/>
                        </a:rPr>
                        <a:t>2015/11/10</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1522377827"/>
                  </a:ext>
                </a:extLst>
              </a:tr>
              <a:tr h="222757">
                <a:tc>
                  <a:txBody>
                    <a:bodyPr/>
                    <a:lstStyle/>
                    <a:p>
                      <a:pPr algn="l" fontAlgn="b"/>
                      <a:r>
                        <a:rPr lang="en-US" sz="900" u="none" strike="noStrike">
                          <a:effectLst/>
                        </a:rPr>
                        <a:t>uuid301</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uuid003</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audios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a:effectLst/>
                        </a:rPr>
                        <a:t>USE</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1064670105"/>
                  </a:ext>
                </a:extLst>
              </a:tr>
              <a:tr h="222757">
                <a:tc>
                  <a:txBody>
                    <a:bodyPr/>
                    <a:lstStyle/>
                    <a:p>
                      <a:pPr algn="l" fontAlgn="b"/>
                      <a:r>
                        <a:rPr lang="en-US" sz="900" u="none" strike="noStrike">
                          <a:effectLst/>
                        </a:rPr>
                        <a:t>uuid302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uuid004</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audios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a:effectLst/>
                        </a:rPr>
                        <a:t>USE</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36094481"/>
                  </a:ext>
                </a:extLst>
              </a:tr>
              <a:tr h="222757">
                <a:tc>
                  <a:txBody>
                    <a:bodyPr/>
                    <a:lstStyle/>
                    <a:p>
                      <a:pPr algn="l" fontAlgn="b"/>
                      <a:r>
                        <a:rPr lang="en-US" sz="900" u="none" strike="noStrike">
                          <a:effectLst/>
                        </a:rPr>
                        <a:t>uuid303</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uuid007</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videos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a:effectLst/>
                        </a:rPr>
                        <a:t>USE</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3618377759"/>
                  </a:ext>
                </a:extLst>
              </a:tr>
              <a:tr h="222757">
                <a:tc>
                  <a:txBody>
                    <a:bodyPr/>
                    <a:lstStyle/>
                    <a:p>
                      <a:pPr algn="l" fontAlgn="b"/>
                      <a:r>
                        <a:rPr lang="en-US" sz="900" u="none" strike="noStrike">
                          <a:effectLst/>
                        </a:rPr>
                        <a:t>uuid304</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uuid006</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imitativechataters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USE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1098391709"/>
                  </a:ext>
                </a:extLst>
              </a:tr>
              <a:tr h="228623">
                <a:tc>
                  <a:txBody>
                    <a:bodyPr/>
                    <a:lstStyle/>
                    <a:p>
                      <a:pPr algn="l" fontAlgn="b"/>
                      <a:r>
                        <a:rPr lang="en-US" sz="900" u="none" strike="noStrike">
                          <a:effectLst/>
                        </a:rPr>
                        <a:t>uuid305</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rtl="0" fontAlgn="b"/>
                      <a:r>
                        <a:rPr lang="en-US" sz="900" u="none" strike="noStrike">
                          <a:effectLst/>
                        </a:rPr>
                        <a:t>uuid008</a:t>
                      </a:r>
                      <a:endParaRPr lang="en-US" sz="900" b="0"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tc>
                <a:tc>
                  <a:txBody>
                    <a:bodyPr/>
                    <a:lstStyle/>
                    <a:p>
                      <a:pPr algn="l" fontAlgn="b"/>
                      <a:r>
                        <a:rPr lang="en-US" sz="900" u="none" strike="noStrike">
                          <a:effectLst/>
                        </a:rPr>
                        <a:t>words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err="1">
                          <a:effectLst/>
                        </a:rPr>
                        <a:t>hǎo</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USE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组词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1301224322"/>
                  </a:ext>
                </a:extLst>
              </a:tr>
              <a:tr h="228623">
                <a:tc>
                  <a:txBody>
                    <a:bodyPr/>
                    <a:lstStyle/>
                    <a:p>
                      <a:pPr algn="l" fontAlgn="b"/>
                      <a:r>
                        <a:rPr lang="en-US" sz="900" u="none" strike="noStrike">
                          <a:effectLst/>
                        </a:rPr>
                        <a:t>uuid306</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rtl="0" fontAlgn="b"/>
                      <a:r>
                        <a:rPr lang="en-US" sz="900" u="none" strike="noStrike">
                          <a:effectLst/>
                        </a:rPr>
                        <a:t>uuid009</a:t>
                      </a:r>
                      <a:endParaRPr lang="en-US" sz="900" b="0"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tc>
                <a:tc>
                  <a:txBody>
                    <a:bodyPr/>
                    <a:lstStyle/>
                    <a:p>
                      <a:pPr algn="l" fontAlgn="b"/>
                      <a:r>
                        <a:rPr lang="en-US" sz="900" u="none" strike="noStrike">
                          <a:effectLst/>
                        </a:rPr>
                        <a:t>aphorisms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err="1">
                          <a:effectLst/>
                        </a:rPr>
                        <a:t>hǎo，adj</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USE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造句</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1069511446"/>
                  </a:ext>
                </a:extLst>
              </a:tr>
              <a:tr h="228623">
                <a:tc>
                  <a:txBody>
                    <a:bodyPr/>
                    <a:lstStyle/>
                    <a:p>
                      <a:pPr algn="l" fontAlgn="b"/>
                      <a:r>
                        <a:rPr lang="en-US" sz="900" u="none" strike="noStrike">
                          <a:effectLst/>
                        </a:rPr>
                        <a:t>uuid307</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rtl="0" fontAlgn="b"/>
                      <a:r>
                        <a:rPr lang="en-US" sz="900" u="none" strike="noStrike">
                          <a:effectLst/>
                        </a:rPr>
                        <a:t>uuid010</a:t>
                      </a:r>
                      <a:endParaRPr lang="en-US" sz="900" b="0"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tc>
                <a:tc>
                  <a:txBody>
                    <a:bodyPr/>
                    <a:lstStyle/>
                    <a:p>
                      <a:pPr algn="l" fontAlgn="b"/>
                      <a:r>
                        <a:rPr lang="en-US" sz="900" u="none" strike="noStrike">
                          <a:effectLst/>
                        </a:rPr>
                        <a:t>entrywords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err="1">
                          <a:effectLst/>
                        </a:rPr>
                        <a:t>hǎo</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USE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课本示意</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801447467"/>
                  </a:ext>
                </a:extLst>
              </a:tr>
              <a:tr h="228623">
                <a:tc>
                  <a:txBody>
                    <a:bodyPr/>
                    <a:lstStyle/>
                    <a:p>
                      <a:pPr algn="l" fontAlgn="b"/>
                      <a:r>
                        <a:rPr lang="en-US" sz="900" u="none" strike="noStrike">
                          <a:effectLst/>
                        </a:rPr>
                        <a:t>uuid308</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uuid012</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charactercards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rtl="0" fontAlgn="b"/>
                      <a:r>
                        <a:rPr lang="en-US" sz="900" u="none" strike="noStrike">
                          <a:effectLst/>
                        </a:rPr>
                        <a:t>uuid011</a:t>
                      </a:r>
                      <a:endParaRPr lang="en-US" sz="900" b="0" i="0" u="none" strike="noStrike">
                        <a:solidFill>
                          <a:srgbClr val="000000"/>
                        </a:solidFill>
                        <a:effectLst/>
                        <a:latin typeface="Calibri" panose="020F0502020204030204" pitchFamily="34" charset="0"/>
                        <a:ea typeface="宋体" panose="02010600030101010101" pitchFamily="2" charset="-122"/>
                      </a:endParaRPr>
                    </a:p>
                  </a:txBody>
                  <a:tcPr marL="7419" marR="7419" marT="7419" marB="0" anchor="b"/>
                </a:tc>
                <a:tc>
                  <a:txBody>
                    <a:bodyPr/>
                    <a:lstStyle/>
                    <a:p>
                      <a:pPr algn="l" fontAlgn="b"/>
                      <a:r>
                        <a:rPr lang="en-US" sz="900" u="none" strike="noStrike">
                          <a:effectLst/>
                        </a:rPr>
                        <a:t>entrywords</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dirty="0" err="1">
                          <a:effectLst/>
                        </a:rPr>
                        <a:t>hào</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USE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zh-CN" altLang="en-US" sz="900" u="none" strike="noStrike">
                          <a:effectLst/>
                        </a:rPr>
                        <a:t>拓展示意</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ONLINE</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l" fontAlgn="b"/>
                      <a:r>
                        <a:rPr lang="en-US" sz="900" u="none" strike="noStrike">
                          <a:effectLst/>
                        </a:rPr>
                        <a:t>JOHNNY</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a:effectLst/>
                        </a:rPr>
                        <a:t>2015/11/10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419" marR="7419" marT="7419" marB="0" anchor="b"/>
                </a:tc>
                <a:tc>
                  <a:txBody>
                    <a:bodyPr/>
                    <a:lstStyle/>
                    <a:p>
                      <a:pPr algn="r" fontAlgn="b"/>
                      <a:r>
                        <a:rPr lang="en-US" altLang="zh-CN" sz="900" u="none" strike="noStrike" dirty="0">
                          <a:effectLst/>
                        </a:rPr>
                        <a:t>2015/11/10</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419" marR="7419" marT="7419" marB="0" anchor="b"/>
                </a:tc>
                <a:extLst>
                  <a:ext uri="{0D108BD9-81ED-4DB2-BD59-A6C34878D82A}">
                    <a16:rowId xmlns:a16="http://schemas.microsoft.com/office/drawing/2014/main" val="2661929654"/>
                  </a:ext>
                </a:extLst>
              </a:tr>
            </a:tbl>
          </a:graphicData>
        </a:graphic>
      </p:graphicFrame>
      <p:sp>
        <p:nvSpPr>
          <p:cNvPr id="9" name="矩形 8"/>
          <p:cNvSpPr/>
          <p:nvPr/>
        </p:nvSpPr>
        <p:spPr>
          <a:xfrm>
            <a:off x="284475" y="3692560"/>
            <a:ext cx="11630433" cy="2862322"/>
          </a:xfrm>
          <a:prstGeom prst="rect">
            <a:avLst/>
          </a:prstGeom>
        </p:spPr>
        <p:txBody>
          <a:bodyPr wrap="square">
            <a:spAutoFit/>
          </a:bodyPr>
          <a:lstStyle/>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通过资源关系可以表达资源之间的应用关系。</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通过关系的</a:t>
            </a:r>
            <a:r>
              <a:rPr lang="en-US" altLang="zh-CN" sz="2400" dirty="0" smtClean="0">
                <a:solidFill>
                  <a:schemeClr val="bg1"/>
                </a:solidFill>
                <a:latin typeface="微软雅黑" panose="020B0503020204020204" pitchFamily="34" charset="-122"/>
                <a:ea typeface="微软雅黑" panose="020B0503020204020204" pitchFamily="34" charset="-122"/>
              </a:rPr>
              <a:t>label</a:t>
            </a:r>
            <a:r>
              <a:rPr lang="zh-CN" altLang="en-US" sz="2400" dirty="0" smtClean="0">
                <a:solidFill>
                  <a:schemeClr val="bg1"/>
                </a:solidFill>
                <a:latin typeface="微软雅黑" panose="020B0503020204020204" pitchFamily="34" charset="-122"/>
                <a:ea typeface="微软雅黑" panose="020B0503020204020204" pitchFamily="34" charset="-122"/>
              </a:rPr>
              <a:t>属性，可以指明关联资源的使用意图，比如 造句，同义词，近义词等。</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通过关系上的</a:t>
            </a:r>
            <a:r>
              <a:rPr lang="en-US" altLang="zh-CN" sz="2400" dirty="0" smtClean="0">
                <a:solidFill>
                  <a:schemeClr val="bg1"/>
                </a:solidFill>
                <a:latin typeface="微软雅黑" panose="020B0503020204020204" pitchFamily="34" charset="-122"/>
                <a:ea typeface="微软雅黑" panose="020B0503020204020204" pitchFamily="34" charset="-122"/>
              </a:rPr>
              <a:t>tags</a:t>
            </a:r>
            <a:r>
              <a:rPr lang="zh-CN" altLang="en-US" sz="2400" dirty="0" smtClean="0">
                <a:solidFill>
                  <a:schemeClr val="bg1"/>
                </a:solidFill>
                <a:latin typeface="微软雅黑" panose="020B0503020204020204" pitchFamily="34" charset="-122"/>
                <a:ea typeface="微软雅黑" panose="020B0503020204020204" pitchFamily="34" charset="-122"/>
              </a:rPr>
              <a:t>属性，可以指明复杂的关系使用意图下的归类问题。比如在造句环节，此句是在哪个词性，哪个发音下的造句。</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978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字词卡的离线数据模型</a:t>
            </a:r>
            <a:endParaRPr lang="zh-CN" altLang="en-US" sz="3600" b="1" dirty="0">
              <a:latin typeface="微软雅黑" panose="020B0503020204020204" pitchFamily="34" charset="-122"/>
              <a:ea typeface="微软雅黑" panose="020B0503020204020204" pitchFamily="34" charset="-122"/>
            </a:endParaRPr>
          </a:p>
        </p:txBody>
      </p:sp>
      <p:pic>
        <p:nvPicPr>
          <p:cNvPr id="9220" name="Picture 4" descr="http://wiki.sdp.nd/images/7/79/%E6%95%99%E6%A1%88%E7%9B%AE%E5%BD%95%E7%BB%93%E6%9E%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859" y="961155"/>
            <a:ext cx="8253050" cy="579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07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a:latin typeface="微软雅黑" panose="020B0503020204020204" pitchFamily="34" charset="-122"/>
                <a:ea typeface="微软雅黑" panose="020B0503020204020204" pitchFamily="34" charset="-122"/>
              </a:rPr>
              <a:t>现状</a:t>
            </a:r>
          </a:p>
        </p:txBody>
      </p:sp>
      <p:sp>
        <p:nvSpPr>
          <p:cNvPr id="6" name="矩形 5"/>
          <p:cNvSpPr/>
          <p:nvPr/>
        </p:nvSpPr>
        <p:spPr>
          <a:xfrm>
            <a:off x="661383" y="1188209"/>
            <a:ext cx="10680872" cy="3785652"/>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教育资源关系：</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教育资源的关系按照</a:t>
            </a:r>
            <a:r>
              <a:rPr lang="en-US" altLang="zh-CN" sz="2000" dirty="0" smtClean="0">
                <a:solidFill>
                  <a:schemeClr val="bg1"/>
                </a:solidFill>
                <a:latin typeface="微软雅黑" panose="020B0503020204020204" pitchFamily="34" charset="-122"/>
                <a:ea typeface="微软雅黑" panose="020B0503020204020204" pitchFamily="34" charset="-122"/>
              </a:rPr>
              <a:t>DUBLIN</a:t>
            </a:r>
            <a:r>
              <a:rPr lang="zh-CN" altLang="en-US" sz="2000" dirty="0" smtClean="0">
                <a:solidFill>
                  <a:schemeClr val="bg1"/>
                </a:solidFill>
                <a:latin typeface="微软雅黑" panose="020B0503020204020204" pitchFamily="34" charset="-122"/>
                <a:ea typeface="微软雅黑" panose="020B0503020204020204" pitchFamily="34" charset="-122"/>
              </a:rPr>
              <a:t>以及</a:t>
            </a:r>
            <a:r>
              <a:rPr lang="en-US" altLang="zh-CN" sz="2000" dirty="0" smtClean="0">
                <a:solidFill>
                  <a:schemeClr val="bg1"/>
                </a:solidFill>
                <a:latin typeface="微软雅黑" panose="020B0503020204020204" pitchFamily="34" charset="-122"/>
                <a:ea typeface="微软雅黑" panose="020B0503020204020204" pitchFamily="34" charset="-122"/>
              </a:rPr>
              <a:t>LOM</a:t>
            </a:r>
            <a:r>
              <a:rPr lang="zh-CN" altLang="en-US" sz="2000" dirty="0" smtClean="0">
                <a:solidFill>
                  <a:schemeClr val="bg1"/>
                </a:solidFill>
                <a:latin typeface="微软雅黑" panose="020B0503020204020204" pitchFamily="34" charset="-122"/>
                <a:ea typeface="微软雅黑" panose="020B0503020204020204" pitchFamily="34" charset="-122"/>
              </a:rPr>
              <a:t>的标准设计关系模型。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所有资源根据关系模型进行建立关系记录。</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资源数据表和关系模型之间在数据库层面没有主外键的关系约束。</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教育资源的数据模型按照资源类型建表，资源类型随着业务需要进行增加。</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从</a:t>
            </a:r>
            <a:r>
              <a:rPr lang="en-US" altLang="zh-CN" sz="2000" dirty="0" smtClean="0">
                <a:solidFill>
                  <a:schemeClr val="bg1"/>
                </a:solidFill>
                <a:latin typeface="微软雅黑" panose="020B0503020204020204" pitchFamily="34" charset="-122"/>
                <a:ea typeface="微软雅黑" panose="020B0503020204020204" pitchFamily="34" charset="-122"/>
              </a:rPr>
              <a:t>0.6</a:t>
            </a:r>
            <a:r>
              <a:rPr lang="zh-CN" altLang="en-US" sz="2000" dirty="0" smtClean="0">
                <a:solidFill>
                  <a:schemeClr val="bg1"/>
                </a:solidFill>
                <a:latin typeface="微软雅黑" panose="020B0503020204020204" pitchFamily="34" charset="-122"/>
                <a:ea typeface="微软雅黑" panose="020B0503020204020204" pitchFamily="34" charset="-122"/>
              </a:rPr>
              <a:t>版本开始进行资源数据模型的重构，将资源模型从按照业务需求建表转型到概念模型建表，建立稳定统一的资源数据模型。现在的模型在概念上统一，在物理上未统一。</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现在资源关系模型稳定，资源数据模型还有部分没有进行合并。</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950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3022" y="607616"/>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字词卡</a:t>
            </a:r>
            <a:endParaRPr lang="zh-CN" altLang="en-US" sz="3600" b="1" dirty="0">
              <a:latin typeface="微软雅黑" panose="020B0503020204020204" pitchFamily="34" charset="-122"/>
              <a:ea typeface="微软雅黑" panose="020B0503020204020204" pitchFamily="34" charset="-122"/>
            </a:endParaRPr>
          </a:p>
        </p:txBody>
      </p:sp>
      <p:sp>
        <p:nvSpPr>
          <p:cNvPr id="9" name="矩形 8"/>
          <p:cNvSpPr/>
          <p:nvPr/>
        </p:nvSpPr>
        <p:spPr>
          <a:xfrm>
            <a:off x="840876" y="1512779"/>
            <a:ext cx="10298178" cy="4524315"/>
          </a:xfrm>
          <a:prstGeom prst="rect">
            <a:avLst/>
          </a:prstGeom>
        </p:spPr>
        <p:txBody>
          <a:bodyPr wrap="square">
            <a:spAutoFit/>
          </a:bodyPr>
          <a:lstStyle/>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极致碎片化的思维是的教育资源最低粒度的拆解。</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碎片化后，对于资源的复用，需要构造不同的容器进行组合。</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a:solidFill>
                  <a:schemeClr val="bg1"/>
                </a:solidFill>
                <a:latin typeface="微软雅黑" panose="020B0503020204020204" pitchFamily="34" charset="-122"/>
                <a:ea typeface="微软雅黑" panose="020B0503020204020204" pitchFamily="34" charset="-122"/>
              </a:rPr>
              <a:t>字</a:t>
            </a:r>
            <a:r>
              <a:rPr lang="zh-CN" altLang="en-US" sz="2400" dirty="0" smtClean="0">
                <a:solidFill>
                  <a:schemeClr val="bg1"/>
                </a:solidFill>
                <a:latin typeface="微软雅黑" panose="020B0503020204020204" pitchFamily="34" charset="-122"/>
                <a:ea typeface="微软雅黑" panose="020B0503020204020204" pitchFamily="34" charset="-122"/>
              </a:rPr>
              <a:t>卡，词卡，游戏化习题等都使用  颗粒  的规范进行容器的构造。</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资源之间的关系可以更准确的用于资源推荐和大数据分析。</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资源之间的关系建模，可以表达关系的权重，在以教学目标为教学目的的复合资源中，更能强化和强调教学目标的可评测性。</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关系为业务而生，标签为检索和统计而生，关系建模需要表达领域对象之间的复杂关系和目的的达成。</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15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3022" y="607616"/>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a:latin typeface="微软雅黑" panose="020B0503020204020204" pitchFamily="34" charset="-122"/>
                <a:ea typeface="微软雅黑" panose="020B0503020204020204" pitchFamily="34" charset="-122"/>
              </a:rPr>
              <a:t>拓展</a:t>
            </a:r>
            <a:r>
              <a:rPr lang="zh-CN" altLang="en-US" sz="3600" b="1" dirty="0" smtClean="0">
                <a:latin typeface="微软雅黑" panose="020B0503020204020204" pitchFamily="34" charset="-122"/>
                <a:ea typeface="微软雅黑" panose="020B0503020204020204" pitchFamily="34" charset="-122"/>
              </a:rPr>
              <a:t>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字词卡</a:t>
            </a:r>
            <a:endParaRPr lang="zh-CN" altLang="en-US" sz="3600" b="1" dirty="0">
              <a:latin typeface="微软雅黑" panose="020B0503020204020204" pitchFamily="34" charset="-122"/>
              <a:ea typeface="微软雅黑" panose="020B0503020204020204" pitchFamily="34" charset="-122"/>
            </a:endParaRPr>
          </a:p>
        </p:txBody>
      </p:sp>
      <p:sp>
        <p:nvSpPr>
          <p:cNvPr id="9" name="矩形 8"/>
          <p:cNvSpPr/>
          <p:nvPr/>
        </p:nvSpPr>
        <p:spPr>
          <a:xfrm>
            <a:off x="840876" y="1512779"/>
            <a:ext cx="10298178" cy="3970318"/>
          </a:xfrm>
          <a:prstGeom prst="rect">
            <a:avLst/>
          </a:prstGeom>
        </p:spPr>
        <p:txBody>
          <a:bodyPr wrap="square">
            <a:spAutoFit/>
          </a:bodyPr>
          <a:lstStyle/>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极致碎片化后的部首，字，词，句等资源，可以用于准确的文字分析，主要用于主观题的评价。</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字的碎片化，可用于填空题，选择题等习题的自动化出题。</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词库的碎片化，可以辅助断句朗读的可实施性，辅助学科资源的拟人化朗读技术的支持。</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句库的碎片化，可根据命题机制，对句的语法，构成进行标记和标识，用于情景朗读和主观题的分析。</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167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应用场景</a:t>
            </a:r>
            <a:r>
              <a:rPr lang="en-US" altLang="zh-CN" sz="3600" b="1" dirty="0" smtClean="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课件</a:t>
            </a:r>
          </a:p>
        </p:txBody>
      </p:sp>
      <p:pic>
        <p:nvPicPr>
          <p:cNvPr id="10241" name="Picture 1" descr="C:\Users\Public\Documents\im\830917@nd\Image\68cb37d57aeb19ff566d751c28701d4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48" y="1209963"/>
            <a:ext cx="11660420" cy="484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766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66425" y="2281381"/>
            <a:ext cx="3781829" cy="1446550"/>
          </a:xfrm>
          <a:prstGeom prst="rect">
            <a:avLst/>
          </a:prstGeom>
          <a:noFill/>
        </p:spPr>
        <p:txBody>
          <a:bodyPr wrap="square" rtlCol="0">
            <a:spAutoFit/>
          </a:bodyPr>
          <a:lstStyle/>
          <a:p>
            <a:r>
              <a:rPr lang="zh-CN" altLang="en-US" sz="8800" dirty="0" smtClean="0">
                <a:solidFill>
                  <a:schemeClr val="bg1"/>
                </a:solidFill>
              </a:rPr>
              <a:t>谢谢！</a:t>
            </a:r>
            <a:endParaRPr lang="zh-CN" altLang="en-US" sz="8800" dirty="0">
              <a:solidFill>
                <a:schemeClr val="bg1"/>
              </a:solidFill>
            </a:endParaRPr>
          </a:p>
        </p:txBody>
      </p:sp>
    </p:spTree>
    <p:extLst>
      <p:ext uri="{BB962C8B-B14F-4D97-AF65-F5344CB8AC3E}">
        <p14:creationId xmlns:p14="http://schemas.microsoft.com/office/powerpoint/2010/main" val="207964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1\AppData\Local\Temp\413E.tmp.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764" y="290944"/>
            <a:ext cx="10626436" cy="6414655"/>
          </a:xfrm>
          <a:prstGeom prst="rect">
            <a:avLst/>
          </a:prstGeom>
          <a:noFill/>
          <a:ln>
            <a:noFill/>
          </a:ln>
        </p:spPr>
      </p:pic>
      <p:sp>
        <p:nvSpPr>
          <p:cNvPr id="3" name="标题 2"/>
          <p:cNvSpPr>
            <a:spLocks noGrp="1"/>
          </p:cNvSpPr>
          <p:nvPr>
            <p:ph type="title"/>
          </p:nvPr>
        </p:nvSpPr>
        <p:spPr>
          <a:xfrm>
            <a:off x="176506" y="296457"/>
            <a:ext cx="945709" cy="4455653"/>
          </a:xfrm>
        </p:spPr>
        <p:txBody>
          <a:bodyPr>
            <a:normAutofit fontScale="90000"/>
          </a:bodyPr>
          <a:lstStyle/>
          <a:p>
            <a:r>
              <a:rPr lang="zh-CN" altLang="en-US" dirty="0" smtClean="0">
                <a:solidFill>
                  <a:schemeClr val="bg1"/>
                </a:solidFill>
                <a:latin typeface="微软雅黑" panose="020B0503020204020204" pitchFamily="34" charset="-122"/>
                <a:ea typeface="微软雅黑" panose="020B0503020204020204" pitchFamily="34" charset="-122"/>
              </a:rPr>
              <a:t>教育资</a:t>
            </a:r>
            <a:r>
              <a:rPr lang="en-US" altLang="zh-CN" dirty="0" smtClean="0">
                <a:solidFill>
                  <a:schemeClr val="bg1"/>
                </a:solidFill>
                <a:latin typeface="微软雅黑" panose="020B0503020204020204" pitchFamily="34" charset="-122"/>
                <a:ea typeface="微软雅黑" panose="020B0503020204020204" pitchFamily="34" charset="-122"/>
              </a:rPr>
              <a:t/>
            </a:r>
            <a:br>
              <a:rPr lang="en-US" altLang="zh-CN" dirty="0" smtClean="0">
                <a:solidFill>
                  <a:schemeClr val="bg1"/>
                </a:solidFill>
                <a:latin typeface="微软雅黑" panose="020B0503020204020204" pitchFamily="34" charset="-122"/>
                <a:ea typeface="微软雅黑" panose="020B0503020204020204" pitchFamily="34" charset="-122"/>
              </a:rPr>
            </a:br>
            <a:r>
              <a:rPr lang="zh-CN" altLang="en-US" dirty="0" smtClean="0">
                <a:solidFill>
                  <a:schemeClr val="bg1"/>
                </a:solidFill>
                <a:latin typeface="微软雅黑" panose="020B0503020204020204" pitchFamily="34" charset="-122"/>
                <a:ea typeface="微软雅黑" panose="020B0503020204020204" pitchFamily="34" charset="-122"/>
              </a:rPr>
              <a:t>源</a:t>
            </a:r>
            <a:r>
              <a:rPr lang="en-US" altLang="zh-CN" dirty="0" smtClean="0">
                <a:solidFill>
                  <a:schemeClr val="bg1"/>
                </a:solidFill>
                <a:latin typeface="微软雅黑" panose="020B0503020204020204" pitchFamily="34" charset="-122"/>
                <a:ea typeface="微软雅黑" panose="020B0503020204020204" pitchFamily="34" charset="-122"/>
              </a:rPr>
              <a:t/>
            </a:r>
            <a:br>
              <a:rPr lang="en-US" altLang="zh-CN" dirty="0" smtClean="0">
                <a:solidFill>
                  <a:schemeClr val="bg1"/>
                </a:solidFill>
                <a:latin typeface="微软雅黑" panose="020B0503020204020204" pitchFamily="34" charset="-122"/>
                <a:ea typeface="微软雅黑" panose="020B0503020204020204" pitchFamily="34" charset="-122"/>
              </a:rPr>
            </a:br>
            <a:r>
              <a:rPr lang="zh-CN" altLang="en-US" dirty="0" smtClean="0">
                <a:solidFill>
                  <a:schemeClr val="bg1"/>
                </a:solidFill>
                <a:latin typeface="微软雅黑" panose="020B0503020204020204" pitchFamily="34" charset="-122"/>
                <a:ea typeface="微软雅黑" panose="020B0503020204020204" pitchFamily="34" charset="-122"/>
              </a:rPr>
              <a:t>关系</a:t>
            </a:r>
            <a:r>
              <a:rPr lang="en-US" altLang="zh-CN" dirty="0" smtClean="0">
                <a:solidFill>
                  <a:schemeClr val="bg1"/>
                </a:solidFill>
                <a:latin typeface="微软雅黑" panose="020B0503020204020204" pitchFamily="34" charset="-122"/>
                <a:ea typeface="微软雅黑" panose="020B0503020204020204" pitchFamily="34" charset="-122"/>
              </a:rPr>
              <a:t/>
            </a:r>
            <a:br>
              <a:rPr lang="en-US" altLang="zh-CN" dirty="0" smtClean="0">
                <a:solidFill>
                  <a:schemeClr val="bg1"/>
                </a:solidFill>
                <a:latin typeface="微软雅黑" panose="020B0503020204020204" pitchFamily="34" charset="-122"/>
                <a:ea typeface="微软雅黑" panose="020B0503020204020204" pitchFamily="34" charset="-122"/>
              </a:rPr>
            </a:br>
            <a:r>
              <a:rPr lang="zh-CN" altLang="en-US" dirty="0">
                <a:solidFill>
                  <a:schemeClr val="bg1"/>
                </a:solidFill>
                <a:latin typeface="微软雅黑" panose="020B0503020204020204" pitchFamily="34" charset="-122"/>
                <a:ea typeface="微软雅黑" panose="020B0503020204020204" pitchFamily="34" charset="-122"/>
              </a:rPr>
              <a:t>总</a:t>
            </a:r>
            <a:r>
              <a:rPr lang="zh-CN" altLang="en-US" dirty="0" smtClean="0">
                <a:solidFill>
                  <a:schemeClr val="bg1"/>
                </a:solidFill>
                <a:latin typeface="微软雅黑" panose="020B0503020204020204" pitchFamily="34" charset="-122"/>
                <a:ea typeface="微软雅黑" panose="020B0503020204020204" pitchFamily="34" charset="-122"/>
              </a:rPr>
              <a:t>览</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446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15055" y="5511"/>
            <a:ext cx="839490" cy="4797398"/>
          </a:xfrm>
        </p:spPr>
        <p:txBody>
          <a:bodyPr>
            <a:norm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资源关系分层</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Picture 1" descr="C:\Users\Public\Documents\im\830917@nd\Image\d3d6254cc2c26ecfe7aa42c90b08ef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745" y="239713"/>
            <a:ext cx="10501746" cy="646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37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259634" y="47076"/>
            <a:ext cx="4977381" cy="645653"/>
          </a:xfrm>
        </p:spPr>
        <p:txBody>
          <a:bodyPr>
            <a:normAutofit fontScale="90000"/>
          </a:bodyPr>
          <a:lstStyle/>
          <a:p>
            <a:r>
              <a:rPr lang="zh-CN" altLang="en-US" dirty="0" smtClean="0">
                <a:solidFill>
                  <a:schemeClr val="bg1"/>
                </a:solidFill>
                <a:latin typeface="微软雅黑" panose="020B0503020204020204" pitchFamily="34" charset="-122"/>
                <a:ea typeface="微软雅黑" panose="020B0503020204020204" pitchFamily="34" charset="-122"/>
              </a:rPr>
              <a:t>资源关系模型</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050" name="Picture 2" descr="C:\Users\Public\Documents\im\830917@nd\Image\cb043c48ea672a1b23859efea8d43a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306" y="748724"/>
            <a:ext cx="11025264" cy="587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526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9"/>
          <p:cNvSpPr/>
          <p:nvPr/>
        </p:nvSpPr>
        <p:spPr>
          <a:xfrm>
            <a:off x="126207" y="-48433"/>
            <a:ext cx="5775829" cy="1087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smtClean="0">
                <a:solidFill>
                  <a:schemeClr val="bg1"/>
                </a:solidFill>
                <a:latin typeface="微软雅黑" panose="020B0503020204020204" pitchFamily="34" charset="-122"/>
                <a:ea typeface="微软雅黑" panose="020B0503020204020204" pitchFamily="34" charset="-122"/>
              </a:rPr>
              <a:t>颗粒的概念</a:t>
            </a:r>
            <a:endParaRPr lang="zh-CN" altLang="en-US" sz="3600" dirty="0">
              <a:solidFill>
                <a:schemeClr val="bg1"/>
              </a:solidFill>
              <a:latin typeface="微软雅黑" panose="020B0503020204020204" pitchFamily="34" charset="-122"/>
              <a:ea typeface="微软雅黑" panose="020B0503020204020204" pitchFamily="34" charset="-122"/>
            </a:endParaRPr>
          </a:p>
        </p:txBody>
      </p:sp>
      <p:pic>
        <p:nvPicPr>
          <p:cNvPr id="3073" name="Picture 1" descr="C:\Users\Public\Documents\im\830917@nd\Image\d1507b62f3caa33b475c21c83fa9927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408" y="1464906"/>
            <a:ext cx="6562012" cy="428144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2862" y="1400552"/>
            <a:ext cx="4989574" cy="5216813"/>
          </a:xfrm>
          <a:prstGeom prst="rect">
            <a:avLst/>
          </a:prstGeom>
        </p:spPr>
        <p:txBody>
          <a:bodyPr wrap="square">
            <a:spAutoFit/>
          </a:bodyPr>
          <a:lstStyle/>
          <a:p>
            <a:pPr marL="514350" indent="-514350">
              <a:lnSpc>
                <a:spcPct val="150000"/>
              </a:lnSpc>
              <a:buFont typeface="Wingdings" pitchFamily="2" charset="2"/>
              <a:buChar char="l"/>
            </a:pPr>
            <a:r>
              <a:rPr lang="zh-CN" altLang="en-US" sz="2200" dirty="0" smtClean="0">
                <a:solidFill>
                  <a:schemeClr val="bg1"/>
                </a:solidFill>
                <a:latin typeface="微软雅黑" panose="020B0503020204020204" pitchFamily="34" charset="-122"/>
                <a:ea typeface="微软雅黑" panose="020B0503020204020204" pitchFamily="34" charset="-122"/>
              </a:rPr>
              <a:t>颗粒主要用于描述媒体文件的组织方式，是具体</a:t>
            </a:r>
            <a:r>
              <a:rPr lang="en-US" altLang="zh-CN" sz="2200" dirty="0" smtClean="0">
                <a:solidFill>
                  <a:schemeClr val="bg1"/>
                </a:solidFill>
                <a:latin typeface="微软雅黑" panose="020B0503020204020204" pitchFamily="34" charset="-122"/>
                <a:ea typeface="微软雅黑" panose="020B0503020204020204" pitchFamily="34" charset="-122"/>
              </a:rPr>
              <a:t>ND</a:t>
            </a:r>
            <a:r>
              <a:rPr lang="zh-CN" altLang="en-US" sz="2200" dirty="0" smtClean="0">
                <a:solidFill>
                  <a:schemeClr val="bg1"/>
                </a:solidFill>
                <a:latin typeface="微软雅黑" panose="020B0503020204020204" pitchFamily="34" charset="-122"/>
                <a:ea typeface="微软雅黑" panose="020B0503020204020204" pitchFamily="34" charset="-122"/>
              </a:rPr>
              <a:t>教学资源的包装组织规范，其主要通过</a:t>
            </a:r>
            <a:r>
              <a:rPr lang="en-US" altLang="zh-CN" sz="2200" dirty="0" err="1" smtClean="0">
                <a:solidFill>
                  <a:schemeClr val="bg1"/>
                </a:solidFill>
                <a:latin typeface="微软雅黑" panose="020B0503020204020204" pitchFamily="34" charset="-122"/>
                <a:ea typeface="微软雅黑" panose="020B0503020204020204" pitchFamily="34" charset="-122"/>
              </a:rPr>
              <a:t>mAuthor</a:t>
            </a:r>
            <a:r>
              <a:rPr lang="zh-CN" altLang="en-US" sz="2200" dirty="0" smtClean="0">
                <a:solidFill>
                  <a:schemeClr val="bg1"/>
                </a:solidFill>
                <a:latin typeface="微软雅黑" panose="020B0503020204020204" pitchFamily="34" charset="-122"/>
                <a:ea typeface="微软雅黑" panose="020B0503020204020204" pitchFamily="34" charset="-122"/>
              </a:rPr>
              <a:t>的规范定义。</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200" dirty="0" smtClean="0">
                <a:solidFill>
                  <a:schemeClr val="bg1"/>
                </a:solidFill>
                <a:latin typeface="微软雅黑" panose="020B0503020204020204" pitchFamily="34" charset="-122"/>
                <a:ea typeface="微软雅黑" panose="020B0503020204020204" pitchFamily="34" charset="-122"/>
              </a:rPr>
              <a:t>颗粒模板基于颗粒的规范，定义某类教学资源的布局等框架性的结构。</a:t>
            </a:r>
            <a:endParaRPr lang="en-US" altLang="zh-CN" sz="22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200" dirty="0" smtClean="0">
                <a:solidFill>
                  <a:schemeClr val="bg1"/>
                </a:solidFill>
                <a:latin typeface="微软雅黑" panose="020B0503020204020204" pitchFamily="34" charset="-122"/>
                <a:ea typeface="微软雅黑" panose="020B0503020204020204" pitchFamily="34" charset="-122"/>
              </a:rPr>
              <a:t>开发者可以通过编辑器，使用颗粒规范或者模板生产具体的教育领域资源，比如课件颗粒，字词卡，游戏化习题等</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1383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8476" y="117390"/>
            <a:ext cx="8338996" cy="784666"/>
          </a:xfrm>
        </p:spPr>
        <p:txBody>
          <a:bodyPr>
            <a:normAutofit/>
          </a:bodyPr>
          <a:lstStyle/>
          <a:p>
            <a:r>
              <a:rPr lang="zh-CN" altLang="en-US" sz="3600" dirty="0">
                <a:solidFill>
                  <a:schemeClr val="bg1"/>
                </a:solidFill>
                <a:latin typeface="微软雅黑" panose="020B0503020204020204" pitchFamily="34" charset="-122"/>
                <a:ea typeface="微软雅黑" panose="020B0503020204020204" pitchFamily="34" charset="-122"/>
                <a:cs typeface="+mn-cs"/>
              </a:rPr>
              <a:t>资源数据实体模型</a:t>
            </a:r>
          </a:p>
        </p:txBody>
      </p:sp>
      <p:pic>
        <p:nvPicPr>
          <p:cNvPr id="1025" name="Picture 1" descr="C:\Users\Public\Documents\im\830917@nd\Image\8c5387fb003e7d459fb3f83f8bc9d3b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95" y="902056"/>
            <a:ext cx="11402439" cy="582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690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978705" cy="5237018"/>
          </a:xfrm>
        </p:spPr>
        <p:txBody>
          <a:bodyPr>
            <a:normAutofit/>
          </a:bodyPr>
          <a:lstStyle/>
          <a:p>
            <a:r>
              <a:rPr lang="zh-CN" altLang="en-US" dirty="0" smtClean="0">
                <a:solidFill>
                  <a:schemeClr val="bg1"/>
                </a:solidFill>
              </a:rPr>
              <a:t>资源数据结构</a:t>
            </a:r>
            <a:r>
              <a:rPr lang="en-US" altLang="zh-CN" dirty="0" smtClean="0">
                <a:solidFill>
                  <a:schemeClr val="bg1"/>
                </a:solidFill>
              </a:rPr>
              <a:t/>
            </a:r>
            <a:br>
              <a:rPr lang="en-US" altLang="zh-CN" dirty="0" smtClean="0">
                <a:solidFill>
                  <a:schemeClr val="bg1"/>
                </a:solidFill>
              </a:rPr>
            </a:br>
            <a:endParaRPr lang="zh-CN" altLang="en-US" dirty="0">
              <a:solidFill>
                <a:schemeClr val="bg1"/>
              </a:solidFill>
            </a:endParaRPr>
          </a:p>
        </p:txBody>
      </p:sp>
      <p:pic>
        <p:nvPicPr>
          <p:cNvPr id="3" name="Picture 2"/>
          <p:cNvPicPr>
            <a:picLocks noChangeAspect="1"/>
          </p:cNvPicPr>
          <p:nvPr/>
        </p:nvPicPr>
        <p:blipFill>
          <a:blip r:embed="rId2"/>
          <a:stretch>
            <a:fillRect/>
          </a:stretch>
        </p:blipFill>
        <p:spPr>
          <a:xfrm>
            <a:off x="1944831" y="0"/>
            <a:ext cx="10020300" cy="6677025"/>
          </a:xfrm>
          <a:prstGeom prst="rect">
            <a:avLst/>
          </a:prstGeom>
        </p:spPr>
      </p:pic>
    </p:spTree>
    <p:extLst>
      <p:ext uri="{BB962C8B-B14F-4D97-AF65-F5344CB8AC3E}">
        <p14:creationId xmlns:p14="http://schemas.microsoft.com/office/powerpoint/2010/main" val="11408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资源关系的应用目标</a:t>
            </a:r>
            <a:endParaRPr lang="zh-CN" altLang="en-US" sz="3600" b="1" dirty="0">
              <a:latin typeface="微软雅黑" panose="020B0503020204020204" pitchFamily="34" charset="-122"/>
              <a:ea typeface="微软雅黑" panose="020B0503020204020204" pitchFamily="34" charset="-122"/>
            </a:endParaRPr>
          </a:p>
        </p:txBody>
      </p:sp>
      <p:sp>
        <p:nvSpPr>
          <p:cNvPr id="8" name="矩形 7"/>
          <p:cNvSpPr/>
          <p:nvPr/>
        </p:nvSpPr>
        <p:spPr>
          <a:xfrm>
            <a:off x="526839" y="1209211"/>
            <a:ext cx="11135772" cy="4524315"/>
          </a:xfrm>
          <a:prstGeom prst="rect">
            <a:avLst/>
          </a:prstGeom>
        </p:spPr>
        <p:txBody>
          <a:bodyPr wrap="square">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灵活性：</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资源灵活复用。</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对新增资源类型的支持。</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易用</a:t>
            </a:r>
            <a:r>
              <a:rPr lang="zh-CN" altLang="en-US" sz="2400" dirty="0" smtClean="0">
                <a:solidFill>
                  <a:schemeClr val="bg1"/>
                </a:solidFill>
                <a:latin typeface="微软雅黑" panose="020B0503020204020204" pitchFamily="34" charset="-122"/>
                <a:ea typeface="微软雅黑" panose="020B0503020204020204" pitchFamily="34" charset="-122"/>
              </a:rPr>
              <a:t>性：</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支持在关系中增加标签特性和描述。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资源关系在不同的源资源下存在顺序问题，关系模型需要表达这样的逻辑。</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可用</a:t>
            </a:r>
            <a:r>
              <a:rPr lang="zh-CN" altLang="en-US" sz="2400" dirty="0" smtClean="0">
                <a:solidFill>
                  <a:schemeClr val="bg1"/>
                </a:solidFill>
                <a:latin typeface="微软雅黑" panose="020B0503020204020204" pitchFamily="34" charset="-122"/>
                <a:ea typeface="微软雅黑" panose="020B0503020204020204" pitchFamily="34" charset="-122"/>
              </a:rPr>
              <a:t>性：</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资源关系存在跨级查询的时候，保证查询的高效性。</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34007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b526ff0a43f3e97830b44150d1617ddc89193b"/>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25481</TotalTime>
  <Words>1242</Words>
  <Application>Microsoft Office PowerPoint</Application>
  <PresentationFormat>宽屏</PresentationFormat>
  <Paragraphs>454</Paragraphs>
  <Slides>23</Slides>
  <Notes>0</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微软雅黑</vt:lpstr>
      <vt:lpstr>Arial</vt:lpstr>
      <vt:lpstr>Calibri</vt:lpstr>
      <vt:lpstr>Calibri Light</vt:lpstr>
      <vt:lpstr>Wingdings</vt:lpstr>
      <vt:lpstr>1_Office 主题</vt:lpstr>
      <vt:lpstr>PowerPoint 演示文稿</vt:lpstr>
      <vt:lpstr>PowerPoint 演示文稿</vt:lpstr>
      <vt:lpstr>教育资 源 关系 总览</vt:lpstr>
      <vt:lpstr>资源关系分层</vt:lpstr>
      <vt:lpstr>资源关系模型</vt:lpstr>
      <vt:lpstr>PowerPoint 演示文稿</vt:lpstr>
      <vt:lpstr>资源数据实体模型</vt:lpstr>
      <vt:lpstr>资源数据结构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leizhang1223@gmail.com</cp:lastModifiedBy>
  <cp:revision>1696</cp:revision>
  <dcterms:created xsi:type="dcterms:W3CDTF">2014-03-11T02:58:27Z</dcterms:created>
  <dcterms:modified xsi:type="dcterms:W3CDTF">2015-11-10T15:06:18Z</dcterms:modified>
</cp:coreProperties>
</file>