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14" r:id="rId2"/>
    <p:sldId id="405" r:id="rId3"/>
    <p:sldId id="425" r:id="rId4"/>
    <p:sldId id="426" r:id="rId5"/>
    <p:sldId id="437" r:id="rId6"/>
    <p:sldId id="434" r:id="rId7"/>
    <p:sldId id="431" r:id="rId8"/>
    <p:sldId id="430" r:id="rId9"/>
    <p:sldId id="406" r:id="rId10"/>
    <p:sldId id="442" r:id="rId11"/>
    <p:sldId id="412" r:id="rId12"/>
    <p:sldId id="432" r:id="rId13"/>
    <p:sldId id="417" r:id="rId14"/>
    <p:sldId id="438" r:id="rId15"/>
    <p:sldId id="439" r:id="rId16"/>
    <p:sldId id="422" r:id="rId17"/>
    <p:sldId id="443" r:id="rId18"/>
    <p:sldId id="444" r:id="rId19"/>
    <p:sldId id="441" r:id="rId20"/>
    <p:sldId id="424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655"/>
    <a:srgbClr val="612053"/>
    <a:srgbClr val="BB0856"/>
    <a:srgbClr val="ED7D31"/>
    <a:srgbClr val="FE5A3E"/>
    <a:srgbClr val="FD5D3D"/>
    <a:srgbClr val="FFDD9D"/>
    <a:srgbClr val="BDD495"/>
    <a:srgbClr val="FFFFFF"/>
    <a:srgbClr val="A23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2" autoAdjust="0"/>
    <p:restoredTop sz="93212" autoAdjust="0"/>
  </p:normalViewPr>
  <p:slideViewPr>
    <p:cSldViewPr snapToGrid="0">
      <p:cViewPr varScale="1">
        <p:scale>
          <a:sx n="104" d="100"/>
          <a:sy n="104" d="100"/>
        </p:scale>
        <p:origin x="120" y="1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7A4A-3019-42F5-9F7E-FDD4EE680D52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20AA-DA88-4767-8303-36541A1639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5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2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01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2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3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3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93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659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28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70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58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82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4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7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05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3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9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0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BB59-34F8-4FDB-BBE3-970CA013E123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11284" y="4616319"/>
            <a:ext cx="4111636" cy="69534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4935" y="46567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、协作、速度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1284" y="4616319"/>
            <a:ext cx="233651" cy="69534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041378" y="1338499"/>
            <a:ext cx="821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"/>
          <p:cNvSpPr txBox="1"/>
          <p:nvPr/>
        </p:nvSpPr>
        <p:spPr>
          <a:xfrm>
            <a:off x="1791855" y="1183308"/>
            <a:ext cx="789507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教育资源管理平台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资源关系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84092" y="58063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网龙工程院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2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依赖系统的接口需求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86403"/>
              </p:ext>
            </p:extLst>
          </p:nvPr>
        </p:nvGraphicFramePr>
        <p:xfrm>
          <a:off x="395313" y="1126069"/>
          <a:ext cx="11122433" cy="497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069">
                  <a:extLst>
                    <a:ext uri="{9D8B030D-6E8A-4147-A177-3AD203B41FA5}">
                      <a16:colId xmlns:a16="http://schemas.microsoft.com/office/drawing/2014/main" val="412312193"/>
                    </a:ext>
                  </a:extLst>
                </a:gridCol>
                <a:gridCol w="4285673">
                  <a:extLst>
                    <a:ext uri="{9D8B030D-6E8A-4147-A177-3AD203B41FA5}">
                      <a16:colId xmlns:a16="http://schemas.microsoft.com/office/drawing/2014/main" val="733999400"/>
                    </a:ext>
                  </a:extLst>
                </a:gridCol>
                <a:gridCol w="4950691">
                  <a:extLst>
                    <a:ext uri="{9D8B030D-6E8A-4147-A177-3AD203B41FA5}">
                      <a16:colId xmlns:a16="http://schemas.microsoft.com/office/drawing/2014/main" val="2923290553"/>
                    </a:ext>
                  </a:extLst>
                </a:gridCol>
              </a:tblGrid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非功能性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68153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编辑器（杨锦森）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、拷贝资源是，资源关系和覆盖范围是否拷贝，需要确认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、资源的元数据需要生成离线文件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cs</a:t>
                      </a:r>
                      <a:r>
                        <a:rPr lang="zh-CN" altLang="en-US" dirty="0" smtClean="0"/>
                        <a:t>的文件处理应该统一由</a:t>
                      </a:r>
                      <a:r>
                        <a:rPr lang="en-US" altLang="zh-CN" dirty="0" smtClean="0"/>
                        <a:t>LCMS</a:t>
                      </a:r>
                      <a:r>
                        <a:rPr lang="zh-CN" altLang="en-US" dirty="0" smtClean="0"/>
                        <a:t>处理，并且保证</a:t>
                      </a:r>
                      <a:r>
                        <a:rPr lang="en-US" altLang="zh-CN" dirty="0" err="1" smtClean="0"/>
                        <a:t>cs</a:t>
                      </a:r>
                      <a:r>
                        <a:rPr lang="zh-CN" altLang="en-US" dirty="0" smtClean="0"/>
                        <a:t>文件存储的完整性。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、查询接口的易用性，增加</a:t>
                      </a:r>
                      <a:r>
                        <a:rPr lang="en-US" altLang="zh-CN" dirty="0" err="1" smtClean="0"/>
                        <a:t>odata</a:t>
                      </a:r>
                      <a:r>
                        <a:rPr lang="zh-CN" altLang="en-US" dirty="0" smtClean="0"/>
                        <a:t>查询的相关标准操作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326480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作业系统（林生锋）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、提供通过多个源资源，查询目标资源的接口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、提供教材，章节，知识点关系更新检测接口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、提供批量拷贝的功能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、资源</a:t>
                      </a:r>
                      <a:r>
                        <a:rPr lang="en-US" altLang="zh-CN" dirty="0" smtClean="0"/>
                        <a:t>clone</a:t>
                      </a:r>
                      <a:r>
                        <a:rPr lang="zh-CN" altLang="en-US" dirty="0" smtClean="0"/>
                        <a:t>接口的时效性需要提升，现在太慢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62285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互动课堂（欧宁）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、获取教材接口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1101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备课系统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、资源关系的</a:t>
                      </a:r>
                      <a:r>
                        <a:rPr lang="zh-CN" altLang="en-US" dirty="0" smtClean="0">
                          <a:effectLst/>
                        </a:rPr>
                        <a:t>递归查询支持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59382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60688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5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1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整改方案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9" name="Picture 1" descr="D:\91UNDATA\91UU\830917\Image\6d4a7b7a20dde03f9d3fcec5f1acf1c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3" y="1136073"/>
            <a:ext cx="11137561" cy="495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8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分区策略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1383" y="1063514"/>
            <a:ext cx="1068087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使用源资源类型和目标资源类型进行混合表分区。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通过表分区的方式达到方案一的分区存储关系，具体的分区列表如下。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59523"/>
              </p:ext>
            </p:extLst>
          </p:nvPr>
        </p:nvGraphicFramePr>
        <p:xfrm>
          <a:off x="212436" y="2369705"/>
          <a:ext cx="11822545" cy="3601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5527">
                  <a:extLst>
                    <a:ext uri="{9D8B030D-6E8A-4147-A177-3AD203B41FA5}">
                      <a16:colId xmlns:a16="http://schemas.microsoft.com/office/drawing/2014/main" val="2838960865"/>
                    </a:ext>
                  </a:extLst>
                </a:gridCol>
                <a:gridCol w="1717964">
                  <a:extLst>
                    <a:ext uri="{9D8B030D-6E8A-4147-A177-3AD203B41FA5}">
                      <a16:colId xmlns:a16="http://schemas.microsoft.com/office/drawing/2014/main" val="3899691051"/>
                    </a:ext>
                  </a:extLst>
                </a:gridCol>
                <a:gridCol w="1783405">
                  <a:extLst>
                    <a:ext uri="{9D8B030D-6E8A-4147-A177-3AD203B41FA5}">
                      <a16:colId xmlns:a16="http://schemas.microsoft.com/office/drawing/2014/main" val="2546513977"/>
                    </a:ext>
                  </a:extLst>
                </a:gridCol>
                <a:gridCol w="1135941">
                  <a:extLst>
                    <a:ext uri="{9D8B030D-6E8A-4147-A177-3AD203B41FA5}">
                      <a16:colId xmlns:a16="http://schemas.microsoft.com/office/drawing/2014/main" val="2431620292"/>
                    </a:ext>
                  </a:extLst>
                </a:gridCol>
                <a:gridCol w="1444469">
                  <a:extLst>
                    <a:ext uri="{9D8B030D-6E8A-4147-A177-3AD203B41FA5}">
                      <a16:colId xmlns:a16="http://schemas.microsoft.com/office/drawing/2014/main" val="2363212765"/>
                    </a:ext>
                  </a:extLst>
                </a:gridCol>
                <a:gridCol w="1163989">
                  <a:extLst>
                    <a:ext uri="{9D8B030D-6E8A-4147-A177-3AD203B41FA5}">
                      <a16:colId xmlns:a16="http://schemas.microsoft.com/office/drawing/2014/main" val="2771540249"/>
                    </a:ext>
                  </a:extLst>
                </a:gridCol>
                <a:gridCol w="1444469">
                  <a:extLst>
                    <a:ext uri="{9D8B030D-6E8A-4147-A177-3AD203B41FA5}">
                      <a16:colId xmlns:a16="http://schemas.microsoft.com/office/drawing/2014/main" val="4264532432"/>
                    </a:ext>
                  </a:extLst>
                </a:gridCol>
                <a:gridCol w="1626781">
                  <a:extLst>
                    <a:ext uri="{9D8B030D-6E8A-4147-A177-3AD203B41FA5}">
                      <a16:colId xmlns:a16="http://schemas.microsoft.com/office/drawing/2014/main" val="81730273"/>
                    </a:ext>
                  </a:extLst>
                </a:gridCol>
              </a:tblGrid>
              <a:tr h="2986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章节为源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知识点为源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教学目标为源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习题为源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课件为源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作业为源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教材为源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自身为源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76525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知识点关系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知识点</a:t>
                      </a:r>
                      <a:r>
                        <a:rPr lang="en-US" altLang="zh-CN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教案关系</a:t>
                      </a:r>
                      <a:endParaRPr lang="zh-CN" altLang="en-US" sz="1400" b="0" i="0" u="none" strike="noStrike" dirty="0">
                        <a:solidFill>
                          <a:srgbClr val="BB085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教学目标</a:t>
                      </a:r>
                      <a:r>
                        <a:rPr lang="en-US" altLang="zh-CN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教案关系</a:t>
                      </a:r>
                      <a:endParaRPr lang="zh-CN" alt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习题</a:t>
                      </a:r>
                      <a:r>
                        <a:rPr lang="en-US" altLang="zh-CN" sz="1400" u="none" strike="noStrike" dirty="0"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effectLst/>
                        </a:rPr>
                        <a:t>教案关系</a:t>
                      </a:r>
                      <a:endParaRPr lang="zh-CN" alt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课件</a:t>
                      </a:r>
                      <a:r>
                        <a:rPr lang="en-US" altLang="zh-CN" sz="1400" u="none" strike="noStrike" dirty="0"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effectLst/>
                        </a:rPr>
                        <a:t>教案关系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作业</a:t>
                      </a:r>
                      <a:r>
                        <a:rPr lang="en-US" altLang="zh-CN" sz="1400" u="none" strike="noStrike" dirty="0"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effectLst/>
                        </a:rPr>
                        <a:t>教案关系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教材</a:t>
                      </a:r>
                      <a:r>
                        <a:rPr lang="en-US" altLang="zh-CN" sz="1400" u="none" strike="noStrike" dirty="0"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effectLst/>
                        </a:rPr>
                        <a:t>电子教材关系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资源自身版本迭代关系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3011898745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教案关系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知识点</a:t>
                      </a:r>
                      <a:r>
                        <a:rPr lang="en-US" altLang="zh-CN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教学方法关系</a:t>
                      </a:r>
                      <a:endParaRPr lang="zh-CN" altLang="en-US" sz="1400" b="0" i="0" u="none" strike="noStrike" dirty="0">
                        <a:solidFill>
                          <a:srgbClr val="BB085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教学目标</a:t>
                      </a:r>
                      <a:r>
                        <a:rPr lang="en-US" altLang="zh-CN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教学方法关系</a:t>
                      </a:r>
                      <a:endParaRPr lang="zh-CN" alt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习题</a:t>
                      </a:r>
                      <a:r>
                        <a:rPr lang="en-US" altLang="zh-CN" sz="1400" u="none" strike="noStrike" dirty="0"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effectLst/>
                        </a:rPr>
                        <a:t>课件关系 </a:t>
                      </a:r>
                      <a:endParaRPr lang="zh-CN" alt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课件</a:t>
                      </a:r>
                      <a:r>
                        <a:rPr lang="en-US" altLang="zh-CN" sz="1400" u="none" strike="noStrike">
                          <a:effectLst/>
                        </a:rPr>
                        <a:t>-</a:t>
                      </a:r>
                      <a:r>
                        <a:rPr lang="zh-CN" altLang="en-US" sz="1400" u="none" strike="noStrike">
                          <a:effectLst/>
                        </a:rPr>
                        <a:t>课件颗粒关系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作业</a:t>
                      </a:r>
                      <a:r>
                        <a:rPr lang="en-US" altLang="zh-CN" sz="1400" u="none" strike="noStrike">
                          <a:effectLst/>
                        </a:rPr>
                        <a:t>-</a:t>
                      </a:r>
                      <a:r>
                        <a:rPr lang="zh-CN" altLang="en-US" sz="1400" u="none" strike="noStrike">
                          <a:effectLst/>
                        </a:rPr>
                        <a:t>课件关系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1899232910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教材关系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知识点</a:t>
                      </a:r>
                      <a:r>
                        <a:rPr lang="en-US" altLang="zh-CN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教学目标关系</a:t>
                      </a:r>
                      <a:endParaRPr lang="zh-CN" altLang="en-US" sz="1400" b="0" i="0" u="none" strike="noStrike" dirty="0">
                        <a:solidFill>
                          <a:srgbClr val="BB085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教学目标</a:t>
                      </a:r>
                      <a:r>
                        <a:rPr lang="en-US" altLang="zh-CN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课件颗粒关系</a:t>
                      </a:r>
                      <a:endParaRPr lang="zh-CN" alt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习题</a:t>
                      </a:r>
                      <a:r>
                        <a:rPr lang="en-US" altLang="zh-CN" sz="1400" u="none" strike="noStrike" dirty="0"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effectLst/>
                        </a:rPr>
                        <a:t>作业关系</a:t>
                      </a:r>
                      <a:endParaRPr lang="zh-CN" alt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394264121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教学方法关系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知识点</a:t>
                      </a:r>
                      <a:r>
                        <a:rPr lang="en-US" altLang="zh-CN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课件颗粒关系</a:t>
                      </a:r>
                      <a:endParaRPr lang="zh-CN" altLang="en-US" sz="1400" b="0" i="0" u="none" strike="noStrike" dirty="0">
                        <a:solidFill>
                          <a:srgbClr val="BB085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教学目标</a:t>
                      </a:r>
                      <a:r>
                        <a:rPr lang="en-US" altLang="zh-CN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课件关系</a:t>
                      </a:r>
                      <a:endParaRPr lang="zh-CN" alt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习题</a:t>
                      </a:r>
                      <a:r>
                        <a:rPr lang="en-US" altLang="zh-CN" sz="1400" u="none" strike="noStrike" dirty="0"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effectLst/>
                        </a:rPr>
                        <a:t>学案关系</a:t>
                      </a:r>
                      <a:endParaRPr lang="zh-CN" alt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1645308714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教学目标关系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知识点</a:t>
                      </a:r>
                      <a:r>
                        <a:rPr lang="en-US" altLang="zh-CN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课件关系</a:t>
                      </a:r>
                      <a:endParaRPr lang="zh-CN" altLang="en-US" sz="1400" b="0" i="0" u="none" strike="noStrike" dirty="0">
                        <a:solidFill>
                          <a:srgbClr val="BB085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教学目标</a:t>
                      </a:r>
                      <a:r>
                        <a:rPr lang="en-US" altLang="zh-CN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学案关系</a:t>
                      </a:r>
                      <a:endParaRPr lang="zh-CN" alt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4224913843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课件颗粒关系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知识点</a:t>
                      </a:r>
                      <a:r>
                        <a:rPr lang="en-US" altLang="zh-CN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素材关系</a:t>
                      </a:r>
                      <a:endParaRPr lang="zh-CN" altLang="en-US" sz="1400" b="0" i="0" u="none" strike="noStrike" dirty="0">
                        <a:solidFill>
                          <a:srgbClr val="BB085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教学目标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习题关系</a:t>
                      </a:r>
                      <a:endParaRPr lang="zh-CN" alt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944394708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课件关系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知识点</a:t>
                      </a:r>
                      <a:r>
                        <a:rPr lang="en-US" altLang="zh-CN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习题关系</a:t>
                      </a:r>
                      <a:endParaRPr lang="zh-CN" altLang="en-US" sz="1400" b="0" i="0" u="none" strike="noStrike" dirty="0">
                        <a:solidFill>
                          <a:srgbClr val="BB085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539313036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作业关系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知识点</a:t>
                      </a:r>
                      <a:r>
                        <a:rPr lang="en-US" altLang="zh-CN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BB0856"/>
                          </a:solidFill>
                          <a:effectLst/>
                        </a:rPr>
                        <a:t>学案关系</a:t>
                      </a:r>
                      <a:endParaRPr lang="zh-CN" altLang="en-US" sz="1400" b="0" i="0" u="none" strike="noStrike" dirty="0">
                        <a:solidFill>
                          <a:srgbClr val="BB085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1699869261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素材关系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2376424669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习题关系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114343284"/>
                  </a:ext>
                </a:extLst>
              </a:tr>
              <a:tr h="1773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章节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学案关系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333" marR="9333" marT="9333" marB="0" anchor="ctr"/>
                </a:tc>
                <a:extLst>
                  <a:ext uri="{0D108BD9-81ED-4DB2-BD59-A6C34878D82A}">
                    <a16:rowId xmlns:a16="http://schemas.microsoft.com/office/drawing/2014/main" val="2004396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6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1383" y="1188209"/>
            <a:ext cx="10680872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资源关系模型统一，数据库表结构只有一个。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可以使用数据库的表分区的能力，对不同关系进行分区存储。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对于同源不同目标的查询，可以使用数据库表分区的并行查询机制，提升查询响应。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在开发层面上，不需要根据业务需求变化，频繁增加或者更新表结构。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使用数据库的事务完整性的能力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7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5964" y="1049661"/>
            <a:ext cx="110318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数据结构调整后进行数据迁移，在增加数据约束后，历史数据的约束可能会出现数据丢失。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数据结构的调整，对全文检索服务的数据造成影响，可能需要重新生成数据索引以及调整生成索引的方式和方法。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数据结构调整后，需要对系统内的具体实现和逻辑进行调整，存在逻辑不一致的问题。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在新的数据结构中，增加的数据库约束和要求后，可能会造成一些不规范的数据在迁移的时候发生异常。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在数据结构重构和代码重构的过程中，可能会遇到一些技术难题和需求实现的困难。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6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风险应对策略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546" y="1146645"/>
            <a:ext cx="10680872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对数据结构的调整进行更细致的评估和设计，制定具体的重构计划。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将重构数据结构和现有结构的实现进行审查，保证重构后代码的重构和最小化。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数据迁移过程的数据记录，记录在强约束的情况下，可能丢失的数据记录，保证可以通过记录可以进行数据修复。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细致审查全文检索的数据抓取策略，并且对其抓取数据的实现进行分析，保证抓取数据实现的一致性。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对于可能遇到的技术难题进行提前分析，保证难点问题的可判断性，并且寻求其他架构师以及专业技术工程师的帮助，形成专业预防小组。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3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整改估时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54370"/>
              </p:ext>
            </p:extLst>
          </p:nvPr>
        </p:nvGraphicFramePr>
        <p:xfrm>
          <a:off x="397163" y="1467814"/>
          <a:ext cx="11120581" cy="489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218">
                  <a:extLst>
                    <a:ext uri="{9D8B030D-6E8A-4147-A177-3AD203B41FA5}">
                      <a16:colId xmlns:a16="http://schemas.microsoft.com/office/drawing/2014/main" val="412312193"/>
                    </a:ext>
                  </a:extLst>
                </a:gridCol>
                <a:gridCol w="4941454">
                  <a:extLst>
                    <a:ext uri="{9D8B030D-6E8A-4147-A177-3AD203B41FA5}">
                      <a16:colId xmlns:a16="http://schemas.microsoft.com/office/drawing/2014/main" val="733999400"/>
                    </a:ext>
                  </a:extLst>
                </a:gridCol>
                <a:gridCol w="1514301">
                  <a:extLst>
                    <a:ext uri="{9D8B030D-6E8A-4147-A177-3AD203B41FA5}">
                      <a16:colId xmlns:a16="http://schemas.microsoft.com/office/drawing/2014/main" val="2923290553"/>
                    </a:ext>
                  </a:extLst>
                </a:gridCol>
                <a:gridCol w="2780608">
                  <a:extLst>
                    <a:ext uri="{9D8B030D-6E8A-4147-A177-3AD203B41FA5}">
                      <a16:colId xmlns:a16="http://schemas.microsoft.com/office/drawing/2014/main" val="2684192624"/>
                    </a:ext>
                  </a:extLst>
                </a:gridCol>
              </a:tblGrid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工时（人天）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68153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数据结构定义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数据结构的定义，将多个资源表按照数据的概念模型进行建表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595003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关系表分区策略制定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关系表结构的分区策略的制定，保证表分区的可用性和性能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590956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表数据迁移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将分散在不同资源表中的数据统一到新的数据结构中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通用表结构需要进行表分区策略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326480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教材章节接口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重构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在新的数据结构下，完成教材章节的</a:t>
                      </a:r>
                      <a:r>
                        <a:rPr lang="en-US" altLang="zh-CN" dirty="0" err="1" smtClean="0"/>
                        <a:t>dao</a:t>
                      </a:r>
                      <a:r>
                        <a:rPr lang="zh-CN" altLang="en-US" dirty="0" smtClean="0"/>
                        <a:t>层的重构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365999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知识点接口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底层重构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在新的数据结构下，完成知识点</a:t>
                      </a:r>
                      <a:r>
                        <a:rPr lang="en-US" altLang="zh-CN" dirty="0" smtClean="0"/>
                        <a:t>DAO</a:t>
                      </a:r>
                      <a:r>
                        <a:rPr lang="zh-CN" altLang="en-US" dirty="0" smtClean="0"/>
                        <a:t>层的重构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62285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教学目标接口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底层重构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在新的数据结构下，</a:t>
                      </a:r>
                      <a:r>
                        <a:rPr lang="zh-CN" altLang="en-US" dirty="0" smtClean="0"/>
                        <a:t>完成教学目标</a:t>
                      </a:r>
                      <a:r>
                        <a:rPr lang="en-US" altLang="zh-CN" dirty="0" smtClean="0"/>
                        <a:t>DAO</a:t>
                      </a:r>
                      <a:r>
                        <a:rPr lang="zh-CN" altLang="en-US" dirty="0" smtClean="0"/>
                        <a:t>层的重构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12206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素材接口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底层重构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在新的数据结构下，</a:t>
                      </a:r>
                      <a:r>
                        <a:rPr lang="zh-CN" altLang="en-US" dirty="0" smtClean="0"/>
                        <a:t>完成素材</a:t>
                      </a:r>
                      <a:r>
                        <a:rPr lang="en-US" altLang="zh-CN" dirty="0" smtClean="0"/>
                        <a:t>DAO</a:t>
                      </a:r>
                      <a:r>
                        <a:rPr lang="zh-CN" altLang="en-US" dirty="0" smtClean="0"/>
                        <a:t>层的重构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1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3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51871"/>
              </p:ext>
            </p:extLst>
          </p:nvPr>
        </p:nvGraphicFramePr>
        <p:xfrm>
          <a:off x="468745" y="942109"/>
          <a:ext cx="11120581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218">
                  <a:extLst>
                    <a:ext uri="{9D8B030D-6E8A-4147-A177-3AD203B41FA5}">
                      <a16:colId xmlns:a16="http://schemas.microsoft.com/office/drawing/2014/main" val="3962036378"/>
                    </a:ext>
                  </a:extLst>
                </a:gridCol>
                <a:gridCol w="4941454">
                  <a:extLst>
                    <a:ext uri="{9D8B030D-6E8A-4147-A177-3AD203B41FA5}">
                      <a16:colId xmlns:a16="http://schemas.microsoft.com/office/drawing/2014/main" val="1175715222"/>
                    </a:ext>
                  </a:extLst>
                </a:gridCol>
                <a:gridCol w="1514301">
                  <a:extLst>
                    <a:ext uri="{9D8B030D-6E8A-4147-A177-3AD203B41FA5}">
                      <a16:colId xmlns:a16="http://schemas.microsoft.com/office/drawing/2014/main" val="65572150"/>
                    </a:ext>
                  </a:extLst>
                </a:gridCol>
                <a:gridCol w="2780608">
                  <a:extLst>
                    <a:ext uri="{9D8B030D-6E8A-4147-A177-3AD203B41FA5}">
                      <a16:colId xmlns:a16="http://schemas.microsoft.com/office/drawing/2014/main" val="3298131603"/>
                    </a:ext>
                  </a:extLst>
                </a:gridCol>
              </a:tblGrid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课件接口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底层重构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在新的数据结构下，完成课件</a:t>
                      </a:r>
                      <a:r>
                        <a:rPr lang="en-US" altLang="zh-CN" dirty="0" smtClean="0"/>
                        <a:t>DAO</a:t>
                      </a:r>
                      <a:r>
                        <a:rPr lang="zh-CN" altLang="en-US" dirty="0" smtClean="0"/>
                        <a:t>层的重构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37128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课件颗粒接口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底层重构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在新的数据结构下，完成课件颗粒</a:t>
                      </a:r>
                      <a:r>
                        <a:rPr lang="en-US" altLang="zh-CN" dirty="0" smtClean="0"/>
                        <a:t>DAO</a:t>
                      </a:r>
                      <a:r>
                        <a:rPr lang="zh-CN" altLang="en-US" dirty="0" smtClean="0"/>
                        <a:t>层的重构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9256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习题接口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底层重构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在新的数据结构下，完成习题</a:t>
                      </a:r>
                      <a:r>
                        <a:rPr lang="en-US" altLang="zh-CN" dirty="0" smtClean="0"/>
                        <a:t>DAO</a:t>
                      </a:r>
                      <a:r>
                        <a:rPr lang="zh-CN" altLang="en-US" dirty="0" smtClean="0"/>
                        <a:t>层的重构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82881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教案接口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底层重构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在新的数据结构下，完成教案</a:t>
                      </a:r>
                      <a:r>
                        <a:rPr lang="en-US" altLang="zh-CN" dirty="0" smtClean="0"/>
                        <a:t>DAO</a:t>
                      </a:r>
                      <a:r>
                        <a:rPr lang="zh-CN" altLang="en-US" dirty="0" smtClean="0"/>
                        <a:t>层的重构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066073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学案接口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底层重构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在新的数据结构下，完成学案</a:t>
                      </a:r>
                      <a:r>
                        <a:rPr lang="en-US" altLang="zh-CN" dirty="0" smtClean="0"/>
                        <a:t>DAO</a:t>
                      </a:r>
                      <a:r>
                        <a:rPr lang="zh-CN" altLang="en-US" dirty="0" smtClean="0"/>
                        <a:t>层的重构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489794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作业接口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底层重构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在新的数据结构下，完成作业</a:t>
                      </a:r>
                      <a:r>
                        <a:rPr lang="en-US" altLang="zh-CN" dirty="0" smtClean="0"/>
                        <a:t>DAO</a:t>
                      </a:r>
                      <a:r>
                        <a:rPr lang="zh-CN" altLang="en-US" dirty="0" smtClean="0"/>
                        <a:t>层的重构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61874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电子书接口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底层重构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在新的数据结构下，完成电子书</a:t>
                      </a:r>
                      <a:r>
                        <a:rPr lang="en-US" altLang="zh-CN" dirty="0" smtClean="0"/>
                        <a:t>DAO</a:t>
                      </a:r>
                      <a:r>
                        <a:rPr lang="zh-CN" altLang="en-US" dirty="0" smtClean="0"/>
                        <a:t>层的重构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89629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课件颗粒模板接口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底层重构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在新的数据结构下，完成课件颗粒模板</a:t>
                      </a:r>
                      <a:r>
                        <a:rPr lang="en-US" altLang="zh-CN" dirty="0" smtClean="0"/>
                        <a:t>DAO</a:t>
                      </a:r>
                      <a:r>
                        <a:rPr lang="zh-CN" altLang="en-US" dirty="0" smtClean="0"/>
                        <a:t>层的重构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86284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教学方法接口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底层重构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在新的数据结构下，完成教学方法</a:t>
                      </a:r>
                      <a:r>
                        <a:rPr lang="en-US" altLang="zh-CN" dirty="0" smtClean="0"/>
                        <a:t>DAO</a:t>
                      </a:r>
                      <a:r>
                        <a:rPr lang="zh-CN" altLang="en-US" dirty="0" smtClean="0"/>
                        <a:t>层的重构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8449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整改估时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69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38748"/>
              </p:ext>
            </p:extLst>
          </p:nvPr>
        </p:nvGraphicFramePr>
        <p:xfrm>
          <a:off x="542636" y="1419225"/>
          <a:ext cx="11120581" cy="338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218">
                  <a:extLst>
                    <a:ext uri="{9D8B030D-6E8A-4147-A177-3AD203B41FA5}">
                      <a16:colId xmlns:a16="http://schemas.microsoft.com/office/drawing/2014/main" val="898556076"/>
                    </a:ext>
                  </a:extLst>
                </a:gridCol>
                <a:gridCol w="4941454">
                  <a:extLst>
                    <a:ext uri="{9D8B030D-6E8A-4147-A177-3AD203B41FA5}">
                      <a16:colId xmlns:a16="http://schemas.microsoft.com/office/drawing/2014/main" val="3257932039"/>
                    </a:ext>
                  </a:extLst>
                </a:gridCol>
                <a:gridCol w="1514301">
                  <a:extLst>
                    <a:ext uri="{9D8B030D-6E8A-4147-A177-3AD203B41FA5}">
                      <a16:colId xmlns:a16="http://schemas.microsoft.com/office/drawing/2014/main" val="3169300413"/>
                    </a:ext>
                  </a:extLst>
                </a:gridCol>
                <a:gridCol w="2780608">
                  <a:extLst>
                    <a:ext uri="{9D8B030D-6E8A-4147-A177-3AD203B41FA5}">
                      <a16:colId xmlns:a16="http://schemas.microsoft.com/office/drawing/2014/main" val="2965769040"/>
                    </a:ext>
                  </a:extLst>
                </a:gridCol>
              </a:tblGrid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资源通用接口的</a:t>
                      </a:r>
                      <a:r>
                        <a:rPr lang="en-US" altLang="zh-CN" dirty="0" smtClean="0"/>
                        <a:t>DAO</a:t>
                      </a:r>
                      <a:r>
                        <a:rPr lang="zh-CN" altLang="en-US" dirty="0" smtClean="0"/>
                        <a:t>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在新的数据结构下，完成通用接口的</a:t>
                      </a:r>
                      <a:r>
                        <a:rPr lang="en-US" altLang="zh-CN" dirty="0" smtClean="0"/>
                        <a:t>DAO</a:t>
                      </a:r>
                      <a:r>
                        <a:rPr lang="zh-CN" altLang="en-US" dirty="0" smtClean="0"/>
                        <a:t>层的重构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75393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关系查询接口的重构优化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当前资源关系查询接口的具体实现需要根据分区特性进行</a:t>
                      </a:r>
                      <a:r>
                        <a:rPr lang="en-US" altLang="zh-CN" dirty="0" err="1" smtClean="0"/>
                        <a:t>sql</a:t>
                      </a:r>
                      <a:r>
                        <a:rPr lang="zh-CN" altLang="en-US" dirty="0" smtClean="0"/>
                        <a:t>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146704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资源通用查询接口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重构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资源通用查询接口的实现需要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语法上进行重构实现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835760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QA</a:t>
                      </a:r>
                      <a:r>
                        <a:rPr lang="zh-CN" altLang="en-US" dirty="0" smtClean="0"/>
                        <a:t>测试和数据验证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QA</a:t>
                      </a:r>
                      <a:r>
                        <a:rPr lang="zh-CN" altLang="en-US" dirty="0" smtClean="0"/>
                        <a:t>需要根据迁移的数据和新的接口，测试接口和验证数据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83160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33149"/>
                  </a:ext>
                </a:extLst>
              </a:tr>
              <a:tr h="4104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总计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可根据实际情况调整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43912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整改估时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580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推进计划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28107"/>
              </p:ext>
            </p:extLst>
          </p:nvPr>
        </p:nvGraphicFramePr>
        <p:xfrm>
          <a:off x="395312" y="1440103"/>
          <a:ext cx="11390287" cy="4064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673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日期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任务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9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11.4-11.6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华文细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</a:t>
                      </a:r>
                      <a:r>
                        <a:rPr lang="zh-CN" altLang="zh-CN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数据结构定义</a:t>
                      </a:r>
                      <a:r>
                        <a:rPr lang="en-US" altLang="zh-CN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zh-CN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关系表分区策略制定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zh-CN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表数据迁移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11.6-11.11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分工到个人，完成所负责的功能接口的</a:t>
                      </a:r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DAO</a:t>
                      </a: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持久层的实现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华文细黑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9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11.11-11.13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华文细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QA</a:t>
                      </a: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小组进行重构后的代码进行测试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华文细黑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5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11.14-11.15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华文细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发布预生产进行联调使用，</a:t>
                      </a:r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15</a:t>
                      </a: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号晚间进行发布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华文细黑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9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</a:p>
        </p:txBody>
      </p:sp>
      <p:sp>
        <p:nvSpPr>
          <p:cNvPr id="6" name="矩形 5"/>
          <p:cNvSpPr/>
          <p:nvPr/>
        </p:nvSpPr>
        <p:spPr>
          <a:xfrm>
            <a:off x="661383" y="1188209"/>
            <a:ext cx="10680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教育资源关系：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教育资源的关系按照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DUBLIN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LOM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的标准设计关系模型。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所有资源根据关系模型进行建立关系记录。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资源数据表和关系模型之间在数据库层面没有主外键的关系约束。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教育资源的数据模型按照资源类型建表，资源类型随着业务需要进行增加。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版本开始进行资源数据模型的重构，将资源模型从按照业务需求建表转型到概念模型建表，建立稳定统一的资源数据模型。现在的模型在概念上统一，在物理上未统一。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现在资源关系模型稳定，资源数据模型还有部分没有进行合并。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9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6425" y="2281381"/>
            <a:ext cx="3781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</a:rPr>
              <a:t>谢谢！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4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~1\AppData\Local\Temp\413E.tm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64" y="290944"/>
            <a:ext cx="10626436" cy="64146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6506" y="296457"/>
            <a:ext cx="945709" cy="445565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览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4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15055" y="5511"/>
            <a:ext cx="839490" cy="47973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资源关系分层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 descr="C:\Users\Public\Documents\im\830917@nd\Image\d3d6254cc2c26ecfe7aa42c90b08ef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5" y="239713"/>
            <a:ext cx="10501746" cy="646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259634" y="47076"/>
            <a:ext cx="4977381" cy="64565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资源关系模型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:\Users\Public\Documents\im\830917@nd\Image\cb043c48ea672a1b23859efea8d43a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06" y="748724"/>
            <a:ext cx="11025264" cy="587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5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9"/>
          <p:cNvSpPr/>
          <p:nvPr/>
        </p:nvSpPr>
        <p:spPr>
          <a:xfrm>
            <a:off x="126207" y="-48433"/>
            <a:ext cx="5775829" cy="1087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颗粒的概念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3" name="Picture 1" descr="C:\Users\Public\Documents\im\830917@nd\Image\d1507b62f3caa33b475c21c83fa9927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08" y="1464906"/>
            <a:ext cx="6562012" cy="428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02862" y="1400552"/>
            <a:ext cx="4989574" cy="4643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颗粒主要用于描述媒体文件的组织方式，是具体教学资源的高度抽象，其主要通过</a:t>
            </a:r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mAuthor</a:t>
            </a: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的规范定义。</a:t>
            </a:r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颗粒模板基于颗粒的规范，定义某类教学资源的布局等框架性的结构。</a:t>
            </a:r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开发者可以通过编辑器，使用颗粒规范或者模板生产具体的教育领域资源，比如课件颗粒，字词卡，游戏化习题等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3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8476" y="117390"/>
            <a:ext cx="8338996" cy="78466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资源数据实体模型</a:t>
            </a:r>
          </a:p>
        </p:txBody>
      </p:sp>
      <p:pic>
        <p:nvPicPr>
          <p:cNvPr id="1025" name="Picture 1" descr="C:\Users\Public\Documents\im\830917@nd\Image\8c5387fb003e7d459fb3f83f8bc9d3b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5" y="902056"/>
            <a:ext cx="11402439" cy="58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6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978705" cy="523701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资源数据结构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31" y="0"/>
            <a:ext cx="100203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资源关系的应用目标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6839" y="1209211"/>
            <a:ext cx="11135772" cy="445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灵活性：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资源灵活复用。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对新增资源类型的支持。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性：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支持在关系中增加标签特性和描述。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资源关系在不同的源资源下存在顺序问题，关系模型需要表达这样的逻辑。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性：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资源关系存在跨级查询的时候，保证查询的高效性。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4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b526ff0a43f3e97830b44150d1617ddc89193b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23955</TotalTime>
  <Words>1491</Words>
  <Application>Microsoft Office PowerPoint</Application>
  <PresentationFormat>宽屏</PresentationFormat>
  <Paragraphs>194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华文细黑</vt:lpstr>
      <vt:lpstr>宋体</vt:lpstr>
      <vt:lpstr>微软雅黑</vt:lpstr>
      <vt:lpstr>Arial</vt:lpstr>
      <vt:lpstr>Calibri</vt:lpstr>
      <vt:lpstr>Calibri Light</vt:lpstr>
      <vt:lpstr>Wingdings</vt:lpstr>
      <vt:lpstr>1_Office 主题</vt:lpstr>
      <vt:lpstr>PowerPoint 演示文稿</vt:lpstr>
      <vt:lpstr>PowerPoint 演示文稿</vt:lpstr>
      <vt:lpstr>教育资 源 关系 总览</vt:lpstr>
      <vt:lpstr>资源关系分层</vt:lpstr>
      <vt:lpstr>资源关系模型</vt:lpstr>
      <vt:lpstr>PowerPoint 演示文稿</vt:lpstr>
      <vt:lpstr>资源数据实体模型</vt:lpstr>
      <vt:lpstr>资源数据结构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leizhang1223@gmail.com</cp:lastModifiedBy>
  <cp:revision>1667</cp:revision>
  <dcterms:created xsi:type="dcterms:W3CDTF">2014-03-11T02:58:27Z</dcterms:created>
  <dcterms:modified xsi:type="dcterms:W3CDTF">2015-11-03T03:18:14Z</dcterms:modified>
</cp:coreProperties>
</file>