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14" r:id="rId2"/>
    <p:sldId id="411" r:id="rId3"/>
    <p:sldId id="429" r:id="rId4"/>
    <p:sldId id="430" r:id="rId5"/>
    <p:sldId id="432" r:id="rId6"/>
    <p:sldId id="431" r:id="rId7"/>
    <p:sldId id="424" r:id="rId8"/>
    <p:sldId id="433" r:id="rId9"/>
    <p:sldId id="434" r:id="rId10"/>
    <p:sldId id="435" r:id="rId11"/>
    <p:sldId id="436"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人人通与k12教育互通" id="{4B39D5B8-485F-4A65-AC99-98F68B575755}">
          <p14:sldIdLst>
            <p14:sldId id="314"/>
            <p14:sldId id="411"/>
            <p14:sldId id="429"/>
            <p14:sldId id="430"/>
            <p14:sldId id="432"/>
            <p14:sldId id="431"/>
            <p14:sldId id="424"/>
            <p14:sldId id="433"/>
            <p14:sldId id="434"/>
            <p14:sldId id="435"/>
            <p14:sldId id="43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2053"/>
    <a:srgbClr val="FE5A3E"/>
    <a:srgbClr val="0D1655"/>
    <a:srgbClr val="FD5D3D"/>
    <a:srgbClr val="ED7D31"/>
    <a:srgbClr val="BB0856"/>
    <a:srgbClr val="FFDD9D"/>
    <a:srgbClr val="BDD495"/>
    <a:srgbClr val="FFFFFF"/>
    <a:srgbClr val="A23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2" autoAdjust="0"/>
    <p:restoredTop sz="93212" autoAdjust="0"/>
  </p:normalViewPr>
  <p:slideViewPr>
    <p:cSldViewPr snapToGrid="0">
      <p:cViewPr varScale="1">
        <p:scale>
          <a:sx n="104" d="100"/>
          <a:sy n="104" d="100"/>
        </p:scale>
        <p:origin x="120" y="1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00" d="100"/>
          <a:sy n="100" d="100"/>
        </p:scale>
        <p:origin x="35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37A4A-3019-42F5-9F7E-FDD4EE680D52}" type="datetimeFigureOut">
              <a:rPr lang="zh-CN" altLang="en-US" smtClean="0"/>
              <a:pPr/>
              <a:t>2015/10/27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220AA-DA88-4767-8303-36541A1639D7}" type="slidenum">
              <a:rPr lang="zh-CN" altLang="en-US" smtClean="0"/>
              <a:pPr/>
              <a:t>‹#›</a:t>
            </a:fld>
            <a:endParaRPr lang="zh-CN" altLang="en-US"/>
          </a:p>
        </p:txBody>
      </p:sp>
    </p:spTree>
    <p:extLst>
      <p:ext uri="{BB962C8B-B14F-4D97-AF65-F5344CB8AC3E}">
        <p14:creationId xmlns:p14="http://schemas.microsoft.com/office/powerpoint/2010/main" val="356115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916026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0201539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22727249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014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291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4327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3426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935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659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2805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7016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647158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82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46324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2801763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480050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1606313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3360910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893946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0218017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7BB59-34F8-4FDB-BBE3-970CA013E123}" type="datetimeFigureOut">
              <a:rPr lang="zh-CN" altLang="en-US" smtClean="0"/>
              <a:pPr/>
              <a:t>2015/10/27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624673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11284" y="4616319"/>
            <a:ext cx="4111636" cy="69534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7044935" y="4656709"/>
            <a:ext cx="3877985" cy="646331"/>
          </a:xfrm>
          <a:prstGeom prst="rect">
            <a:avLst/>
          </a:prstGeom>
          <a:noFill/>
        </p:spPr>
        <p:txBody>
          <a:bodyPr wrap="non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专</a:t>
            </a:r>
            <a:r>
              <a:rPr lang="zh-CN" altLang="en-US" sz="3600" dirty="0">
                <a:solidFill>
                  <a:schemeClr val="bg1"/>
                </a:solidFill>
                <a:latin typeface="微软雅黑" panose="020B0503020204020204" pitchFamily="34" charset="-122"/>
                <a:ea typeface="微软雅黑" panose="020B0503020204020204" pitchFamily="34" charset="-122"/>
              </a:rPr>
              <a:t>业</a:t>
            </a:r>
            <a:r>
              <a:rPr lang="zh-CN" altLang="en-US" sz="3600" dirty="0" smtClean="0">
                <a:solidFill>
                  <a:schemeClr val="bg1"/>
                </a:solidFill>
                <a:latin typeface="微软雅黑" panose="020B0503020204020204" pitchFamily="34" charset="-122"/>
                <a:ea typeface="微软雅黑" panose="020B0503020204020204" pitchFamily="34" charset="-122"/>
              </a:rPr>
              <a:t>、协作、速度</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811284" y="4616319"/>
            <a:ext cx="233651" cy="69534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041378" y="1338499"/>
            <a:ext cx="821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4"/>
          <p:cNvSpPr txBox="1"/>
          <p:nvPr/>
        </p:nvSpPr>
        <p:spPr>
          <a:xfrm>
            <a:off x="1791855" y="1183308"/>
            <a:ext cx="7895070" cy="2446824"/>
          </a:xfrm>
          <a:prstGeom prst="rect">
            <a:avLst/>
          </a:prstGeom>
          <a:noFill/>
        </p:spPr>
        <p:txBody>
          <a:bodyPr wrap="square" rtlCol="0">
            <a:spAutoFit/>
          </a:bodyPr>
          <a:lstStyle/>
          <a:p>
            <a:pPr algn="r">
              <a:lnSpc>
                <a:spcPct val="150000"/>
              </a:lnSpc>
            </a:pPr>
            <a:r>
              <a:rPr lang="zh-CN" altLang="en-US" sz="6600" dirty="0" smtClean="0">
                <a:solidFill>
                  <a:schemeClr val="bg1"/>
                </a:solidFill>
                <a:latin typeface="微软雅黑" panose="020B0503020204020204" pitchFamily="34" charset="-122"/>
                <a:ea typeface="微软雅黑" panose="020B0503020204020204" pitchFamily="34" charset="-122"/>
              </a:rPr>
              <a:t>教育资源管理平台</a:t>
            </a:r>
            <a:r>
              <a:rPr lang="zh-CN" altLang="en-US" sz="3600" dirty="0" smtClean="0">
                <a:solidFill>
                  <a:schemeClr val="bg1"/>
                </a:solidFill>
                <a:latin typeface="微软雅黑" panose="020B0503020204020204" pitchFamily="34" charset="-122"/>
                <a:ea typeface="微软雅黑" panose="020B0503020204020204" pitchFamily="34" charset="-122"/>
              </a:rPr>
              <a:t>　　　　　</a:t>
            </a:r>
            <a:r>
              <a:rPr lang="en-US" altLang="zh-CN" sz="3600" dirty="0" smtClean="0">
                <a:solidFill>
                  <a:schemeClr val="bg1"/>
                </a:solidFill>
                <a:latin typeface="微软雅黑" panose="020B0503020204020204" pitchFamily="34" charset="-122"/>
                <a:ea typeface="微软雅黑" panose="020B0503020204020204" pitchFamily="34" charset="-122"/>
              </a:rPr>
              <a:t>	         </a:t>
            </a:r>
            <a:r>
              <a:rPr lang="en-US" altLang="zh-CN" sz="3200" dirty="0" smtClean="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资源版本</a:t>
            </a:r>
            <a:r>
              <a:rPr lang="zh-CN" altLang="en-US" sz="3200" dirty="0">
                <a:solidFill>
                  <a:schemeClr val="bg1"/>
                </a:solidFill>
                <a:latin typeface="微软雅黑" panose="020B0503020204020204" pitchFamily="34" charset="-122"/>
                <a:ea typeface="微软雅黑" panose="020B0503020204020204" pitchFamily="34" charset="-122"/>
              </a:rPr>
              <a:t>管理</a:t>
            </a:r>
            <a:endParaRPr lang="en-US" altLang="zh-CN" sz="3200" dirty="0" smtClean="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584092" y="5806302"/>
            <a:ext cx="1338828"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网龙工程院</a:t>
            </a:r>
            <a:endParaRPr lang="zh-CN" altLang="en-US" dirty="0"/>
          </a:p>
        </p:txBody>
      </p:sp>
    </p:spTree>
    <p:extLst>
      <p:ext uri="{BB962C8B-B14F-4D97-AF65-F5344CB8AC3E}">
        <p14:creationId xmlns:p14="http://schemas.microsoft.com/office/powerpoint/2010/main" val="2725247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时间计划</a:t>
            </a:r>
            <a:endParaRPr lang="zh-CN" altLang="en-US" sz="36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735923016"/>
              </p:ext>
            </p:extLst>
          </p:nvPr>
        </p:nvGraphicFramePr>
        <p:xfrm>
          <a:off x="395313" y="1089123"/>
          <a:ext cx="11260978" cy="4204216"/>
        </p:xfrm>
        <a:graphic>
          <a:graphicData uri="http://schemas.openxmlformats.org/drawingml/2006/table">
            <a:tbl>
              <a:tblPr firstRow="1" bandRow="1">
                <a:tableStyleId>{5C22544A-7EE6-4342-B048-85BDC9FD1C3A}</a:tableStyleId>
              </a:tblPr>
              <a:tblGrid>
                <a:gridCol w="2210522">
                  <a:extLst>
                    <a:ext uri="{9D8B030D-6E8A-4147-A177-3AD203B41FA5}">
                      <a16:colId xmlns:a16="http://schemas.microsoft.com/office/drawing/2014/main" val="412312193"/>
                    </a:ext>
                  </a:extLst>
                </a:gridCol>
                <a:gridCol w="5826965">
                  <a:extLst>
                    <a:ext uri="{9D8B030D-6E8A-4147-A177-3AD203B41FA5}">
                      <a16:colId xmlns:a16="http://schemas.microsoft.com/office/drawing/2014/main" val="733999400"/>
                    </a:ext>
                  </a:extLst>
                </a:gridCol>
                <a:gridCol w="3223491">
                  <a:extLst>
                    <a:ext uri="{9D8B030D-6E8A-4147-A177-3AD203B41FA5}">
                      <a16:colId xmlns:a16="http://schemas.microsoft.com/office/drawing/2014/main" val="2684192624"/>
                    </a:ext>
                  </a:extLst>
                </a:gridCol>
              </a:tblGrid>
              <a:tr h="410468">
                <a:tc>
                  <a:txBody>
                    <a:bodyPr/>
                    <a:lstStyle/>
                    <a:p>
                      <a:r>
                        <a:rPr lang="zh-CN" altLang="en-US" dirty="0" smtClean="0"/>
                        <a:t>时间</a:t>
                      </a:r>
                      <a:endParaRPr lang="zh-CN" altLang="en-US" dirty="0"/>
                    </a:p>
                  </a:txBody>
                  <a:tcPr/>
                </a:tc>
                <a:tc>
                  <a:txBody>
                    <a:bodyPr/>
                    <a:lstStyle/>
                    <a:p>
                      <a:r>
                        <a:rPr lang="zh-CN" altLang="en-US" dirty="0" smtClean="0"/>
                        <a:t>内容</a:t>
                      </a:r>
                      <a:endParaRPr lang="zh-CN" altLang="en-US" dirty="0"/>
                    </a:p>
                  </a:txBody>
                  <a:tcPr/>
                </a:tc>
                <a:tc>
                  <a:txBody>
                    <a:bodyPr/>
                    <a:lstStyle/>
                    <a:p>
                      <a:r>
                        <a:rPr lang="zh-CN" altLang="en-US" dirty="0" smtClean="0"/>
                        <a:t>备注</a:t>
                      </a:r>
                      <a:endParaRPr lang="zh-CN" altLang="en-US" dirty="0"/>
                    </a:p>
                  </a:txBody>
                  <a:tcPr/>
                </a:tc>
                <a:extLst>
                  <a:ext uri="{0D108BD9-81ED-4DB2-BD59-A6C34878D82A}">
                    <a16:rowId xmlns:a16="http://schemas.microsoft.com/office/drawing/2014/main" val="296768153"/>
                  </a:ext>
                </a:extLst>
              </a:tr>
              <a:tr h="410468">
                <a:tc>
                  <a:txBody>
                    <a:bodyPr/>
                    <a:lstStyle/>
                    <a:p>
                      <a:r>
                        <a:rPr lang="en-US" altLang="zh-CN" dirty="0" smtClean="0"/>
                        <a:t>11/2-11/10</a:t>
                      </a:r>
                      <a:endParaRPr lang="zh-CN" altLang="en-US" dirty="0"/>
                    </a:p>
                  </a:txBody>
                  <a:tcPr/>
                </a:tc>
                <a:tc>
                  <a:txBody>
                    <a:bodyPr/>
                    <a:lstStyle/>
                    <a:p>
                      <a:r>
                        <a:rPr lang="zh-CN" altLang="en-US" dirty="0" smtClean="0"/>
                        <a:t>对于资源版本的管理机制形成明确的方案和实施细则</a:t>
                      </a:r>
                      <a:endParaRPr lang="zh-CN" altLang="en-US" dirty="0"/>
                    </a:p>
                  </a:txBody>
                  <a:tcPr/>
                </a:tc>
                <a:tc>
                  <a:txBody>
                    <a:bodyPr/>
                    <a:lstStyle/>
                    <a:p>
                      <a:r>
                        <a:rPr lang="zh-CN" altLang="en-US" dirty="0" smtClean="0"/>
                        <a:t>流程图，序列图，数据结构，开发视图，接口调整列表</a:t>
                      </a:r>
                      <a:endParaRPr lang="zh-CN" altLang="en-US" dirty="0"/>
                    </a:p>
                  </a:txBody>
                  <a:tcPr/>
                </a:tc>
                <a:extLst>
                  <a:ext uri="{0D108BD9-81ED-4DB2-BD59-A6C34878D82A}">
                    <a16:rowId xmlns:a16="http://schemas.microsoft.com/office/drawing/2014/main" val="2969326480"/>
                  </a:ext>
                </a:extLst>
              </a:tr>
              <a:tr h="410468">
                <a:tc>
                  <a:txBody>
                    <a:bodyPr/>
                    <a:lstStyle/>
                    <a:p>
                      <a:r>
                        <a:rPr lang="en-US" altLang="zh-CN" dirty="0" smtClean="0"/>
                        <a:t>11/10-11/20</a:t>
                      </a:r>
                      <a:endParaRPr lang="zh-CN" altLang="en-US" dirty="0"/>
                    </a:p>
                  </a:txBody>
                  <a:tcPr/>
                </a:tc>
                <a:tc>
                  <a:txBody>
                    <a:bodyPr/>
                    <a:lstStyle/>
                    <a:p>
                      <a:r>
                        <a:rPr lang="en-US" altLang="zh-CN" dirty="0" smtClean="0"/>
                        <a:t>1</a:t>
                      </a:r>
                      <a:r>
                        <a:rPr lang="zh-CN" altLang="en-US" dirty="0" smtClean="0"/>
                        <a:t>、测试用例的开发</a:t>
                      </a:r>
                      <a:endParaRPr lang="en-US" altLang="zh-CN" dirty="0" smtClean="0"/>
                    </a:p>
                    <a:p>
                      <a:r>
                        <a:rPr lang="en-US" altLang="zh-CN" dirty="0" smtClean="0"/>
                        <a:t>2</a:t>
                      </a:r>
                      <a:r>
                        <a:rPr lang="zh-CN" altLang="en-US" dirty="0" smtClean="0"/>
                        <a:t>、版本机制的开发</a:t>
                      </a:r>
                      <a:endParaRPr lang="en-US" altLang="zh-CN" dirty="0" smtClean="0"/>
                    </a:p>
                    <a:p>
                      <a:r>
                        <a:rPr lang="en-US" altLang="zh-CN" dirty="0" smtClean="0"/>
                        <a:t>3</a:t>
                      </a:r>
                      <a:r>
                        <a:rPr lang="zh-CN" altLang="en-US" dirty="0" smtClean="0"/>
                        <a:t>、接口重构的开发</a:t>
                      </a:r>
                      <a:endParaRPr lang="en-US" altLang="zh-CN" dirty="0" smtClean="0"/>
                    </a:p>
                  </a:txBody>
                  <a:tcPr/>
                </a:tc>
                <a:tc>
                  <a:txBody>
                    <a:bodyPr/>
                    <a:lstStyle/>
                    <a:p>
                      <a:r>
                        <a:rPr lang="zh-CN" altLang="en-US" dirty="0" smtClean="0"/>
                        <a:t>完成开发和测试</a:t>
                      </a:r>
                      <a:endParaRPr lang="zh-CN" altLang="en-US" dirty="0"/>
                    </a:p>
                  </a:txBody>
                  <a:tcPr/>
                </a:tc>
                <a:extLst>
                  <a:ext uri="{0D108BD9-81ED-4DB2-BD59-A6C34878D82A}">
                    <a16:rowId xmlns:a16="http://schemas.microsoft.com/office/drawing/2014/main" val="1461055464"/>
                  </a:ext>
                </a:extLst>
              </a:tr>
              <a:tr h="410468">
                <a:tc>
                  <a:txBody>
                    <a:bodyPr/>
                    <a:lstStyle/>
                    <a:p>
                      <a:r>
                        <a:rPr lang="en-US" altLang="zh-CN" dirty="0" smtClean="0"/>
                        <a:t>11/20-11/27</a:t>
                      </a:r>
                      <a:endParaRPr lang="zh-CN" altLang="en-US" dirty="0"/>
                    </a:p>
                  </a:txBody>
                  <a:tcPr/>
                </a:tc>
                <a:tc>
                  <a:txBody>
                    <a:bodyPr/>
                    <a:lstStyle/>
                    <a:p>
                      <a:r>
                        <a:rPr lang="en-US" altLang="zh-CN" dirty="0" smtClean="0"/>
                        <a:t>1</a:t>
                      </a:r>
                      <a:r>
                        <a:rPr lang="zh-CN" altLang="en-US" dirty="0" smtClean="0"/>
                        <a:t>、</a:t>
                      </a:r>
                      <a:r>
                        <a:rPr lang="en-US" altLang="zh-CN" dirty="0" smtClean="0"/>
                        <a:t>QA</a:t>
                      </a:r>
                      <a:r>
                        <a:rPr lang="zh-CN" altLang="en-US" dirty="0" smtClean="0"/>
                        <a:t>测试</a:t>
                      </a:r>
                      <a:endParaRPr lang="en-US" altLang="zh-CN" dirty="0" smtClean="0"/>
                    </a:p>
                    <a:p>
                      <a:r>
                        <a:rPr lang="en-US" altLang="zh-CN" dirty="0" smtClean="0"/>
                        <a:t>2</a:t>
                      </a:r>
                      <a:r>
                        <a:rPr lang="zh-CN" altLang="en-US" dirty="0" smtClean="0"/>
                        <a:t>、</a:t>
                      </a:r>
                      <a:r>
                        <a:rPr lang="en-US" altLang="zh-CN" dirty="0" smtClean="0"/>
                        <a:t>bug</a:t>
                      </a:r>
                      <a:r>
                        <a:rPr lang="zh-CN" altLang="en-US" dirty="0" smtClean="0"/>
                        <a:t>修复</a:t>
                      </a:r>
                      <a:endParaRPr lang="en-US" altLang="zh-CN" dirty="0" smtClean="0"/>
                    </a:p>
                    <a:p>
                      <a:r>
                        <a:rPr lang="en-US" altLang="zh-CN" dirty="0" smtClean="0"/>
                        <a:t>3</a:t>
                      </a:r>
                      <a:r>
                        <a:rPr lang="zh-CN" altLang="en-US" dirty="0" smtClean="0"/>
                        <a:t>、集成测试，与编辑器以及工具进行联调</a:t>
                      </a:r>
                      <a:endParaRPr lang="en-US" altLang="zh-CN" dirty="0" smtClean="0"/>
                    </a:p>
                  </a:txBody>
                  <a:tcPr/>
                </a:tc>
                <a:tc>
                  <a:txBody>
                    <a:bodyPr/>
                    <a:lstStyle/>
                    <a:p>
                      <a:endParaRPr lang="zh-CN" altLang="en-US" dirty="0"/>
                    </a:p>
                  </a:txBody>
                  <a:tcPr/>
                </a:tc>
                <a:extLst>
                  <a:ext uri="{0D108BD9-81ED-4DB2-BD59-A6C34878D82A}">
                    <a16:rowId xmlns:a16="http://schemas.microsoft.com/office/drawing/2014/main" val="957762285"/>
                  </a:ext>
                </a:extLst>
              </a:tr>
              <a:tr h="410468">
                <a:tc>
                  <a:txBody>
                    <a:bodyPr/>
                    <a:lstStyle/>
                    <a:p>
                      <a:r>
                        <a:rPr lang="en-US" altLang="zh-CN" dirty="0" smtClean="0"/>
                        <a:t>11/30-12/4</a:t>
                      </a:r>
                      <a:endParaRPr lang="zh-CN" altLang="en-US" dirty="0"/>
                    </a:p>
                  </a:txBody>
                  <a:tcPr/>
                </a:tc>
                <a:tc>
                  <a:txBody>
                    <a:bodyPr/>
                    <a:lstStyle/>
                    <a:p>
                      <a:r>
                        <a:rPr lang="en-US" altLang="zh-CN" dirty="0" smtClean="0"/>
                        <a:t>1</a:t>
                      </a:r>
                      <a:r>
                        <a:rPr lang="zh-CN" altLang="en-US" dirty="0" smtClean="0"/>
                        <a:t>、联调</a:t>
                      </a:r>
                      <a:r>
                        <a:rPr lang="en-US" altLang="zh-CN" dirty="0" smtClean="0"/>
                        <a:t>bug</a:t>
                      </a:r>
                      <a:r>
                        <a:rPr lang="zh-CN" altLang="en-US" dirty="0" smtClean="0"/>
                        <a:t>修复</a:t>
                      </a:r>
                      <a:endParaRPr lang="en-US" altLang="zh-CN" dirty="0" smtClean="0"/>
                    </a:p>
                    <a:p>
                      <a:r>
                        <a:rPr lang="en-US" altLang="zh-CN" dirty="0" smtClean="0"/>
                        <a:t>2</a:t>
                      </a:r>
                      <a:r>
                        <a:rPr lang="zh-CN" altLang="en-US" dirty="0" smtClean="0"/>
                        <a:t>、预生产试运行</a:t>
                      </a:r>
                      <a:endParaRPr lang="en-US" altLang="zh-CN" dirty="0" smtClean="0"/>
                    </a:p>
                    <a:p>
                      <a:r>
                        <a:rPr lang="en-US" altLang="zh-CN" dirty="0" smtClean="0"/>
                        <a:t>3</a:t>
                      </a:r>
                      <a:r>
                        <a:rPr lang="zh-CN" altLang="en-US" dirty="0" smtClean="0"/>
                        <a:t>、发布生产</a:t>
                      </a:r>
                      <a:endParaRPr lang="zh-CN" altLang="en-US" dirty="0"/>
                    </a:p>
                  </a:txBody>
                  <a:tcPr/>
                </a:tc>
                <a:tc>
                  <a:txBody>
                    <a:bodyPr/>
                    <a:lstStyle/>
                    <a:p>
                      <a:endParaRPr lang="zh-CN" altLang="en-US" dirty="0"/>
                    </a:p>
                  </a:txBody>
                  <a:tcPr/>
                </a:tc>
                <a:extLst>
                  <a:ext uri="{0D108BD9-81ED-4DB2-BD59-A6C34878D82A}">
                    <a16:rowId xmlns:a16="http://schemas.microsoft.com/office/drawing/2014/main" val="69981101"/>
                  </a:ext>
                </a:extLst>
              </a:tr>
              <a:tr h="410468">
                <a:tc>
                  <a:txBody>
                    <a:bodyPr/>
                    <a:lstStyle/>
                    <a:p>
                      <a:endParaRPr lang="zh-CN" altLang="en-US" dirty="0"/>
                    </a:p>
                  </a:txBody>
                  <a:tcPr/>
                </a:tc>
                <a:tc>
                  <a:txBody>
                    <a:bodyPr/>
                    <a:lstStyle/>
                    <a:p>
                      <a:pPr algn="r"/>
                      <a:endParaRPr lang="zh-CN" altLang="en-US" dirty="0"/>
                    </a:p>
                  </a:txBody>
                  <a:tcPr/>
                </a:tc>
                <a:tc>
                  <a:txBody>
                    <a:bodyPr/>
                    <a:lstStyle/>
                    <a:p>
                      <a:endParaRPr lang="zh-CN" altLang="en-US" dirty="0"/>
                    </a:p>
                  </a:txBody>
                  <a:tcPr/>
                </a:tc>
                <a:extLst>
                  <a:ext uri="{0D108BD9-81ED-4DB2-BD59-A6C34878D82A}">
                    <a16:rowId xmlns:a16="http://schemas.microsoft.com/office/drawing/2014/main" val="4100756506"/>
                  </a:ext>
                </a:extLst>
              </a:tr>
            </a:tbl>
          </a:graphicData>
        </a:graphic>
      </p:graphicFrame>
    </p:spTree>
    <p:extLst>
      <p:ext uri="{BB962C8B-B14F-4D97-AF65-F5344CB8AC3E}">
        <p14:creationId xmlns:p14="http://schemas.microsoft.com/office/powerpoint/2010/main" val="3003719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4197143" y="3306765"/>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886036" y="2798933"/>
            <a:ext cx="1091966" cy="1015663"/>
          </a:xfrm>
          <a:prstGeom prst="rect">
            <a:avLst/>
          </a:prstGeom>
          <a:noFill/>
        </p:spPr>
        <p:txBody>
          <a:bodyPr wrap="none" rtlCol="0">
            <a:spAutoFit/>
          </a:bodyPr>
          <a:lstStyle/>
          <a:p>
            <a:r>
              <a:rPr lang="en-US" altLang="zh-CN" sz="6000" dirty="0" smtClean="0">
                <a:solidFill>
                  <a:srgbClr val="FF0000"/>
                </a:solidFill>
              </a:rPr>
              <a:t>3Q</a:t>
            </a:r>
            <a:endParaRPr lang="zh-CN" altLang="en-US" sz="6000" dirty="0">
              <a:solidFill>
                <a:srgbClr val="FF0000"/>
              </a:solidFill>
            </a:endParaRPr>
          </a:p>
        </p:txBody>
      </p:sp>
    </p:spTree>
    <p:extLst>
      <p:ext uri="{BB962C8B-B14F-4D97-AF65-F5344CB8AC3E}">
        <p14:creationId xmlns:p14="http://schemas.microsoft.com/office/powerpoint/2010/main" val="3754314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a:latin typeface="微软雅黑" panose="020B0503020204020204" pitchFamily="34" charset="-122"/>
                <a:ea typeface="微软雅黑" panose="020B0503020204020204" pitchFamily="34" charset="-122"/>
              </a:rPr>
              <a:t>现状</a:t>
            </a:r>
          </a:p>
        </p:txBody>
      </p:sp>
      <p:sp>
        <p:nvSpPr>
          <p:cNvPr id="6" name="矩形 5"/>
          <p:cNvSpPr/>
          <p:nvPr/>
        </p:nvSpPr>
        <p:spPr>
          <a:xfrm>
            <a:off x="661383" y="1188209"/>
            <a:ext cx="10680872" cy="4708981"/>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教育资源版本：</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教育资源在内容上没有区分版本的设计。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在教育资源元数据层面，数据库结构中有对资源版本的设计。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资源内容上与版本有关的业务是资源的拷贝，资源的打包，不包括后期有可能扩展知识演变追溯等可能存在的业务以及集体备课等教学业务。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资源的版本在资源互相引用过程中用于分离资源影响。比如作业中使用习题，引用习题需要明确版本，并且此版本属于原版本的分支，不允许其他人员进行修改。同样的事情会在课件等复合资源中出现。</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其次在陈题改编或者同级不同班上课时，资源内容做微调发布的时候，需要版本支持资源的快速复制。</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945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资源生命周期中的版本</a:t>
            </a:r>
            <a:endParaRPr lang="zh-CN" altLang="en-US" sz="3600" b="1" dirty="0">
              <a:latin typeface="微软雅黑" panose="020B0503020204020204" pitchFamily="34" charset="-122"/>
              <a:ea typeface="微软雅黑" panose="020B0503020204020204" pitchFamily="34" charset="-122"/>
            </a:endParaRPr>
          </a:p>
        </p:txBody>
      </p:sp>
      <p:pic>
        <p:nvPicPr>
          <p:cNvPr id="1027" name="Picture 3" descr="D:\91UNDATA\91UU\830917\Image\c931401096fed498ecd42d82bfa52dd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90" y="1173017"/>
            <a:ext cx="9858071" cy="507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862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资源</a:t>
            </a:r>
            <a:r>
              <a:rPr lang="en-US" altLang="zh-CN" sz="3600" b="1" dirty="0">
                <a:latin typeface="微软雅黑" panose="020B0503020204020204" pitchFamily="34" charset="-122"/>
                <a:ea typeface="微软雅黑" panose="020B0503020204020204" pitchFamily="34" charset="-122"/>
              </a:rPr>
              <a:t>Clone</a:t>
            </a:r>
            <a:r>
              <a:rPr lang="zh-CN" altLang="en-US" sz="3600" b="1" dirty="0" smtClean="0">
                <a:latin typeface="微软雅黑" panose="020B0503020204020204" pitchFamily="34" charset="-122"/>
                <a:ea typeface="微软雅黑" panose="020B0503020204020204" pitchFamily="34" charset="-122"/>
              </a:rPr>
              <a:t>流程</a:t>
            </a:r>
            <a:endParaRPr lang="zh-CN" altLang="en-US" sz="3600" b="1" dirty="0">
              <a:latin typeface="微软雅黑" panose="020B0503020204020204" pitchFamily="34" charset="-122"/>
              <a:ea typeface="微软雅黑" panose="020B0503020204020204" pitchFamily="34" charset="-122"/>
            </a:endParaRPr>
          </a:p>
        </p:txBody>
      </p:sp>
      <p:pic>
        <p:nvPicPr>
          <p:cNvPr id="4098" name="Picture 2" descr="D:\91UNDATA\91UU\830917\Image\b56c879d7e477366dcd268dc650b818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72" y="819129"/>
            <a:ext cx="6372225" cy="570547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61383" y="1188209"/>
            <a:ext cx="4852726" cy="5632311"/>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教育资源版本：</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在原有习题的基础上建立新的分支，同时建立新的习题元数据。</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习题的分支过程通过资源的拷贝实现，将目标习题，通过</a:t>
            </a:r>
            <a:r>
              <a:rPr lang="en-US" altLang="zh-CN" sz="2000" dirty="0" smtClean="0">
                <a:solidFill>
                  <a:schemeClr val="bg1"/>
                </a:solidFill>
                <a:latin typeface="微软雅黑" panose="020B0503020204020204" pitchFamily="34" charset="-122"/>
                <a:ea typeface="微软雅黑" panose="020B0503020204020204" pitchFamily="34" charset="-122"/>
              </a:rPr>
              <a:t>CS</a:t>
            </a:r>
            <a:r>
              <a:rPr lang="zh-CN" altLang="en-US" sz="2000" dirty="0" smtClean="0">
                <a:solidFill>
                  <a:schemeClr val="bg1"/>
                </a:solidFill>
                <a:latin typeface="微软雅黑" panose="020B0503020204020204" pitchFamily="34" charset="-122"/>
                <a:ea typeface="微软雅黑" panose="020B0503020204020204" pitchFamily="34" charset="-122"/>
              </a:rPr>
              <a:t>提供的拷贝接口进行复制。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如果习题不在</a:t>
            </a:r>
            <a:r>
              <a:rPr lang="en-US" altLang="zh-CN" sz="2000" dirty="0" smtClean="0">
                <a:solidFill>
                  <a:schemeClr val="bg1"/>
                </a:solidFill>
                <a:latin typeface="微软雅黑" panose="020B0503020204020204" pitchFamily="34" charset="-122"/>
                <a:ea typeface="微软雅黑" panose="020B0503020204020204" pitchFamily="34" charset="-122"/>
              </a:rPr>
              <a:t>CS</a:t>
            </a:r>
            <a:r>
              <a:rPr lang="zh-CN" altLang="en-US" sz="2000" dirty="0" smtClean="0">
                <a:solidFill>
                  <a:schemeClr val="bg1"/>
                </a:solidFill>
                <a:latin typeface="微软雅黑" panose="020B0503020204020204" pitchFamily="34" charset="-122"/>
                <a:ea typeface="微软雅黑" panose="020B0503020204020204" pitchFamily="34" charset="-122"/>
              </a:rPr>
              <a:t>的同一个实例下，资源拷贝需要拉取到本地，修改</a:t>
            </a:r>
            <a:r>
              <a:rPr lang="en-US" altLang="zh-CN" sz="2000" dirty="0" smtClean="0">
                <a:solidFill>
                  <a:schemeClr val="bg1"/>
                </a:solidFill>
                <a:latin typeface="微软雅黑" panose="020B0503020204020204" pitchFamily="34" charset="-122"/>
                <a:ea typeface="微软雅黑" panose="020B0503020204020204" pitchFamily="34" charset="-122"/>
              </a:rPr>
              <a:t>XML</a:t>
            </a:r>
            <a:r>
              <a:rPr lang="zh-CN" altLang="en-US" sz="2000" dirty="0" smtClean="0">
                <a:solidFill>
                  <a:schemeClr val="bg1"/>
                </a:solidFill>
                <a:latin typeface="微软雅黑" panose="020B0503020204020204" pitchFamily="34" charset="-122"/>
                <a:ea typeface="微软雅黑" panose="020B0503020204020204" pitchFamily="34" charset="-122"/>
              </a:rPr>
              <a:t>文件后，回传到</a:t>
            </a:r>
            <a:r>
              <a:rPr lang="en-US" altLang="zh-CN" sz="2000" dirty="0" smtClean="0">
                <a:solidFill>
                  <a:schemeClr val="bg1"/>
                </a:solidFill>
                <a:latin typeface="微软雅黑" panose="020B0503020204020204" pitchFamily="34" charset="-122"/>
                <a:ea typeface="微软雅黑" panose="020B0503020204020204" pitchFamily="34" charset="-122"/>
              </a:rPr>
              <a:t>CS</a:t>
            </a:r>
            <a:r>
              <a:rPr lang="zh-CN" altLang="en-US" sz="2000" dirty="0" smtClean="0">
                <a:solidFill>
                  <a:schemeClr val="bg1"/>
                </a:solidFill>
                <a:latin typeface="微软雅黑" panose="020B0503020204020204" pitchFamily="34" charset="-122"/>
                <a:ea typeface="微软雅黑" panose="020B0503020204020204" pitchFamily="34" charset="-122"/>
              </a:rPr>
              <a:t>的目标实例中。</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对于原习题的外部引用资源不做拷贝。</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不同目录下的资源，引用访问存在安全隐患。</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6411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资源引用流程</a:t>
            </a:r>
            <a:endParaRPr lang="zh-CN" altLang="en-US" sz="3600" b="1" dirty="0">
              <a:latin typeface="微软雅黑" panose="020B0503020204020204" pitchFamily="34" charset="-122"/>
              <a:ea typeface="微软雅黑" panose="020B0503020204020204" pitchFamily="34" charset="-122"/>
            </a:endParaRPr>
          </a:p>
        </p:txBody>
      </p:sp>
      <p:pic>
        <p:nvPicPr>
          <p:cNvPr id="5121" name="Picture 1" descr="D:\91UNDATA\91UU\830917\Image\8e9bd097453f27f84f8c9aeb4e983c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08" y="1076742"/>
            <a:ext cx="9846829" cy="555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593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领域场景</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661383" y="1188209"/>
            <a:ext cx="10283708" cy="4708981"/>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教育资源版本使用场景：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课件、作业等组合资源在引用其他资源的时候，为了防止目标资源的变更影响目标资源，需要引入资源版本。</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目标资源进行修改的时候，历史变更和当前版本之间的差异分析以及历史追溯。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资源从目标空间，拷贝到其他资源空间的时候，发生的资源拷贝需求。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老师在进行布置作业的时候，一个作业中引用少数量的习题，而这些习题保证在作业范围内的稳定性，需要引入版本进行保证。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在资源进行并发引用的时候，使用和修改资源同时发生，需要通过版本机制保证资源使用和资源修改时候的冲突问题。</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963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方案</a:t>
            </a:r>
            <a:r>
              <a:rPr lang="zh-CN" altLang="en-US" sz="3600" b="1" dirty="0">
                <a:latin typeface="微软雅黑" panose="020B0503020204020204" pitchFamily="34" charset="-122"/>
                <a:ea typeface="微软雅黑" panose="020B0503020204020204" pitchFamily="34" charset="-122"/>
              </a:rPr>
              <a:t>一</a:t>
            </a:r>
            <a:r>
              <a:rPr lang="zh-CN" altLang="en-US" sz="3600" b="1" dirty="0" smtClean="0">
                <a:latin typeface="微软雅黑" panose="020B0503020204020204" pitchFamily="34" charset="-122"/>
                <a:ea typeface="微软雅黑" panose="020B0503020204020204" pitchFamily="34" charset="-122"/>
              </a:rPr>
              <a:t>：版本迭代模式</a:t>
            </a:r>
            <a:endParaRPr lang="zh-CN" altLang="en-US" sz="3600" b="1" dirty="0">
              <a:latin typeface="微软雅黑" panose="020B0503020204020204" pitchFamily="34" charset="-122"/>
              <a:ea typeface="微软雅黑" panose="020B0503020204020204" pitchFamily="34" charset="-122"/>
            </a:endParaRPr>
          </a:p>
        </p:txBody>
      </p:sp>
      <p:pic>
        <p:nvPicPr>
          <p:cNvPr id="1026" name="Picture 2" descr="C:\Users\Public\Documents\im\830917@nd\Image\1314ab8e9b5263ed3f5867a01046fcf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21" y="973020"/>
            <a:ext cx="5531707" cy="345638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ublic\Documents\im\830917@nd\Image\65ba4b5e0793f93d625fd46c3d8d0a8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653" y="109535"/>
            <a:ext cx="5448151" cy="6748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323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a:latin typeface="微软雅黑" panose="020B0503020204020204" pitchFamily="34" charset="-122"/>
                <a:ea typeface="微软雅黑" panose="020B0503020204020204" pitchFamily="34" charset="-122"/>
              </a:rPr>
              <a:t>优缺点</a:t>
            </a:r>
          </a:p>
        </p:txBody>
      </p:sp>
      <p:sp>
        <p:nvSpPr>
          <p:cNvPr id="6" name="矩形 5"/>
          <p:cNvSpPr/>
          <p:nvPr/>
        </p:nvSpPr>
        <p:spPr>
          <a:xfrm>
            <a:off x="661383" y="1188209"/>
            <a:ext cx="10680872" cy="3785652"/>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优点：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资源在业务上先满足数据业务，可以进行元数据的复制和使用。</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在资源元数据拷贝之后，如果资源的实体文件需要进行编辑和使用，进行资源实体文件的拉取编辑，保存后建立新的元数据指向和版本关系。</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可以保证编辑后的资源拥有新的</a:t>
            </a:r>
            <a:r>
              <a:rPr lang="en-US" altLang="zh-CN" sz="2000" dirty="0" smtClean="0">
                <a:solidFill>
                  <a:schemeClr val="bg1"/>
                </a:solidFill>
                <a:latin typeface="微软雅黑" panose="020B0503020204020204" pitchFamily="34" charset="-122"/>
                <a:ea typeface="微软雅黑" panose="020B0503020204020204" pitchFamily="34" charset="-122"/>
              </a:rPr>
              <a:t>ID</a:t>
            </a:r>
            <a:r>
              <a:rPr lang="zh-CN" altLang="en-US" sz="2000" dirty="0" smtClean="0">
                <a:solidFill>
                  <a:schemeClr val="bg1"/>
                </a:solidFill>
                <a:latin typeface="微软雅黑" panose="020B0503020204020204" pitchFamily="34" charset="-122"/>
                <a:ea typeface="微软雅黑" panose="020B0503020204020204" pitchFamily="34" charset="-122"/>
              </a:rPr>
              <a:t>标识。版本通过关系标识进行管理。</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缺点：</a:t>
            </a:r>
            <a:endParaRPr lang="en-US" altLang="zh-CN" sz="2000" dirty="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在性能上需要从</a:t>
            </a:r>
            <a:r>
              <a:rPr lang="en-US" altLang="zh-CN" sz="2000" dirty="0" smtClean="0">
                <a:solidFill>
                  <a:schemeClr val="bg1"/>
                </a:solidFill>
                <a:latin typeface="微软雅黑" panose="020B0503020204020204" pitchFamily="34" charset="-122"/>
                <a:ea typeface="微软雅黑" panose="020B0503020204020204" pitchFamily="34" charset="-122"/>
              </a:rPr>
              <a:t>CS</a:t>
            </a:r>
            <a:r>
              <a:rPr lang="zh-CN" altLang="en-US" sz="2000" dirty="0" smtClean="0">
                <a:solidFill>
                  <a:schemeClr val="bg1"/>
                </a:solidFill>
                <a:latin typeface="微软雅黑" panose="020B0503020204020204" pitchFamily="34" charset="-122"/>
                <a:ea typeface="微软雅黑" panose="020B0503020204020204" pitchFamily="34" charset="-122"/>
              </a:rPr>
              <a:t>拉取文件，编辑文件后进行上传，</a:t>
            </a:r>
            <a:r>
              <a:rPr lang="en-US" altLang="zh-CN" sz="2000" dirty="0" smtClean="0">
                <a:solidFill>
                  <a:schemeClr val="bg1"/>
                </a:solidFill>
                <a:latin typeface="微软雅黑" panose="020B0503020204020204" pitchFamily="34" charset="-122"/>
                <a:ea typeface="微软雅黑" panose="020B0503020204020204" pitchFamily="34" charset="-122"/>
              </a:rPr>
              <a:t>IO</a:t>
            </a:r>
            <a:r>
              <a:rPr lang="zh-CN" altLang="en-US" sz="2000" dirty="0" smtClean="0">
                <a:solidFill>
                  <a:schemeClr val="bg1"/>
                </a:solidFill>
                <a:latin typeface="微软雅黑" panose="020B0503020204020204" pitchFamily="34" charset="-122"/>
                <a:ea typeface="微软雅黑" panose="020B0503020204020204" pitchFamily="34" charset="-122"/>
              </a:rPr>
              <a:t>开销比较大。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版本的能力通过资源关系进行表达，冗余数据比较多，后期的存储开销比较到。</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6810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整改估时</a:t>
            </a:r>
            <a:endParaRPr lang="zh-CN" altLang="en-US" sz="3600" b="1"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698546453"/>
              </p:ext>
            </p:extLst>
          </p:nvPr>
        </p:nvGraphicFramePr>
        <p:xfrm>
          <a:off x="395313" y="1089123"/>
          <a:ext cx="11122432" cy="5025152"/>
        </p:xfrm>
        <a:graphic>
          <a:graphicData uri="http://schemas.openxmlformats.org/drawingml/2006/table">
            <a:tbl>
              <a:tblPr firstRow="1" bandRow="1">
                <a:tableStyleId>{5C22544A-7EE6-4342-B048-85BDC9FD1C3A}</a:tableStyleId>
              </a:tblPr>
              <a:tblGrid>
                <a:gridCol w="1886069">
                  <a:extLst>
                    <a:ext uri="{9D8B030D-6E8A-4147-A177-3AD203B41FA5}">
                      <a16:colId xmlns:a16="http://schemas.microsoft.com/office/drawing/2014/main" val="412312193"/>
                    </a:ext>
                  </a:extLst>
                </a:gridCol>
                <a:gridCol w="4941454">
                  <a:extLst>
                    <a:ext uri="{9D8B030D-6E8A-4147-A177-3AD203B41FA5}">
                      <a16:colId xmlns:a16="http://schemas.microsoft.com/office/drawing/2014/main" val="733999400"/>
                    </a:ext>
                  </a:extLst>
                </a:gridCol>
                <a:gridCol w="1514301">
                  <a:extLst>
                    <a:ext uri="{9D8B030D-6E8A-4147-A177-3AD203B41FA5}">
                      <a16:colId xmlns:a16="http://schemas.microsoft.com/office/drawing/2014/main" val="2923290553"/>
                    </a:ext>
                  </a:extLst>
                </a:gridCol>
                <a:gridCol w="2780608">
                  <a:extLst>
                    <a:ext uri="{9D8B030D-6E8A-4147-A177-3AD203B41FA5}">
                      <a16:colId xmlns:a16="http://schemas.microsoft.com/office/drawing/2014/main" val="2684192624"/>
                    </a:ext>
                  </a:extLst>
                </a:gridCol>
              </a:tblGrid>
              <a:tr h="410468">
                <a:tc>
                  <a:txBody>
                    <a:bodyPr/>
                    <a:lstStyle/>
                    <a:p>
                      <a:r>
                        <a:rPr lang="zh-CN" altLang="en-US" dirty="0" smtClean="0"/>
                        <a:t>任务</a:t>
                      </a:r>
                      <a:endParaRPr lang="zh-CN" altLang="en-US" dirty="0"/>
                    </a:p>
                  </a:txBody>
                  <a:tcPr/>
                </a:tc>
                <a:tc>
                  <a:txBody>
                    <a:bodyPr/>
                    <a:lstStyle/>
                    <a:p>
                      <a:r>
                        <a:rPr lang="zh-CN" altLang="en-US" dirty="0" smtClean="0"/>
                        <a:t>内容</a:t>
                      </a:r>
                      <a:endParaRPr lang="zh-CN" altLang="en-US" dirty="0"/>
                    </a:p>
                  </a:txBody>
                  <a:tcPr/>
                </a:tc>
                <a:tc>
                  <a:txBody>
                    <a:bodyPr/>
                    <a:lstStyle/>
                    <a:p>
                      <a:r>
                        <a:rPr lang="zh-CN" altLang="en-US" dirty="0" smtClean="0"/>
                        <a:t>工时（人</a:t>
                      </a:r>
                      <a:r>
                        <a:rPr lang="en-US" altLang="zh-CN" dirty="0" smtClean="0"/>
                        <a:t>/</a:t>
                      </a:r>
                      <a:r>
                        <a:rPr lang="zh-CN" altLang="en-US" dirty="0" smtClean="0"/>
                        <a:t>天）</a:t>
                      </a:r>
                      <a:endParaRPr lang="zh-CN" altLang="en-US" dirty="0"/>
                    </a:p>
                  </a:txBody>
                  <a:tcPr/>
                </a:tc>
                <a:tc>
                  <a:txBody>
                    <a:bodyPr/>
                    <a:lstStyle/>
                    <a:p>
                      <a:r>
                        <a:rPr lang="zh-CN" altLang="en-US" dirty="0" smtClean="0"/>
                        <a:t>备注</a:t>
                      </a:r>
                      <a:endParaRPr lang="zh-CN" altLang="en-US" dirty="0"/>
                    </a:p>
                  </a:txBody>
                  <a:tcPr/>
                </a:tc>
                <a:extLst>
                  <a:ext uri="{0D108BD9-81ED-4DB2-BD59-A6C34878D82A}">
                    <a16:rowId xmlns:a16="http://schemas.microsoft.com/office/drawing/2014/main" val="296768153"/>
                  </a:ext>
                </a:extLst>
              </a:tr>
              <a:tr h="410468">
                <a:tc>
                  <a:txBody>
                    <a:bodyPr/>
                    <a:lstStyle/>
                    <a:p>
                      <a:r>
                        <a:rPr lang="zh-CN" altLang="en-US" dirty="0" smtClean="0"/>
                        <a:t>资源编辑修改后进行版本迭代</a:t>
                      </a:r>
                      <a:endParaRPr lang="zh-CN" altLang="en-US" dirty="0"/>
                    </a:p>
                  </a:txBody>
                  <a:tcPr/>
                </a:tc>
                <a:tc>
                  <a:txBody>
                    <a:bodyPr/>
                    <a:lstStyle/>
                    <a:p>
                      <a:r>
                        <a:rPr lang="zh-CN" altLang="en-US" dirty="0" smtClean="0"/>
                        <a:t>在资源进行内容编辑的时候，或者资源内容进行替换的时候动态生成新的版本。并且更新资源当前版本</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Dev</a:t>
                      </a:r>
                      <a:r>
                        <a:rPr lang="zh-CN" altLang="en-US" dirty="0" smtClean="0"/>
                        <a:t>环境，</a:t>
                      </a:r>
                      <a:r>
                        <a:rPr lang="en-US" altLang="zh-CN" dirty="0" smtClean="0"/>
                        <a:t>debug</a:t>
                      </a:r>
                      <a:r>
                        <a:rPr lang="zh-CN" altLang="en-US" dirty="0" smtClean="0"/>
                        <a:t>环境，集成测试，预</a:t>
                      </a:r>
                      <a:r>
                        <a:rPr lang="zh-CN" altLang="en-US" dirty="0" smtClean="0"/>
                        <a:t>生产</a:t>
                      </a:r>
                      <a:endParaRPr lang="zh-CN" altLang="en-US" dirty="0"/>
                    </a:p>
                  </a:txBody>
                  <a:tcPr/>
                </a:tc>
                <a:extLst>
                  <a:ext uri="{0D108BD9-81ED-4DB2-BD59-A6C34878D82A}">
                    <a16:rowId xmlns:a16="http://schemas.microsoft.com/office/drawing/2014/main" val="2969326480"/>
                  </a:ext>
                </a:extLst>
              </a:tr>
              <a:tr h="410468">
                <a:tc>
                  <a:txBody>
                    <a:bodyPr/>
                    <a:lstStyle/>
                    <a:p>
                      <a:r>
                        <a:rPr lang="zh-CN" altLang="en-US" dirty="0" smtClean="0"/>
                        <a:t>资源引用关系需要修订</a:t>
                      </a:r>
                      <a:endParaRPr lang="zh-CN" altLang="en-US" dirty="0"/>
                    </a:p>
                  </a:txBody>
                  <a:tcPr/>
                </a:tc>
                <a:tc>
                  <a:txBody>
                    <a:bodyPr/>
                    <a:lstStyle/>
                    <a:p>
                      <a:r>
                        <a:rPr lang="zh-CN" altLang="en-US" dirty="0" smtClean="0"/>
                        <a:t>资源在引用关系以及</a:t>
                      </a:r>
                      <a:r>
                        <a:rPr lang="en-US" altLang="zh-CN" dirty="0" smtClean="0"/>
                        <a:t>xml</a:t>
                      </a:r>
                      <a:r>
                        <a:rPr lang="zh-CN" altLang="en-US" dirty="0" smtClean="0"/>
                        <a:t>文件中，对引用的资源进行版本标识</a:t>
                      </a:r>
                      <a:endParaRPr lang="zh-CN" altLang="en-US" dirty="0"/>
                    </a:p>
                  </a:txBody>
                  <a:tcPr/>
                </a:tc>
                <a:tc>
                  <a:txBody>
                    <a:bodyPr/>
                    <a:lstStyle/>
                    <a:p>
                      <a:r>
                        <a:rPr lang="en-US" altLang="zh-CN" dirty="0" smtClean="0"/>
                        <a:t>5</a:t>
                      </a:r>
                      <a:endParaRPr lang="zh-CN" altLang="en-US" dirty="0"/>
                    </a:p>
                  </a:txBody>
                  <a:tcPr/>
                </a:tc>
                <a:tc>
                  <a:txBody>
                    <a:bodyPr/>
                    <a:lstStyle/>
                    <a:p>
                      <a:r>
                        <a:rPr lang="zh-CN" altLang="en-US" dirty="0" smtClean="0"/>
                        <a:t>需要协调编辑器以及工具进行同步进行</a:t>
                      </a:r>
                      <a:endParaRPr lang="zh-CN" altLang="en-US" dirty="0"/>
                    </a:p>
                  </a:txBody>
                  <a:tcPr/>
                </a:tc>
                <a:extLst>
                  <a:ext uri="{0D108BD9-81ED-4DB2-BD59-A6C34878D82A}">
                    <a16:rowId xmlns:a16="http://schemas.microsoft.com/office/drawing/2014/main" val="1461055464"/>
                  </a:ext>
                </a:extLst>
              </a:tr>
              <a:tr h="410468">
                <a:tc>
                  <a:txBody>
                    <a:bodyPr/>
                    <a:lstStyle/>
                    <a:p>
                      <a:r>
                        <a:rPr lang="zh-CN" altLang="en-US" dirty="0" smtClean="0"/>
                        <a:t>资源打包代码重构</a:t>
                      </a:r>
                      <a:endParaRPr lang="zh-CN" altLang="en-US" dirty="0"/>
                    </a:p>
                  </a:txBody>
                  <a:tcPr/>
                </a:tc>
                <a:tc>
                  <a:txBody>
                    <a:bodyPr/>
                    <a:lstStyle/>
                    <a:p>
                      <a:r>
                        <a:rPr lang="zh-CN" altLang="en-US" dirty="0" smtClean="0"/>
                        <a:t>根据资源引用关系，以及资源当前的引用的版本，重构资源版本的打包机制</a:t>
                      </a:r>
                      <a:endParaRPr lang="zh-CN" altLang="en-US" dirty="0"/>
                    </a:p>
                  </a:txBody>
                  <a:tcPr/>
                </a:tc>
                <a:tc>
                  <a:txBody>
                    <a:bodyPr/>
                    <a:lstStyle/>
                    <a:p>
                      <a:r>
                        <a:rPr lang="en-US" altLang="zh-CN" dirty="0" smtClean="0"/>
                        <a:t>4</a:t>
                      </a:r>
                      <a:endParaRPr lang="zh-CN" altLang="en-US" dirty="0"/>
                    </a:p>
                  </a:txBody>
                  <a:tcPr/>
                </a:tc>
                <a:tc>
                  <a:txBody>
                    <a:bodyPr/>
                    <a:lstStyle/>
                    <a:p>
                      <a:endParaRPr lang="zh-CN" altLang="en-US" dirty="0"/>
                    </a:p>
                  </a:txBody>
                  <a:tcPr/>
                </a:tc>
                <a:extLst>
                  <a:ext uri="{0D108BD9-81ED-4DB2-BD59-A6C34878D82A}">
                    <a16:rowId xmlns:a16="http://schemas.microsoft.com/office/drawing/2014/main" val="957762285"/>
                  </a:ext>
                </a:extLst>
              </a:tr>
              <a:tr h="410468">
                <a:tc>
                  <a:txBody>
                    <a:bodyPr/>
                    <a:lstStyle/>
                    <a:p>
                      <a:r>
                        <a:rPr lang="zh-CN" altLang="en-US" dirty="0" smtClean="0"/>
                        <a:t>接口重构</a:t>
                      </a:r>
                      <a:endParaRPr lang="zh-CN" altLang="en-US" dirty="0"/>
                    </a:p>
                  </a:txBody>
                  <a:tcPr/>
                </a:tc>
                <a:tc>
                  <a:txBody>
                    <a:bodyPr/>
                    <a:lstStyle/>
                    <a:p>
                      <a:r>
                        <a:rPr lang="zh-CN" altLang="en-US" dirty="0" smtClean="0"/>
                        <a:t>资源的创建接口，编辑接口，打包接口，</a:t>
                      </a:r>
                      <a:r>
                        <a:rPr lang="en-US" altLang="zh-CN" dirty="0" smtClean="0"/>
                        <a:t>clone</a:t>
                      </a:r>
                      <a:r>
                        <a:rPr lang="zh-CN" altLang="en-US" dirty="0" smtClean="0"/>
                        <a:t>接口，关系接口等，都需要加入版本参数，并且进行重构。关系模型需要调整，同时文件的存储结构需要调整</a:t>
                      </a:r>
                      <a:endParaRPr lang="zh-CN" altLang="en-US" dirty="0"/>
                    </a:p>
                  </a:txBody>
                  <a:tcPr/>
                </a:tc>
                <a:tc>
                  <a:txBody>
                    <a:bodyPr/>
                    <a:lstStyle/>
                    <a:p>
                      <a:r>
                        <a:rPr lang="en-US" altLang="zh-CN" dirty="0" smtClean="0"/>
                        <a:t>8</a:t>
                      </a:r>
                      <a:endParaRPr lang="zh-CN" altLang="en-US" dirty="0"/>
                    </a:p>
                  </a:txBody>
                  <a:tcPr/>
                </a:tc>
                <a:tc>
                  <a:txBody>
                    <a:bodyPr/>
                    <a:lstStyle/>
                    <a:p>
                      <a:endParaRPr lang="zh-CN" altLang="en-US"/>
                    </a:p>
                  </a:txBody>
                  <a:tcPr/>
                </a:tc>
                <a:extLst>
                  <a:ext uri="{0D108BD9-81ED-4DB2-BD59-A6C34878D82A}">
                    <a16:rowId xmlns:a16="http://schemas.microsoft.com/office/drawing/2014/main" val="69981101"/>
                  </a:ext>
                </a:extLst>
              </a:tr>
              <a:tr h="410468">
                <a:tc>
                  <a:txBody>
                    <a:bodyPr/>
                    <a:lstStyle/>
                    <a:p>
                      <a:r>
                        <a:rPr lang="zh-CN" altLang="en-US" dirty="0" smtClean="0"/>
                        <a:t>测试用例的开发</a:t>
                      </a:r>
                      <a:endParaRPr lang="zh-CN" altLang="en-US" dirty="0"/>
                    </a:p>
                  </a:txBody>
                  <a:tcPr/>
                </a:tc>
                <a:tc>
                  <a:txBody>
                    <a:bodyPr/>
                    <a:lstStyle/>
                    <a:p>
                      <a:r>
                        <a:rPr lang="zh-CN" altLang="en-US" dirty="0" smtClean="0"/>
                        <a:t>针对重构接口开发测试用例</a:t>
                      </a:r>
                      <a:endParaRPr lang="zh-CN" altLang="en-US" dirty="0"/>
                    </a:p>
                  </a:txBody>
                  <a:tcPr/>
                </a:tc>
                <a:tc>
                  <a:txBody>
                    <a:bodyPr/>
                    <a:lstStyle/>
                    <a:p>
                      <a:r>
                        <a:rPr lang="en-US" altLang="zh-CN" dirty="0" smtClean="0"/>
                        <a:t>3</a:t>
                      </a:r>
                      <a:endParaRPr lang="zh-CN" altLang="en-US" dirty="0"/>
                    </a:p>
                  </a:txBody>
                  <a:tcPr/>
                </a:tc>
                <a:tc>
                  <a:txBody>
                    <a:bodyPr/>
                    <a:lstStyle/>
                    <a:p>
                      <a:endParaRPr lang="zh-CN" altLang="en-US"/>
                    </a:p>
                  </a:txBody>
                  <a:tcPr/>
                </a:tc>
                <a:extLst>
                  <a:ext uri="{0D108BD9-81ED-4DB2-BD59-A6C34878D82A}">
                    <a16:rowId xmlns:a16="http://schemas.microsoft.com/office/drawing/2014/main" val="1022259382"/>
                  </a:ext>
                </a:extLst>
              </a:tr>
              <a:tr h="410468">
                <a:tc>
                  <a:txBody>
                    <a:bodyPr/>
                    <a:lstStyle/>
                    <a:p>
                      <a:r>
                        <a:rPr lang="en-US" altLang="zh-CN" dirty="0" smtClean="0"/>
                        <a:t>QA</a:t>
                      </a:r>
                      <a:r>
                        <a:rPr lang="zh-CN" altLang="en-US" dirty="0" smtClean="0"/>
                        <a:t>测试</a:t>
                      </a:r>
                      <a:endParaRPr lang="zh-CN" altLang="en-US" dirty="0"/>
                    </a:p>
                  </a:txBody>
                  <a:tcPr/>
                </a:tc>
                <a:tc>
                  <a:txBody>
                    <a:bodyPr/>
                    <a:lstStyle/>
                    <a:p>
                      <a:r>
                        <a:rPr lang="en-US" altLang="zh-CN" dirty="0" smtClean="0"/>
                        <a:t>QA</a:t>
                      </a:r>
                      <a:r>
                        <a:rPr lang="zh-CN" altLang="en-US" dirty="0" smtClean="0"/>
                        <a:t>进行相关重构接口的测试</a:t>
                      </a:r>
                      <a:endParaRPr lang="zh-CN" altLang="en-US" dirty="0"/>
                    </a:p>
                  </a:txBody>
                  <a:tcPr/>
                </a:tc>
                <a:tc>
                  <a:txBody>
                    <a:bodyPr/>
                    <a:lstStyle/>
                    <a:p>
                      <a:r>
                        <a:rPr lang="en-US" altLang="zh-CN" dirty="0" smtClean="0"/>
                        <a:t>4</a:t>
                      </a:r>
                      <a:endParaRPr lang="zh-CN" altLang="en-US" dirty="0"/>
                    </a:p>
                  </a:txBody>
                  <a:tcPr/>
                </a:tc>
                <a:tc>
                  <a:txBody>
                    <a:bodyPr/>
                    <a:lstStyle/>
                    <a:p>
                      <a:endParaRPr lang="zh-CN" altLang="en-US" dirty="0"/>
                    </a:p>
                  </a:txBody>
                  <a:tcPr/>
                </a:tc>
                <a:extLst>
                  <a:ext uri="{0D108BD9-81ED-4DB2-BD59-A6C34878D82A}">
                    <a16:rowId xmlns:a16="http://schemas.microsoft.com/office/drawing/2014/main" val="2839860688"/>
                  </a:ext>
                </a:extLst>
              </a:tr>
              <a:tr h="410468">
                <a:tc>
                  <a:txBody>
                    <a:bodyPr/>
                    <a:lstStyle/>
                    <a:p>
                      <a:endParaRPr lang="zh-CN" altLang="en-US"/>
                    </a:p>
                  </a:txBody>
                  <a:tcPr/>
                </a:tc>
                <a:tc>
                  <a:txBody>
                    <a:bodyPr/>
                    <a:lstStyle/>
                    <a:p>
                      <a:pPr algn="r"/>
                      <a:r>
                        <a:rPr lang="zh-CN" altLang="en-US" dirty="0" smtClean="0"/>
                        <a:t>总计</a:t>
                      </a:r>
                      <a:endParaRPr lang="zh-CN" altLang="en-US" dirty="0"/>
                    </a:p>
                  </a:txBody>
                  <a:tcPr/>
                </a:tc>
                <a:tc>
                  <a:txBody>
                    <a:bodyPr/>
                    <a:lstStyle/>
                    <a:p>
                      <a:r>
                        <a:rPr lang="en-US" altLang="zh-CN" dirty="0" smtClean="0"/>
                        <a:t>28</a:t>
                      </a:r>
                      <a:endParaRPr lang="zh-CN" altLang="en-US" dirty="0"/>
                    </a:p>
                  </a:txBody>
                  <a:tcPr/>
                </a:tc>
                <a:tc>
                  <a:txBody>
                    <a:bodyPr/>
                    <a:lstStyle/>
                    <a:p>
                      <a:r>
                        <a:rPr lang="zh-CN" altLang="en-US" dirty="0" smtClean="0"/>
                        <a:t>可根据实际情况调整</a:t>
                      </a:r>
                      <a:endParaRPr lang="zh-CN" altLang="en-US" dirty="0"/>
                    </a:p>
                  </a:txBody>
                  <a:tcPr/>
                </a:tc>
                <a:extLst>
                  <a:ext uri="{0D108BD9-81ED-4DB2-BD59-A6C34878D82A}">
                    <a16:rowId xmlns:a16="http://schemas.microsoft.com/office/drawing/2014/main" val="4100756506"/>
                  </a:ext>
                </a:extLst>
              </a:tr>
            </a:tbl>
          </a:graphicData>
        </a:graphic>
      </p:graphicFrame>
    </p:spTree>
    <p:extLst>
      <p:ext uri="{BB962C8B-B14F-4D97-AF65-F5344CB8AC3E}">
        <p14:creationId xmlns:p14="http://schemas.microsoft.com/office/powerpoint/2010/main" val="2053029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b526ff0a43f3e97830b44150d1617ddc89193b"/>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23672</TotalTime>
  <Words>810</Words>
  <Application>Microsoft Office PowerPoint</Application>
  <PresentationFormat>宽屏</PresentationFormat>
  <Paragraphs>84</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宋体</vt:lpstr>
      <vt:lpstr>微软雅黑</vt:lpstr>
      <vt:lpstr>Arial</vt:lpstr>
      <vt:lpstr>Calibri</vt:lpstr>
      <vt:lpstr>Calibri Light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leizhang1223@gmail.com</cp:lastModifiedBy>
  <cp:revision>1633</cp:revision>
  <dcterms:created xsi:type="dcterms:W3CDTF">2014-03-11T02:58:27Z</dcterms:created>
  <dcterms:modified xsi:type="dcterms:W3CDTF">2015-10-27T14:06:15Z</dcterms:modified>
</cp:coreProperties>
</file>