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14" r:id="rId2"/>
    <p:sldId id="405" r:id="rId3"/>
    <p:sldId id="425" r:id="rId4"/>
    <p:sldId id="448" r:id="rId5"/>
    <p:sldId id="447" r:id="rId6"/>
    <p:sldId id="426" r:id="rId7"/>
    <p:sldId id="450" r:id="rId8"/>
    <p:sldId id="449" r:id="rId9"/>
    <p:sldId id="451" r:id="rId10"/>
    <p:sldId id="406" r:id="rId11"/>
    <p:sldId id="432" r:id="rId12"/>
    <p:sldId id="424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655"/>
    <a:srgbClr val="612053"/>
    <a:srgbClr val="BB0856"/>
    <a:srgbClr val="ED7D31"/>
    <a:srgbClr val="FE5A3E"/>
    <a:srgbClr val="FD5D3D"/>
    <a:srgbClr val="FFDD9D"/>
    <a:srgbClr val="BDD495"/>
    <a:srgbClr val="FFFFFF"/>
    <a:srgbClr val="A23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02" autoAdjust="0"/>
    <p:restoredTop sz="93212" autoAdjust="0"/>
  </p:normalViewPr>
  <p:slideViewPr>
    <p:cSldViewPr snapToGrid="0">
      <p:cViewPr varScale="1">
        <p:scale>
          <a:sx n="104" d="100"/>
          <a:sy n="104" d="100"/>
        </p:scale>
        <p:origin x="84" y="3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37A4A-3019-42F5-9F7E-FDD4EE680D52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220AA-DA88-4767-8303-36541A1639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53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2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01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29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43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342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935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659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28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701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158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82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245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17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05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31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9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946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80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6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11284" y="4616319"/>
            <a:ext cx="4111636" cy="69534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4935" y="465670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、协作、速度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11284" y="4616319"/>
            <a:ext cx="233651" cy="695347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041378" y="1338499"/>
            <a:ext cx="821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"/>
          <p:cNvSpPr txBox="1"/>
          <p:nvPr/>
        </p:nvSpPr>
        <p:spPr>
          <a:xfrm>
            <a:off x="1791855" y="1183308"/>
            <a:ext cx="789507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教育资源管理平台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</a:t>
            </a:r>
            <a:r>
              <a:rPr lang="en-US" altLang="zh-CN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en-US" altLang="zh-CN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LCMS</a:t>
            </a:r>
            <a:r>
              <a:rPr lang="zh-CN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总体设计规划方案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84092" y="58063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网龙工程院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2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-69413" y="892012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5313" y="293580"/>
            <a:ext cx="893991" cy="3738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发展规划方向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36" y="0"/>
            <a:ext cx="8985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0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5313" y="293580"/>
            <a:ext cx="10449471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lang="zh-CN" altLang="en-US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库，校园私有云以及公共云数据交换机制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9" name="Picture 1" descr="C:\Users\Public\Documents\im\830917@nd\Image\9ac66ea0857e0680679630b3a5c9327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642" y="2624328"/>
            <a:ext cx="7685703" cy="395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26839" y="1209211"/>
            <a:ext cx="111357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通过分发服务组件，支持本地库到校园私有云、公共云数据交换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解决预打包引起的易用性缺陷。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62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66425" y="2281381"/>
            <a:ext cx="37818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 smtClean="0">
                <a:solidFill>
                  <a:schemeClr val="bg1"/>
                </a:solidFill>
              </a:rPr>
              <a:t>谢谢！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64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</a:p>
        </p:txBody>
      </p:sp>
      <p:sp>
        <p:nvSpPr>
          <p:cNvPr id="6" name="矩形 5"/>
          <p:cNvSpPr/>
          <p:nvPr/>
        </p:nvSpPr>
        <p:spPr>
          <a:xfrm>
            <a:off x="569943" y="1252217"/>
            <a:ext cx="1068087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LCMS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在教育资源概念模型上取得了很大的成就，保证资源概念模型的一致性。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LCMS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在数据结构上保证了稳定性和强一致性，支撑教育业务系统的稳定运行。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资源打包对于业务系统以及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PPTShell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等系统产生易用性的负面影响。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互动课堂使用的教学资源，打包后进行授课分发存在一定的数据分发的负担。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PPTShell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的快速推进，核心需求导致本地资源库需要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校本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库的资源推送以及校园私有云，机构私有云的需求逐步浮现。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9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1306" y="314929"/>
            <a:ext cx="5544590" cy="444023"/>
          </a:xfrm>
        </p:spPr>
        <p:txBody>
          <a:bodyPr>
            <a:normAutofit fontScale="90000"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资源打包的业务流程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646" y="0"/>
            <a:ext cx="5017106" cy="696600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9087" y="1133345"/>
            <a:ext cx="560225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通过资源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，分析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esp-package.xml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文件中的引用关系。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提交打包文件列表到调度服务。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触发打包的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，运行打包。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拉取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上的文件到本地，拉取完成后进行文件目录打包操作。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缺陷：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开销比较大。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时间成本比较高。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业务系统需要轮训状态。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4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1306" y="314929"/>
            <a:ext cx="5544590" cy="444023"/>
          </a:xfrm>
        </p:spPr>
        <p:txBody>
          <a:bodyPr>
            <a:normAutofit fontScale="90000"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本地资源库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79087" y="1133345"/>
            <a:ext cx="531879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支持少量的本地资源元数据管理功能。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支持本地资源文件的数据存储。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支持无打包下载资源文件。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提升本地操作资源的响应速度和效率，同时增强易用性。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缺陷：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开销比较大。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5" name="Picture 1" descr="C:\Users\Public\Documents\im\830917@nd\Image\8923ac95cacb69d68832b8e7d6bed4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888" y="1345655"/>
            <a:ext cx="6010418" cy="478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3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1306" y="314929"/>
            <a:ext cx="4520462" cy="444023"/>
          </a:xfrm>
        </p:spPr>
        <p:txBody>
          <a:bodyPr>
            <a:normAutofit fontScale="90000"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本地资源库的设计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" descr="C:\Users\Public\Documents\im\830917@nd\Image\d4d91329ae696c6294e155900fed77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19129"/>
            <a:ext cx="8578977" cy="593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5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395313" y="245209"/>
            <a:ext cx="4759865" cy="488929"/>
          </a:xfrm>
        </p:spPr>
        <p:txBody>
          <a:bodyPr>
            <a:normAutofit fontScale="90000"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一期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4359" y="1250179"/>
            <a:ext cx="10033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</a:rPr>
              <a:t>REQ-001:</a:t>
            </a:r>
            <a:r>
              <a:rPr lang="zh-CN" altLang="en-US" sz="2400" smtClean="0">
                <a:solidFill>
                  <a:srgbClr val="FF0000"/>
                </a:solidFill>
              </a:rPr>
              <a:t>实现资源元数据的编辑和查询，并且将数据写入嵌入式数据库，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r>
              <a:rPr lang="zh-CN" altLang="en-US" sz="2400" smtClean="0">
                <a:solidFill>
                  <a:srgbClr val="FF0000"/>
                </a:solidFill>
              </a:rPr>
              <a:t>保证事务的一致性和数据的完整性。同时在资源的目录工作空间中，生成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r>
              <a:rPr lang="zh-CN" altLang="en-US" sz="2400" smtClean="0">
                <a:solidFill>
                  <a:srgbClr val="FF0000"/>
                </a:solidFill>
              </a:rPr>
              <a:t>离线的元数据和元数据目录。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4359" y="2712945"/>
            <a:ext cx="10649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</a:rPr>
              <a:t>REQ-002:</a:t>
            </a:r>
            <a:r>
              <a:rPr lang="zh-CN" altLang="en-US" sz="2400" smtClean="0">
                <a:solidFill>
                  <a:srgbClr val="FF0000"/>
                </a:solidFill>
              </a:rPr>
              <a:t>在线状态下，获取资源的时候，避免打包等待，避免下载解压操作，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r>
              <a:rPr lang="zh-CN" altLang="en-US" sz="2400" smtClean="0">
                <a:solidFill>
                  <a:srgbClr val="FF0000"/>
                </a:solidFill>
              </a:rPr>
              <a:t>直接从服务端批量获取文件，通过管道的方式获取文件，存放于目标资源所在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r>
              <a:rPr lang="zh-CN" altLang="en-US" sz="2400" smtClean="0">
                <a:solidFill>
                  <a:srgbClr val="FF0000"/>
                </a:solidFill>
              </a:rPr>
              <a:t>的</a:t>
            </a:r>
            <a:r>
              <a:rPr lang="en-US" altLang="zh-CN" sz="2400" smtClean="0">
                <a:solidFill>
                  <a:srgbClr val="FF0000"/>
                </a:solidFill>
              </a:rPr>
              <a:t>_ref</a:t>
            </a:r>
            <a:r>
              <a:rPr lang="zh-CN" altLang="en-US" sz="2400" smtClean="0">
                <a:solidFill>
                  <a:srgbClr val="FF0000"/>
                </a:solidFill>
              </a:rPr>
              <a:t>目录中，详情可以查看打包的目录组织规范和要求。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4359" y="4429315"/>
            <a:ext cx="10272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</a:rPr>
              <a:t>REQ-003:</a:t>
            </a:r>
            <a:r>
              <a:rPr lang="zh-CN" altLang="en-US" sz="2400" smtClean="0">
                <a:solidFill>
                  <a:srgbClr val="FF0000"/>
                </a:solidFill>
              </a:rPr>
              <a:t>资源本地存储主要负责离线元数据的生成，资源文件的组织规范的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r>
              <a:rPr lang="zh-CN" altLang="en-US" sz="2400" smtClean="0">
                <a:solidFill>
                  <a:srgbClr val="FF0000"/>
                </a:solidFill>
              </a:rPr>
              <a:t>维护。</a:t>
            </a:r>
            <a:endParaRPr lang="zh-CN" altLang="en-US" sz="2400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393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395313" y="245209"/>
            <a:ext cx="4759865" cy="488929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4359" y="1250179"/>
            <a:ext cx="9964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</a:rPr>
              <a:t>REQ-004:</a:t>
            </a:r>
            <a:r>
              <a:rPr lang="zh-CN" altLang="en-US" sz="2400">
                <a:solidFill>
                  <a:srgbClr val="FF0000"/>
                </a:solidFill>
              </a:rPr>
              <a:t>本地</a:t>
            </a:r>
            <a:r>
              <a:rPr lang="zh-CN" altLang="en-US" sz="2400" smtClean="0">
                <a:solidFill>
                  <a:srgbClr val="FF0000"/>
                </a:solidFill>
              </a:rPr>
              <a:t>库的资源，在拥有网络的时候，需要自动化的同步到云端，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r>
              <a:rPr lang="zh-CN" altLang="en-US" sz="2400" smtClean="0">
                <a:solidFill>
                  <a:srgbClr val="FF0000"/>
                </a:solidFill>
              </a:rPr>
              <a:t>在同步过程中，用户全程都是无感知状态</a:t>
            </a:r>
            <a:r>
              <a:rPr lang="zh-CN" altLang="en-US" sz="2400" smtClean="0">
                <a:solidFill>
                  <a:srgbClr val="FF0000"/>
                </a:solidFill>
              </a:rPr>
              <a:t>。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4359" y="2712945"/>
            <a:ext cx="10341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</a:rPr>
              <a:t>REQ-005:</a:t>
            </a:r>
            <a:r>
              <a:rPr lang="zh-CN" altLang="en-US" sz="2400" smtClean="0">
                <a:solidFill>
                  <a:srgbClr val="FF0000"/>
                </a:solidFill>
              </a:rPr>
              <a:t>行为数据采集的离线数据存储方案和同步方案的实施，保证用户在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r>
              <a:rPr lang="zh-CN" altLang="en-US" sz="2400" smtClean="0">
                <a:solidFill>
                  <a:srgbClr val="FF0000"/>
                </a:solidFill>
              </a:rPr>
              <a:t>使用资源是，对用户的行为数据进行采集，在拥有网络的情况下，将数据同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r>
              <a:rPr lang="zh-CN" altLang="en-US" sz="2400" smtClean="0">
                <a:solidFill>
                  <a:srgbClr val="FF0000"/>
                </a:solidFill>
              </a:rPr>
              <a:t>步到云端</a:t>
            </a:r>
            <a:r>
              <a:rPr lang="zh-CN" altLang="en-US" sz="2400" smtClean="0">
                <a:solidFill>
                  <a:srgbClr val="FF0000"/>
                </a:solidFill>
              </a:rPr>
              <a:t>。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4359" y="4429315"/>
            <a:ext cx="10887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</a:rPr>
              <a:t>REQ-006:</a:t>
            </a:r>
            <a:r>
              <a:rPr lang="zh-CN" altLang="en-US" sz="2400" smtClean="0">
                <a:solidFill>
                  <a:srgbClr val="FF0000"/>
                </a:solidFill>
              </a:rPr>
              <a:t>资源版本的支持，实现资源的在线监测和智能提醒，当使用的资源或者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r>
              <a:rPr lang="zh-CN" altLang="en-US" sz="2400" smtClean="0">
                <a:solidFill>
                  <a:srgbClr val="FF0000"/>
                </a:solidFill>
              </a:rPr>
              <a:t>组件有新版本的时候，提示用户手动或者自动进行更新</a:t>
            </a:r>
            <a:r>
              <a:rPr lang="zh-CN" altLang="en-US" sz="2400" smtClean="0">
                <a:solidFill>
                  <a:srgbClr val="FF0000"/>
                </a:solidFill>
              </a:rPr>
              <a:t>。</a:t>
            </a:r>
            <a:endParaRPr lang="zh-CN" altLang="en-US" sz="2400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97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395313" y="245209"/>
            <a:ext cx="4759865" cy="488929"/>
          </a:xfrm>
        </p:spPr>
        <p:txBody>
          <a:bodyPr>
            <a:normAutofit fontScale="90000"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三期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4359" y="1250179"/>
            <a:ext cx="10033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</a:rPr>
              <a:t>REQ-007:</a:t>
            </a:r>
            <a:r>
              <a:rPr lang="zh-CN" altLang="en-US" sz="2400" smtClean="0">
                <a:solidFill>
                  <a:srgbClr val="FF0000"/>
                </a:solidFill>
              </a:rPr>
              <a:t>本地微服务的支持，提供基于本地的</a:t>
            </a:r>
            <a:r>
              <a:rPr lang="en-US" altLang="zh-CN" sz="2400" smtClean="0">
                <a:solidFill>
                  <a:srgbClr val="FF0000"/>
                </a:solidFill>
              </a:rPr>
              <a:t>HTTP</a:t>
            </a:r>
            <a:r>
              <a:rPr lang="zh-CN" altLang="en-US" sz="2400" smtClean="0">
                <a:solidFill>
                  <a:srgbClr val="FF0000"/>
                </a:solidFill>
              </a:rPr>
              <a:t>服务，可以进行局域网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r>
              <a:rPr lang="zh-CN" altLang="en-US" sz="2400" smtClean="0">
                <a:solidFill>
                  <a:srgbClr val="FF0000"/>
                </a:solidFill>
              </a:rPr>
              <a:t>内的资源预览和播放，这样在进行授课和互动课堂交互的时候，降低互动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r>
              <a:rPr lang="zh-CN" altLang="en-US" sz="2400" smtClean="0">
                <a:solidFill>
                  <a:srgbClr val="FF0000"/>
                </a:solidFill>
              </a:rPr>
              <a:t>课堂老师端的负载</a:t>
            </a:r>
            <a:r>
              <a:rPr lang="zh-CN" altLang="en-US" sz="2400" smtClean="0">
                <a:solidFill>
                  <a:srgbClr val="FF0000"/>
                </a:solidFill>
              </a:rPr>
              <a:t>。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4359" y="2712945"/>
            <a:ext cx="10272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</a:rPr>
              <a:t>REQ-008:</a:t>
            </a:r>
            <a:r>
              <a:rPr lang="zh-CN" altLang="en-US" sz="2400">
                <a:solidFill>
                  <a:srgbClr val="FF0000"/>
                </a:solidFill>
              </a:rPr>
              <a:t>多</a:t>
            </a:r>
            <a:r>
              <a:rPr lang="zh-CN" altLang="en-US" sz="2400" smtClean="0">
                <a:solidFill>
                  <a:srgbClr val="FF0000"/>
                </a:solidFill>
              </a:rPr>
              <a:t>人异步协作备课，提供基于版本的数据更新，以及多人协作开发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r>
              <a:rPr lang="zh-CN" altLang="en-US" sz="2400" smtClean="0">
                <a:solidFill>
                  <a:srgbClr val="FF0000"/>
                </a:solidFill>
              </a:rPr>
              <a:t>互动课件的能力</a:t>
            </a:r>
            <a:r>
              <a:rPr lang="zh-CN" altLang="en-US" sz="2400" smtClean="0">
                <a:solidFill>
                  <a:srgbClr val="FF0000"/>
                </a:solidFill>
              </a:rPr>
              <a:t>。</a:t>
            </a:r>
            <a:endParaRPr lang="zh-CN" altLang="en-US" sz="2400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39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1306" y="314929"/>
            <a:ext cx="5544590" cy="444023"/>
          </a:xfrm>
        </p:spPr>
        <p:txBody>
          <a:bodyPr>
            <a:normAutofit fontScale="90000"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校园或者机构私有云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31859" y="1480817"/>
            <a:ext cx="109880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支持局部教育资源的私有云服务的能力。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用户在局域网内，或者校园网内，将资源同步到校园私有云。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校园私有云和公有云进行专线联通，可以进行数据共享推送。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云资源可以保证资源的快速使用，提升用户体验。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8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b526ff0a43f3e97830b44150d1617ddc89193b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25603</TotalTime>
  <Words>666</Words>
  <Application>Microsoft Office PowerPoint</Application>
  <PresentationFormat>宽屏</PresentationFormat>
  <Paragraphs>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Calibri Light</vt:lpstr>
      <vt:lpstr>Wingdings</vt:lpstr>
      <vt:lpstr>1_Office 主题</vt:lpstr>
      <vt:lpstr>PowerPoint 演示文稿</vt:lpstr>
      <vt:lpstr>PowerPoint 演示文稿</vt:lpstr>
      <vt:lpstr>资源打包的业务流程</vt:lpstr>
      <vt:lpstr>本地资源库</vt:lpstr>
      <vt:lpstr>本地资源库的设计</vt:lpstr>
      <vt:lpstr>一期需求</vt:lpstr>
      <vt:lpstr>二期需求</vt:lpstr>
      <vt:lpstr>三期需求</vt:lpstr>
      <vt:lpstr>校园或者机构私有云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1712</cp:revision>
  <dcterms:created xsi:type="dcterms:W3CDTF">2014-03-11T02:58:27Z</dcterms:created>
  <dcterms:modified xsi:type="dcterms:W3CDTF">2015-12-09T10:15:32Z</dcterms:modified>
</cp:coreProperties>
</file>