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991" r:id="rId2"/>
    <p:sldId id="1095" r:id="rId3"/>
    <p:sldId id="1080" r:id="rId4"/>
    <p:sldId id="1121" r:id="rId5"/>
    <p:sldId id="1120" r:id="rId6"/>
    <p:sldId id="1135" r:id="rId7"/>
    <p:sldId id="1139" r:id="rId8"/>
    <p:sldId id="1140" r:id="rId9"/>
    <p:sldId id="1123" r:id="rId10"/>
    <p:sldId id="1122" r:id="rId11"/>
    <p:sldId id="1146" r:id="rId12"/>
    <p:sldId id="1145" r:id="rId13"/>
    <p:sldId id="1119" r:id="rId14"/>
    <p:sldId id="1127" r:id="rId15"/>
    <p:sldId id="1125" r:id="rId16"/>
    <p:sldId id="1136" r:id="rId17"/>
    <p:sldId id="1137" r:id="rId18"/>
    <p:sldId id="1138" r:id="rId19"/>
    <p:sldId id="1118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4">
          <p15:clr>
            <a:srgbClr val="A4A3A4"/>
          </p15:clr>
        </p15:guide>
        <p15:guide id="2" pos="21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E5A3E"/>
    <a:srgbClr val="0000FF"/>
    <a:srgbClr val="FE99A9"/>
    <a:srgbClr val="00D900"/>
    <a:srgbClr val="FD5D3D"/>
    <a:srgbClr val="612053"/>
    <a:srgbClr val="FFFFFF"/>
    <a:srgbClr val="0D1655"/>
    <a:srgbClr val="BB0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6830" autoAdjust="0"/>
  </p:normalViewPr>
  <p:slideViewPr>
    <p:cSldViewPr snapToGrid="0">
      <p:cViewPr varScale="1">
        <p:scale>
          <a:sx n="101" d="100"/>
          <a:sy n="101" d="100"/>
        </p:scale>
        <p:origin x="120" y="684"/>
      </p:cViewPr>
      <p:guideLst>
        <p:guide orient="horz" pos="2126"/>
        <p:guide pos="3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34"/>
        <p:guide pos="21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5B7F0-EA63-4C0D-9E04-442451976120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4CA97-F791-4B0D-B6BC-B937D7EA6B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8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00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2AC7-036F-424F-A6EB-24732E6F8CBE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C5AC-7F8C-BE4E-B16A-C02790D672F1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ounded Rectangle 24"/>
          <p:cNvSpPr/>
          <p:nvPr userDrawn="1"/>
        </p:nvSpPr>
        <p:spPr>
          <a:xfrm>
            <a:off x="829345" y="6548700"/>
            <a:ext cx="485546" cy="201864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297F9D"/>
              </a:solidFill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758180" y="6511047"/>
            <a:ext cx="635855" cy="278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b="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13105">
              <a:defRPr/>
            </a:pPr>
            <a:fld id="{48F63A3B-78C7-47BE-AE5E-E10140E04643}" type="slidenum">
              <a:rPr lang="en-US" smtClean="0">
                <a:solidFill>
                  <a:srgbClr val="FAFAFA"/>
                </a:solidFill>
              </a:rPr>
              <a:pPr defTabSz="713105">
                <a:defRPr/>
              </a:pPr>
              <a:t>‹#›</a:t>
            </a:fld>
            <a:endParaRPr lang="en-US" dirty="0">
              <a:solidFill>
                <a:srgbClr val="FAFAFA"/>
              </a:solidFill>
            </a:endParaRPr>
          </a:p>
        </p:txBody>
      </p:sp>
      <p:sp>
        <p:nvSpPr>
          <p:cNvPr id="14" name="Rounded Rectangle 14"/>
          <p:cNvSpPr/>
          <p:nvPr userDrawn="1"/>
        </p:nvSpPr>
        <p:spPr>
          <a:xfrm flipV="1">
            <a:off x="830591" y="6456631"/>
            <a:ext cx="10603230" cy="1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9BBC57"/>
              </a:solidFill>
            </a:endParaRPr>
          </a:p>
        </p:txBody>
      </p:sp>
      <p:sp>
        <p:nvSpPr>
          <p:cNvPr id="15" name="Freeform 539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1898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sp>
        <p:nvSpPr>
          <p:cNvPr id="16" name="Freeform 539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 flipH="1">
            <a:off x="1097569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4710023" y="6465631"/>
            <a:ext cx="4107478" cy="323165"/>
            <a:chOff x="3847105" y="6437053"/>
            <a:chExt cx="4107478" cy="323165"/>
          </a:xfrm>
        </p:grpSpPr>
        <p:sp>
          <p:nvSpPr>
            <p:cNvPr id="17" name="TextBox 19"/>
            <p:cNvSpPr txBox="1"/>
            <p:nvPr userDrawn="1"/>
          </p:nvSpPr>
          <p:spPr>
            <a:xfrm>
              <a:off x="3972776" y="6437053"/>
              <a:ext cx="39818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13105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k12.101.com</a:t>
              </a:r>
              <a:endParaRPr lang="bg-BG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8" name="Oval 25"/>
            <p:cNvSpPr/>
            <p:nvPr userDrawn="1"/>
          </p:nvSpPr>
          <p:spPr>
            <a:xfrm>
              <a:off x="5438102" y="6587736"/>
              <a:ext cx="55320" cy="55320"/>
            </a:xfrm>
            <a:prstGeom prst="ellipse">
              <a:avLst/>
            </a:prstGeom>
            <a:solidFill>
              <a:srgbClr val="2FC9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13105">
                <a:defRPr/>
              </a:pPr>
              <a:endParaRPr lang="bg-BG" sz="1405" kern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3847105" y="6500260"/>
              <a:ext cx="170599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华渔未来教育科技有限公司</a:t>
              </a:r>
              <a:endParaRPr lang="zh-CN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9DCF6E-5DE3-B649-8B84-FEFFE2409DB5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20B6-AAF4-CB4C-AC58-F7AF357AAA88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9524-E876-D942-A6CC-39C160F551D8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62E-79F8-2B43-8E2A-31A2BE20A266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AB0-2B5A-8145-8481-74379D3F77E0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525E-D048-BD45-A745-B3E3443D2D10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FE78-740A-4D43-96EF-7B1CE020F78E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78FB8-9F68-1E4A-B62A-2AED53BDA0C7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E766-8968-A543-9737-F5FAAD1F20DE}" type="datetime1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内容占位符 7" descr="logo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>
          <a:xfrm>
            <a:off x="11118215" y="12065"/>
            <a:ext cx="1048385" cy="1171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2401" y="1933778"/>
            <a:ext cx="11627198" cy="2852737"/>
          </a:xfrm>
        </p:spPr>
        <p:txBody>
          <a:bodyPr/>
          <a:lstStyle/>
          <a:p>
            <a:r>
              <a:rPr lang="en-US" altLang="zh-CN" dirty="0"/>
              <a:t>ND</a:t>
            </a:r>
            <a:r>
              <a:rPr lang="zh-CN" altLang="en-US" dirty="0"/>
              <a:t>资源库</a:t>
            </a:r>
            <a:r>
              <a:rPr lang="zh-CN" altLang="en-US"/>
              <a:t>业</a:t>
            </a:r>
            <a:r>
              <a:rPr lang="zh-CN" altLang="en-US" smtClean="0"/>
              <a:t>务梳理和规划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库共建共享业务架构图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Public\Documents\im\830917@nd\Image\c13cd8561a0b336ae344c7cdb59311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5531"/>
            <a:ext cx="95440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09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库资源安全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Public\Documents\im\830917@nd\Image\c13cd8561a0b336ae344c7cdb59311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5531"/>
            <a:ext cx="95440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1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327171" y="492444"/>
            <a:ext cx="4253" cy="15880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4" y="400164"/>
            <a:ext cx="2533460" cy="1747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资源库分布式应用部署结构图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14" y="-63354"/>
            <a:ext cx="7796736" cy="69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4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资源库业务模块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Public\Documents\im\830917@nd\Image\64540d0723ffee5aa37d72dcb2ee79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005" y="925713"/>
            <a:ext cx="9017990" cy="58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46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资源库主要资源类型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 descr="C:\Users\Public\Documents\im\830917@nd\Image\158e0c1be864f9c5f649d8f705f4bf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62" y="987044"/>
            <a:ext cx="9432876" cy="58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1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428300" y="2390862"/>
            <a:ext cx="5698921" cy="1649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资源库的后期工作重点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后期规划任务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6876" y="1175121"/>
            <a:ext cx="1012494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待支持通过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，将资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源分布式上传同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持分布式私有库以及数据交换，完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善统计功能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审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核策略的管理以及资源分配。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于教学目标和知识体系的学习路径图谱。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持多终端自适应资源推荐。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支持更多视频资源媒体格式的转码能力，同时构建云端渲染微服务。对于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资源构建云端预览服务。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进行资源安全加密压缩和打包处理，同时完成版本控制。基于</a:t>
            </a:r>
            <a:r>
              <a:rPr lang="en-US" altLang="zh-CN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P2P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协议实现资源分发和数据交换。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待支持多个标准体系的编码映射。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待支持分类纬度的自定义扩展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支持根据教学理论和实践模型［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ADDIE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］，实现基于教学目标的资源推荐。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支持根据教学方法类型，实现资源的推荐。</a:t>
            </a:r>
            <a:endParaRPr lang="en-US" altLang="zh-CN" sz="1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支持根据教学设计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教案、学案</a:t>
            </a:r>
            <a:r>
              <a:rPr lang="en-US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智能组装课件和学件，提升教师的教学设计能力</a:t>
            </a: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支持构建个性化的资源门户。支持构建个性化的资源素材超市。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0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151463" y="2374084"/>
            <a:ext cx="6193872" cy="1649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资源库的后期需要的支持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9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43172"/>
              </p:ext>
            </p:extLst>
          </p:nvPr>
        </p:nvGraphicFramePr>
        <p:xfrm>
          <a:off x="503340" y="1206228"/>
          <a:ext cx="1091661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01">
                  <a:extLst>
                    <a:ext uri="{9D8B030D-6E8A-4147-A177-3AD203B41FA5}">
                      <a16:colId xmlns:a16="http://schemas.microsoft.com/office/drawing/2014/main" val="4143997693"/>
                    </a:ext>
                  </a:extLst>
                </a:gridCol>
                <a:gridCol w="723149">
                  <a:extLst>
                    <a:ext uri="{9D8B030D-6E8A-4147-A177-3AD203B41FA5}">
                      <a16:colId xmlns:a16="http://schemas.microsoft.com/office/drawing/2014/main" val="16078183"/>
                    </a:ext>
                  </a:extLst>
                </a:gridCol>
                <a:gridCol w="6232904">
                  <a:extLst>
                    <a:ext uri="{9D8B030D-6E8A-4147-A177-3AD203B41FA5}">
                      <a16:colId xmlns:a16="http://schemas.microsoft.com/office/drawing/2014/main" val="3712759891"/>
                    </a:ext>
                  </a:extLst>
                </a:gridCol>
                <a:gridCol w="1178294">
                  <a:extLst>
                    <a:ext uri="{9D8B030D-6E8A-4147-A177-3AD203B41FA5}">
                      <a16:colId xmlns:a16="http://schemas.microsoft.com/office/drawing/2014/main" val="1324160412"/>
                    </a:ext>
                  </a:extLst>
                </a:gridCol>
                <a:gridCol w="802464">
                  <a:extLst>
                    <a:ext uri="{9D8B030D-6E8A-4147-A177-3AD203B41FA5}">
                      <a16:colId xmlns:a16="http://schemas.microsoft.com/office/drawing/2014/main" val="127197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人才类型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职级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技术要求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需求数量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SDK</a:t>
                      </a:r>
                      <a:r>
                        <a:rPr lang="zh-CN" altLang="en-US" smtClean="0"/>
                        <a:t>开发人员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开发，</a:t>
                      </a:r>
                      <a:r>
                        <a:rPr lang="en-US" altLang="zh-CN" smtClean="0"/>
                        <a:t>JNI</a:t>
                      </a:r>
                      <a:r>
                        <a:rPr lang="zh-CN" altLang="en-US" smtClean="0"/>
                        <a:t>开发，组件化设计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1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P5-6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开发，</a:t>
                      </a:r>
                      <a:r>
                        <a:rPr lang="en-US" altLang="zh-CN" smtClean="0"/>
                        <a:t>NIO</a:t>
                      </a:r>
                      <a:r>
                        <a:rPr lang="zh-CN" altLang="en-US" smtClean="0"/>
                        <a:t>，多线程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5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后端开发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</a:t>
                      </a:r>
                      <a:r>
                        <a:rPr lang="en-US" altLang="zh-CN" smtClean="0"/>
                        <a:t>ElasticSearch</a:t>
                      </a:r>
                      <a:r>
                        <a:rPr lang="zh-CN" altLang="en-US" smtClean="0"/>
                        <a:t>，熟悉分词检索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8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P5-6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开发，</a:t>
                      </a:r>
                      <a:r>
                        <a:rPr lang="en-US" altLang="zh-CN" smtClean="0"/>
                        <a:t>NIO</a:t>
                      </a:r>
                      <a:r>
                        <a:rPr lang="zh-CN" altLang="en-US" smtClean="0"/>
                        <a:t>，多线程，算法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22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</a:t>
                      </a:r>
                      <a:r>
                        <a:rPr lang="en-US" altLang="zh-CN" smtClean="0"/>
                        <a:t>p2p</a:t>
                      </a:r>
                      <a:r>
                        <a:rPr lang="zh-CN" altLang="en-US" smtClean="0"/>
                        <a:t>网络，熟悉</a:t>
                      </a:r>
                      <a:r>
                        <a:rPr lang="en-US" altLang="zh-CN" smtClean="0"/>
                        <a:t>BT</a:t>
                      </a:r>
                      <a:r>
                        <a:rPr lang="zh-CN" altLang="en-US" smtClean="0"/>
                        <a:t>协议，熟悉</a:t>
                      </a: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53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P7-8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熟悉图引擎，海量数据存储和数据处理的数据工程师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31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前端开发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</a:t>
                      </a:r>
                      <a:r>
                        <a:rPr lang="en-US" altLang="zh-CN" smtClean="0"/>
                        <a:t>gwt</a:t>
                      </a:r>
                      <a:r>
                        <a:rPr lang="zh-CN" altLang="en-US" smtClean="0"/>
                        <a:t>开发，熟悉</a:t>
                      </a:r>
                      <a:r>
                        <a:rPr lang="en-US" altLang="zh-CN" smtClean="0"/>
                        <a:t>web</a:t>
                      </a:r>
                      <a:r>
                        <a:rPr lang="zh-CN" altLang="en-US" smtClean="0"/>
                        <a:t>组件化设计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P5-6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</a:t>
                      </a: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开发，熟悉</a:t>
                      </a:r>
                      <a:r>
                        <a:rPr lang="en-US" altLang="zh-CN" smtClean="0"/>
                        <a:t>gwt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js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css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html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7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安全算法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熟悉安全算法和版权保护算法工程师，熟练掌握</a:t>
                      </a: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c++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DRM</a:t>
                      </a:r>
                      <a:r>
                        <a:rPr lang="zh-CN" altLang="en-US" smtClean="0"/>
                        <a:t>系统设计师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P7-8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熟悉版权保护系统的设计，熟练掌握</a:t>
                      </a: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后端开发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P5-6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开发，</a:t>
                      </a:r>
                      <a:r>
                        <a:rPr lang="en-US" altLang="zh-CN" smtClean="0"/>
                        <a:t>NIO</a:t>
                      </a:r>
                      <a:r>
                        <a:rPr lang="zh-CN" altLang="en-US" smtClean="0"/>
                        <a:t>，多线程，算法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IOS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Android</a:t>
                      </a:r>
                      <a:r>
                        <a:rPr lang="zh-CN" altLang="en-US" smtClean="0"/>
                        <a:t>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P6-7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掌握</a:t>
                      </a:r>
                      <a:r>
                        <a:rPr lang="en-US" altLang="zh-CN" smtClean="0"/>
                        <a:t>object-c</a:t>
                      </a:r>
                      <a:r>
                        <a:rPr lang="zh-CN" altLang="en-US" smtClean="0"/>
                        <a:t>开发，掌握</a:t>
                      </a:r>
                      <a:r>
                        <a:rPr lang="en-US" altLang="zh-CN" smtClean="0"/>
                        <a:t>java android</a:t>
                      </a:r>
                      <a:r>
                        <a:rPr lang="zh-CN" altLang="en-US" smtClean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各</a:t>
                      </a:r>
                      <a:r>
                        <a:rPr lang="en-US" altLang="zh-CN" smtClean="0"/>
                        <a:t>2</a:t>
                      </a:r>
                      <a:r>
                        <a:rPr lang="zh-CN" altLang="en-US" smtClean="0"/>
                        <a:t>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1635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rot="5400000">
            <a:off x="402350" y="582679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03068" y="386585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人才需求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4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9" name="组合 20"/>
          <p:cNvGrpSpPr/>
          <p:nvPr/>
        </p:nvGrpSpPr>
        <p:grpSpPr bwMode="auto">
          <a:xfrm>
            <a:off x="1283556" y="2198742"/>
            <a:ext cx="9464675" cy="2386934"/>
            <a:chOff x="0" y="1900829"/>
            <a:chExt cx="9465015" cy="2386842"/>
          </a:xfrm>
        </p:grpSpPr>
        <p:sp>
          <p:nvSpPr>
            <p:cNvPr id="10" name="文本框 1"/>
            <p:cNvSpPr>
              <a:spLocks noChangeArrowheads="1"/>
            </p:cNvSpPr>
            <p:nvPr/>
          </p:nvSpPr>
          <p:spPr bwMode="auto">
            <a:xfrm>
              <a:off x="2387109" y="1900829"/>
              <a:ext cx="4170831" cy="1395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9600" b="1">
                  <a:solidFill>
                    <a:srgbClr val="2E75B6"/>
                  </a:solidFill>
                  <a:latin typeface="微软雅黑" pitchFamily="34" charset="-122"/>
                  <a:sym typeface="微软雅黑" pitchFamily="34" charset="-122"/>
                </a:rPr>
                <a:t>Thanks</a:t>
              </a:r>
              <a:endParaRPr lang="zh-CN" altLang="en-US" sz="9600"/>
            </a:p>
          </p:txBody>
        </p:sp>
        <p:grpSp>
          <p:nvGrpSpPr>
            <p:cNvPr id="12" name="组合 18"/>
            <p:cNvGrpSpPr/>
            <p:nvPr/>
          </p:nvGrpSpPr>
          <p:grpSpPr bwMode="auto">
            <a:xfrm>
              <a:off x="0" y="3711407"/>
              <a:ext cx="9465015" cy="576264"/>
              <a:chOff x="0" y="0"/>
              <a:chExt cx="9465015" cy="576264"/>
            </a:xfrm>
          </p:grpSpPr>
          <p:sp>
            <p:nvSpPr>
              <p:cNvPr id="13" name="矩形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54327" cy="57626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  追求卓越</a:t>
                </a:r>
                <a:endParaRPr lang="en-US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" name="矩形 12"/>
              <p:cNvSpPr>
                <a:spLocks noChangeArrowheads="1"/>
              </p:cNvSpPr>
              <p:nvPr/>
            </p:nvSpPr>
            <p:spPr bwMode="auto">
              <a:xfrm>
                <a:off x="1352599" y="24"/>
                <a:ext cx="1357361" cy="576240"/>
              </a:xfrm>
              <a:prstGeom prst="rect">
                <a:avLst/>
              </a:prstGeom>
              <a:solidFill>
                <a:srgbClr val="FF66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激       情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5" name="矩形 13"/>
              <p:cNvSpPr>
                <a:spLocks noChangeArrowheads="1"/>
              </p:cNvSpPr>
              <p:nvPr/>
            </p:nvSpPr>
            <p:spPr bwMode="auto">
              <a:xfrm>
                <a:off x="2706784" y="24"/>
                <a:ext cx="1357362" cy="57624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争       取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6" name="矩形 14"/>
              <p:cNvSpPr>
                <a:spLocks noChangeArrowheads="1"/>
              </p:cNvSpPr>
              <p:nvPr/>
            </p:nvSpPr>
            <p:spPr bwMode="auto">
              <a:xfrm>
                <a:off x="4062558" y="24"/>
                <a:ext cx="1355774" cy="576240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学       习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7" name="矩形 15"/>
              <p:cNvSpPr>
                <a:spLocks noChangeArrowheads="1"/>
              </p:cNvSpPr>
              <p:nvPr/>
            </p:nvSpPr>
            <p:spPr bwMode="auto">
              <a:xfrm>
                <a:off x="5408806" y="24"/>
                <a:ext cx="1355774" cy="576240"/>
              </a:xfrm>
              <a:prstGeom prst="rect">
                <a:avLst/>
              </a:prstGeom>
              <a:solidFill>
                <a:srgbClr val="00B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创       新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8" name="矩形 16"/>
              <p:cNvSpPr>
                <a:spLocks noChangeArrowheads="1"/>
              </p:cNvSpPr>
              <p:nvPr/>
            </p:nvSpPr>
            <p:spPr bwMode="auto">
              <a:xfrm>
                <a:off x="6764580" y="24"/>
                <a:ext cx="1354187" cy="576240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公       平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9" name="矩形 17"/>
              <p:cNvSpPr>
                <a:spLocks noChangeArrowheads="1"/>
              </p:cNvSpPr>
              <p:nvPr/>
            </p:nvSpPr>
            <p:spPr bwMode="auto">
              <a:xfrm>
                <a:off x="8107653" y="24"/>
                <a:ext cx="1357362" cy="576240"/>
              </a:xfrm>
              <a:prstGeom prst="rect">
                <a:avLst/>
              </a:prstGeom>
              <a:solidFill>
                <a:srgbClr val="7030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客户至上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65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578519" y="733680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79237" y="537586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的分布式多点部署和传输特性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全球对等分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布式部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署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对等节点异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步数据交换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资源共建共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享策略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安全性：传输安全，访问安全，权限控制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资源库分布式部署结构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Public\Documents\im\830917@nd\Image\bc780c96e7129e2d50104d443bc5ab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45" y="925713"/>
            <a:ext cx="9425710" cy="57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1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资源库垂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直应用部署结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构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Public\Documents\im\830917@nd\Image\438d7b95231665e8d6c0e9ba4993a3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470" y="1030791"/>
            <a:ext cx="9555060" cy="56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资源库分布式技术架构逻辑视图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7" y="953857"/>
            <a:ext cx="10665926" cy="59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4" y="400164"/>
            <a:ext cx="3280080" cy="160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资源库分布式技术架构逻辑视图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Users\Public\Documents\im\830917@nd\Image\fbb8a5fa4c1c51be0c0fdf3c7f1a2d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502"/>
            <a:ext cx="6777345" cy="636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51617" y="2721159"/>
            <a:ext cx="33003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务架构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节点管理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服务资源的对等设计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对等节点的数据交换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7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43914" y="4284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44632" y="2323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库分布式数据加载机制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9" y="824112"/>
            <a:ext cx="11932691" cy="6053591"/>
          </a:xfrm>
          <a:prstGeom prst="rect">
            <a:avLst/>
          </a:prstGeom>
        </p:spPr>
      </p:pic>
      <p:sp>
        <p:nvSpPr>
          <p:cNvPr id="6" name="流程图: 磁盘 5"/>
          <p:cNvSpPr/>
          <p:nvPr/>
        </p:nvSpPr>
        <p:spPr>
          <a:xfrm>
            <a:off x="9545489" y="2676088"/>
            <a:ext cx="109648" cy="2348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8623883" y="2273416"/>
            <a:ext cx="58723" cy="201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标注 14"/>
          <p:cNvSpPr/>
          <p:nvPr/>
        </p:nvSpPr>
        <p:spPr>
          <a:xfrm>
            <a:off x="10070123" y="2767434"/>
            <a:ext cx="895794" cy="230823"/>
          </a:xfrm>
          <a:prstGeom prst="wedgeRectCallout">
            <a:avLst>
              <a:gd name="adj1" fmla="val -86948"/>
              <a:gd name="adj2" fmla="val -25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ND</a:t>
            </a:r>
            <a:r>
              <a:rPr lang="zh-CN" altLang="en-US" sz="1200" smtClean="0"/>
              <a:t>资源库</a:t>
            </a:r>
            <a:endParaRPr lang="zh-CN" altLang="en-US" sz="1200"/>
          </a:p>
        </p:txBody>
      </p:sp>
      <p:sp>
        <p:nvSpPr>
          <p:cNvPr id="16" name="流程图: 磁盘 15"/>
          <p:cNvSpPr/>
          <p:nvPr/>
        </p:nvSpPr>
        <p:spPr>
          <a:xfrm>
            <a:off x="3129093" y="2328409"/>
            <a:ext cx="159391" cy="292683"/>
          </a:xfrm>
          <a:prstGeom prst="flowChartMagneticDisk">
            <a:avLst/>
          </a:prstGeom>
          <a:solidFill>
            <a:srgbClr val="FE5A3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/>
          <p:cNvSpPr/>
          <p:nvPr/>
        </p:nvSpPr>
        <p:spPr>
          <a:xfrm>
            <a:off x="8344573" y="2866743"/>
            <a:ext cx="167780" cy="26302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曲线连接符 38"/>
          <p:cNvCxnSpPr>
            <a:stCxn id="6" idx="1"/>
          </p:cNvCxnSpPr>
          <p:nvPr/>
        </p:nvCxnSpPr>
        <p:spPr>
          <a:xfrm rot="16200000" flipV="1">
            <a:off x="8990458" y="2066232"/>
            <a:ext cx="302005" cy="9177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endCxn id="17" idx="3"/>
          </p:cNvCxnSpPr>
          <p:nvPr/>
        </p:nvCxnSpPr>
        <p:spPr>
          <a:xfrm rot="10800000" flipV="1">
            <a:off x="8428463" y="2866742"/>
            <a:ext cx="1226674" cy="263027"/>
          </a:xfrm>
          <a:prstGeom prst="curvedConnector4">
            <a:avLst>
              <a:gd name="adj1" fmla="val 46581"/>
              <a:gd name="adj2" fmla="val 18691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16" idx="4"/>
            <a:endCxn id="17" idx="1"/>
          </p:cNvCxnSpPr>
          <p:nvPr/>
        </p:nvCxnSpPr>
        <p:spPr>
          <a:xfrm>
            <a:off x="3288484" y="2474751"/>
            <a:ext cx="5139979" cy="39199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endCxn id="6" idx="3"/>
          </p:cNvCxnSpPr>
          <p:nvPr/>
        </p:nvCxnSpPr>
        <p:spPr>
          <a:xfrm>
            <a:off x="3208788" y="2621093"/>
            <a:ext cx="6391525" cy="289887"/>
          </a:xfrm>
          <a:prstGeom prst="curvedConnector4">
            <a:avLst>
              <a:gd name="adj1" fmla="val 29227"/>
              <a:gd name="adj2" fmla="val 65634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7" idx="1"/>
            <a:endCxn id="16" idx="0"/>
          </p:cNvCxnSpPr>
          <p:nvPr/>
        </p:nvCxnSpPr>
        <p:spPr>
          <a:xfrm rot="16200000" flipH="1" flipV="1">
            <a:off x="5854740" y="-372535"/>
            <a:ext cx="152554" cy="5444456"/>
          </a:xfrm>
          <a:prstGeom prst="curvedConnector3">
            <a:avLst>
              <a:gd name="adj1" fmla="val -45229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线形标注 1(带强调线) 53"/>
          <p:cNvSpPr/>
          <p:nvPr/>
        </p:nvSpPr>
        <p:spPr>
          <a:xfrm>
            <a:off x="8838038" y="1571280"/>
            <a:ext cx="914400" cy="247650"/>
          </a:xfrm>
          <a:prstGeom prst="accentCallout1">
            <a:avLst>
              <a:gd name="adj1" fmla="val 18750"/>
              <a:gd name="adj2" fmla="val -8333"/>
              <a:gd name="adj3" fmla="val 277885"/>
              <a:gd name="adj4" fmla="val -16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省</a:t>
            </a:r>
            <a:r>
              <a:rPr lang="zh-CN" altLang="en-US" sz="1100" smtClean="0"/>
              <a:t>级中心</a:t>
            </a:r>
            <a:endParaRPr lang="zh-CN" altLang="en-US" sz="1100"/>
          </a:p>
        </p:txBody>
      </p:sp>
      <p:sp>
        <p:nvSpPr>
          <p:cNvPr id="55" name="线形标注 1(带强调线) 54"/>
          <p:cNvSpPr/>
          <p:nvPr/>
        </p:nvSpPr>
        <p:spPr>
          <a:xfrm>
            <a:off x="1895475" y="2003655"/>
            <a:ext cx="952500" cy="269760"/>
          </a:xfrm>
          <a:prstGeom prst="accentCallout1">
            <a:avLst>
              <a:gd name="adj1" fmla="val 114085"/>
              <a:gd name="adj2" fmla="val 103667"/>
              <a:gd name="adj3" fmla="val 161933"/>
              <a:gd name="adj4" fmla="val 130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美</a:t>
            </a:r>
            <a:r>
              <a:rPr lang="zh-CN" altLang="en-US" sz="1100" smtClean="0"/>
              <a:t>国中心</a:t>
            </a:r>
            <a:endParaRPr lang="zh-CN" altLang="en-US" sz="1100"/>
          </a:p>
        </p:txBody>
      </p:sp>
      <p:sp>
        <p:nvSpPr>
          <p:cNvPr id="57" name="线形标注 1(带强调线) 56"/>
          <p:cNvSpPr/>
          <p:nvPr/>
        </p:nvSpPr>
        <p:spPr>
          <a:xfrm>
            <a:off x="7820025" y="3495675"/>
            <a:ext cx="914400" cy="238125"/>
          </a:xfrm>
          <a:prstGeom prst="accentCallout1">
            <a:avLst>
              <a:gd name="adj1" fmla="val 18750"/>
              <a:gd name="adj2" fmla="val -8333"/>
              <a:gd name="adj3" fmla="val -195500"/>
              <a:gd name="adj4" fmla="val 55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印</a:t>
            </a:r>
            <a:r>
              <a:rPr lang="zh-CN" altLang="en-US" sz="1200" smtClean="0"/>
              <a:t>度中心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9220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54" grpId="0" animBg="1"/>
      <p:bldP spid="55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43914" y="4284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44632" y="2323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库分布式数据加载机制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9545489" y="2676088"/>
            <a:ext cx="109648" cy="2348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8623883" y="2273416"/>
            <a:ext cx="58723" cy="201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标注 14"/>
          <p:cNvSpPr/>
          <p:nvPr/>
        </p:nvSpPr>
        <p:spPr>
          <a:xfrm>
            <a:off x="10070123" y="2767434"/>
            <a:ext cx="895794" cy="230823"/>
          </a:xfrm>
          <a:prstGeom prst="wedgeRectCallout">
            <a:avLst>
              <a:gd name="adj1" fmla="val -86948"/>
              <a:gd name="adj2" fmla="val -25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ND</a:t>
            </a:r>
            <a:r>
              <a:rPr lang="zh-CN" altLang="en-US" sz="1200" smtClean="0"/>
              <a:t>资源库</a:t>
            </a:r>
            <a:endParaRPr lang="zh-CN" altLang="en-US" sz="1200"/>
          </a:p>
        </p:txBody>
      </p:sp>
      <p:sp>
        <p:nvSpPr>
          <p:cNvPr id="16" name="流程图: 磁盘 15"/>
          <p:cNvSpPr/>
          <p:nvPr/>
        </p:nvSpPr>
        <p:spPr>
          <a:xfrm>
            <a:off x="3129093" y="2328409"/>
            <a:ext cx="159391" cy="292683"/>
          </a:xfrm>
          <a:prstGeom prst="flowChartMagneticDisk">
            <a:avLst/>
          </a:prstGeom>
          <a:solidFill>
            <a:srgbClr val="FE5A3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/>
          <p:cNvSpPr/>
          <p:nvPr/>
        </p:nvSpPr>
        <p:spPr>
          <a:xfrm>
            <a:off x="8344573" y="2866743"/>
            <a:ext cx="167780" cy="26302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线形标注 1(带强调线) 53"/>
          <p:cNvSpPr/>
          <p:nvPr/>
        </p:nvSpPr>
        <p:spPr>
          <a:xfrm>
            <a:off x="8838038" y="1571280"/>
            <a:ext cx="914400" cy="247650"/>
          </a:xfrm>
          <a:prstGeom prst="accentCallout1">
            <a:avLst>
              <a:gd name="adj1" fmla="val 18750"/>
              <a:gd name="adj2" fmla="val -8333"/>
              <a:gd name="adj3" fmla="val 277885"/>
              <a:gd name="adj4" fmla="val -16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省</a:t>
            </a:r>
            <a:r>
              <a:rPr lang="zh-CN" altLang="en-US" sz="1100" smtClean="0"/>
              <a:t>级中心</a:t>
            </a:r>
            <a:endParaRPr lang="zh-CN" altLang="en-US" sz="1100"/>
          </a:p>
        </p:txBody>
      </p:sp>
      <p:sp>
        <p:nvSpPr>
          <p:cNvPr id="55" name="线形标注 1(带强调线) 54"/>
          <p:cNvSpPr/>
          <p:nvPr/>
        </p:nvSpPr>
        <p:spPr>
          <a:xfrm>
            <a:off x="1895475" y="2003655"/>
            <a:ext cx="952500" cy="269760"/>
          </a:xfrm>
          <a:prstGeom prst="accentCallout1">
            <a:avLst>
              <a:gd name="adj1" fmla="val 114085"/>
              <a:gd name="adj2" fmla="val 103667"/>
              <a:gd name="adj3" fmla="val 161933"/>
              <a:gd name="adj4" fmla="val 130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美</a:t>
            </a:r>
            <a:r>
              <a:rPr lang="zh-CN" altLang="en-US" sz="1100" smtClean="0"/>
              <a:t>国中心</a:t>
            </a:r>
            <a:endParaRPr lang="zh-CN" altLang="en-US" sz="1100"/>
          </a:p>
        </p:txBody>
      </p:sp>
      <p:sp>
        <p:nvSpPr>
          <p:cNvPr id="57" name="线形标注 1(带强调线) 56"/>
          <p:cNvSpPr/>
          <p:nvPr/>
        </p:nvSpPr>
        <p:spPr>
          <a:xfrm>
            <a:off x="7820025" y="3495675"/>
            <a:ext cx="914400" cy="238125"/>
          </a:xfrm>
          <a:prstGeom prst="accentCallout1">
            <a:avLst>
              <a:gd name="adj1" fmla="val 18750"/>
              <a:gd name="adj2" fmla="val -8333"/>
              <a:gd name="adj3" fmla="val -195500"/>
              <a:gd name="adj4" fmla="val 55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印</a:t>
            </a:r>
            <a:r>
              <a:rPr lang="zh-CN" altLang="en-US" sz="1200" smtClean="0"/>
              <a:t>度中心</a:t>
            </a:r>
            <a:endParaRPr lang="zh-CN" altLang="en-US" sz="1200"/>
          </a:p>
        </p:txBody>
      </p:sp>
      <p:sp>
        <p:nvSpPr>
          <p:cNvPr id="3" name="流程图: 多文档 2"/>
          <p:cNvSpPr/>
          <p:nvPr/>
        </p:nvSpPr>
        <p:spPr>
          <a:xfrm>
            <a:off x="9851048" y="2332843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多文档 21"/>
          <p:cNvSpPr/>
          <p:nvPr/>
        </p:nvSpPr>
        <p:spPr>
          <a:xfrm>
            <a:off x="9851048" y="2332843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多文档 23"/>
          <p:cNvSpPr/>
          <p:nvPr/>
        </p:nvSpPr>
        <p:spPr>
          <a:xfrm>
            <a:off x="9815146" y="2341461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多文档 24"/>
          <p:cNvSpPr/>
          <p:nvPr/>
        </p:nvSpPr>
        <p:spPr>
          <a:xfrm>
            <a:off x="8186371" y="1930170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多文档 25"/>
          <p:cNvSpPr/>
          <p:nvPr/>
        </p:nvSpPr>
        <p:spPr>
          <a:xfrm>
            <a:off x="3069409" y="1832032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7479855" y="2980923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8195258" y="1918841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3059884" y="1843903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多文档 29"/>
          <p:cNvSpPr/>
          <p:nvPr/>
        </p:nvSpPr>
        <p:spPr>
          <a:xfrm>
            <a:off x="8185733" y="1930169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多文档 30"/>
          <p:cNvSpPr/>
          <p:nvPr/>
        </p:nvSpPr>
        <p:spPr>
          <a:xfrm>
            <a:off x="9815146" y="2341461"/>
            <a:ext cx="438150" cy="34324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8838038" y="2003655"/>
            <a:ext cx="817099" cy="25843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3648075" y="1918841"/>
            <a:ext cx="4171950" cy="8481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3819525" y="2076450"/>
            <a:ext cx="5600700" cy="54464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648075" y="2474751"/>
            <a:ext cx="3676650" cy="655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27" idx="0"/>
          </p:cNvCxnSpPr>
          <p:nvPr/>
        </p:nvCxnSpPr>
        <p:spPr>
          <a:xfrm flipH="1">
            <a:off x="7729073" y="2328409"/>
            <a:ext cx="456660" cy="65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8623883" y="2866743"/>
            <a:ext cx="796342" cy="131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71579" y="3492684"/>
            <a:ext cx="10124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资源库支持多点部署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个节点之间根据交换策略进行智能数据交换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没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分资源数据进行异地至少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分的数据备份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无单点故障，无宕机故障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4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13242 -0.059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55339 -0.0743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69" y="-372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-0.41979 -0.0143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9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36159 0.16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73" y="812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-0.05807 0.1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75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19258 0.0900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pic>
        <p:nvPicPr>
          <p:cNvPr id="4097" name="Picture 1" descr="C:\Users\Public\Documents\im\830917@nd\Image\191d8a4c26bdd8d9c10fa8ea053296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67" y="1068098"/>
            <a:ext cx="9560129" cy="57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资源库分布式技术架构组件图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1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103821754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lang="zh-CN" altLang="en-US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1045</Words>
  <Application>Microsoft Office PowerPoint</Application>
  <PresentationFormat>宽屏</PresentationFormat>
  <Paragraphs>131</Paragraphs>
  <Slides>19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Open Sans</vt:lpstr>
      <vt:lpstr>Open Sans Light</vt:lpstr>
      <vt:lpstr>宋体</vt:lpstr>
      <vt:lpstr>微软雅黑</vt:lpstr>
      <vt:lpstr>Arial</vt:lpstr>
      <vt:lpstr>Calibri</vt:lpstr>
      <vt:lpstr>Calibri Light</vt:lpstr>
      <vt:lpstr>Franklin Gothic Medium</vt:lpstr>
      <vt:lpstr>Wingdings</vt:lpstr>
      <vt:lpstr>1_Office 主题</vt:lpstr>
      <vt:lpstr>ND资源库业务梳理和规划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张磊</cp:lastModifiedBy>
  <cp:revision>1843</cp:revision>
  <cp:lastPrinted>2016-03-28T14:58:17Z</cp:lastPrinted>
  <dcterms:created xsi:type="dcterms:W3CDTF">2014-03-11T02:58:00Z</dcterms:created>
  <dcterms:modified xsi:type="dcterms:W3CDTF">2016-04-01T13:29:55Z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