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991" r:id="rId2"/>
    <p:sldId id="1095" r:id="rId3"/>
    <p:sldId id="1080" r:id="rId4"/>
    <p:sldId id="1121" r:id="rId5"/>
    <p:sldId id="1120" r:id="rId6"/>
    <p:sldId id="1135" r:id="rId7"/>
    <p:sldId id="1123" r:id="rId8"/>
    <p:sldId id="1122" r:id="rId9"/>
    <p:sldId id="1119" r:id="rId10"/>
    <p:sldId id="1127" r:id="rId11"/>
    <p:sldId id="1124" r:id="rId12"/>
    <p:sldId id="1132" r:id="rId13"/>
    <p:sldId id="1128" r:id="rId14"/>
    <p:sldId id="1129" r:id="rId15"/>
    <p:sldId id="1130" r:id="rId16"/>
    <p:sldId id="1131" r:id="rId17"/>
    <p:sldId id="1125" r:id="rId18"/>
    <p:sldId id="1097" r:id="rId19"/>
    <p:sldId id="1098" r:id="rId20"/>
    <p:sldId id="1099" r:id="rId21"/>
    <p:sldId id="1100" r:id="rId22"/>
    <p:sldId id="1107" r:id="rId23"/>
    <p:sldId id="1101" r:id="rId24"/>
    <p:sldId id="1102" r:id="rId25"/>
    <p:sldId id="1103" r:id="rId26"/>
    <p:sldId id="1104" r:id="rId27"/>
    <p:sldId id="1105" r:id="rId28"/>
    <p:sldId id="1106" r:id="rId29"/>
    <p:sldId id="1108" r:id="rId30"/>
    <p:sldId id="1109" r:id="rId31"/>
    <p:sldId id="1110" r:id="rId32"/>
    <p:sldId id="1112" r:id="rId33"/>
    <p:sldId id="1126" r:id="rId34"/>
    <p:sldId id="1111" r:id="rId35"/>
    <p:sldId id="1133" r:id="rId36"/>
    <p:sldId id="1113" r:id="rId37"/>
    <p:sldId id="1116" r:id="rId38"/>
    <p:sldId id="1134" r:id="rId39"/>
    <p:sldId id="1117" r:id="rId40"/>
    <p:sldId id="1114" r:id="rId41"/>
    <p:sldId id="1115" r:id="rId42"/>
    <p:sldId id="1118" r:id="rId43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99A9"/>
    <a:srgbClr val="00D900"/>
    <a:srgbClr val="FD5D3D"/>
    <a:srgbClr val="612053"/>
    <a:srgbClr val="FFFFFF"/>
    <a:srgbClr val="FE5A3E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830" autoAdjust="0"/>
  </p:normalViewPr>
  <p:slideViewPr>
    <p:cSldViewPr snapToGrid="0">
      <p:cViewPr varScale="1">
        <p:scale>
          <a:sx n="114" d="100"/>
          <a:sy n="114" d="100"/>
        </p:scale>
        <p:origin x="120" y="390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dirty="0"/>
              <a:t>ND</a:t>
            </a:r>
            <a:r>
              <a:rPr lang="zh-CN" altLang="en-US" dirty="0"/>
              <a:t>资源库</a:t>
            </a:r>
            <a:r>
              <a:rPr lang="zh-CN" altLang="en-US"/>
              <a:t>业</a:t>
            </a:r>
            <a:r>
              <a:rPr lang="zh-CN" altLang="en-US" smtClean="0"/>
              <a:t>务梳理和规划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资源库主要资源类型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C:\Users\Public\Documents\im\830917@nd\Image\158e0c1be864f9c5f649d8f705f4bf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2" y="987044"/>
            <a:ext cx="9432876" cy="5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89678" y="3146563"/>
            <a:ext cx="7812644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对现有</a:t>
            </a: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资源库的业务内容进行梳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资源库的安全防护能力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Public\Documents\im\830917@nd\Image\ac409659fc3a9a01405b15c755f2a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68" y="890171"/>
            <a:ext cx="8101909" cy="58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9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资源库支撑业务能力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15" y="919468"/>
            <a:ext cx="9313969" cy="5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资源库对平台的适应能力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Public\Documents\im\830917@nd\Image\75bb8365b2c793626fbc755d1fabfc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1" y="930281"/>
            <a:ext cx="962977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5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资源库的扩展能力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5" name="Picture 1" descr="C:\Users\Public\Documents\im\830917@nd\Image\9d138feafc3c3095e8b8ba34cf38a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3" y="1448446"/>
            <a:ext cx="5451601" cy="41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Public\Documents\im\830917@nd\Image\2f2af90d36ede05a948d598f0156d0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00" y="1541206"/>
            <a:ext cx="5263140" cy="40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资源库的智能数据挖掘能力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9" name="Picture 1" descr="C:\Users\Public\Documents\im\830917@nd\Image\3db43a78e76a7d6a67ecb0359a9989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971492"/>
            <a:ext cx="8258175" cy="574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671582" y="2525086"/>
            <a:ext cx="4848836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确业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务模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块具体内容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资源入库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提供基于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的资源入库。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webUI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交互，资源入库。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提供资源编目工具，支持资源入库。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提供资源元数据的编辑以及验证。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支持资源标签标注。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支持资源关系的建立。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支持资源批量入库。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支持资源加密压缩入库。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待支持资源分布式上传同步。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资源公私有库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支持公私有库的创建和管理。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支持公有库资源管理。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支持跨库资源分享。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支持私有库的数据隔离。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支持私有库的权限管理。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支持个人库的资源管理。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支持公私有库的分享策略管理。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待支持分布式公私有库管理。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78519" y="733680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9237" y="53758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资源库的目标规划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异步数据交换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资源共建共享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安全的，快速的全球资源库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资源审核管理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支持资源创建，初始化，编辑，审核，转码，发布等状态的流程管理。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支持资源审核的管理以及审核追踪。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待支持资源审核策略的管理。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待支持资源审核分发。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待支持资源审核通知管理。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待支持资源审核处理绩效管理。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待支持资源审核积分策略管理。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资源关系管理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支持资源关系的创建、查询、编辑、删除。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支持资源关系标签、顺序、关系类型的管理。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支持资源关系的逐级查询。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支持资源和章节、知识点、教学目标的关系管理。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支持资源聚合关系的管理。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待支持资源关系的跨级查询。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待支持资源关系图谱查询。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资源检索服务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支持资源属性检索。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支持资源关系检索。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支持资源公私有库查询。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支持资源技术属性［格式，大小］查询。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支持教育属性查询，比如：交互程度、教学语言等。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支持地区语言查询。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待支持资源平台依赖性查询－－比如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Gear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待支统计排行查询。</a:t>
            </a: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统计管理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231" y="1185710"/>
            <a:ext cx="101249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支持资源下载量、浏览量、点赞量数据统计。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支持资源类型统计。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支持章节覆盖率统计。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支持资源总量统计。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支持时间范围统计。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待支持知识点覆盖率统计。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待支持教学目标覆盖率统计。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待支持区域资源统计。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待支持公私有库总量分布统计。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待支持公私有库增量统计。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待支持个人资源生产率统计。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资源评注管理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支持资源评价。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支持资源等级评价。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支持资源备注。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支持资源备注类型管理。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支持资源备注查询。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支持资源生命周期备注查询。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待支持资源评注审核管理。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待支持资源评注关键词过滤能力。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调度管理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支持资源任务调度管理。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支持任务调度取消。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支持任务调度状态回调。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支持任务调度分组管理。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支持任务调度优先级管理。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调度监控管理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支持任务调度队列监控。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支持任务状态监控。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支持任务异常监控。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支持任务队列处理日志监控。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资源转码服务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支持视频［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rmvb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avi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等常用格式转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mp4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］转码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VCD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DVD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视频等资源转码。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资源转码。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资源打包服务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支持互动课件打包。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支持课件颗粒打包。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支持习题打包。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支持以上资源预打包。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待支持客户端资源打包。</a:t>
            </a: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资源平台依赖管理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支持资源技术指标管理，比如：分辨率，采样率，媒体格式。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支持资源运行软件环境的管理，比如：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版本，操作系统版本，终端设备要求等。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支持网络环境要求管理：比如网络带宽要求，互联网连接形势要求。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支持硬件平台要求管理：比如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，内存，存储空间要求等。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待支持平台自动识别和适配。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资源库分布式部署结构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bc780c96e7129e2d50104d443bc5ab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45" y="925713"/>
            <a:ext cx="9425710" cy="57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分类纬度管理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支持细分领域的专业分类体系的管理。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支持分类数据编码和国标分类的映射。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支持分类纬度的自动扩展。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待支持多个标准体系的编码映射。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待支持分类纬度的自定义扩展。</a:t>
            </a:r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分类应用模式管理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支持根据场景构件自定义形势的分类应用模式。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支持分类应用模式的调整和移动。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待支持分类应用模式数据迁移。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待支持分类应用模式之间的数据映射。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源安全策略管理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支持针对对接业务系统的资源访问策略的管理。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支持公私有库，访问请求量，访问数据量，访问终端物理设备的策略管理。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支持资源粒度级别的安全私有对称加密认证策略。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支持资源公私有库分享权限策略管理。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支持个人库资源分享权限策略管理。</a:t>
            </a:r>
          </a:p>
        </p:txBody>
      </p:sp>
    </p:spTree>
    <p:extLst>
      <p:ext uri="{BB962C8B-B14F-4D97-AF65-F5344CB8AC3E}">
        <p14:creationId xmlns:p14="http://schemas.microsoft.com/office/powerpoint/2010/main" val="6292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764673" y="2994913"/>
            <a:ext cx="6662653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资源库后期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的工作计划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5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后期规划－资源版本管理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支持资源版本快照，满足资源引用的稳定性。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支持资源资源迭代开发，满足资源升级和变更。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支持资源版本更新通知。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支持资源版本更新后的教学目的更新记录。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DHT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存储，降低资源冗余存储。</a:t>
            </a:r>
          </a:p>
        </p:txBody>
      </p:sp>
    </p:spTree>
    <p:extLst>
      <p:ext uri="{BB962C8B-B14F-4D97-AF65-F5344CB8AC3E}">
        <p14:creationId xmlns:p14="http://schemas.microsoft.com/office/powerpoint/2010/main" val="4683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划－基于</a:t>
            </a:r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网络的资源分发平台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建全球化的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资源分发网络。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提供基于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DHT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HTTP3.0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时代的基于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NRL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的资源寻址服务。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范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资源包装规范，科学的管理和组合资源。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现基于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协议的数据交换机制，快速、近距离的网络传输资源。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4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后期规划－资源推荐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支持根据教学理论和实践模型［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ADDIE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］，实现基于教学目标的资源推荐。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支持根据教学方法类型，实现资源的推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荐。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持根据教学设计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案、学案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能组装课件和学件，提升教师的教学设计能力。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支持根据学生学习行为数据，推荐个性化学件。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支持智能组合课件的能力。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支持智能组合学件的能力。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支持智能组卷的能力。</a:t>
            </a:r>
          </a:p>
        </p:txBody>
      </p:sp>
    </p:spTree>
    <p:extLst>
      <p:ext uri="{BB962C8B-B14F-4D97-AF65-F5344CB8AC3E}">
        <p14:creationId xmlns:p14="http://schemas.microsoft.com/office/powerpoint/2010/main" val="1047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后期规划－资源门户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支持资源推广。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支持资源征集活动的发布。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支持优质资源的展示。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支持最新资源的展示。</a:t>
            </a:r>
          </a:p>
        </p:txBody>
      </p:sp>
    </p:spTree>
    <p:extLst>
      <p:ext uri="{BB962C8B-B14F-4D97-AF65-F5344CB8AC3E}">
        <p14:creationId xmlns:p14="http://schemas.microsoft.com/office/powerpoint/2010/main" val="7854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划－跨领域资源复用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208" y="1323138"/>
            <a:ext cx="101249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支持多分类应用模式下的资源审核复用。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 descr="C:\Users\Public\Documents\im\830917@nd\Image\b4d5e0b018c03b13a77dae938905b6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12" y="2008014"/>
            <a:ext cx="8051164" cy="47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后期规划－云端渲染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支持视频资源的云端渲染。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资源的云端渲染。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资源的云端渲染。</a:t>
            </a:r>
          </a:p>
        </p:txBody>
      </p:sp>
    </p:spTree>
    <p:extLst>
      <p:ext uri="{BB962C8B-B14F-4D97-AF65-F5344CB8AC3E}">
        <p14:creationId xmlns:p14="http://schemas.microsoft.com/office/powerpoint/2010/main" val="1088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资源库垂直部署和应用结构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Public\Documents\im\830917@nd\Image\438d7b95231665e8d6c0e9ba4993a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70" y="1030791"/>
            <a:ext cx="9555060" cy="5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资源的云端预览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资源的云端在线预览。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资源的在线设计。</a:t>
            </a:r>
          </a:p>
        </p:txBody>
      </p:sp>
    </p:spTree>
    <p:extLst>
      <p:ext uri="{BB962C8B-B14F-4D97-AF65-F5344CB8AC3E}">
        <p14:creationId xmlns:p14="http://schemas.microsoft.com/office/powerpoint/2010/main" val="7158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后期规划－资源超市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应用工厂，整合现有资源库中的资源，开发增值应用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持资源的在线销售。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支持资源的供应商管理。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支持资源销售账单管理。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支持资源对账管理。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支持资源的支付管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7" y="953857"/>
            <a:ext cx="10665926" cy="59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3280080" cy="160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fbb8a5fa4c1c51be0c0fdf3c7f1a2d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502"/>
            <a:ext cx="6777345" cy="63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pic>
        <p:nvPicPr>
          <p:cNvPr id="4097" name="Picture 1" descr="C:\Users\Public\Documents\im\830917@nd\Image\191d8a4c26bdd8d9c10fa8ea053296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1068098"/>
            <a:ext cx="9560129" cy="57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资源库分布式技术架构组件图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27171" y="492444"/>
            <a:ext cx="4253" cy="1588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2533460" cy="1747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资源库分布式应用部署结构图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14" y="-63354"/>
            <a:ext cx="7796736" cy="69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资源库业务模块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927254"/>
            <a:ext cx="9093200" cy="59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2493</Words>
  <Application>Microsoft Office PowerPoint</Application>
  <PresentationFormat>宽屏</PresentationFormat>
  <Paragraphs>257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Franklin Gothic Medium</vt:lpstr>
      <vt:lpstr>Wingdings</vt:lpstr>
      <vt:lpstr>1_Office 主题</vt:lpstr>
      <vt:lpstr>ND资源库业务梳理和规划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1805</cp:revision>
  <dcterms:created xsi:type="dcterms:W3CDTF">2014-03-11T02:58:00Z</dcterms:created>
  <dcterms:modified xsi:type="dcterms:W3CDTF">2016-03-28T14:00:03Z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