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vml" ContentType="application/vnd.openxmlformats-officedocument.vmlDrawi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991" r:id="rId2"/>
    <p:sldId id="1095" r:id="rId3"/>
    <p:sldId id="1080" r:id="rId4"/>
    <p:sldId id="1097" r:id="rId5"/>
    <p:sldId id="1098" r:id="rId6"/>
    <p:sldId id="1099" r:id="rId7"/>
    <p:sldId id="1100" r:id="rId8"/>
    <p:sldId id="1107" r:id="rId9"/>
    <p:sldId id="1101" r:id="rId10"/>
    <p:sldId id="1102" r:id="rId11"/>
    <p:sldId id="1103" r:id="rId12"/>
    <p:sldId id="1104" r:id="rId13"/>
    <p:sldId id="1105" r:id="rId14"/>
    <p:sldId id="1106" r:id="rId15"/>
    <p:sldId id="1108" r:id="rId16"/>
    <p:sldId id="1109" r:id="rId17"/>
    <p:sldId id="1110" r:id="rId18"/>
    <p:sldId id="1112" r:id="rId19"/>
    <p:sldId id="1111" r:id="rId20"/>
    <p:sldId id="1113" r:id="rId21"/>
    <p:sldId id="1116" r:id="rId22"/>
    <p:sldId id="1117" r:id="rId23"/>
    <p:sldId id="1114" r:id="rId24"/>
    <p:sldId id="1115" r:id="rId25"/>
    <p:sldId id="1118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4">
          <p15:clr>
            <a:srgbClr val="A4A3A4"/>
          </p15:clr>
        </p15:guide>
        <p15:guide id="2" pos="21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99A9"/>
    <a:srgbClr val="00D900"/>
    <a:srgbClr val="FD5D3D"/>
    <a:srgbClr val="612053"/>
    <a:srgbClr val="FFFFFF"/>
    <a:srgbClr val="FE5A3E"/>
    <a:srgbClr val="0D1655"/>
    <a:srgbClr val="ED7D31"/>
    <a:srgbClr val="BB0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6" autoAdjust="0"/>
    <p:restoredTop sz="95541" autoAdjust="0"/>
  </p:normalViewPr>
  <p:slideViewPr>
    <p:cSldViewPr snapToGrid="0">
      <p:cViewPr varScale="1">
        <p:scale>
          <a:sx n="100" d="100"/>
          <a:sy n="100" d="100"/>
        </p:scale>
        <p:origin x="168" y="240"/>
      </p:cViewPr>
      <p:guideLst>
        <p:guide orient="horz" pos="2126"/>
        <p:guide pos="3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34"/>
        <p:guide pos="21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5B7F0-EA63-4C0D-9E04-442451976120}" type="datetimeFigureOut">
              <a:rPr lang="zh-CN" altLang="en-US" smtClean="0"/>
              <a:pPr/>
              <a:t>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4CA97-F791-4B0D-B6BC-B937D7EA6B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8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16/3/16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00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2AC7-036F-424F-A6EB-24732E6F8CBE}" type="datetime1">
              <a:rPr lang="zh-CN" altLang="en-US" smtClean="0"/>
              <a:pPr/>
              <a:t>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C5AC-7F8C-BE4E-B16A-C02790D672F1}" type="datetime1">
              <a:rPr lang="zh-CN" altLang="en-US" smtClean="0"/>
              <a:pPr/>
              <a:t>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ounded Rectangle 24"/>
          <p:cNvSpPr/>
          <p:nvPr userDrawn="1"/>
        </p:nvSpPr>
        <p:spPr>
          <a:xfrm>
            <a:off x="829345" y="6548700"/>
            <a:ext cx="485546" cy="201864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297F9D"/>
              </a:solidFill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758180" y="6511047"/>
            <a:ext cx="635855" cy="278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b="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13105">
              <a:defRPr/>
            </a:pPr>
            <a:fld id="{48F63A3B-78C7-47BE-AE5E-E10140E04643}" type="slidenum">
              <a:rPr lang="en-US" smtClean="0">
                <a:solidFill>
                  <a:srgbClr val="FAFAFA"/>
                </a:solidFill>
              </a:rPr>
              <a:pPr defTabSz="713105">
                <a:defRPr/>
              </a:pPr>
              <a:t>‹#›</a:t>
            </a:fld>
            <a:endParaRPr lang="en-US" dirty="0">
              <a:solidFill>
                <a:srgbClr val="FAFAFA"/>
              </a:solidFill>
            </a:endParaRPr>
          </a:p>
        </p:txBody>
      </p:sp>
      <p:sp>
        <p:nvSpPr>
          <p:cNvPr id="14" name="Rounded Rectangle 14"/>
          <p:cNvSpPr/>
          <p:nvPr userDrawn="1"/>
        </p:nvSpPr>
        <p:spPr>
          <a:xfrm flipV="1">
            <a:off x="830591" y="6456631"/>
            <a:ext cx="10603230" cy="1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9BBC57"/>
              </a:solidFill>
            </a:endParaRPr>
          </a:p>
        </p:txBody>
      </p:sp>
      <p:sp>
        <p:nvSpPr>
          <p:cNvPr id="15" name="Freeform 539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1898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sp>
        <p:nvSpPr>
          <p:cNvPr id="16" name="Freeform 539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 flipH="1">
            <a:off x="1097569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4710023" y="6465631"/>
            <a:ext cx="4107478" cy="323165"/>
            <a:chOff x="3847105" y="6437053"/>
            <a:chExt cx="4107478" cy="323165"/>
          </a:xfrm>
        </p:grpSpPr>
        <p:sp>
          <p:nvSpPr>
            <p:cNvPr id="17" name="TextBox 19"/>
            <p:cNvSpPr txBox="1"/>
            <p:nvPr userDrawn="1"/>
          </p:nvSpPr>
          <p:spPr>
            <a:xfrm>
              <a:off x="3972776" y="6437053"/>
              <a:ext cx="39818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13105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k12.101.com</a:t>
              </a:r>
              <a:endParaRPr lang="bg-BG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8" name="Oval 25"/>
            <p:cNvSpPr/>
            <p:nvPr userDrawn="1"/>
          </p:nvSpPr>
          <p:spPr>
            <a:xfrm>
              <a:off x="5438102" y="6587736"/>
              <a:ext cx="55320" cy="55320"/>
            </a:xfrm>
            <a:prstGeom prst="ellipse">
              <a:avLst/>
            </a:prstGeom>
            <a:solidFill>
              <a:srgbClr val="2FC9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13105">
                <a:defRPr/>
              </a:pPr>
              <a:endParaRPr lang="bg-BG" sz="1405" kern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3847105" y="6500260"/>
              <a:ext cx="170599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华渔未来教育科技有限公司</a:t>
              </a:r>
              <a:endParaRPr lang="zh-CN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9DCF6E-5DE3-B649-8B84-FEFFE2409DB5}" type="datetime1">
              <a:rPr lang="zh-CN" altLang="en-US" smtClean="0"/>
              <a:pPr/>
              <a:t>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20B6-AAF4-CB4C-AC58-F7AF357AAA88}" type="datetime1">
              <a:rPr lang="zh-CN" altLang="en-US" smtClean="0"/>
              <a:pPr/>
              <a:t>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9524-E876-D942-A6CC-39C160F551D8}" type="datetime1">
              <a:rPr lang="zh-CN" altLang="en-US" smtClean="0"/>
              <a:pPr/>
              <a:t>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62E-79F8-2B43-8E2A-31A2BE20A266}" type="datetime1">
              <a:rPr lang="zh-CN" altLang="en-US" smtClean="0"/>
              <a:pPr/>
              <a:t>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AB0-2B5A-8145-8481-74379D3F77E0}" type="datetime1">
              <a:rPr lang="zh-CN" altLang="en-US" smtClean="0"/>
              <a:pPr/>
              <a:t>16/3/16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525E-D048-BD45-A745-B3E3443D2D10}" type="datetime1">
              <a:rPr lang="zh-CN" altLang="en-US" smtClean="0"/>
              <a:pPr/>
              <a:t>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FE78-740A-4D43-96EF-7B1CE020F78E}" type="datetime1">
              <a:rPr lang="zh-CN" altLang="en-US" smtClean="0"/>
              <a:pPr/>
              <a:t>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78FB8-9F68-1E4A-B62A-2AED53BDA0C7}" type="datetime1">
              <a:rPr lang="zh-CN" altLang="en-US" smtClean="0"/>
              <a:pPr/>
              <a:t>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E766-8968-A543-9737-F5FAAD1F20DE}" type="datetime1">
              <a:rPr lang="zh-CN" altLang="en-US" smtClean="0"/>
              <a:pPr/>
              <a:t>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内容占位符 7" descr="logo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>
          <a:xfrm>
            <a:off x="11118215" y="12065"/>
            <a:ext cx="1048385" cy="1171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2401" y="1933778"/>
            <a:ext cx="11627198" cy="2852737"/>
          </a:xfrm>
        </p:spPr>
        <p:txBody>
          <a:bodyPr/>
          <a:lstStyle/>
          <a:p>
            <a:r>
              <a:rPr lang="en-US" altLang="zh-CN" smtClean="0"/>
              <a:t>ND</a:t>
            </a:r>
            <a:r>
              <a:rPr lang="zh-CN" altLang="en-US" smtClean="0"/>
              <a:t>资源库业务能力汇总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资源评注管理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支持资源评价。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支持资源等级评价。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支持资源备注。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支持资源备注类型管理。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支持资源备注查询。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支持资源生命周期备注查询。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待支持资源评注审核管理。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待支持资源评注关键词过滤能力。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调度管理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支持资源任务调度管理。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支持任务调度取消。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支持任务调度状态回调。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支持任务调度分组管理。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支持任务调度优先级管理。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调度监控管理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支持任务调度队列监控。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支持任务状态监控。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支持任务异常监控。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支持任务队列处理日志监控。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资源转码服务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转码。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支持视频［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rmvb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avi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wmv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等常用格式转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mp4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］转码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转码。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VCD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DVD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视频等资源转码。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资源转码。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资源打包服务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支持互动课件打包。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支持课件颗粒打包。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支持习题打包。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支持以上资源预打包。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待支持客户端资源打包。</a:t>
            </a:r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资源平台依赖管理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支持资源技术指标管理，比如：分辨率，采样率，媒体格式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支持资源运行软件环境的管理，比如：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版本，操作系统版本，终端设备要求等。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支持网络环境要求管理：比如网络带宽要求，互联网连接形势要求。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支持硬件平台要求管理：比如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，内存，存储空间要求等。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待支持平台自动识别和适配。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分类纬度管理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支持细分领域的专业分类体系的管理。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支持分类数据编码和国标分类的映射。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支持分类纬度的自动扩展。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待支持多个标准体系的编码映射。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待支持分类纬度的自定义扩展。</a:t>
            </a:r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分类应用模式管理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支持根据场景构件自定义形势的分类应用模式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支持分类应用模式的调整和移动。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待支持分类应用模式数据迁移。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待支持分类应用模式之间的数据映射。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6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进行中－资源安全策略管理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支持针对对接业务系统的资源访问策略的管理。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支持公私有库，访问请求量，访问数据量，访问终端物理设备的策略管理。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支持资源粒度级别的安全私有对称加密认证策略。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支持资源公私有库分享权限策略管理。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支持个人库资源分享权限策略管理。</a:t>
            </a:r>
          </a:p>
        </p:txBody>
      </p:sp>
    </p:spTree>
    <p:extLst>
      <p:ext uri="{BB962C8B-B14F-4D97-AF65-F5344CB8AC3E}">
        <p14:creationId xmlns:p14="http://schemas.microsoft.com/office/powerpoint/2010/main" val="6292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后期规划－资源版本管理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支持资源版本快照，满足资源引用的稳定性。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支持资源资源迭代开发，满足资源升级和变更。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支持资源版本更新通知。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支持资源版本更新后的教学目的更新记录。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DHT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存储，降低资源冗余存储。</a:t>
            </a:r>
          </a:p>
        </p:txBody>
      </p:sp>
    </p:spTree>
    <p:extLst>
      <p:ext uri="{BB962C8B-B14F-4D97-AF65-F5344CB8AC3E}">
        <p14:creationId xmlns:p14="http://schemas.microsoft.com/office/powerpoint/2010/main" val="4683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对现有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资源库的业务内容进行梳理，明确现有能力对业务的支撑情况。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确每个业务模块之间的关系和模块业务内容。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资源库后期的业务开展进行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深入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规划。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后期规划－资源推荐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支持根据教学理论和实践模型［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ADDIE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］，实现基于教学目标的资源推荐。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支持根据教学方法类型，实现资源的推荐。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支持根据学生学习行为数据，推荐个性化学件。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支持智能组合课件的能力。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支持智能组合学件的能力。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支持智能组卷的能力。</a:t>
            </a:r>
          </a:p>
        </p:txBody>
      </p:sp>
    </p:spTree>
    <p:extLst>
      <p:ext uri="{BB962C8B-B14F-4D97-AF65-F5344CB8AC3E}">
        <p14:creationId xmlns:p14="http://schemas.microsoft.com/office/powerpoint/2010/main" val="10470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后期规划－资源门户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支持资源推广。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支持资源征集活动的发布。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支持优质资源的展示。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支持最新资源的展示。</a:t>
            </a:r>
          </a:p>
        </p:txBody>
      </p:sp>
    </p:spTree>
    <p:extLst>
      <p:ext uri="{BB962C8B-B14F-4D97-AF65-F5344CB8AC3E}">
        <p14:creationId xmlns:p14="http://schemas.microsoft.com/office/powerpoint/2010/main" val="7854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后期规划－云端渲染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支持视频资源的云端渲染。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资源的云端渲染。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资源的云端渲染。</a:t>
            </a:r>
          </a:p>
        </p:txBody>
      </p:sp>
    </p:spTree>
    <p:extLst>
      <p:ext uri="{BB962C8B-B14F-4D97-AF65-F5344CB8AC3E}">
        <p14:creationId xmlns:p14="http://schemas.microsoft.com/office/powerpoint/2010/main" val="10880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后期规划－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资源的云端预览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资源的云端在线预览。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资源的在线设计。</a:t>
            </a:r>
          </a:p>
        </p:txBody>
      </p:sp>
    </p:spTree>
    <p:extLst>
      <p:ext uri="{BB962C8B-B14F-4D97-AF65-F5344CB8AC3E}">
        <p14:creationId xmlns:p14="http://schemas.microsoft.com/office/powerpoint/2010/main" val="7158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后期规划－资源超市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支持资源的在线销售。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支持资源的供应商管理。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支持资源销售账单管理。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支持资源对账管理。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支持资源的支付管理。</a:t>
            </a:r>
          </a:p>
        </p:txBody>
      </p:sp>
    </p:spTree>
    <p:extLst>
      <p:ext uri="{BB962C8B-B14F-4D97-AF65-F5344CB8AC3E}">
        <p14:creationId xmlns:p14="http://schemas.microsoft.com/office/powerpoint/2010/main" val="6622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grpSp>
        <p:nvGrpSpPr>
          <p:cNvPr id="9" name="组合 20"/>
          <p:cNvGrpSpPr/>
          <p:nvPr/>
        </p:nvGrpSpPr>
        <p:grpSpPr bwMode="auto">
          <a:xfrm>
            <a:off x="1283556" y="2198742"/>
            <a:ext cx="9464675" cy="2386934"/>
            <a:chOff x="0" y="1900829"/>
            <a:chExt cx="9465015" cy="2386842"/>
          </a:xfrm>
        </p:grpSpPr>
        <p:sp>
          <p:nvSpPr>
            <p:cNvPr id="10" name="文本框 1"/>
            <p:cNvSpPr>
              <a:spLocks noChangeArrowheads="1"/>
            </p:cNvSpPr>
            <p:nvPr/>
          </p:nvSpPr>
          <p:spPr bwMode="auto">
            <a:xfrm>
              <a:off x="2387109" y="1900829"/>
              <a:ext cx="4170831" cy="1395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9600" b="1">
                  <a:solidFill>
                    <a:srgbClr val="2E75B6"/>
                  </a:solidFill>
                  <a:latin typeface="微软雅黑" pitchFamily="34" charset="-122"/>
                  <a:sym typeface="微软雅黑" pitchFamily="34" charset="-122"/>
                </a:rPr>
                <a:t>Thanks</a:t>
              </a:r>
              <a:endParaRPr lang="zh-CN" altLang="en-US" sz="9600"/>
            </a:p>
          </p:txBody>
        </p:sp>
        <p:grpSp>
          <p:nvGrpSpPr>
            <p:cNvPr id="12" name="组合 18"/>
            <p:cNvGrpSpPr/>
            <p:nvPr/>
          </p:nvGrpSpPr>
          <p:grpSpPr bwMode="auto">
            <a:xfrm>
              <a:off x="0" y="3711407"/>
              <a:ext cx="9465015" cy="576264"/>
              <a:chOff x="0" y="0"/>
              <a:chExt cx="9465015" cy="576264"/>
            </a:xfrm>
          </p:grpSpPr>
          <p:sp>
            <p:nvSpPr>
              <p:cNvPr id="13" name="矩形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54327" cy="57626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  追求卓越</a:t>
                </a:r>
                <a:endParaRPr lang="en-US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" name="矩形 12"/>
              <p:cNvSpPr>
                <a:spLocks noChangeArrowheads="1"/>
              </p:cNvSpPr>
              <p:nvPr/>
            </p:nvSpPr>
            <p:spPr bwMode="auto">
              <a:xfrm>
                <a:off x="1352599" y="24"/>
                <a:ext cx="1357361" cy="576240"/>
              </a:xfrm>
              <a:prstGeom prst="rect">
                <a:avLst/>
              </a:prstGeom>
              <a:solidFill>
                <a:srgbClr val="FF66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激       情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5" name="矩形 13"/>
              <p:cNvSpPr>
                <a:spLocks noChangeArrowheads="1"/>
              </p:cNvSpPr>
              <p:nvPr/>
            </p:nvSpPr>
            <p:spPr bwMode="auto">
              <a:xfrm>
                <a:off x="2706784" y="24"/>
                <a:ext cx="1357362" cy="57624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争       取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6" name="矩形 14"/>
              <p:cNvSpPr>
                <a:spLocks noChangeArrowheads="1"/>
              </p:cNvSpPr>
              <p:nvPr/>
            </p:nvSpPr>
            <p:spPr bwMode="auto">
              <a:xfrm>
                <a:off x="4062558" y="24"/>
                <a:ext cx="1355774" cy="576240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学       习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7" name="矩形 15"/>
              <p:cNvSpPr>
                <a:spLocks noChangeArrowheads="1"/>
              </p:cNvSpPr>
              <p:nvPr/>
            </p:nvSpPr>
            <p:spPr bwMode="auto">
              <a:xfrm>
                <a:off x="5408806" y="24"/>
                <a:ext cx="1355774" cy="576240"/>
              </a:xfrm>
              <a:prstGeom prst="rect">
                <a:avLst/>
              </a:prstGeom>
              <a:solidFill>
                <a:srgbClr val="00B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创       新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8" name="矩形 16"/>
              <p:cNvSpPr>
                <a:spLocks noChangeArrowheads="1"/>
              </p:cNvSpPr>
              <p:nvPr/>
            </p:nvSpPr>
            <p:spPr bwMode="auto">
              <a:xfrm>
                <a:off x="6764580" y="24"/>
                <a:ext cx="1354187" cy="576240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公       平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9" name="矩形 17"/>
              <p:cNvSpPr>
                <a:spLocks noChangeArrowheads="1"/>
              </p:cNvSpPr>
              <p:nvPr/>
            </p:nvSpPr>
            <p:spPr bwMode="auto">
              <a:xfrm>
                <a:off x="8107653" y="24"/>
                <a:ext cx="1357362" cy="576240"/>
              </a:xfrm>
              <a:prstGeom prst="rect">
                <a:avLst/>
              </a:prstGeom>
              <a:solidFill>
                <a:srgbClr val="7030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客户至上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65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资源库业务模块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927254"/>
            <a:ext cx="9093200" cy="59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资源入库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提供基于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的资源入库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webUI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交互，资源入库。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提供资源编目工具，支持资源入库。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提供资源元数据的编辑以及验证。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支持资源标签标注。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支持资源关系的建立。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支持资源批量入库。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支持资源加密压缩入库。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待支持资源分布式上传同步。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资源公私有库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支持公私有库的创建和管理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支持公有库资源管理。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支持跨库资源分享。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支持私有库的数据隔离。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支持私有库的权限管理。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支持个人库的资源管理。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支持公私有库的分享策略管理。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待支持分布式公私有库管理。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资源审核管理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支持资源创建，初始化，编辑，审核，转码，发布等状态的流程管理。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支持资源审核的管理以及审核追踪。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待支持资源审核策略的管理。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待支持资源审核分发。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待支持资源审核通知管理。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待支持资源审核处理绩效管理。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待支持资源审核积分策略管理。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资源关系管理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支持资源关系的创建、查询、编辑、删除。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支持资源关系标签、顺序、关系类型的管理。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支持资源关系的逐级查询。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支持资源和章节、知识点、教学目标的关系管理。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支持资源聚合关系的管理。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待支持资源关系的跨级查询。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待支持资源关系图谱查询。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资源检索服务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支持资源属性检索。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支持资源关系检索。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支持资源公私有库查询。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支持资源技术属性［格式，大小］查询。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支持教育属性查询，比如：交互程度、教学语言等。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支持地区语言查询。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待支持资源平台依赖性查询－－比如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Gear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平台，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平台，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WP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平台，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待支统计排行查询。</a:t>
            </a:r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统计管理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2231" y="1185710"/>
            <a:ext cx="1012494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支持资源下载量、浏览量、点赞量数据统计。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支持资源类型统计。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支持章节覆盖率统计。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支持资源总量统计。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支持时间范围统计。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待支持知识点覆盖率统计。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待支持教学目标覆盖率统计。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待支持区域资源统计。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待支持公私有库总量分布统计。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待支持公私有库增量统计。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待支持个人资源生产率统计。</a:t>
            </a:r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103821754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lang="zh-CN" altLang="en-US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1248</Words>
  <Application>Microsoft Macintosh PowerPoint</Application>
  <PresentationFormat>宽屏</PresentationFormat>
  <Paragraphs>205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Calibri</vt:lpstr>
      <vt:lpstr>Calibri Light</vt:lpstr>
      <vt:lpstr>Franklin Gothic Medium</vt:lpstr>
      <vt:lpstr>Open Sans</vt:lpstr>
      <vt:lpstr>Open Sans Light</vt:lpstr>
      <vt:lpstr>Wingdings</vt:lpstr>
      <vt:lpstr>宋体</vt:lpstr>
      <vt:lpstr>微软雅黑</vt:lpstr>
      <vt:lpstr>Arial</vt:lpstr>
      <vt:lpstr>1_Office 主题</vt:lpstr>
      <vt:lpstr>ND资源库业务能力汇总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用户</cp:lastModifiedBy>
  <cp:revision>1778</cp:revision>
  <dcterms:created xsi:type="dcterms:W3CDTF">2014-03-11T02:58:00Z</dcterms:created>
  <dcterms:modified xsi:type="dcterms:W3CDTF">2016-03-16T16:36:30Z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