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91" r:id="rId2"/>
    <p:sldId id="1095" r:id="rId3"/>
    <p:sldId id="1080" r:id="rId4"/>
    <p:sldId id="1145" r:id="rId5"/>
    <p:sldId id="1142" r:id="rId6"/>
    <p:sldId id="1143" r:id="rId7"/>
    <p:sldId id="1144" r:id="rId8"/>
    <p:sldId id="1146" r:id="rId9"/>
    <p:sldId id="1147" r:id="rId10"/>
    <p:sldId id="1118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00D900"/>
    <a:srgbClr val="FFFFFF"/>
    <a:srgbClr val="0000FF"/>
    <a:srgbClr val="FE99A9"/>
    <a:srgbClr val="FD5D3D"/>
    <a:srgbClr val="612053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 autoAdjust="0"/>
    <p:restoredTop sz="90446" autoAdjust="0"/>
  </p:normalViewPr>
  <p:slideViewPr>
    <p:cSldViewPr snapToGrid="0">
      <p:cViewPr varScale="1">
        <p:scale>
          <a:sx n="97" d="100"/>
          <a:sy n="97" d="100"/>
        </p:scale>
        <p:origin x="488" y="20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pPr algn="r"/>
            <a:r>
              <a:rPr lang="en-US" altLang="zh-CN" dirty="0"/>
              <a:t>ND</a:t>
            </a:r>
            <a:r>
              <a:rPr lang="zh-CN" altLang="en-US" dirty="0"/>
              <a:t>资源库智慧知识引擎讨论</a:t>
            </a:r>
            <a:r>
              <a:rPr lang="zh-CN" altLang="en-US" dirty="0" smtClean="0"/>
              <a:t>方案</a:t>
            </a:r>
            <a:br>
              <a:rPr lang="zh-CN" altLang="en-US" dirty="0" smtClean="0"/>
            </a:br>
            <a:r>
              <a:rPr lang="en-US" altLang="zh-CN" sz="3600" dirty="0" smtClean="0"/>
              <a:t>Johnny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讨论提纲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教学目标结构化提案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智能分词器的设计提案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字典设计以及多语言字典设计提案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分词结果匹配资源的设计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提案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智能课件的设计提案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教学目标结构化设计提案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022302"/>
            <a:ext cx="10579100" cy="5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教学目标结构化设计提案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0" y="1077965"/>
            <a:ext cx="10641088" cy="56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智能分词器设计提案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76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主分词器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4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子分词器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8750" y="2392973"/>
            <a:ext cx="2019300" cy="631418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行为能力子分词器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3215889"/>
            <a:ext cx="2019300" cy="6173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中心词子分词器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8750" y="4023347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条件子分</a:t>
            </a:r>
            <a:r>
              <a:rPr kumimoji="1" lang="zh-CN" altLang="en-US" dirty="0" smtClean="0">
                <a:solidFill>
                  <a:schemeClr val="tx1"/>
                </a:solidFill>
              </a:rPr>
              <a:t>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7600" y="2392973"/>
            <a:ext cx="2019300" cy="6314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结构化分词器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8750" y="4818105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评测标准子分词器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68750" y="5626934"/>
            <a:ext cx="2019300" cy="604631"/>
          </a:xfrm>
          <a:prstGeom prst="rect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主体子分词器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978" y="5014849"/>
            <a:ext cx="165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教学目标</a:t>
            </a:r>
            <a:endParaRPr kumimoji="1" lang="zh-CN" altLang="en-US"/>
          </a:p>
        </p:txBody>
      </p:sp>
      <p:cxnSp>
        <p:nvCxnSpPr>
          <p:cNvPr id="13" name="直线箭头连接符 12"/>
          <p:cNvCxnSpPr>
            <a:stCxn id="5" idx="0"/>
          </p:cNvCxnSpPr>
          <p:nvPr/>
        </p:nvCxnSpPr>
        <p:spPr>
          <a:xfrm flipV="1">
            <a:off x="1190478" y="3215889"/>
            <a:ext cx="0" cy="179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69137" y="40233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输入源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>
            <a:stCxn id="10" idx="3"/>
            <a:endCxn id="7" idx="1"/>
          </p:cNvCxnSpPr>
          <p:nvPr/>
        </p:nvCxnSpPr>
        <p:spPr>
          <a:xfrm>
            <a:off x="3136900" y="2708682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3"/>
            <a:endCxn id="8" idx="1"/>
          </p:cNvCxnSpPr>
          <p:nvPr/>
        </p:nvCxnSpPr>
        <p:spPr>
          <a:xfrm>
            <a:off x="3136900" y="2708682"/>
            <a:ext cx="825500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  <a:endCxn id="9" idx="1"/>
          </p:cNvCxnSpPr>
          <p:nvPr/>
        </p:nvCxnSpPr>
        <p:spPr>
          <a:xfrm>
            <a:off x="3136900" y="2708682"/>
            <a:ext cx="831850" cy="161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11" idx="1"/>
          </p:cNvCxnSpPr>
          <p:nvPr/>
        </p:nvCxnSpPr>
        <p:spPr>
          <a:xfrm>
            <a:off x="3136900" y="2708682"/>
            <a:ext cx="831850" cy="241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0" idx="3"/>
            <a:endCxn id="12" idx="1"/>
          </p:cNvCxnSpPr>
          <p:nvPr/>
        </p:nvCxnSpPr>
        <p:spPr>
          <a:xfrm>
            <a:off x="3136900" y="2708682"/>
            <a:ext cx="831850" cy="32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07200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歧义处理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19900" y="3027972"/>
            <a:ext cx="2019300" cy="631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歧义处理器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/>
          <p:cNvCxnSpPr>
            <a:stCxn id="7" idx="3"/>
            <a:endCxn id="28" idx="1"/>
          </p:cNvCxnSpPr>
          <p:nvPr/>
        </p:nvCxnSpPr>
        <p:spPr>
          <a:xfrm>
            <a:off x="5988050" y="2708682"/>
            <a:ext cx="831850" cy="63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8" idx="3"/>
            <a:endCxn id="28" idx="1"/>
          </p:cNvCxnSpPr>
          <p:nvPr/>
        </p:nvCxnSpPr>
        <p:spPr>
          <a:xfrm flipV="1">
            <a:off x="5981700" y="3343681"/>
            <a:ext cx="838200" cy="1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9" idx="3"/>
            <a:endCxn id="28" idx="1"/>
          </p:cNvCxnSpPr>
          <p:nvPr/>
        </p:nvCxnSpPr>
        <p:spPr>
          <a:xfrm flipV="1">
            <a:off x="5988050" y="3343681"/>
            <a:ext cx="831850" cy="98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3"/>
            <a:endCxn id="28" idx="1"/>
          </p:cNvCxnSpPr>
          <p:nvPr/>
        </p:nvCxnSpPr>
        <p:spPr>
          <a:xfrm flipV="1">
            <a:off x="5988050" y="3343681"/>
            <a:ext cx="831850" cy="17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2" idx="3"/>
            <a:endCxn id="28" idx="1"/>
          </p:cNvCxnSpPr>
          <p:nvPr/>
        </p:nvCxnSpPr>
        <p:spPr>
          <a:xfrm flipV="1">
            <a:off x="5988050" y="3343681"/>
            <a:ext cx="831850" cy="258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46748" y="1460500"/>
            <a:ext cx="20193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停用词处理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71050" y="3027972"/>
            <a:ext cx="2019300" cy="6314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无法处理词处理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>
            <a:stCxn id="28" idx="3"/>
            <a:endCxn id="40" idx="1"/>
          </p:cNvCxnSpPr>
          <p:nvPr/>
        </p:nvCxnSpPr>
        <p:spPr>
          <a:xfrm>
            <a:off x="8839200" y="3343681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55200" y="4502962"/>
            <a:ext cx="1651000" cy="91440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选词分类标签处理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>
            <a:stCxn id="40" idx="2"/>
            <a:endCxn id="43" idx="0"/>
          </p:cNvCxnSpPr>
          <p:nvPr/>
        </p:nvCxnSpPr>
        <p:spPr>
          <a:xfrm>
            <a:off x="10680700" y="3659390"/>
            <a:ext cx="0" cy="8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685375" y="577347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D900"/>
                </a:solidFill>
              </a:rPr>
              <a:t>知识点、目标分类要求、</a:t>
            </a:r>
            <a:r>
              <a:rPr kumimoji="1" lang="zh-CN" altLang="en-US" smtClean="0">
                <a:solidFill>
                  <a:srgbClr val="00D900"/>
                </a:solidFill>
              </a:rPr>
              <a:t>条件内容标签等</a:t>
            </a:r>
            <a:endParaRPr kumimoji="1" lang="zh-CN" altLang="en-US">
              <a:solidFill>
                <a:srgbClr val="00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字典设计以及多语言字典设计提案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250" y="1473200"/>
            <a:ext cx="18415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结构化介词字典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3250" y="2324100"/>
            <a:ext cx="184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学科知识点字典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3250" y="3112193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能力要求字典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250" y="4612181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条件字典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3250" y="5362175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主体字典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3250" y="3862187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评测标准字典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11900" y="1473200"/>
            <a:ext cx="1841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排除词字典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23774" y="1598821"/>
            <a:ext cx="36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用于拆分教学目标，</a:t>
            </a:r>
            <a:r>
              <a:rPr kumimoji="1" lang="zh-CN" altLang="en-US" smtClean="0">
                <a:solidFill>
                  <a:schemeClr val="bg1"/>
                </a:solidFill>
              </a:rPr>
              <a:t>用于主分词器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3774" y="2444993"/>
            <a:ext cx="346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用于中心词分析，用于子分词器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3774" y="3194227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用于能力级别分析，用于子分词器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3774" y="394919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用于评测要求分析，用于子分词器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23774" y="46942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用于条件词分析，用于子分词器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3774" y="544420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用于主题词分析，用于子分词器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1815" y="21394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用于排除词语或者停用词分析，用于子分词器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81460" y="4659696"/>
            <a:ext cx="3995004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字典来源于此库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、不同的字典通过分类标签来区分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、同一个词可以出现在多个字典里面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分词结果匹配资源的设计提案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3482241" y="2019300"/>
            <a:ext cx="2133600" cy="1104900"/>
          </a:xfrm>
          <a:prstGeom prst="horizontalScroll">
            <a:avLst/>
          </a:prstGeom>
          <a:solidFill>
            <a:srgbClr val="FE5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</a:rPr>
              <a:t>分词处理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5961991" y="2329434"/>
            <a:ext cx="978408" cy="48463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86549" y="2250384"/>
            <a:ext cx="1638300" cy="635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标签检索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4400" y="3929962"/>
            <a:ext cx="14097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教学目标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6" idx="0"/>
            <a:endCxn id="3" idx="2"/>
          </p:cNvCxnSpPr>
          <p:nvPr/>
        </p:nvCxnSpPr>
        <p:spPr>
          <a:xfrm flipV="1">
            <a:off x="2889250" y="2986088"/>
            <a:ext cx="1659791" cy="94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折角形 8"/>
          <p:cNvSpPr/>
          <p:nvPr/>
        </p:nvSpPr>
        <p:spPr>
          <a:xfrm>
            <a:off x="7489749" y="4044956"/>
            <a:ext cx="1231900" cy="684413"/>
          </a:xfrm>
          <a:prstGeom prst="foldedCorner">
            <a:avLst/>
          </a:prstGeom>
          <a:solidFill>
            <a:srgbClr val="00D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资源列表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5" idx="2"/>
            <a:endCxn id="9" idx="0"/>
          </p:cNvCxnSpPr>
          <p:nvPr/>
        </p:nvCxnSpPr>
        <p:spPr>
          <a:xfrm>
            <a:off x="8105699" y="2885384"/>
            <a:ext cx="0" cy="11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分词结果匹配资源的设计提案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931" y="1616752"/>
            <a:ext cx="101249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教学目标分词处理后，将会根据此库的分类，定位教学目标所具有的标准的标签信息。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/>
              </a:rPr>
              <a:t>分类纬度标签定位资源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和教学目标相关的分类标签体系有：教学目标分类体系，学科分类体系，教材版本分类体系，适用对象分类体系。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和教学目标直接相关的资源：知识与技能资源数据，情感与态度资源数据，过程与方法资源数据，字词库资源数据。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通过结构化拆解和分析后，我们能够实现：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、资源的复用：跨版本，跨地域，跨语言等。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、资源推荐：推荐真对教学目标相关的资源。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、智能课件：通过教学目标分析拆解，结合教学设计，智能生成课件和学件以及评测题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智能课件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设计提案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679" y="1457726"/>
            <a:ext cx="101249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明确教学目标后，根据教学目标中心词所匹配的知识图谱以及学习路径，给定教学方法推荐设计。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根据教学设计的阶段性和连续性，编写教学设计。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根据教学设计各阶段的教学方法描述，推荐教学方法匹配的教学资源。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根据教学资源的引用频度和评价热度，合成课件。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根据合成的课件用户可以进行微调生产。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534</Words>
  <Application>Microsoft Macintosh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Franklin Gothic Medium</vt:lpstr>
      <vt:lpstr>Open Sans</vt:lpstr>
      <vt:lpstr>Open Sans Light</vt:lpstr>
      <vt:lpstr>Wingdings</vt:lpstr>
      <vt:lpstr>宋体</vt:lpstr>
      <vt:lpstr>微软雅黑</vt:lpstr>
      <vt:lpstr>Arial</vt:lpstr>
      <vt:lpstr>1_Office 主题</vt:lpstr>
      <vt:lpstr>ND资源库智慧知识引擎讨论方案 Johnny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1847</cp:revision>
  <cp:lastPrinted>2016-03-28T14:58:17Z</cp:lastPrinted>
  <dcterms:created xsi:type="dcterms:W3CDTF">2014-03-11T02:58:00Z</dcterms:created>
  <dcterms:modified xsi:type="dcterms:W3CDTF">2016-04-06T06:27:54Z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