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vml" ContentType="application/vnd.openxmlformats-officedocument.vmlDrawi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91" r:id="rId2"/>
    <p:sldId id="1095" r:id="rId3"/>
    <p:sldId id="1080" r:id="rId4"/>
    <p:sldId id="1145" r:id="rId5"/>
    <p:sldId id="1142" r:id="rId6"/>
    <p:sldId id="1143" r:id="rId7"/>
    <p:sldId id="1144" r:id="rId8"/>
    <p:sldId id="1118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4">
          <p15:clr>
            <a:srgbClr val="A4A3A4"/>
          </p15:clr>
        </p15:guide>
        <p15:guide id="2" pos="21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00D900"/>
    <a:srgbClr val="FFFFFF"/>
    <a:srgbClr val="0000FF"/>
    <a:srgbClr val="FE99A9"/>
    <a:srgbClr val="FD5D3D"/>
    <a:srgbClr val="612053"/>
    <a:srgbClr val="0D1655"/>
    <a:srgbClr val="ED7D31"/>
    <a:srgbClr val="BB0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7" autoAdjust="0"/>
    <p:restoredTop sz="93153" autoAdjust="0"/>
  </p:normalViewPr>
  <p:slideViewPr>
    <p:cSldViewPr snapToGrid="0">
      <p:cViewPr varScale="1">
        <p:scale>
          <a:sx n="100" d="100"/>
          <a:sy n="100" d="100"/>
        </p:scale>
        <p:origin x="176" y="176"/>
      </p:cViewPr>
      <p:guideLst>
        <p:guide orient="horz" pos="2126"/>
        <p:guide pos="3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34"/>
        <p:guide pos="21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5B7F0-EA63-4C0D-9E04-442451976120}" type="datetimeFigureOut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4CA97-F791-4B0D-B6BC-B937D7EA6B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8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00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2AC7-036F-424F-A6EB-24732E6F8CBE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C5AC-7F8C-BE4E-B16A-C02790D672F1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ounded Rectangle 24"/>
          <p:cNvSpPr/>
          <p:nvPr userDrawn="1"/>
        </p:nvSpPr>
        <p:spPr>
          <a:xfrm>
            <a:off x="829345" y="6548700"/>
            <a:ext cx="485546" cy="201864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297F9D"/>
              </a:solidFill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758180" y="6511047"/>
            <a:ext cx="635855" cy="278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b="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13105">
              <a:defRPr/>
            </a:pPr>
            <a:fld id="{48F63A3B-78C7-47BE-AE5E-E10140E04643}" type="slidenum">
              <a:rPr lang="en-US" smtClean="0">
                <a:solidFill>
                  <a:srgbClr val="FAFAFA"/>
                </a:solidFill>
              </a:rPr>
              <a:pPr defTabSz="713105">
                <a:defRPr/>
              </a:pPr>
              <a:t>‹#›</a:t>
            </a:fld>
            <a:endParaRPr lang="en-US" dirty="0">
              <a:solidFill>
                <a:srgbClr val="FAFAFA"/>
              </a:solidFill>
            </a:endParaRPr>
          </a:p>
        </p:txBody>
      </p:sp>
      <p:sp>
        <p:nvSpPr>
          <p:cNvPr id="14" name="Rounded Rectangle 14"/>
          <p:cNvSpPr/>
          <p:nvPr userDrawn="1"/>
        </p:nvSpPr>
        <p:spPr>
          <a:xfrm flipV="1">
            <a:off x="830591" y="6456631"/>
            <a:ext cx="10603230" cy="1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9BBC57"/>
              </a:solidFill>
            </a:endParaRPr>
          </a:p>
        </p:txBody>
      </p:sp>
      <p:sp>
        <p:nvSpPr>
          <p:cNvPr id="15" name="Freeform 539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1898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sp>
        <p:nvSpPr>
          <p:cNvPr id="16" name="Freeform 539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 flipH="1">
            <a:off x="1097569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4710023" y="6465631"/>
            <a:ext cx="4107478" cy="323165"/>
            <a:chOff x="3847105" y="6437053"/>
            <a:chExt cx="4107478" cy="323165"/>
          </a:xfrm>
        </p:grpSpPr>
        <p:sp>
          <p:nvSpPr>
            <p:cNvPr id="17" name="TextBox 19"/>
            <p:cNvSpPr txBox="1"/>
            <p:nvPr userDrawn="1"/>
          </p:nvSpPr>
          <p:spPr>
            <a:xfrm>
              <a:off x="3972776" y="6437053"/>
              <a:ext cx="39818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13105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k12.101.com</a:t>
              </a:r>
              <a:endParaRPr lang="bg-BG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8" name="Oval 25"/>
            <p:cNvSpPr/>
            <p:nvPr userDrawn="1"/>
          </p:nvSpPr>
          <p:spPr>
            <a:xfrm>
              <a:off x="5438102" y="6587736"/>
              <a:ext cx="55320" cy="55320"/>
            </a:xfrm>
            <a:prstGeom prst="ellipse">
              <a:avLst/>
            </a:prstGeom>
            <a:solidFill>
              <a:srgbClr val="2FC9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13105">
                <a:defRPr/>
              </a:pPr>
              <a:endParaRPr lang="bg-BG" sz="1405" kern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3847105" y="6500260"/>
              <a:ext cx="170599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华渔未来教育科技有限公司</a:t>
              </a:r>
              <a:endParaRPr lang="zh-CN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9DCF6E-5DE3-B649-8B84-FEFFE2409DB5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20B6-AAF4-CB4C-AC58-F7AF357AAA88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9524-E876-D942-A6CC-39C160F551D8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62E-79F8-2B43-8E2A-31A2BE20A266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AB0-2B5A-8145-8481-74379D3F77E0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525E-D048-BD45-A745-B3E3443D2D10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FE78-740A-4D43-96EF-7B1CE020F78E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78FB8-9F68-1E4A-B62A-2AED53BDA0C7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E766-8968-A543-9737-F5FAAD1F20DE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内容占位符 7" descr="logo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>
          <a:xfrm>
            <a:off x="11118215" y="12065"/>
            <a:ext cx="1048385" cy="1171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2401" y="1933778"/>
            <a:ext cx="11627198" cy="2852737"/>
          </a:xfrm>
        </p:spPr>
        <p:txBody>
          <a:bodyPr/>
          <a:lstStyle/>
          <a:p>
            <a:pPr algn="r"/>
            <a:r>
              <a:rPr lang="en-US" altLang="zh-CN" dirty="0"/>
              <a:t>ND</a:t>
            </a:r>
            <a:r>
              <a:rPr lang="zh-CN" altLang="en-US" dirty="0"/>
              <a:t>资源库智慧知识引擎讨论</a:t>
            </a:r>
            <a:r>
              <a:rPr lang="zh-CN" altLang="en-US" dirty="0" smtClean="0"/>
              <a:t>方案</a:t>
            </a:r>
            <a:br>
              <a:rPr lang="zh-CN" altLang="en-US" dirty="0" smtClean="0"/>
            </a:br>
            <a:r>
              <a:rPr lang="en-US" altLang="zh-CN" sz="3600" dirty="0" smtClean="0"/>
              <a:t>Johnny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578519" y="733680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79237" y="537586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讨论提纲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教学目标结构化提案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智能分词器的设计提案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字典设计以及多语言字典设计提案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分词结果匹配资源的设计提案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教学目标结构化设计提案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022302"/>
            <a:ext cx="10579100" cy="56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教学目标结构化设计提案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5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智能分词器设计提案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7600" y="1460500"/>
            <a:ext cx="20193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主分词器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62400" y="1460500"/>
            <a:ext cx="20193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子分词器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68750" y="2392973"/>
            <a:ext cx="2019300" cy="631418"/>
          </a:xfrm>
          <a:prstGeom prst="rect">
            <a:avLst/>
          </a:prstGeom>
          <a:solidFill>
            <a:srgbClr val="00D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行为能力子分词器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2400" y="3215889"/>
            <a:ext cx="2019300" cy="617331"/>
          </a:xfrm>
          <a:prstGeom prst="rect">
            <a:avLst/>
          </a:prstGeom>
          <a:solidFill>
            <a:srgbClr val="00D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中心词子分词器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68750" y="4023347"/>
            <a:ext cx="2019300" cy="604631"/>
          </a:xfrm>
          <a:prstGeom prst="rect">
            <a:avLst/>
          </a:prstGeom>
          <a:solidFill>
            <a:srgbClr val="00D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条件子分</a:t>
            </a:r>
            <a:r>
              <a:rPr kumimoji="1" lang="zh-CN" altLang="en-US" dirty="0" smtClean="0">
                <a:solidFill>
                  <a:schemeClr val="tx1"/>
                </a:solidFill>
              </a:rPr>
              <a:t>词器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7600" y="2392973"/>
            <a:ext cx="2019300" cy="6314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结构化分词器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8750" y="4818105"/>
            <a:ext cx="2019300" cy="604631"/>
          </a:xfrm>
          <a:prstGeom prst="rect">
            <a:avLst/>
          </a:prstGeom>
          <a:solidFill>
            <a:srgbClr val="00D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评测标准子分词器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68750" y="5626934"/>
            <a:ext cx="2019300" cy="604631"/>
          </a:xfrm>
          <a:prstGeom prst="rect">
            <a:avLst/>
          </a:prstGeom>
          <a:solidFill>
            <a:srgbClr val="00D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主体子分词器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978" y="5014849"/>
            <a:ext cx="1651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教学目标</a:t>
            </a:r>
            <a:endParaRPr kumimoji="1" lang="zh-CN" altLang="en-US"/>
          </a:p>
        </p:txBody>
      </p:sp>
      <p:cxnSp>
        <p:nvCxnSpPr>
          <p:cNvPr id="13" name="直线箭头连接符 12"/>
          <p:cNvCxnSpPr>
            <a:stCxn id="5" idx="0"/>
          </p:cNvCxnSpPr>
          <p:nvPr/>
        </p:nvCxnSpPr>
        <p:spPr>
          <a:xfrm flipV="1">
            <a:off x="1190478" y="3215889"/>
            <a:ext cx="0" cy="179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69137" y="40233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输入源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6" name="直线箭头连接符 15"/>
          <p:cNvCxnSpPr>
            <a:stCxn id="10" idx="3"/>
            <a:endCxn id="7" idx="1"/>
          </p:cNvCxnSpPr>
          <p:nvPr/>
        </p:nvCxnSpPr>
        <p:spPr>
          <a:xfrm>
            <a:off x="3136900" y="2708682"/>
            <a:ext cx="83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3"/>
            <a:endCxn id="8" idx="1"/>
          </p:cNvCxnSpPr>
          <p:nvPr/>
        </p:nvCxnSpPr>
        <p:spPr>
          <a:xfrm>
            <a:off x="3136900" y="2708682"/>
            <a:ext cx="825500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0" idx="3"/>
            <a:endCxn id="9" idx="1"/>
          </p:cNvCxnSpPr>
          <p:nvPr/>
        </p:nvCxnSpPr>
        <p:spPr>
          <a:xfrm>
            <a:off x="3136900" y="2708682"/>
            <a:ext cx="831850" cy="161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0" idx="3"/>
            <a:endCxn id="11" idx="1"/>
          </p:cNvCxnSpPr>
          <p:nvPr/>
        </p:nvCxnSpPr>
        <p:spPr>
          <a:xfrm>
            <a:off x="3136900" y="2708682"/>
            <a:ext cx="831850" cy="241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0" idx="3"/>
            <a:endCxn id="12" idx="1"/>
          </p:cNvCxnSpPr>
          <p:nvPr/>
        </p:nvCxnSpPr>
        <p:spPr>
          <a:xfrm>
            <a:off x="3136900" y="2708682"/>
            <a:ext cx="831850" cy="322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807200" y="1460500"/>
            <a:ext cx="20193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歧义处理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819900" y="3027972"/>
            <a:ext cx="2019300" cy="631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歧义处理器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6" name="直线箭头连接符 25"/>
          <p:cNvCxnSpPr>
            <a:stCxn id="7" idx="3"/>
            <a:endCxn id="28" idx="1"/>
          </p:cNvCxnSpPr>
          <p:nvPr/>
        </p:nvCxnSpPr>
        <p:spPr>
          <a:xfrm>
            <a:off x="5988050" y="2708682"/>
            <a:ext cx="831850" cy="63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8" idx="3"/>
            <a:endCxn id="28" idx="1"/>
          </p:cNvCxnSpPr>
          <p:nvPr/>
        </p:nvCxnSpPr>
        <p:spPr>
          <a:xfrm flipV="1">
            <a:off x="5981700" y="3343681"/>
            <a:ext cx="838200" cy="18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9" idx="3"/>
            <a:endCxn id="28" idx="1"/>
          </p:cNvCxnSpPr>
          <p:nvPr/>
        </p:nvCxnSpPr>
        <p:spPr>
          <a:xfrm flipV="1">
            <a:off x="5988050" y="3343681"/>
            <a:ext cx="831850" cy="98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1" idx="3"/>
            <a:endCxn id="28" idx="1"/>
          </p:cNvCxnSpPr>
          <p:nvPr/>
        </p:nvCxnSpPr>
        <p:spPr>
          <a:xfrm flipV="1">
            <a:off x="5988050" y="3343681"/>
            <a:ext cx="831850" cy="177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2" idx="3"/>
            <a:endCxn id="28" idx="1"/>
          </p:cNvCxnSpPr>
          <p:nvPr/>
        </p:nvCxnSpPr>
        <p:spPr>
          <a:xfrm flipV="1">
            <a:off x="5988050" y="3343681"/>
            <a:ext cx="831850" cy="258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646748" y="1460500"/>
            <a:ext cx="20193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停用词处理</a:t>
            </a:r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671050" y="3027972"/>
            <a:ext cx="2019300" cy="6314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无法处理词处理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/>
          <p:cNvCxnSpPr>
            <a:stCxn id="28" idx="3"/>
            <a:endCxn id="40" idx="1"/>
          </p:cNvCxnSpPr>
          <p:nvPr/>
        </p:nvCxnSpPr>
        <p:spPr>
          <a:xfrm>
            <a:off x="8839200" y="3343681"/>
            <a:ext cx="83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855200" y="4502962"/>
            <a:ext cx="1651000" cy="91440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选词分类标签处理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44"/>
          <p:cNvCxnSpPr>
            <a:stCxn id="40" idx="2"/>
            <a:endCxn id="43" idx="0"/>
          </p:cNvCxnSpPr>
          <p:nvPr/>
        </p:nvCxnSpPr>
        <p:spPr>
          <a:xfrm>
            <a:off x="10680700" y="3659390"/>
            <a:ext cx="0" cy="8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685375" y="577347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D900"/>
                </a:solidFill>
              </a:rPr>
              <a:t>知识点、目标分类要求、</a:t>
            </a:r>
            <a:r>
              <a:rPr kumimoji="1" lang="zh-CN" altLang="en-US" smtClean="0">
                <a:solidFill>
                  <a:srgbClr val="00D900"/>
                </a:solidFill>
              </a:rPr>
              <a:t>条件内容标签等</a:t>
            </a:r>
            <a:endParaRPr kumimoji="1" lang="zh-CN" altLang="en-US">
              <a:solidFill>
                <a:srgbClr val="00D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字典设计以及多语言字典设计提案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3250" y="1473200"/>
            <a:ext cx="18415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结构化介词字典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3250" y="2324100"/>
            <a:ext cx="184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学科知识点字典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3250" y="3112193"/>
            <a:ext cx="1841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能力要求字典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3250" y="4612181"/>
            <a:ext cx="1841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条件字典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3250" y="5362175"/>
            <a:ext cx="1841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主体字典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3250" y="3862187"/>
            <a:ext cx="1841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评测标准字典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11900" y="1473200"/>
            <a:ext cx="1841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排除词字典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分词结果匹配资源的设计提案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横卷形 2"/>
          <p:cNvSpPr/>
          <p:nvPr/>
        </p:nvSpPr>
        <p:spPr>
          <a:xfrm>
            <a:off x="3482241" y="2019300"/>
            <a:ext cx="2133600" cy="1104900"/>
          </a:xfrm>
          <a:prstGeom prst="horizontalScroll">
            <a:avLst/>
          </a:prstGeom>
          <a:solidFill>
            <a:srgbClr val="FE5A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bg1"/>
                </a:solidFill>
              </a:rPr>
              <a:t>分词处理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" name="虚尾箭头 3"/>
          <p:cNvSpPr/>
          <p:nvPr/>
        </p:nvSpPr>
        <p:spPr>
          <a:xfrm>
            <a:off x="5961991" y="2329434"/>
            <a:ext cx="978408" cy="484632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86549" y="2250384"/>
            <a:ext cx="1638300" cy="635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标签检索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84400" y="3929962"/>
            <a:ext cx="14097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教学目标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6" idx="0"/>
            <a:endCxn id="3" idx="2"/>
          </p:cNvCxnSpPr>
          <p:nvPr/>
        </p:nvCxnSpPr>
        <p:spPr>
          <a:xfrm flipV="1">
            <a:off x="2889250" y="2986088"/>
            <a:ext cx="1659791" cy="94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折角形 8"/>
          <p:cNvSpPr/>
          <p:nvPr/>
        </p:nvSpPr>
        <p:spPr>
          <a:xfrm>
            <a:off x="7489749" y="4044956"/>
            <a:ext cx="1231900" cy="684413"/>
          </a:xfrm>
          <a:prstGeom prst="foldedCorner">
            <a:avLst/>
          </a:prstGeom>
          <a:solidFill>
            <a:srgbClr val="00D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资源列表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线箭头连接符 10"/>
          <p:cNvCxnSpPr>
            <a:stCxn id="5" idx="2"/>
            <a:endCxn id="9" idx="0"/>
          </p:cNvCxnSpPr>
          <p:nvPr/>
        </p:nvCxnSpPr>
        <p:spPr>
          <a:xfrm>
            <a:off x="8105699" y="2885384"/>
            <a:ext cx="0" cy="115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9" name="组合 20"/>
          <p:cNvGrpSpPr/>
          <p:nvPr/>
        </p:nvGrpSpPr>
        <p:grpSpPr bwMode="auto">
          <a:xfrm>
            <a:off x="1283556" y="2198742"/>
            <a:ext cx="9464675" cy="2386934"/>
            <a:chOff x="0" y="1900829"/>
            <a:chExt cx="9465015" cy="2386842"/>
          </a:xfrm>
        </p:grpSpPr>
        <p:sp>
          <p:nvSpPr>
            <p:cNvPr id="10" name="文本框 1"/>
            <p:cNvSpPr>
              <a:spLocks noChangeArrowheads="1"/>
            </p:cNvSpPr>
            <p:nvPr/>
          </p:nvSpPr>
          <p:spPr bwMode="auto">
            <a:xfrm>
              <a:off x="2387109" y="1900829"/>
              <a:ext cx="4170831" cy="1395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9600" b="1">
                  <a:solidFill>
                    <a:srgbClr val="2E75B6"/>
                  </a:solidFill>
                  <a:latin typeface="微软雅黑" pitchFamily="34" charset="-122"/>
                  <a:sym typeface="微软雅黑" pitchFamily="34" charset="-122"/>
                </a:rPr>
                <a:t>Thanks</a:t>
              </a:r>
              <a:endParaRPr lang="zh-CN" altLang="en-US" sz="9600"/>
            </a:p>
          </p:txBody>
        </p:sp>
        <p:grpSp>
          <p:nvGrpSpPr>
            <p:cNvPr id="12" name="组合 18"/>
            <p:cNvGrpSpPr/>
            <p:nvPr/>
          </p:nvGrpSpPr>
          <p:grpSpPr bwMode="auto">
            <a:xfrm>
              <a:off x="0" y="3711407"/>
              <a:ext cx="9465015" cy="576264"/>
              <a:chOff x="0" y="0"/>
              <a:chExt cx="9465015" cy="576264"/>
            </a:xfrm>
          </p:grpSpPr>
          <p:sp>
            <p:nvSpPr>
              <p:cNvPr id="13" name="矩形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54327" cy="57626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  追求卓越</a:t>
                </a:r>
                <a:endParaRPr lang="en-US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" name="矩形 12"/>
              <p:cNvSpPr>
                <a:spLocks noChangeArrowheads="1"/>
              </p:cNvSpPr>
              <p:nvPr/>
            </p:nvSpPr>
            <p:spPr bwMode="auto">
              <a:xfrm>
                <a:off x="1352599" y="24"/>
                <a:ext cx="1357361" cy="576240"/>
              </a:xfrm>
              <a:prstGeom prst="rect">
                <a:avLst/>
              </a:prstGeom>
              <a:solidFill>
                <a:srgbClr val="FF66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激       情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5" name="矩形 13"/>
              <p:cNvSpPr>
                <a:spLocks noChangeArrowheads="1"/>
              </p:cNvSpPr>
              <p:nvPr/>
            </p:nvSpPr>
            <p:spPr bwMode="auto">
              <a:xfrm>
                <a:off x="2706784" y="24"/>
                <a:ext cx="1357362" cy="57624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争       取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6" name="矩形 14"/>
              <p:cNvSpPr>
                <a:spLocks noChangeArrowheads="1"/>
              </p:cNvSpPr>
              <p:nvPr/>
            </p:nvSpPr>
            <p:spPr bwMode="auto">
              <a:xfrm>
                <a:off x="4062558" y="24"/>
                <a:ext cx="1355774" cy="576240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学       习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7" name="矩形 15"/>
              <p:cNvSpPr>
                <a:spLocks noChangeArrowheads="1"/>
              </p:cNvSpPr>
              <p:nvPr/>
            </p:nvSpPr>
            <p:spPr bwMode="auto">
              <a:xfrm>
                <a:off x="5408806" y="24"/>
                <a:ext cx="1355774" cy="576240"/>
              </a:xfrm>
              <a:prstGeom prst="rect">
                <a:avLst/>
              </a:prstGeom>
              <a:solidFill>
                <a:srgbClr val="00B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创       新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8" name="矩形 16"/>
              <p:cNvSpPr>
                <a:spLocks noChangeArrowheads="1"/>
              </p:cNvSpPr>
              <p:nvPr/>
            </p:nvSpPr>
            <p:spPr bwMode="auto">
              <a:xfrm>
                <a:off x="6764580" y="24"/>
                <a:ext cx="1354187" cy="576240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公       平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9" name="矩形 17"/>
              <p:cNvSpPr>
                <a:spLocks noChangeArrowheads="1"/>
              </p:cNvSpPr>
              <p:nvPr/>
            </p:nvSpPr>
            <p:spPr bwMode="auto">
              <a:xfrm>
                <a:off x="8107653" y="24"/>
                <a:ext cx="1357362" cy="576240"/>
              </a:xfrm>
              <a:prstGeom prst="rect">
                <a:avLst/>
              </a:prstGeom>
              <a:solidFill>
                <a:srgbClr val="7030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客户至上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65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103821754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lang="zh-CN" altLang="en-US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187</Words>
  <Application>Microsoft Macintosh PowerPoint</Application>
  <PresentationFormat>宽屏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Calibri</vt:lpstr>
      <vt:lpstr>Calibri Light</vt:lpstr>
      <vt:lpstr>Franklin Gothic Medium</vt:lpstr>
      <vt:lpstr>Open Sans</vt:lpstr>
      <vt:lpstr>Open Sans Light</vt:lpstr>
      <vt:lpstr>Wingdings</vt:lpstr>
      <vt:lpstr>宋体</vt:lpstr>
      <vt:lpstr>微软雅黑</vt:lpstr>
      <vt:lpstr>Arial</vt:lpstr>
      <vt:lpstr>1_Office 主题</vt:lpstr>
      <vt:lpstr>ND资源库智慧知识引擎讨论方案 Johnny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用户</cp:lastModifiedBy>
  <cp:revision>1842</cp:revision>
  <cp:lastPrinted>2016-03-28T14:58:17Z</cp:lastPrinted>
  <dcterms:created xsi:type="dcterms:W3CDTF">2014-03-11T02:58:00Z</dcterms:created>
  <dcterms:modified xsi:type="dcterms:W3CDTF">2016-04-05T18:21:23Z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