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1" r:id="rId4"/>
    <p:sldId id="258" r:id="rId5"/>
    <p:sldId id="259" r:id="rId6"/>
    <p:sldId id="272" r:id="rId7"/>
    <p:sldId id="280" r:id="rId8"/>
    <p:sldId id="279" r:id="rId9"/>
    <p:sldId id="260" r:id="rId10"/>
    <p:sldId id="261" r:id="rId11"/>
    <p:sldId id="263" r:id="rId12"/>
    <p:sldId id="264" r:id="rId13"/>
    <p:sldId id="265" r:id="rId14"/>
    <p:sldId id="281" r:id="rId15"/>
    <p:sldId id="266" r:id="rId16"/>
    <p:sldId id="267" r:id="rId17"/>
    <p:sldId id="270" r:id="rId18"/>
    <p:sldId id="268" r:id="rId19"/>
    <p:sldId id="274" r:id="rId20"/>
    <p:sldId id="269" r:id="rId21"/>
    <p:sldId id="273" r:id="rId22"/>
    <p:sldId id="275" r:id="rId23"/>
    <p:sldId id="276" r:id="rId24"/>
    <p:sldId id="277" r:id="rId25"/>
    <p:sldId id="278" r:id="rId26"/>
    <p:sldId id="283" r:id="rId27"/>
    <p:sldId id="282" r:id="rId28"/>
    <p:sldId id="284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BF19ACB-33D1-456A-8127-CC783652A4B0}">
          <p14:sldIdLst>
            <p14:sldId id="256"/>
            <p14:sldId id="257"/>
          </p14:sldIdLst>
        </p14:section>
        <p14:section name="學習目標" id="{DC566365-C45F-4EDB-A7FA-E6E7062E04F4}">
          <p14:sldIdLst>
            <p14:sldId id="271"/>
            <p14:sldId id="258"/>
            <p14:sldId id="259"/>
          </p14:sldIdLst>
        </p14:section>
        <p14:section name="您可能會用到的工具" id="{81EFC38B-1365-408C-8A59-27281405D9B4}">
          <p14:sldIdLst>
            <p14:sldId id="272"/>
            <p14:sldId id="280"/>
            <p14:sldId id="279"/>
            <p14:sldId id="260"/>
            <p14:sldId id="261"/>
            <p14:sldId id="263"/>
            <p14:sldId id="264"/>
            <p14:sldId id="265"/>
            <p14:sldId id="281"/>
            <p14:sldId id="266"/>
            <p14:sldId id="267"/>
            <p14:sldId id="270"/>
            <p14:sldId id="268"/>
            <p14:sldId id="274"/>
            <p14:sldId id="269"/>
            <p14:sldId id="273"/>
            <p14:sldId id="275"/>
            <p14:sldId id="276"/>
            <p14:sldId id="277"/>
          </p14:sldIdLst>
        </p14:section>
        <p14:section name="作業" id="{46242716-6F8B-4FD2-93F8-F35BF7138B62}">
          <p14:sldIdLst>
            <p14:sldId id="278"/>
            <p14:sldId id="283"/>
            <p14:sldId id="282"/>
            <p14:sldId id="28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1" autoAdjust="0"/>
    <p:restoredTop sz="94660"/>
  </p:normalViewPr>
  <p:slideViewPr>
    <p:cSldViewPr>
      <p:cViewPr>
        <p:scale>
          <a:sx n="75" d="100"/>
          <a:sy n="75" d="100"/>
        </p:scale>
        <p:origin x="-2112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1B81F-4A8D-49A8-86EA-8D35828CE19E}" type="datetimeFigureOut">
              <a:rPr lang="zh-TW" altLang="en-US" smtClean="0"/>
              <a:t>2013/4/13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BF803-961D-4422-AEC0-08BF26CD89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36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F803-961D-4422-AEC0-08BF26CD891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703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F803-961D-4422-AEC0-08BF26CD891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083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F803-961D-4422-AEC0-08BF26CD891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431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F803-961D-4422-AEC0-08BF26CD891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344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F803-961D-4422-AEC0-08BF26CD891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854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F803-961D-4422-AEC0-08BF26CD891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900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F803-961D-4422-AEC0-08BF26CD891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363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F803-961D-4422-AEC0-08BF26CD891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757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F803-961D-4422-AEC0-08BF26CD891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967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F803-961D-4422-AEC0-08BF26CD891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98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F803-961D-4422-AEC0-08BF26CD891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49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F803-961D-4422-AEC0-08BF26CD891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852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F803-961D-4422-AEC0-08BF26CD891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5129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F803-961D-4422-AEC0-08BF26CD891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2295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F803-961D-4422-AEC0-08BF26CD891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9284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F803-961D-4422-AEC0-08BF26CD891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5001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F803-961D-4422-AEC0-08BF26CD891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6018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F803-961D-4422-AEC0-08BF26CD891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327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F803-961D-4422-AEC0-08BF26CD891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2294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F803-961D-4422-AEC0-08BF26CD8913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574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F803-961D-4422-AEC0-08BF26CD891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295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F803-961D-4422-AEC0-08BF26CD891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503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F803-961D-4422-AEC0-08BF26CD891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360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F803-961D-4422-AEC0-08BF26CD891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383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F803-961D-4422-AEC0-08BF26CD891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385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F803-961D-4422-AEC0-08BF26CD891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367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F803-961D-4422-AEC0-08BF26CD891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704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7629-3A80-4C2C-82B0-085382CE483B}" type="datetime1">
              <a:rPr lang="zh-TW" altLang="en-US" smtClean="0"/>
              <a:t>2013/4/13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Java IO and Thread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819A-5099-4284-9901-DF0CAC7CF176}" type="datetime1">
              <a:rPr lang="zh-TW" altLang="en-US" smtClean="0"/>
              <a:t>2013/4/13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Java IO and Thread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1D41-53AB-47B3-8A98-7A912C0C33C6}" type="datetime1">
              <a:rPr lang="zh-TW" altLang="en-US" smtClean="0"/>
              <a:t>2013/4/13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Java IO and Thread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CCA8-40AD-4C47-B859-51E37F1144F9}" type="datetime1">
              <a:rPr lang="zh-TW" altLang="en-US" smtClean="0"/>
              <a:t>2013/4/13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Java IO and Thread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EF97-3707-4946-BB8A-85329D7B3658}" type="datetime1">
              <a:rPr lang="zh-TW" altLang="en-US" smtClean="0"/>
              <a:t>2013/4/13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Java IO and Thread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5EB7-48EC-4543-96B1-C276295F5165}" type="datetime1">
              <a:rPr lang="zh-TW" altLang="en-US" smtClean="0"/>
              <a:t>2013/4/13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Java IO and Thread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B5E7-D018-4E33-807C-83BFB6214CA7}" type="datetime1">
              <a:rPr lang="zh-TW" altLang="en-US" smtClean="0"/>
              <a:t>2013/4/13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Java IO and Thread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C756-23D1-4EF1-B9B1-8946847D54E0}" type="datetime1">
              <a:rPr lang="zh-TW" altLang="en-US" smtClean="0"/>
              <a:t>2013/4/13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Java IO and Thread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2CE4-824A-4EC7-840C-B113925C0453}" type="datetime1">
              <a:rPr lang="zh-TW" altLang="en-US" smtClean="0"/>
              <a:t>2013/4/13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Java IO and Thread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4A33-2148-41CD-B36B-001FD332B8B7}" type="datetime1">
              <a:rPr lang="zh-TW" altLang="en-US" smtClean="0"/>
              <a:t>2013/4/13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Java IO and Thread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D082-656C-4B73-B10F-CC2EA5C94AA1}" type="datetime1">
              <a:rPr lang="zh-TW" altLang="en-US" smtClean="0"/>
              <a:t>2013/4/13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Java IO and Thread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F88A5-4277-4C86-BE17-6000D247BD74}" type="datetime1">
              <a:rPr lang="zh-TW" altLang="en-US" smtClean="0"/>
              <a:t>2013/4/13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Java IO and Thread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apis/consol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apis/consol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apis/consol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google.com/apis/console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tw/cse/create/ne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oogle.com/cse/" TargetMode="External"/><Relationship Id="rId4" Type="http://schemas.openxmlformats.org/officeDocument/2006/relationships/hyperlink" Target="http://www.google.com.tw/cse/create/new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tw/cse/create/new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apis/consol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apis/consol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772400" cy="3123778"/>
          </a:xfr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r>
              <a:rPr lang="en-US" altLang="zh-TW" sz="2800" b="1" dirty="0">
                <a:latin typeface="Calibri" pitchFamily="34" charset="0"/>
                <a:ea typeface="標楷體" pitchFamily="65" charset="-120"/>
                <a:cs typeface="Arial" pitchFamily="34" charset="0"/>
              </a:rPr>
              <a:t>Java IO and Thread</a:t>
            </a:r>
            <a:endParaRPr lang="zh-TW" altLang="en-US" sz="2800" b="1" dirty="0">
              <a:latin typeface="Calibri" pitchFamily="34" charset="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Calibri" pitchFamily="34" charset="0"/>
                <a:ea typeface="標楷體" pitchFamily="65" charset="-120"/>
              </a:rPr>
              <a:t>指導教授：蕭宏章</a:t>
            </a:r>
            <a:endParaRPr lang="en-US" altLang="zh-TW" dirty="0" smtClean="0">
              <a:latin typeface="Calibri" pitchFamily="34" charset="0"/>
              <a:ea typeface="標楷體" pitchFamily="65" charset="-120"/>
            </a:endParaRPr>
          </a:p>
          <a:p>
            <a:r>
              <a:rPr lang="zh-TW" altLang="en-US" dirty="0" smtClean="0">
                <a:latin typeface="Calibri" pitchFamily="34" charset="0"/>
                <a:ea typeface="標楷體" pitchFamily="65" charset="-120"/>
              </a:rPr>
              <a:t>學生：蔡嘉平</a:t>
            </a:r>
            <a:endParaRPr lang="en-US" altLang="zh-TW" dirty="0" smtClean="0">
              <a:latin typeface="Calibri" pitchFamily="34" charset="0"/>
              <a:ea typeface="標楷體" pitchFamily="65" charset="-120"/>
            </a:endParaRPr>
          </a:p>
          <a:p>
            <a:r>
              <a:rPr lang="zh-TW" altLang="en-US" dirty="0">
                <a:latin typeface="Calibri" pitchFamily="34" charset="0"/>
                <a:ea typeface="標楷體" pitchFamily="65" charset="-120"/>
              </a:rPr>
              <a:t>分散式計算實驗室</a:t>
            </a:r>
          </a:p>
        </p:txBody>
      </p:sp>
    </p:spTree>
    <p:extLst>
      <p:ext uri="{BB962C8B-B14F-4D97-AF65-F5344CB8AC3E}">
        <p14:creationId xmlns:p14="http://schemas.microsoft.com/office/powerpoint/2010/main" val="6080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buSzPct val="60000"/>
              <a:buFont typeface="Wingdings" pitchFamily="2" charset="2"/>
              <a:buChar char="n"/>
            </a:pPr>
            <a:r>
              <a:rPr lang="en-US" altLang="zh-TW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  <a:hlinkClick r:id="rId3"/>
              </a:rPr>
              <a:t>Google APIs console</a:t>
            </a:r>
            <a:endParaRPr lang="en-US" altLang="zh-TW" sz="2200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33BA-5EEA-496D-A9E6-9998383FE47B}" type="datetime1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2013/4/13</a:t>
            </a:fld>
            <a:endParaRPr lang="zh-TW" altLang="en-US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latin typeface="Calibri" panose="020F0502020204030204" pitchFamily="34" charset="0"/>
                <a:ea typeface="標楷體" panose="03000509000000000000" pitchFamily="65" charset="-120"/>
              </a:rPr>
              <a:t>Java IO and Thread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10</a:t>
            </a:fld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/28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949" y="1636267"/>
            <a:ext cx="7075125" cy="446072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33948" y="5638589"/>
            <a:ext cx="7075125" cy="435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000" cy="720000"/>
          </a:xfr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pPr algn="l">
              <a:buSzPct val="60000"/>
            </a:pP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Google </a:t>
            </a:r>
            <a:r>
              <a:rPr lang="en-US" altLang="zh-TW" sz="2000" b="1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Custom </a:t>
            </a: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Search</a:t>
            </a:r>
            <a:r>
              <a:rPr lang="zh-TW" altLang="en-US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</a:t>
            </a: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/>
            </a:r>
            <a:b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</a:b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API (3/6)</a:t>
            </a:r>
            <a:endParaRPr lang="en-US" altLang="zh-TW" sz="2000" b="1" dirty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82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buSzPct val="60000"/>
              <a:buFont typeface="Wingdings" pitchFamily="2" charset="2"/>
              <a:buChar char="n"/>
            </a:pPr>
            <a:r>
              <a:rPr lang="en-US" altLang="zh-TW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  <a:hlinkClick r:id="rId3"/>
              </a:rPr>
              <a:t>Google APIs console</a:t>
            </a:r>
            <a:endParaRPr lang="en-US" altLang="zh-TW" sz="2200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33BA-5EEA-496D-A9E6-9998383FE47B}" type="datetime1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2013/4/13</a:t>
            </a:fld>
            <a:endParaRPr lang="zh-TW" altLang="en-US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latin typeface="Calibri" panose="020F0502020204030204" pitchFamily="34" charset="0"/>
                <a:ea typeface="標楷體" panose="03000509000000000000" pitchFamily="65" charset="-120"/>
              </a:rPr>
              <a:t>Java IO and Thread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11</a:t>
            </a:fld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/28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04" y="2132856"/>
            <a:ext cx="8637016" cy="353814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923929" y="5132472"/>
            <a:ext cx="1656184" cy="435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000" cy="720000"/>
          </a:xfr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pPr algn="l">
              <a:buSzPct val="60000"/>
            </a:pP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Google </a:t>
            </a:r>
            <a:r>
              <a:rPr lang="en-US" altLang="zh-TW" sz="2000" b="1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Custom </a:t>
            </a: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Search</a:t>
            </a:r>
            <a:r>
              <a:rPr lang="zh-TW" altLang="en-US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</a:t>
            </a: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/>
            </a:r>
            <a:b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</a:b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API (4/6)</a:t>
            </a:r>
            <a:endParaRPr lang="en-US" altLang="zh-TW" sz="2000" b="1" dirty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85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buSzPct val="60000"/>
              <a:buFont typeface="Wingdings" pitchFamily="2" charset="2"/>
              <a:buChar char="n"/>
            </a:pPr>
            <a:r>
              <a:rPr lang="en-US" altLang="zh-TW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  <a:hlinkClick r:id="rId3"/>
              </a:rPr>
              <a:t>Google APIs console</a:t>
            </a:r>
            <a:endParaRPr lang="en-US" altLang="zh-TW" sz="2200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33BA-5EEA-496D-A9E6-9998383FE47B}" type="datetime1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2013/4/13</a:t>
            </a:fld>
            <a:endParaRPr lang="zh-TW" altLang="en-US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latin typeface="Calibri" panose="020F0502020204030204" pitchFamily="34" charset="0"/>
                <a:ea typeface="標楷體" panose="03000509000000000000" pitchFamily="65" charset="-120"/>
              </a:rPr>
              <a:t>Java IO and Thread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12</a:t>
            </a:fld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/28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62" y="1801813"/>
            <a:ext cx="8343900" cy="43243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11560" y="5445224"/>
            <a:ext cx="792088" cy="435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000" cy="720000"/>
          </a:xfr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pPr algn="l">
              <a:buSzPct val="60000"/>
            </a:pP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Google </a:t>
            </a:r>
            <a:r>
              <a:rPr lang="en-US" altLang="zh-TW" sz="2000" b="1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Custom </a:t>
            </a: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Search</a:t>
            </a:r>
            <a:r>
              <a:rPr lang="zh-TW" altLang="en-US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</a:t>
            </a: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/>
            </a:r>
            <a:b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</a:b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API (5/6)</a:t>
            </a:r>
            <a:endParaRPr lang="en-US" altLang="zh-TW" sz="2000" b="1" dirty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09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2181225"/>
            <a:ext cx="8305800" cy="249555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buSzPct val="60000"/>
              <a:buFont typeface="Wingdings" pitchFamily="2" charset="2"/>
              <a:buChar char="n"/>
            </a:pPr>
            <a:r>
              <a:rPr lang="en-US" altLang="zh-TW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  <a:hlinkClick r:id="rId4"/>
              </a:rPr>
              <a:t>Google APIs console</a:t>
            </a:r>
            <a:endParaRPr lang="en-US" altLang="zh-TW" sz="2200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33BA-5EEA-496D-A9E6-9998383FE47B}" type="datetime1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2013/4/13</a:t>
            </a:fld>
            <a:endParaRPr lang="zh-TW" altLang="en-US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latin typeface="Calibri" panose="020F0502020204030204" pitchFamily="34" charset="0"/>
                <a:ea typeface="標楷體" panose="03000509000000000000" pitchFamily="65" charset="-120"/>
              </a:rPr>
              <a:t>Java IO and Thread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13</a:t>
            </a:fld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/28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560" y="3148482"/>
            <a:ext cx="5688632" cy="435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000" cy="720000"/>
          </a:xfr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pPr algn="l">
              <a:buSzPct val="60000"/>
            </a:pP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Google </a:t>
            </a:r>
            <a:r>
              <a:rPr lang="en-US" altLang="zh-TW" sz="2000" b="1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Custom </a:t>
            </a: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Search</a:t>
            </a:r>
            <a:r>
              <a:rPr lang="zh-TW" altLang="en-US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</a:t>
            </a: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/>
            </a:r>
            <a:b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</a:br>
            <a:r>
              <a:rPr lang="zh-TW" altLang="en-US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</a:t>
            </a: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API (6/6)</a:t>
            </a:r>
            <a:endParaRPr lang="en-US" altLang="zh-TW" sz="2000" b="1" dirty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8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000" cy="720000"/>
          </a:xfr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pPr algn="l">
              <a:buSzPct val="60000"/>
            </a:pP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Google </a:t>
            </a:r>
            <a:r>
              <a:rPr lang="en-US" altLang="zh-TW" sz="2000" b="1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Custom </a:t>
            </a: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Search  </a:t>
            </a:r>
            <a:r>
              <a:rPr lang="en-US" altLang="zh-TW" sz="2000" b="1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/>
            </a:r>
            <a:br>
              <a:rPr lang="en-US" altLang="zh-TW" sz="2000" b="1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</a:b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Google </a:t>
            </a:r>
            <a:r>
              <a:rPr lang="zh-TW" altLang="en-US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自訂搜尋 </a:t>
            </a: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(1/3)</a:t>
            </a:r>
            <a:endParaRPr lang="en-US" altLang="zh-TW" sz="2000" b="1" dirty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buSzPct val="60000"/>
              <a:buFont typeface="Wingdings" pitchFamily="2" charset="2"/>
              <a:buChar char="n"/>
            </a:pPr>
            <a:r>
              <a:rPr lang="en-US" altLang="zh-TW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  <a:hlinkClick r:id="rId3"/>
              </a:rPr>
              <a:t>Google </a:t>
            </a:r>
            <a:r>
              <a:rPr lang="zh-TW" altLang="en-US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  <a:hlinkClick r:id="rId3"/>
              </a:rPr>
              <a:t>自訂搜尋</a:t>
            </a:r>
            <a:endParaRPr lang="en-US" altLang="zh-TW" sz="2200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33BA-5EEA-496D-A9E6-9998383FE47B}" type="datetime1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2013/4/13</a:t>
            </a:fld>
            <a:endParaRPr lang="zh-TW" altLang="en-US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latin typeface="Calibri" panose="020F0502020204030204" pitchFamily="34" charset="0"/>
                <a:ea typeface="標楷體" panose="03000509000000000000" pitchFamily="65" charset="-120"/>
              </a:rPr>
              <a:t>Java IO and Thread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14</a:t>
            </a:fld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/28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200" y="1724400"/>
            <a:ext cx="3509403" cy="46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4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521" y="1569764"/>
            <a:ext cx="6058416" cy="455639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000" cy="720000"/>
          </a:xfr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pPr algn="l">
              <a:buSzPct val="60000"/>
            </a:pP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Google </a:t>
            </a:r>
            <a:r>
              <a:rPr lang="en-US" altLang="zh-TW" sz="2000" b="1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Custom </a:t>
            </a: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Search  </a:t>
            </a:r>
            <a:r>
              <a:rPr lang="en-US" altLang="zh-TW" sz="2000" b="1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/>
            </a:r>
            <a:br>
              <a:rPr lang="en-US" altLang="zh-TW" sz="2000" b="1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</a:b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Google </a:t>
            </a:r>
            <a:r>
              <a:rPr lang="zh-TW" altLang="en-US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自訂搜尋 </a:t>
            </a: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(2/3)</a:t>
            </a:r>
            <a:endParaRPr lang="en-US" altLang="zh-TW" sz="2000" b="1" dirty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buSzPct val="60000"/>
              <a:buFont typeface="Wingdings" pitchFamily="2" charset="2"/>
              <a:buChar char="n"/>
            </a:pPr>
            <a:r>
              <a:rPr lang="en-US" altLang="zh-TW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  <a:hlinkClick r:id="rId4"/>
              </a:rPr>
              <a:t>Google </a:t>
            </a:r>
            <a:r>
              <a:rPr lang="zh-TW" altLang="en-US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  <a:hlinkClick r:id="rId4"/>
              </a:rPr>
              <a:t>自訂</a:t>
            </a:r>
            <a:r>
              <a:rPr lang="zh-TW" altLang="en-US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  <a:hlinkClick r:id="rId4"/>
              </a:rPr>
              <a:t>搜尋</a:t>
            </a:r>
            <a:r>
              <a:rPr lang="zh-TW" altLang="en-US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</a:t>
            </a:r>
            <a:r>
              <a:rPr lang="en-US" altLang="zh-TW" sz="16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(</a:t>
            </a:r>
            <a:r>
              <a:rPr lang="en-US" altLang="zh-TW" sz="1600" dirty="0" smtClean="0">
                <a:hlinkClick r:id="rId5"/>
              </a:rPr>
              <a:t>http</a:t>
            </a:r>
            <a:r>
              <a:rPr lang="en-US" altLang="zh-TW" sz="1600" dirty="0">
                <a:hlinkClick r:id="rId5"/>
              </a:rPr>
              <a:t>://www.google.com/cse</a:t>
            </a:r>
            <a:r>
              <a:rPr lang="en-US" altLang="zh-TW" sz="1600" dirty="0" smtClean="0">
                <a:hlinkClick r:id="rId5"/>
              </a:rPr>
              <a:t>/</a:t>
            </a:r>
            <a:r>
              <a:rPr lang="zh-TW" altLang="en-US" sz="1600" dirty="0" smtClean="0"/>
              <a:t>  右上角建立自訂搜尋引擎</a:t>
            </a:r>
            <a:r>
              <a:rPr lang="en-US" altLang="zh-TW" sz="1600" dirty="0" smtClean="0"/>
              <a:t>)</a:t>
            </a:r>
            <a:endParaRPr lang="en-US" altLang="zh-TW" sz="1600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33BA-5EEA-496D-A9E6-9998383FE47B}" type="datetime1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2013/4/14</a:t>
            </a:fld>
            <a:endParaRPr lang="zh-TW" altLang="en-US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latin typeface="Calibri" panose="020F0502020204030204" pitchFamily="34" charset="0"/>
                <a:ea typeface="標楷體" panose="03000509000000000000" pitchFamily="65" charset="-120"/>
              </a:rPr>
              <a:t>Java IO and Thread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15</a:t>
            </a:fld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/28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05799" y="2492896"/>
            <a:ext cx="4430497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692398" y="5676560"/>
            <a:ext cx="863604" cy="435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03648" y="1569764"/>
            <a:ext cx="863604" cy="3056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5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000" cy="720000"/>
          </a:xfr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pPr algn="l">
              <a:buSzPct val="60000"/>
            </a:pP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Google </a:t>
            </a:r>
            <a:r>
              <a:rPr lang="en-US" altLang="zh-TW" sz="2000" b="1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Custom </a:t>
            </a: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Search   </a:t>
            </a:r>
            <a:r>
              <a:rPr lang="en-US" altLang="zh-TW" sz="2000" b="1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/>
            </a:r>
            <a:br>
              <a:rPr lang="en-US" altLang="zh-TW" sz="2000" b="1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</a:b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Google </a:t>
            </a:r>
            <a:r>
              <a:rPr lang="zh-TW" altLang="en-US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自訂搜尋 </a:t>
            </a: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(3/3)</a:t>
            </a:r>
            <a:endParaRPr lang="en-US" altLang="zh-TW" sz="2000" b="1" dirty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buSzPct val="60000"/>
              <a:buFont typeface="Wingdings" pitchFamily="2" charset="2"/>
              <a:buChar char="n"/>
            </a:pPr>
            <a:r>
              <a:rPr lang="en-US" altLang="zh-TW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  <a:hlinkClick r:id="rId3"/>
              </a:rPr>
              <a:t>Google </a:t>
            </a:r>
            <a:r>
              <a:rPr lang="zh-TW" altLang="en-US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  <a:hlinkClick r:id="rId3"/>
              </a:rPr>
              <a:t>自訂搜尋</a:t>
            </a:r>
            <a:endParaRPr lang="en-US" altLang="zh-TW" sz="2200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33BA-5EEA-496D-A9E6-9998383FE47B}" type="datetime1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2013/4/14</a:t>
            </a:fld>
            <a:endParaRPr lang="zh-TW" altLang="en-US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latin typeface="Calibri" panose="020F0502020204030204" pitchFamily="34" charset="0"/>
                <a:ea typeface="標楷體" panose="03000509000000000000" pitchFamily="65" charset="-120"/>
              </a:rPr>
              <a:t>Java IO and Thread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16</a:t>
            </a:fld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/28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549" y="1593850"/>
            <a:ext cx="7019925" cy="47625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220072" y="4293096"/>
            <a:ext cx="863604" cy="435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03648" y="2492896"/>
            <a:ext cx="43204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419872" y="5197947"/>
            <a:ext cx="2376264" cy="3949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074" y="1642419"/>
            <a:ext cx="6654875" cy="4598838"/>
          </a:xfrm>
          <a:prstGeom prst="rect">
            <a:avLst/>
          </a:prstGeom>
        </p:spPr>
      </p:pic>
      <p:sp>
        <p:nvSpPr>
          <p:cNvPr id="15" name="矩形 12"/>
          <p:cNvSpPr/>
          <p:nvPr/>
        </p:nvSpPr>
        <p:spPr>
          <a:xfrm>
            <a:off x="1403648" y="1642419"/>
            <a:ext cx="43204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1"/>
          <p:cNvSpPr/>
          <p:nvPr/>
        </p:nvSpPr>
        <p:spPr>
          <a:xfrm>
            <a:off x="5191307" y="3407580"/>
            <a:ext cx="863604" cy="435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3"/>
          <p:cNvSpPr/>
          <p:nvPr/>
        </p:nvSpPr>
        <p:spPr>
          <a:xfrm>
            <a:off x="3383380" y="4257257"/>
            <a:ext cx="2376264" cy="3949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4"/>
          <p:cNvSpPr/>
          <p:nvPr/>
        </p:nvSpPr>
        <p:spPr>
          <a:xfrm>
            <a:off x="2590800" y="5747964"/>
            <a:ext cx="5005536" cy="435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35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000" cy="720000"/>
          </a:xfr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pPr algn="l"/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Java Class</a:t>
            </a:r>
            <a:b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</a:b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</a:t>
            </a:r>
            <a:r>
              <a:rPr lang="zh-TW" altLang="en-US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概觀</a:t>
            </a:r>
            <a:endParaRPr lang="en-US" altLang="zh-TW" sz="2000" b="1" dirty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buSzPct val="60000"/>
              <a:buFont typeface="Wingdings" panose="05000000000000000000" pitchFamily="2" charset="2"/>
              <a:buChar char="n"/>
            </a:pPr>
            <a:r>
              <a:rPr lang="en-US" altLang="zh-TW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Network</a:t>
            </a:r>
            <a:endParaRPr lang="en-US" altLang="zh-TW" sz="2200" dirty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 lvl="1">
              <a:buSzPct val="60000"/>
              <a:buFont typeface="Wingdings" panose="05000000000000000000" pitchFamily="2" charset="2"/>
              <a:buChar char="l"/>
            </a:pPr>
            <a:r>
              <a:rPr lang="en-US" altLang="zh-TW" sz="2000" dirty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URL</a:t>
            </a:r>
            <a:endParaRPr lang="en-US" altLang="zh-TW" sz="1800" dirty="0">
              <a:solidFill>
                <a:srgbClr val="0000CC"/>
              </a:solidFill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>
              <a:buSzPct val="60000"/>
              <a:buFont typeface="Wingdings" panose="05000000000000000000" pitchFamily="2" charset="2"/>
              <a:buChar char="n"/>
            </a:pPr>
            <a:endParaRPr lang="en-US" altLang="zh-TW" sz="2200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>
              <a:buSzPct val="60000"/>
              <a:buFont typeface="Wingdings" panose="05000000000000000000" pitchFamily="2" charset="2"/>
              <a:buChar char="n"/>
            </a:pPr>
            <a:r>
              <a:rPr lang="en-US" altLang="zh-TW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I/O</a:t>
            </a:r>
            <a:endParaRPr lang="en-US" altLang="zh-TW" sz="2200" dirty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 lvl="1">
              <a:buSzPct val="60000"/>
              <a:buFont typeface="Wingdings" panose="05000000000000000000" pitchFamily="2" charset="2"/>
              <a:buChar char="l"/>
            </a:pPr>
            <a:r>
              <a:rPr lang="en-US" altLang="zh-TW" sz="2000" dirty="0" err="1" smtClean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InputStreamReader</a:t>
            </a:r>
            <a:endParaRPr lang="en-US" altLang="zh-TW" sz="2000" dirty="0" smtClean="0">
              <a:solidFill>
                <a:srgbClr val="0000CC"/>
              </a:solidFill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 lvl="1">
              <a:buSzPct val="60000"/>
              <a:buFont typeface="Wingdings" panose="05000000000000000000" pitchFamily="2" charset="2"/>
              <a:buChar char="l"/>
            </a:pPr>
            <a:r>
              <a:rPr lang="en-US" altLang="zh-TW" sz="2000" dirty="0" err="1" smtClean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ByteArrayOutputStream</a:t>
            </a:r>
            <a:endParaRPr lang="en-US" altLang="zh-TW" sz="2000" dirty="0">
              <a:solidFill>
                <a:srgbClr val="0000CC"/>
              </a:solidFill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>
              <a:buSzPct val="60000"/>
              <a:buFont typeface="Wingdings" panose="05000000000000000000" pitchFamily="2" charset="2"/>
              <a:buChar char="n"/>
            </a:pPr>
            <a:endParaRPr lang="en-US" altLang="zh-TW" sz="2000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>
              <a:buSzPct val="60000"/>
              <a:buFont typeface="Wingdings" panose="05000000000000000000" pitchFamily="2" charset="2"/>
              <a:buChar char="n"/>
            </a:pPr>
            <a:r>
              <a:rPr lang="en-US" altLang="zh-TW" sz="20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Thread</a:t>
            </a:r>
            <a:endParaRPr lang="en-US" altLang="zh-TW" sz="2600" dirty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 lvl="1">
              <a:buSzPct val="60000"/>
              <a:buFont typeface="Wingdings" panose="05000000000000000000" pitchFamily="2" charset="2"/>
              <a:buChar char="l"/>
            </a:pPr>
            <a:r>
              <a:rPr lang="en-US" altLang="zh-TW" sz="2000" dirty="0" smtClean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Runnable</a:t>
            </a:r>
          </a:p>
          <a:p>
            <a:pPr lvl="1">
              <a:buSzPct val="60000"/>
              <a:buFont typeface="Wingdings" panose="05000000000000000000" pitchFamily="2" charset="2"/>
              <a:buChar char="l"/>
            </a:pPr>
            <a:r>
              <a:rPr lang="en-US" altLang="zh-TW" sz="2000" dirty="0" smtClean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Executor</a:t>
            </a:r>
          </a:p>
          <a:p>
            <a:pPr lvl="1">
              <a:buSzPct val="60000"/>
              <a:buFont typeface="Wingdings" panose="05000000000000000000" pitchFamily="2" charset="2"/>
              <a:buChar char="l"/>
            </a:pPr>
            <a:r>
              <a:rPr lang="en-US" altLang="zh-TW" sz="2000" dirty="0" smtClean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Executors</a:t>
            </a:r>
            <a:endParaRPr lang="en-US" altLang="zh-TW" sz="2000" dirty="0">
              <a:solidFill>
                <a:srgbClr val="0000CC"/>
              </a:solidFill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 lvl="1">
              <a:buSzPct val="60000"/>
              <a:buFont typeface="Wingdings" panose="05000000000000000000" pitchFamily="2" charset="2"/>
              <a:buChar char="l"/>
            </a:pPr>
            <a:endParaRPr lang="en-US" altLang="zh-TW" sz="1800" dirty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 lvl="1">
              <a:buSzPct val="60000"/>
              <a:buFont typeface="Wingdings" panose="05000000000000000000" pitchFamily="2" charset="2"/>
              <a:buChar char="l"/>
            </a:pPr>
            <a:endParaRPr lang="zh-TW" altLang="en-US" sz="1400" dirty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33BA-5EEA-496D-A9E6-9998383FE47B}" type="datetime1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2013/4/13</a:t>
            </a:fld>
            <a:endParaRPr lang="zh-TW" altLang="en-US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latin typeface="Calibri" panose="020F0502020204030204" pitchFamily="34" charset="0"/>
                <a:ea typeface="標楷體" panose="03000509000000000000" pitchFamily="65" charset="-120"/>
              </a:rPr>
              <a:t>Java IO and Thread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17</a:t>
            </a:fld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/28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868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000" cy="720000"/>
          </a:xfr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pPr algn="l"/>
            <a:r>
              <a:rPr lang="zh-TW" altLang="en-US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</a:t>
            </a:r>
            <a:r>
              <a:rPr lang="en-US" altLang="zh-TW" sz="2000" b="1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Java </a:t>
            </a: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Class</a:t>
            </a:r>
            <a:b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</a:br>
            <a:r>
              <a:rPr lang="en-US" altLang="zh-TW" sz="2000" b="1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</a:t>
            </a: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</a:t>
            </a:r>
            <a:r>
              <a:rPr lang="en-US" altLang="zh-TW" sz="2000" b="1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java.net.URL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buSzPct val="60000"/>
              <a:buFont typeface="Wingdings" pitchFamily="2" charset="2"/>
              <a:buChar char="n"/>
            </a:pPr>
            <a:r>
              <a:rPr lang="en-US" altLang="zh-TW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Introduction</a:t>
            </a:r>
          </a:p>
          <a:p>
            <a:pPr lvl="1">
              <a:buSzPct val="60000"/>
              <a:buFont typeface="Wingdings" panose="05000000000000000000" pitchFamily="2" charset="2"/>
              <a:buChar char="l"/>
            </a:pPr>
            <a:r>
              <a:rPr lang="en-US" altLang="zh-TW" sz="18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Class </a:t>
            </a:r>
            <a:r>
              <a:rPr lang="en-US" altLang="zh-TW" sz="1800" dirty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URL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represents a Uniform Resource Locator, a pointer to a "resource" on the World Wide </a:t>
            </a:r>
            <a:r>
              <a:rPr lang="en-US" altLang="zh-TW" sz="18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Web</a:t>
            </a:r>
          </a:p>
          <a:p>
            <a:pPr>
              <a:buSzPct val="60000"/>
              <a:buFont typeface="Wingdings" pitchFamily="2" charset="2"/>
              <a:buChar char="n"/>
            </a:pPr>
            <a:endParaRPr lang="en-US" altLang="zh-TW" sz="2200" dirty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>
              <a:buSzPct val="60000"/>
              <a:buFont typeface="Wingdings" pitchFamily="2" charset="2"/>
              <a:buChar char="n"/>
            </a:pPr>
            <a:r>
              <a:rPr lang="en-US" altLang="zh-TW" sz="22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Constructor </a:t>
            </a:r>
            <a:endParaRPr lang="en-US" altLang="zh-TW" sz="2200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 lvl="1">
              <a:buSzPct val="60000"/>
              <a:buFont typeface="Wingdings" panose="05000000000000000000" pitchFamily="2" charset="2"/>
              <a:buChar char="l"/>
            </a:pPr>
            <a:r>
              <a:rPr lang="en-US" altLang="zh-TW" sz="2000" dirty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URL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String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spec) </a:t>
            </a:r>
            <a:endParaRPr lang="en-US" altLang="zh-TW" sz="2000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 lvl="2">
              <a:buSzPct val="60000"/>
              <a:buFont typeface="Wingdings" panose="05000000000000000000" pitchFamily="2" charset="2"/>
              <a:buChar char="Ø"/>
            </a:pPr>
            <a:r>
              <a:rPr lang="en-US" altLang="zh-TW" sz="18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Creates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a </a:t>
            </a:r>
            <a:r>
              <a:rPr lang="en-US" altLang="zh-TW" sz="1800" dirty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URL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</a:t>
            </a:r>
            <a:r>
              <a:rPr lang="en-US" altLang="zh-TW" sz="18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object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from the String </a:t>
            </a:r>
            <a:r>
              <a:rPr lang="en-US" altLang="zh-TW" sz="18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representation</a:t>
            </a:r>
          </a:p>
          <a:p>
            <a:pPr lvl="2">
              <a:buSzPct val="60000"/>
              <a:buFont typeface="Wingdings" panose="05000000000000000000" pitchFamily="2" charset="2"/>
              <a:buChar char="Ø"/>
            </a:pPr>
            <a:endParaRPr lang="en-US" altLang="zh-TW" sz="1400" dirty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>
              <a:buSzPct val="60000"/>
              <a:buFont typeface="Wingdings" panose="05000000000000000000" pitchFamily="2" charset="2"/>
              <a:buChar char="n"/>
            </a:pPr>
            <a:r>
              <a:rPr lang="en-US" altLang="zh-TW" sz="22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Method </a:t>
            </a:r>
            <a:endParaRPr lang="en-US" altLang="zh-TW" sz="2200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 lvl="1">
              <a:buSzPct val="60000"/>
              <a:buFont typeface="Wingdings" panose="05000000000000000000" pitchFamily="2" charset="2"/>
              <a:buChar char="l"/>
            </a:pPr>
            <a:r>
              <a:rPr lang="en-US" altLang="zh-TW" sz="1800" dirty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</a:t>
            </a:r>
            <a:r>
              <a:rPr lang="en-US" altLang="zh-TW" sz="2000" dirty="0" err="1" smtClean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InputStream</a:t>
            </a:r>
            <a:r>
              <a:rPr lang="en-US" altLang="zh-TW" sz="2000" dirty="0" smtClean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</a:t>
            </a:r>
            <a:r>
              <a:rPr lang="en-US" altLang="zh-TW" sz="2000" dirty="0" err="1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openStream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() </a:t>
            </a:r>
            <a:endParaRPr lang="en-US" altLang="zh-TW" sz="2000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 lvl="2">
              <a:buSzPct val="60000"/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Opens a connection to this URL and returns an </a:t>
            </a:r>
            <a:r>
              <a:rPr lang="en-US" altLang="zh-TW" sz="1800" dirty="0" err="1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InputStream</a:t>
            </a:r>
            <a:r>
              <a:rPr lang="en-US" altLang="zh-TW" sz="1800" dirty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for reading from that connection</a:t>
            </a:r>
            <a:endParaRPr lang="zh-TW" altLang="en-US" sz="1800" dirty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33BA-5EEA-496D-A9E6-9998383FE47B}" type="datetime1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2013/4/13</a:t>
            </a:fld>
            <a:endParaRPr lang="zh-TW" altLang="en-US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latin typeface="Calibri" panose="020F0502020204030204" pitchFamily="34" charset="0"/>
                <a:ea typeface="標楷體" panose="03000509000000000000" pitchFamily="65" charset="-120"/>
              </a:rPr>
              <a:t>Java IO and Thread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18</a:t>
            </a:fld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/28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733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royalwise.com/rw/wp-content/uploads/2013/01/java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95" y="3465193"/>
            <a:ext cx="1296296" cy="129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000" cy="720000"/>
          </a:xfr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pPr algn="l"/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</a:t>
            </a:r>
            <a:r>
              <a:rPr lang="en-US" altLang="zh-TW" sz="2000" b="1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Java </a:t>
            </a: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Class</a:t>
            </a:r>
            <a:b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</a:b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</a:t>
            </a:r>
            <a:r>
              <a:rPr lang="zh-TW" altLang="en-US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在開始</a:t>
            </a: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Java I/O</a:t>
            </a:r>
            <a:r>
              <a:rPr lang="zh-TW" altLang="en-US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之前</a:t>
            </a: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…</a:t>
            </a:r>
            <a:endParaRPr lang="en-US" altLang="zh-TW" sz="2000" b="1" dirty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33BA-5EEA-496D-A9E6-9998383FE47B}" type="datetime1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2013/4/13</a:t>
            </a:fld>
            <a:endParaRPr lang="zh-TW" altLang="en-US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latin typeface="Calibri" panose="020F0502020204030204" pitchFamily="34" charset="0"/>
                <a:ea typeface="標楷體" panose="03000509000000000000" pitchFamily="65" charset="-120"/>
              </a:rPr>
              <a:t>Java IO and Thread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19</a:t>
            </a:fld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/28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2891" y="1462722"/>
            <a:ext cx="1008000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Network</a:t>
            </a:r>
          </a:p>
          <a:p>
            <a:pPr algn="ctr"/>
            <a:r>
              <a:rPr lang="en-US" altLang="zh-TW" dirty="0" smtClean="0"/>
              <a:t>File</a:t>
            </a:r>
            <a:br>
              <a:rPr lang="en-US" altLang="zh-TW" dirty="0" smtClean="0"/>
            </a:br>
            <a:r>
              <a:rPr lang="en-US" altLang="zh-TW" dirty="0" smtClean="0"/>
              <a:t>Console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8" idx="3"/>
          </p:cNvCxnSpPr>
          <p:nvPr/>
        </p:nvCxnSpPr>
        <p:spPr>
          <a:xfrm>
            <a:off x="1190891" y="2074790"/>
            <a:ext cx="151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503000" y="1705458"/>
            <a:ext cx="60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byte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2711575" y="2074790"/>
            <a:ext cx="2376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423789" y="170545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char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259632" y="2134597"/>
            <a:ext cx="135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InputStream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711575" y="2134597"/>
            <a:ext cx="2019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InputStreamReader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FileReader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087575" y="2074791"/>
            <a:ext cx="2664560" cy="14217"/>
          </a:xfrm>
          <a:prstGeom prst="straightConnector1">
            <a:avLst/>
          </a:prstGeom>
          <a:ln w="152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623596" y="168940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String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159847" y="2135336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BufferedReader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814567" y="1462722"/>
            <a:ext cx="1008000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你的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</a:p>
        </p:txBody>
      </p:sp>
      <p:pic>
        <p:nvPicPr>
          <p:cNvPr id="1026" name="Picture 2" descr="https://encrypted-tbn1.gstatic.com/images?q=tbn:ANd9GcRPTwVp6Gb1ww8JceNvzBf1t9bOV0VI0-A3tJutjBnTycBIRemst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179" y="8736503"/>
            <a:ext cx="310224" cy="28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/>
          <p:cNvSpPr/>
          <p:nvPr/>
        </p:nvSpPr>
        <p:spPr>
          <a:xfrm>
            <a:off x="1544144" y="4045384"/>
            <a:ext cx="68788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免除你</a:t>
            </a:r>
            <a:r>
              <a:rPr lang="en-US" altLang="zh-TW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妳額外處理</a:t>
            </a:r>
            <a:r>
              <a:rPr lang="en-US" altLang="zh-TW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byte</a:t>
            </a:r>
            <a:r>
              <a:rPr lang="zh-TW" alt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的程式碼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723200" y="3509480"/>
            <a:ext cx="996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0000CC"/>
                </a:solidFill>
              </a:rPr>
              <a:t>Java</a:t>
            </a:r>
            <a:endParaRPr lang="zh-TW" altLang="en-US" sz="3600" b="1" dirty="0">
              <a:solidFill>
                <a:srgbClr val="0000CC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7127" y="4728507"/>
            <a:ext cx="5221508" cy="500693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3200" y="5293246"/>
            <a:ext cx="476151" cy="493156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3535" y="5292977"/>
            <a:ext cx="4159151" cy="493200"/>
          </a:xfrm>
          <a:prstGeom prst="rect">
            <a:avLst/>
          </a:prstGeom>
        </p:spPr>
      </p:pic>
      <p:sp>
        <p:nvSpPr>
          <p:cNvPr id="34" name="文字方塊 33"/>
          <p:cNvSpPr txBox="1"/>
          <p:nvPr/>
        </p:nvSpPr>
        <p:spPr>
          <a:xfrm>
            <a:off x="2107069" y="5308744"/>
            <a:ext cx="428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00CC"/>
                </a:solidFill>
              </a:rPr>
              <a:t>1000000000000000 </a:t>
            </a:r>
            <a:r>
              <a:rPr lang="zh-TW" altLang="en-US" sz="2400" dirty="0" smtClean="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個人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都說讚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561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000" cy="720000"/>
          </a:xfr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pPr algn="l"/>
            <a:r>
              <a:rPr lang="en-US" altLang="zh-TW" sz="20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</a:t>
            </a:r>
            <a:r>
              <a:rPr lang="zh-TW" altLang="en-US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大綱</a:t>
            </a:r>
            <a:endParaRPr lang="zh-TW" altLang="en-US" sz="2000" b="1" dirty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buSzPct val="60000"/>
              <a:buFont typeface="Wingdings" pitchFamily="2" charset="2"/>
              <a:buChar char="n"/>
            </a:pPr>
            <a:r>
              <a:rPr lang="zh-TW" altLang="en-US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學習目標</a:t>
            </a:r>
            <a:endParaRPr lang="en-US" altLang="zh-TW" sz="2200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>
              <a:buSzPct val="60000"/>
              <a:buFont typeface="Wingdings" pitchFamily="2" charset="2"/>
              <a:buChar char="n"/>
            </a:pPr>
            <a:r>
              <a:rPr lang="zh-TW" altLang="en-US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您可能會用到的工具</a:t>
            </a:r>
            <a:endParaRPr lang="en-US" altLang="zh-TW" sz="2200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>
              <a:buSzPct val="60000"/>
              <a:buFont typeface="Wingdings" pitchFamily="2" charset="2"/>
              <a:buChar char="n"/>
            </a:pPr>
            <a:r>
              <a:rPr lang="zh-TW" altLang="en-US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作業</a:t>
            </a:r>
            <a:endParaRPr lang="en-US" altLang="zh-TW" sz="2200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33BA-5EEA-496D-A9E6-9998383FE47B}" type="datetime1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2013/4/13</a:t>
            </a:fld>
            <a:endParaRPr lang="zh-TW" altLang="en-US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latin typeface="Calibri" panose="020F0502020204030204" pitchFamily="34" charset="0"/>
                <a:ea typeface="標楷體" panose="03000509000000000000" pitchFamily="65" charset="-120"/>
              </a:rPr>
              <a:t>Java IO and Thread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2</a:t>
            </a:fld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/28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069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000" cy="720000"/>
          </a:xfr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pPr algn="l"/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</a:t>
            </a:r>
            <a:r>
              <a:rPr lang="en-US" altLang="zh-TW" sz="2000" b="1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Java </a:t>
            </a: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Class</a:t>
            </a:r>
            <a:b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</a:b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</a:t>
            </a:r>
            <a:r>
              <a:rPr lang="en-US" altLang="zh-TW" sz="2000" b="1" dirty="0" err="1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java.io.InputStreamReader</a:t>
            </a:r>
            <a:endParaRPr lang="en-US" altLang="zh-TW" sz="2000" b="1" dirty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buSzPct val="60000"/>
              <a:buFont typeface="Wingdings" pitchFamily="2" charset="2"/>
              <a:buChar char="n"/>
            </a:pPr>
            <a:r>
              <a:rPr lang="en-US" altLang="zh-TW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Introduction</a:t>
            </a:r>
          </a:p>
          <a:p>
            <a:pPr lvl="1">
              <a:buSzPct val="60000"/>
              <a:buFont typeface="Wingdings" panose="05000000000000000000" pitchFamily="2" charset="2"/>
              <a:buChar char="l"/>
            </a:pP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An </a:t>
            </a:r>
            <a:r>
              <a:rPr lang="en-US" altLang="zh-TW" sz="1800" dirty="0" err="1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InputStreamReader</a:t>
            </a:r>
            <a:r>
              <a:rPr lang="en-US" altLang="zh-TW" sz="1800" dirty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is a bridge from byte streams to character </a:t>
            </a:r>
            <a:r>
              <a:rPr lang="en-US" altLang="zh-TW" sz="18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streams </a:t>
            </a:r>
            <a:endParaRPr lang="en-US" altLang="zh-TW" sz="2200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>
              <a:buSzPct val="60000"/>
              <a:buFont typeface="Wingdings" pitchFamily="2" charset="2"/>
              <a:buChar char="n"/>
            </a:pPr>
            <a:endParaRPr lang="en-US" altLang="zh-TW" sz="2200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>
              <a:buSzPct val="60000"/>
              <a:buFont typeface="Wingdings" pitchFamily="2" charset="2"/>
              <a:buChar char="n"/>
            </a:pPr>
            <a:r>
              <a:rPr lang="en-US" altLang="zh-TW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Constructor </a:t>
            </a:r>
          </a:p>
          <a:p>
            <a:pPr lvl="1">
              <a:buSzPct val="60000"/>
              <a:buFont typeface="Wingdings" panose="05000000000000000000" pitchFamily="2" charset="2"/>
              <a:buChar char="l"/>
            </a:pPr>
            <a:r>
              <a:rPr lang="en-US" altLang="zh-TW" sz="2000" dirty="0" err="1" smtClean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InputStreamReader</a:t>
            </a:r>
            <a:r>
              <a:rPr lang="en-US" altLang="zh-TW" sz="2000" dirty="0" smtClean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</a:t>
            </a:r>
            <a:r>
              <a:rPr lang="en-US" altLang="zh-TW" sz="20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(</a:t>
            </a:r>
            <a:r>
              <a:rPr lang="en-US" altLang="zh-TW" sz="2000" dirty="0" err="1" smtClean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InputStream</a:t>
            </a:r>
            <a:r>
              <a:rPr lang="en-US" altLang="zh-TW" sz="20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in)</a:t>
            </a:r>
            <a:endParaRPr lang="en-US" altLang="zh-TW" sz="2000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 lvl="2">
              <a:buSzPct val="60000"/>
              <a:buFont typeface="Wingdings" panose="05000000000000000000" pitchFamily="2" charset="2"/>
              <a:buChar char="Ø"/>
            </a:pPr>
            <a:r>
              <a:rPr lang="en-US" altLang="zh-TW" sz="18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Creates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an </a:t>
            </a:r>
            <a:r>
              <a:rPr lang="en-US" altLang="zh-TW" sz="1800" dirty="0" err="1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InputStreamReader</a:t>
            </a:r>
            <a:r>
              <a:rPr lang="en-US" altLang="zh-TW" sz="1800" dirty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that uses the default </a:t>
            </a:r>
            <a:r>
              <a:rPr lang="en-US" altLang="zh-TW" sz="18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charset</a:t>
            </a:r>
            <a:endParaRPr lang="en-US" altLang="zh-TW" sz="1400" dirty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>
              <a:buSzPct val="60000"/>
              <a:buFont typeface="Wingdings" panose="05000000000000000000" pitchFamily="2" charset="2"/>
              <a:buChar char="n"/>
            </a:pPr>
            <a:endParaRPr lang="en-US" altLang="zh-TW" sz="2200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>
              <a:buSzPct val="60000"/>
              <a:buFont typeface="Wingdings" panose="05000000000000000000" pitchFamily="2" charset="2"/>
              <a:buChar char="n"/>
            </a:pPr>
            <a:r>
              <a:rPr lang="en-US" altLang="zh-TW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Method </a:t>
            </a:r>
          </a:p>
          <a:p>
            <a:pPr lvl="1">
              <a:buSzPct val="60000"/>
              <a:buFont typeface="Wingdings" panose="05000000000000000000" pitchFamily="2" charset="2"/>
              <a:buChar char="l"/>
            </a:pPr>
            <a:r>
              <a:rPr lang="en-US" altLang="zh-TW" sz="2000" dirty="0" err="1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i</a:t>
            </a:r>
            <a:r>
              <a:rPr lang="en-US" altLang="zh-TW" sz="2000" dirty="0" err="1" smtClean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nt</a:t>
            </a:r>
            <a:r>
              <a:rPr lang="en-US" altLang="zh-TW" sz="20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read (</a:t>
            </a:r>
            <a:r>
              <a:rPr lang="en-US" altLang="zh-TW" sz="2000" dirty="0" smtClean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char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[] </a:t>
            </a:r>
            <a:r>
              <a:rPr lang="en-US" altLang="zh-TW" sz="2000" dirty="0" err="1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cbuf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, </a:t>
            </a:r>
            <a:r>
              <a:rPr lang="en-US" altLang="zh-TW" sz="2000" dirty="0" err="1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int</a:t>
            </a:r>
            <a:r>
              <a:rPr lang="en-US" altLang="zh-TW" sz="2000" dirty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offset, </a:t>
            </a:r>
            <a:r>
              <a:rPr lang="en-US" altLang="zh-TW" sz="2000" dirty="0" err="1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int</a:t>
            </a:r>
            <a:r>
              <a:rPr lang="en-US" altLang="zh-TW" sz="2000" dirty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length</a:t>
            </a:r>
            <a:r>
              <a:rPr lang="en-US" altLang="zh-TW" sz="20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)</a:t>
            </a:r>
          </a:p>
          <a:p>
            <a:pPr lvl="2">
              <a:buSzPct val="60000"/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Reads characters into a portion of an array</a:t>
            </a:r>
            <a:endParaRPr lang="zh-TW" altLang="en-US" sz="1800" dirty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33BA-5EEA-496D-A9E6-9998383FE47B}" type="datetime1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2013/4/13</a:t>
            </a:fld>
            <a:endParaRPr lang="zh-TW" altLang="en-US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latin typeface="Calibri" panose="020F0502020204030204" pitchFamily="34" charset="0"/>
                <a:ea typeface="標楷體" panose="03000509000000000000" pitchFamily="65" charset="-120"/>
              </a:rPr>
              <a:t>Java IO and Thread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20</a:t>
            </a:fld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/28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81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000" cy="720000"/>
          </a:xfr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pPr algn="l"/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</a:t>
            </a:r>
            <a:r>
              <a:rPr lang="en-US" altLang="zh-TW" sz="2000" b="1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Java </a:t>
            </a: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Class</a:t>
            </a:r>
            <a:b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</a:b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</a:t>
            </a:r>
            <a:r>
              <a:rPr lang="en-US" altLang="zh-TW" sz="2000" b="1" dirty="0" err="1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java.io.ByteArrayOutputStream</a:t>
            </a:r>
            <a:endParaRPr lang="en-US" altLang="zh-TW" sz="2000" b="1" dirty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buSzPct val="60000"/>
              <a:buFont typeface="Wingdings" pitchFamily="2" charset="2"/>
              <a:buChar char="n"/>
            </a:pPr>
            <a:r>
              <a:rPr lang="en-US" altLang="zh-TW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Introduction</a:t>
            </a:r>
          </a:p>
          <a:p>
            <a:pPr lvl="1">
              <a:buSzPct val="60000"/>
              <a:buFont typeface="Wingdings" panose="05000000000000000000" pitchFamily="2" charset="2"/>
              <a:buChar char="l"/>
            </a:pP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This class implements an output stream in which the data is written into a byte array</a:t>
            </a:r>
            <a:endParaRPr lang="en-US" altLang="zh-TW" sz="2200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>
              <a:buSzPct val="60000"/>
              <a:buFont typeface="Wingdings" pitchFamily="2" charset="2"/>
              <a:buChar char="n"/>
            </a:pPr>
            <a:endParaRPr lang="en-US" altLang="zh-TW" sz="2200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>
              <a:buSzPct val="60000"/>
              <a:buFont typeface="Wingdings" pitchFamily="2" charset="2"/>
              <a:buChar char="n"/>
            </a:pPr>
            <a:r>
              <a:rPr lang="en-US" altLang="zh-TW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Constructor </a:t>
            </a:r>
          </a:p>
          <a:p>
            <a:pPr lvl="1">
              <a:buSzPct val="60000"/>
              <a:buFont typeface="Wingdings" panose="05000000000000000000" pitchFamily="2" charset="2"/>
              <a:buChar char="l"/>
            </a:pPr>
            <a:r>
              <a:rPr lang="en-US" altLang="zh-TW" sz="2000" dirty="0" err="1" smtClean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ByteArrayOutputStream</a:t>
            </a:r>
            <a:r>
              <a:rPr lang="en-US" altLang="zh-TW" sz="2000" dirty="0" smtClean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</a:t>
            </a:r>
            <a:r>
              <a:rPr lang="en-US" altLang="zh-TW" sz="20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()</a:t>
            </a:r>
          </a:p>
          <a:p>
            <a:pPr lvl="2">
              <a:buSzPct val="60000"/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Creates a new byte array output stream</a:t>
            </a:r>
            <a:endParaRPr lang="en-US" altLang="zh-TW" sz="2200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>
              <a:buSzPct val="60000"/>
              <a:buFont typeface="Wingdings" panose="05000000000000000000" pitchFamily="2" charset="2"/>
              <a:buChar char="n"/>
            </a:pPr>
            <a:endParaRPr lang="en-US" altLang="zh-TW" sz="2200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>
              <a:buSzPct val="60000"/>
              <a:buFont typeface="Wingdings" panose="05000000000000000000" pitchFamily="2" charset="2"/>
              <a:buChar char="n"/>
            </a:pPr>
            <a:r>
              <a:rPr lang="en-US" altLang="zh-TW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Method </a:t>
            </a:r>
          </a:p>
          <a:p>
            <a:pPr lvl="1">
              <a:buSzPct val="60000"/>
              <a:buFont typeface="Wingdings" panose="05000000000000000000" pitchFamily="2" charset="2"/>
              <a:buChar char="l"/>
            </a:pPr>
            <a:r>
              <a:rPr lang="en-US" altLang="zh-TW" sz="2000" dirty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v</a:t>
            </a:r>
            <a:r>
              <a:rPr lang="en-US" altLang="zh-TW" sz="2000" dirty="0" smtClean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oid</a:t>
            </a:r>
            <a:r>
              <a:rPr lang="en-US" altLang="zh-TW" sz="20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write (</a:t>
            </a:r>
            <a:r>
              <a:rPr lang="en-US" altLang="zh-TW" sz="2000" dirty="0" smtClean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byte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[] b, </a:t>
            </a:r>
            <a:r>
              <a:rPr lang="en-US" altLang="zh-TW" sz="2000" dirty="0" err="1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int</a:t>
            </a:r>
            <a:r>
              <a:rPr lang="en-US" altLang="zh-TW" sz="2000" dirty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off, </a:t>
            </a:r>
            <a:r>
              <a:rPr lang="en-US" altLang="zh-TW" sz="2000" dirty="0" err="1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int</a:t>
            </a:r>
            <a:r>
              <a:rPr lang="en-US" altLang="zh-TW" sz="2000" dirty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</a:t>
            </a:r>
            <a:r>
              <a:rPr lang="en-US" altLang="zh-TW" sz="20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length) </a:t>
            </a:r>
          </a:p>
          <a:p>
            <a:pPr lvl="2">
              <a:buSzPct val="60000"/>
              <a:buFont typeface="Wingdings" panose="05000000000000000000" pitchFamily="2" charset="2"/>
              <a:buChar char="Ø"/>
            </a:pPr>
            <a:r>
              <a:rPr lang="en-US" altLang="zh-TW" sz="18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Writes </a:t>
            </a:r>
            <a:r>
              <a:rPr lang="en-US" altLang="zh-TW" sz="1800" i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length</a:t>
            </a:r>
            <a:r>
              <a:rPr lang="en-US" altLang="zh-TW" sz="18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bytes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from the specified byte array starting at offset off to this byte array output stream</a:t>
            </a:r>
            <a:endParaRPr lang="zh-TW" altLang="en-US" sz="1800" dirty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33BA-5EEA-496D-A9E6-9998383FE47B}" type="datetime1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2013/4/13</a:t>
            </a:fld>
            <a:endParaRPr lang="zh-TW" altLang="en-US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latin typeface="Calibri" panose="020F0502020204030204" pitchFamily="34" charset="0"/>
                <a:ea typeface="標楷體" panose="03000509000000000000" pitchFamily="65" charset="-120"/>
              </a:rPr>
              <a:t>Java IO and Thread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21</a:t>
            </a:fld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/28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076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000" cy="720000"/>
          </a:xfr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pPr algn="l"/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</a:t>
            </a:r>
            <a:r>
              <a:rPr lang="en-US" altLang="zh-TW" sz="2000" b="1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Java </a:t>
            </a: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Class</a:t>
            </a:r>
            <a:b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</a:b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Interface Runnable</a:t>
            </a:r>
            <a:endParaRPr lang="en-US" altLang="zh-TW" sz="2000" b="1" dirty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buSzPct val="60000"/>
              <a:buFont typeface="Wingdings" panose="05000000000000000000" pitchFamily="2" charset="2"/>
              <a:buChar char="n"/>
            </a:pPr>
            <a:r>
              <a:rPr lang="en-US" altLang="zh-TW" sz="22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Introduction</a:t>
            </a:r>
          </a:p>
          <a:p>
            <a:pPr lvl="1">
              <a:buSzPct val="6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The Runnable interface should be implemented by any class whose instances are intended to be executed by a thread. The class must define a method of no arguments called </a:t>
            </a:r>
            <a:r>
              <a:rPr lang="en-US" altLang="zh-TW" sz="20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run</a:t>
            </a:r>
          </a:p>
          <a:p>
            <a:pPr marL="0" indent="0">
              <a:buSzPct val="60000"/>
              <a:buNone/>
            </a:pPr>
            <a:endParaRPr lang="en-US" altLang="zh-TW" sz="2200" dirty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>
              <a:buSzPct val="60000"/>
              <a:buFont typeface="Wingdings" panose="05000000000000000000" pitchFamily="2" charset="2"/>
              <a:buChar char="n"/>
            </a:pPr>
            <a:r>
              <a:rPr lang="en-US" altLang="zh-TW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Method </a:t>
            </a:r>
          </a:p>
          <a:p>
            <a:pPr lvl="1">
              <a:buSzPct val="60000"/>
              <a:buFont typeface="Wingdings" panose="05000000000000000000" pitchFamily="2" charset="2"/>
              <a:buChar char="l"/>
            </a:pPr>
            <a:r>
              <a:rPr lang="en-US" altLang="zh-TW" sz="2000" dirty="0" smtClean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void</a:t>
            </a:r>
            <a:r>
              <a:rPr lang="en-US" altLang="zh-TW" sz="20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run () </a:t>
            </a:r>
          </a:p>
          <a:p>
            <a:pPr lvl="2">
              <a:buSzPct val="60000"/>
              <a:buFont typeface="Wingdings" panose="05000000000000000000" pitchFamily="2" charset="2"/>
              <a:buChar char="Ø"/>
            </a:pPr>
            <a:r>
              <a:rPr lang="en-US" altLang="zh-TW" sz="18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When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an object implementing interface Runnable is used to create a thread, starting the thread causes the object's run method to be called in that separately executing thread</a:t>
            </a:r>
            <a:endParaRPr lang="en-US" altLang="zh-TW" sz="1800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33BA-5EEA-496D-A9E6-9998383FE47B}" type="datetime1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2013/4/13</a:t>
            </a:fld>
            <a:endParaRPr lang="zh-TW" altLang="en-US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latin typeface="Calibri" panose="020F0502020204030204" pitchFamily="34" charset="0"/>
                <a:ea typeface="標楷體" panose="03000509000000000000" pitchFamily="65" charset="-120"/>
              </a:rPr>
              <a:t>Java IO and Thread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22</a:t>
            </a:fld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/28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03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000" cy="720000"/>
          </a:xfr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pPr algn="l"/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</a:t>
            </a:r>
            <a:r>
              <a:rPr lang="en-US" altLang="zh-TW" sz="2000" b="1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Java </a:t>
            </a: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Class</a:t>
            </a:r>
            <a:b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</a:b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Interface Executor</a:t>
            </a:r>
            <a:endParaRPr lang="en-US" altLang="zh-TW" sz="2000" b="1" dirty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buSzPct val="60000"/>
              <a:buFont typeface="Wingdings" panose="05000000000000000000" pitchFamily="2" charset="2"/>
              <a:buChar char="n"/>
            </a:pPr>
            <a:r>
              <a:rPr lang="en-US" altLang="zh-TW" sz="22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Introduction</a:t>
            </a:r>
          </a:p>
          <a:p>
            <a:pPr lvl="1">
              <a:buSzPct val="6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An object that executes submitted Runnable tasks</a:t>
            </a:r>
            <a:endParaRPr lang="en-US" altLang="zh-TW" sz="2200" dirty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>
              <a:buSzPct val="60000"/>
              <a:buFont typeface="Wingdings" panose="05000000000000000000" pitchFamily="2" charset="2"/>
              <a:buChar char="n"/>
            </a:pPr>
            <a:endParaRPr lang="en-US" altLang="zh-TW" sz="2200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>
              <a:buSzPct val="60000"/>
              <a:buFont typeface="Wingdings" panose="05000000000000000000" pitchFamily="2" charset="2"/>
              <a:buChar char="n"/>
            </a:pPr>
            <a:r>
              <a:rPr lang="en-US" altLang="zh-TW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Method </a:t>
            </a:r>
          </a:p>
          <a:p>
            <a:pPr lvl="1">
              <a:buSzPct val="60000"/>
              <a:buFont typeface="Wingdings" panose="05000000000000000000" pitchFamily="2" charset="2"/>
              <a:buChar char="l"/>
            </a:pPr>
            <a:r>
              <a:rPr lang="en-US" altLang="zh-TW" sz="2000" dirty="0" smtClean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void</a:t>
            </a:r>
            <a:r>
              <a:rPr lang="en-US" altLang="zh-TW" sz="20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execute (</a:t>
            </a:r>
            <a:r>
              <a:rPr lang="en-US" altLang="zh-TW" sz="2000" dirty="0" smtClean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Runnable</a:t>
            </a:r>
            <a:r>
              <a:rPr lang="en-US" altLang="zh-TW" sz="20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command) </a:t>
            </a:r>
          </a:p>
          <a:p>
            <a:pPr lvl="2">
              <a:buSzPct val="60000"/>
              <a:buFont typeface="Wingdings" panose="05000000000000000000" pitchFamily="2" charset="2"/>
              <a:buChar char="Ø"/>
            </a:pPr>
            <a:r>
              <a:rPr lang="en-US" altLang="zh-TW" sz="18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Executes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the given command at some time in the future</a:t>
            </a:r>
            <a:endParaRPr lang="en-US" altLang="zh-TW" sz="1800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33BA-5EEA-496D-A9E6-9998383FE47B}" type="datetime1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2013/4/13</a:t>
            </a:fld>
            <a:endParaRPr lang="zh-TW" altLang="en-US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latin typeface="Calibri" panose="020F0502020204030204" pitchFamily="34" charset="0"/>
                <a:ea typeface="標楷體" panose="03000509000000000000" pitchFamily="65" charset="-120"/>
              </a:rPr>
              <a:t>Java IO and Thread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23</a:t>
            </a:fld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/28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138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000" cy="720000"/>
          </a:xfr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pPr algn="l"/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</a:t>
            </a:r>
            <a:r>
              <a:rPr lang="en-US" altLang="zh-TW" sz="2000" b="1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Java </a:t>
            </a: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Class</a:t>
            </a:r>
            <a:b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</a:br>
            <a:r>
              <a:rPr lang="en-US" altLang="zh-TW" sz="2000" b="1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</a:t>
            </a:r>
            <a:r>
              <a:rPr lang="en-US" altLang="zh-TW" sz="2000" b="1" dirty="0" err="1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java.util.concurrent.Executors</a:t>
            </a:r>
            <a:endParaRPr lang="en-US" altLang="zh-TW" sz="2000" b="1" dirty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buSzPct val="60000"/>
              <a:buFont typeface="Wingdings" panose="05000000000000000000" pitchFamily="2" charset="2"/>
              <a:buChar char="n"/>
            </a:pPr>
            <a:r>
              <a:rPr lang="en-US" altLang="zh-TW" sz="22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Introduction</a:t>
            </a:r>
          </a:p>
          <a:p>
            <a:pPr lvl="1">
              <a:buSzPct val="6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Factory and utility methods for </a:t>
            </a:r>
            <a:r>
              <a:rPr lang="en-US" altLang="zh-TW" sz="2000" dirty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Executor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, </a:t>
            </a:r>
            <a:r>
              <a:rPr lang="en-US" altLang="zh-TW" sz="2000" dirty="0" err="1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ExecutorService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, </a:t>
            </a:r>
            <a:r>
              <a:rPr lang="en-US" altLang="zh-TW" sz="2000" dirty="0" err="1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ScheduledExecutorService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, </a:t>
            </a:r>
            <a:r>
              <a:rPr lang="en-US" altLang="zh-TW" sz="2000" dirty="0" err="1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ThreadFactory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, and </a:t>
            </a:r>
            <a:r>
              <a:rPr lang="en-US" altLang="zh-TW" sz="2000" dirty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Callable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classes defined in this package</a:t>
            </a:r>
            <a:endParaRPr lang="en-US" altLang="zh-TW" sz="2200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>
              <a:buSzPct val="60000"/>
              <a:buFont typeface="Wingdings" panose="05000000000000000000" pitchFamily="2" charset="2"/>
              <a:buChar char="n"/>
            </a:pPr>
            <a:endParaRPr lang="en-US" altLang="zh-TW" sz="2200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>
              <a:buSzPct val="60000"/>
              <a:buFont typeface="Wingdings" panose="05000000000000000000" pitchFamily="2" charset="2"/>
              <a:buChar char="n"/>
            </a:pPr>
            <a:r>
              <a:rPr lang="en-US" altLang="zh-TW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Method </a:t>
            </a:r>
          </a:p>
          <a:p>
            <a:pPr lvl="1">
              <a:buSzPct val="60000"/>
              <a:buFont typeface="Wingdings" panose="05000000000000000000" pitchFamily="2" charset="2"/>
              <a:buChar char="l"/>
            </a:pPr>
            <a:r>
              <a:rPr lang="en-US" altLang="zh-TW" sz="2000" dirty="0" smtClean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static</a:t>
            </a:r>
            <a:r>
              <a:rPr lang="en-US" altLang="zh-TW" sz="20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</a:t>
            </a:r>
            <a:r>
              <a:rPr lang="en-US" altLang="zh-TW" sz="2000" dirty="0" err="1" smtClean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ExecutorService</a:t>
            </a:r>
            <a:r>
              <a:rPr lang="en-US" altLang="zh-TW" sz="2000" dirty="0" smtClean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</a:t>
            </a:r>
            <a:r>
              <a:rPr lang="en-US" altLang="zh-TW" sz="2000" dirty="0" err="1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newCachedThreadPool</a:t>
            </a:r>
            <a:r>
              <a:rPr lang="en-US" altLang="zh-TW" sz="20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() </a:t>
            </a:r>
            <a:endParaRPr lang="en-US" altLang="zh-TW" sz="2000" dirty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 lvl="2" indent="-285750">
              <a:buSzPct val="60000"/>
              <a:buFont typeface="Wingdings" panose="05000000000000000000" pitchFamily="2" charset="2"/>
              <a:buChar char="Ø"/>
            </a:pPr>
            <a:r>
              <a:rPr lang="en-US" altLang="zh-TW" sz="18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Creates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a thread pool that creates new threads as needed, but will reuse previously constructed threads when they are </a:t>
            </a:r>
            <a:r>
              <a:rPr lang="en-US" altLang="zh-TW" sz="18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available</a:t>
            </a:r>
          </a:p>
          <a:p>
            <a:pPr lvl="1">
              <a:buSzPct val="60000"/>
              <a:buFont typeface="Wingdings" panose="05000000000000000000" pitchFamily="2" charset="2"/>
              <a:buChar char="l"/>
            </a:pPr>
            <a:endParaRPr lang="en-US" altLang="zh-TW" sz="2000" dirty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 lvl="1">
              <a:buSzPct val="60000"/>
              <a:buFont typeface="Wingdings" panose="05000000000000000000" pitchFamily="2" charset="2"/>
              <a:buChar char="l"/>
            </a:pPr>
            <a:r>
              <a:rPr lang="en-US" altLang="zh-TW" sz="2000" dirty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static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</a:t>
            </a:r>
            <a:r>
              <a:rPr lang="en-US" altLang="zh-TW" sz="2000" dirty="0" err="1" smtClean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ExecutorService</a:t>
            </a:r>
            <a:r>
              <a:rPr lang="en-US" altLang="zh-TW" sz="20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</a:t>
            </a:r>
            <a:r>
              <a:rPr lang="en-US" altLang="zh-TW" sz="2000" dirty="0" err="1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newFixedThreadPool</a:t>
            </a:r>
            <a:r>
              <a:rPr lang="en-US" altLang="zh-TW" sz="20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(</a:t>
            </a:r>
            <a:r>
              <a:rPr lang="en-US" altLang="zh-TW" sz="2000" dirty="0" err="1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int</a:t>
            </a:r>
            <a:r>
              <a:rPr lang="en-US" altLang="zh-TW" sz="20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</a:t>
            </a:r>
            <a:r>
              <a:rPr lang="en-US" altLang="zh-TW" sz="2000" dirty="0" err="1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nThreads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) </a:t>
            </a:r>
          </a:p>
          <a:p>
            <a:pPr lvl="2" indent="-285750">
              <a:buSzPct val="60000"/>
              <a:buFont typeface="Wingdings" panose="05000000000000000000" pitchFamily="2" charset="2"/>
              <a:buChar char="Ø"/>
            </a:pPr>
            <a:r>
              <a:rPr lang="en-US" altLang="zh-TW" sz="18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Creates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a thread pool that reuses a fixed number of threads operating off a shared unbounded </a:t>
            </a:r>
            <a:r>
              <a:rPr lang="en-US" altLang="zh-TW" sz="18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queue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33BA-5EEA-496D-A9E6-9998383FE47B}" type="datetime1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2013/4/13</a:t>
            </a:fld>
            <a:endParaRPr lang="zh-TW" altLang="en-US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latin typeface="Calibri" panose="020F0502020204030204" pitchFamily="34" charset="0"/>
                <a:ea typeface="標楷體" panose="03000509000000000000" pitchFamily="65" charset="-120"/>
              </a:rPr>
              <a:t>Java IO and Thread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24</a:t>
            </a:fld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/28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70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000" cy="720000"/>
          </a:xfr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pPr algn="l"/>
            <a:r>
              <a:rPr lang="zh-TW" altLang="en-US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作業</a:t>
            </a:r>
            <a:endParaRPr lang="zh-TW" altLang="en-US" sz="2000" b="1" dirty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buSzPct val="60000"/>
              <a:buFont typeface="Wingdings" pitchFamily="2" charset="2"/>
              <a:buChar char="n"/>
            </a:pPr>
            <a:r>
              <a:rPr lang="zh-TW" altLang="en-US" sz="2200" dirty="0" smtClean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學習目標</a:t>
            </a:r>
            <a:endParaRPr lang="en-US" altLang="zh-TW" sz="2200" dirty="0" smtClean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>
              <a:buSzPct val="60000"/>
              <a:buFont typeface="Wingdings" pitchFamily="2" charset="2"/>
              <a:buChar char="n"/>
            </a:pPr>
            <a:r>
              <a:rPr lang="zh-TW" altLang="en-US" sz="2200" dirty="0" smtClean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您可能會用到的工具</a:t>
            </a:r>
            <a:endParaRPr lang="en-US" altLang="zh-TW" sz="2200" dirty="0" smtClean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>
              <a:buSzPct val="60000"/>
              <a:buFont typeface="Wingdings" pitchFamily="2" charset="2"/>
              <a:buChar char="n"/>
            </a:pPr>
            <a:r>
              <a:rPr lang="zh-TW" altLang="en-US" sz="2200" i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作業</a:t>
            </a:r>
            <a:endParaRPr lang="en-US" altLang="zh-TW" sz="2200" i="1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lvl="1">
              <a:buSzPct val="60000"/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成績計算</a:t>
            </a:r>
            <a:endParaRPr lang="en-US" altLang="zh-TW" sz="2000" dirty="0" smtClean="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lvl="1">
              <a:buSzPct val="60000"/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繳交方式</a:t>
            </a:r>
            <a:endParaRPr lang="en-US" altLang="zh-TW" sz="2000" dirty="0" smtClean="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33BA-5EEA-496D-A9E6-9998383FE47B}" type="datetime1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2013/4/13</a:t>
            </a:fld>
            <a:endParaRPr lang="zh-TW" altLang="en-US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latin typeface="Calibri" panose="020F0502020204030204" pitchFamily="34" charset="0"/>
                <a:ea typeface="標楷體" panose="03000509000000000000" pitchFamily="65" charset="-120"/>
              </a:rPr>
              <a:t>Java IO and Thread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25</a:t>
            </a:fld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/28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81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000" cy="720000"/>
          </a:xfr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pPr algn="l"/>
            <a:r>
              <a:rPr lang="zh-TW" altLang="en-US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成績計算</a:t>
            </a:r>
            <a:endParaRPr lang="zh-TW" altLang="en-US" sz="2000" b="1" dirty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229600" cy="5001419"/>
              </a:xfrm>
            </p:spPr>
            <p:txBody>
              <a:bodyPr>
                <a:normAutofit/>
              </a:bodyPr>
              <a:lstStyle/>
              <a:p>
                <a:pPr>
                  <a:buSzPct val="60000"/>
                  <a:buFont typeface="Wingdings" pitchFamily="2" charset="2"/>
                  <a:buChar char="n"/>
                </a:pPr>
                <a:r>
                  <a:rPr lang="zh-TW" altLang="en-US" sz="22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>操作方</a:t>
                </a:r>
                <a:r>
                  <a:rPr lang="zh-TW" altLang="en-US" sz="22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itchFamily="18" charset="0"/>
                  </a:rPr>
                  <a:t>式</a:t>
                </a:r>
                <a:endParaRPr lang="en-US" altLang="zh-TW" sz="2200" dirty="0" smtClean="0">
                  <a:latin typeface="標楷體" panose="03000509000000000000" pitchFamily="65" charset="-120"/>
                  <a:ea typeface="標楷體" panose="03000509000000000000" pitchFamily="65" charset="-120"/>
                  <a:cs typeface="Times New Roman" pitchFamily="18" charset="0"/>
                </a:endParaRPr>
              </a:p>
              <a:p>
                <a:pPr lvl="1">
                  <a:buSzPct val="60000"/>
                  <a:buFont typeface="Wingdings" panose="05000000000000000000" pitchFamily="2" charset="2"/>
                  <a:buChar char="l"/>
                </a:pPr>
                <a:r>
                  <a:rPr lang="zh-TW" altLang="en-US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你</a:t>
                </a:r>
                <a:r>
                  <a:rPr lang="en-US" altLang="zh-TW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/</a:t>
                </a:r>
                <a:r>
                  <a:rPr lang="zh-TW" altLang="en-US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妳的程式 </a:t>
                </a:r>
                <a:r>
                  <a:rPr lang="en-US" altLang="zh-TW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Query</a:t>
                </a:r>
              </a:p>
              <a:p>
                <a:pPr lvl="1">
                  <a:buSzPct val="60000"/>
                  <a:buFont typeface="Wingdings" panose="05000000000000000000" pitchFamily="2" charset="2"/>
                  <a:buChar char="l"/>
                </a:pPr>
                <a:r>
                  <a:rPr lang="zh-TW" altLang="en-US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根據</a:t>
                </a:r>
                <a:r>
                  <a:rPr lang="en-US" altLang="zh-TW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Google</a:t>
                </a:r>
                <a:r>
                  <a:rPr lang="zh-TW" altLang="en-US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回傳的</a:t>
                </a:r>
                <a:r>
                  <a:rPr lang="en-US" altLang="zh-TW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URL</a:t>
                </a:r>
                <a:r>
                  <a:rPr lang="zh-TW" altLang="en-US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將圖片下載至硬碟</a:t>
                </a:r>
                <a:endParaRPr lang="en-US" altLang="zh-TW" sz="2000" dirty="0" smtClean="0">
                  <a:solidFill>
                    <a:srgbClr val="0000CC"/>
                  </a:solidFill>
                  <a:latin typeface="+mj-lt"/>
                  <a:ea typeface="標楷體" panose="03000509000000000000" pitchFamily="65" charset="-120"/>
                  <a:cs typeface="Times New Roman" pitchFamily="18" charset="0"/>
                </a:endParaRPr>
              </a:p>
              <a:p>
                <a:pPr lvl="1">
                  <a:buSzPct val="60000"/>
                  <a:buFont typeface="Wingdings" panose="05000000000000000000" pitchFamily="2" charset="2"/>
                  <a:buChar char="l"/>
                </a:pPr>
                <a:r>
                  <a:rPr lang="zh-TW" altLang="en-US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儲存路徑 </a:t>
                </a:r>
                <a:r>
                  <a:rPr lang="en-US" altLang="zh-TW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=</a:t>
                </a:r>
                <a:r>
                  <a:rPr lang="zh-TW" altLang="en-US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 </a:t>
                </a:r>
                <a:r>
                  <a:rPr lang="en-US" altLang="zh-TW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{</a:t>
                </a:r>
                <a:r>
                  <a:rPr lang="zh-TW" altLang="en-US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程式目錄</a:t>
                </a:r>
                <a:r>
                  <a:rPr lang="en-US" altLang="zh-TW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}\{</a:t>
                </a:r>
                <a:r>
                  <a:rPr lang="zh-TW" altLang="en-US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學號</a:t>
                </a:r>
                <a:r>
                  <a:rPr lang="en-US" altLang="zh-TW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_</a:t>
                </a:r>
                <a:r>
                  <a:rPr lang="zh-TW" altLang="en-US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姓名</a:t>
                </a:r>
                <a:r>
                  <a:rPr lang="en-US" altLang="zh-TW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}+{QUERY_</a:t>
                </a:r>
                <a:r>
                  <a:rPr lang="zh-TW" altLang="en-US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編號</a:t>
                </a:r>
                <a:r>
                  <a:rPr lang="en-US" altLang="zh-TW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}</a:t>
                </a:r>
              </a:p>
              <a:p>
                <a:pPr lvl="2">
                  <a:buSzPct val="60000"/>
                  <a:buFont typeface="Wingdings" panose="05000000000000000000" pitchFamily="2" charset="2"/>
                  <a:buChar char="Ø"/>
                </a:pPr>
                <a:r>
                  <a:rPr lang="en-US" altLang="zh-TW" sz="16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Ex. D:\p78011078_</a:t>
                </a:r>
                <a:r>
                  <a:rPr lang="zh-TW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帥哥助教</a:t>
                </a:r>
                <a:r>
                  <a:rPr lang="en-US" altLang="zh-TW" sz="16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\</a:t>
                </a:r>
                <a:r>
                  <a:rPr lang="zh-TW" alt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正咩</a:t>
                </a:r>
                <a:r>
                  <a:rPr lang="en-US" altLang="zh-TW" sz="16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_01.jpg</a:t>
                </a:r>
              </a:p>
              <a:p>
                <a:pPr lvl="1">
                  <a:buSzPct val="60000"/>
                  <a:buFont typeface="Wingdings" panose="05000000000000000000" pitchFamily="2" charset="2"/>
                  <a:buChar char="l"/>
                </a:pPr>
                <a:r>
                  <a:rPr lang="zh-TW" altLang="en-US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三個</a:t>
                </a:r>
                <a:r>
                  <a:rPr lang="en-US" altLang="zh-TW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Query</a:t>
                </a:r>
                <a:r>
                  <a:rPr lang="zh-TW" altLang="en-US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，各五個圖片 </a:t>
                </a:r>
                <a:r>
                  <a:rPr lang="en-US" altLang="zh-TW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(</a:t>
                </a:r>
                <a:r>
                  <a:rPr lang="zh-TW" altLang="en-US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沒圖沒真相，沒圖沒成績</a:t>
                </a:r>
                <a:r>
                  <a:rPr lang="en-US" altLang="zh-TW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)</a:t>
                </a:r>
                <a:endParaRPr lang="en-US" altLang="zh-TW" sz="2400" dirty="0" smtClean="0">
                  <a:solidFill>
                    <a:srgbClr val="0000CC"/>
                  </a:solidFill>
                  <a:latin typeface="+mj-lt"/>
                  <a:ea typeface="標楷體" panose="03000509000000000000" pitchFamily="65" charset="-120"/>
                  <a:cs typeface="Times New Roman" pitchFamily="18" charset="0"/>
                </a:endParaRPr>
              </a:p>
              <a:p>
                <a:pPr>
                  <a:buSzPct val="60000"/>
                  <a:buFont typeface="Wingdings" panose="05000000000000000000" pitchFamily="2" charset="2"/>
                  <a:buChar char="n"/>
                </a:pPr>
                <a:endParaRPr lang="en-US" altLang="zh-TW" sz="2400" dirty="0" smtClean="0">
                  <a:latin typeface="+mj-lt"/>
                  <a:ea typeface="標楷體" panose="03000509000000000000" pitchFamily="65" charset="-120"/>
                  <a:cs typeface="Times New Roman" pitchFamily="18" charset="0"/>
                </a:endParaRPr>
              </a:p>
              <a:p>
                <a:pPr>
                  <a:buSzPct val="60000"/>
                  <a:buFont typeface="Wingdings" panose="05000000000000000000" pitchFamily="2" charset="2"/>
                  <a:buChar char="n"/>
                </a:pPr>
                <a:r>
                  <a:rPr lang="zh-TW" altLang="en-US" sz="2400" dirty="0" smtClean="0"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衡量標</a:t>
                </a:r>
                <a:r>
                  <a:rPr lang="zh-TW" altLang="en-US" sz="2400" dirty="0"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準</a:t>
                </a:r>
                <a:endParaRPr lang="en-US" altLang="zh-TW" sz="2400" dirty="0" smtClean="0">
                  <a:latin typeface="+mj-lt"/>
                  <a:ea typeface="標楷體" panose="03000509000000000000" pitchFamily="65" charset="-120"/>
                  <a:cs typeface="Times New Roman" pitchFamily="18" charset="0"/>
                </a:endParaRPr>
              </a:p>
              <a:p>
                <a:pPr lvl="1">
                  <a:buSzPct val="60000"/>
                  <a:buFont typeface="Wingdings" panose="05000000000000000000" pitchFamily="2" charset="2"/>
                  <a:buChar char="n"/>
                </a:pPr>
                <a:r>
                  <a:rPr lang="zh-TW" altLang="en-US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成績取決於你</a:t>
                </a:r>
                <a:r>
                  <a:rPr lang="en-US" altLang="zh-TW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/</a:t>
                </a:r>
                <a:r>
                  <a:rPr lang="zh-TW" altLang="en-US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妳的執行時間，以班上總體狀況來排名。</a:t>
                </a:r>
                <a:endParaRPr lang="en-US" altLang="zh-TW" sz="2000" dirty="0" smtClean="0">
                  <a:solidFill>
                    <a:srgbClr val="0000CC"/>
                  </a:solidFill>
                  <a:latin typeface="+mj-lt"/>
                  <a:ea typeface="標楷體" panose="03000509000000000000" pitchFamily="65" charset="-120"/>
                  <a:cs typeface="Times New Roman" pitchFamily="18" charset="0"/>
                </a:endParaRPr>
              </a:p>
              <a:p>
                <a:pPr lvl="1">
                  <a:buSzPct val="60000"/>
                  <a:buFont typeface="Wingdings" panose="05000000000000000000" pitchFamily="2" charset="2"/>
                  <a:buChar char="n"/>
                </a:pPr>
                <a:r>
                  <a:rPr lang="zh-TW" altLang="en-US" sz="2000" dirty="0" smtClean="0">
                    <a:solidFill>
                      <a:srgbClr val="0000CC"/>
                    </a:solidFill>
                    <a:ea typeface="標楷體" panose="03000509000000000000" pitchFamily="65" charset="-120"/>
                    <a:cs typeface="Times New Roman" pitchFamily="18" charset="0"/>
                  </a:rPr>
                  <a:t>執行時間 </a:t>
                </a:r>
                <a:r>
                  <a:rPr lang="en-US" altLang="zh-TW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=</a:t>
                </a:r>
                <a:r>
                  <a:rPr lang="zh-TW" altLang="en-US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 </a:t>
                </a:r>
                <a:r>
                  <a:rPr lang="en-US" altLang="zh-TW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{</a:t>
                </a:r>
                <a:r>
                  <a:rPr lang="zh-TW" altLang="en-US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開程式到下載完圖片至硬碟的時間</a:t>
                </a:r>
                <a:r>
                  <a:rPr lang="en-US" altLang="zh-TW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}</a:t>
                </a:r>
                <a:r>
                  <a:rPr lang="zh-TW" altLang="en-US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±</m:t>
                    </m:r>
                  </m:oMath>
                </a14:m>
                <a:r>
                  <a:rPr lang="zh-TW" altLang="en-US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 誤差</a:t>
                </a:r>
                <a:endParaRPr lang="en-US" altLang="zh-TW" sz="2000" dirty="0" smtClean="0">
                  <a:solidFill>
                    <a:srgbClr val="0000CC"/>
                  </a:solidFill>
                  <a:latin typeface="+mj-lt"/>
                  <a:ea typeface="標楷體" panose="03000509000000000000" pitchFamily="65" charset="-120"/>
                  <a:cs typeface="Times New Roman" pitchFamily="18" charset="0"/>
                </a:endParaRPr>
              </a:p>
              <a:p>
                <a:pPr lvl="1">
                  <a:buSzPct val="60000"/>
                  <a:buFont typeface="Wingdings" panose="05000000000000000000" pitchFamily="2" charset="2"/>
                  <a:buChar char="n"/>
                </a:pPr>
                <a:r>
                  <a:rPr lang="zh-TW" altLang="en-US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最高成績 </a:t>
                </a:r>
                <a:r>
                  <a:rPr lang="en-US" altLang="zh-TW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= 100</a:t>
                </a:r>
                <a:r>
                  <a:rPr lang="zh-TW" altLang="en-US" sz="2000" dirty="0" smtClean="0">
                    <a:solidFill>
                      <a:srgbClr val="0000CC"/>
                    </a:solidFill>
                    <a:ea typeface="標楷體" panose="03000509000000000000" pitchFamily="65" charset="-120"/>
                    <a:cs typeface="Times New Roman" pitchFamily="18" charset="0"/>
                  </a:rPr>
                  <a:t>分</a:t>
                </a:r>
                <a:r>
                  <a:rPr lang="zh-TW" altLang="en-US" sz="2000" dirty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，</a:t>
                </a:r>
                <a:r>
                  <a:rPr lang="zh-TW" altLang="en-US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最低</a:t>
                </a:r>
                <a:r>
                  <a:rPr lang="zh-TW" altLang="en-US" sz="2000" dirty="0">
                    <a:solidFill>
                      <a:srgbClr val="0000CC"/>
                    </a:solidFill>
                    <a:ea typeface="標楷體" panose="03000509000000000000" pitchFamily="65" charset="-120"/>
                    <a:cs typeface="Times New Roman" pitchFamily="18" charset="0"/>
                  </a:rPr>
                  <a:t>成績</a:t>
                </a:r>
                <a:r>
                  <a:rPr lang="en-US" altLang="zh-TW" sz="2000" dirty="0" smtClean="0">
                    <a:solidFill>
                      <a:srgbClr val="0000CC"/>
                    </a:solidFill>
                    <a:ea typeface="標楷體" panose="03000509000000000000" pitchFamily="65" charset="-120"/>
                    <a:cs typeface="Times New Roman" pitchFamily="18" charset="0"/>
                  </a:rPr>
                  <a:t>= </a:t>
                </a:r>
                <a:r>
                  <a:rPr lang="en-US" altLang="zh-TW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70</a:t>
                </a:r>
                <a:r>
                  <a:rPr lang="zh-TW" altLang="en-US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分</a:t>
                </a:r>
                <a:endParaRPr lang="en-US" altLang="zh-TW" sz="2000" dirty="0" smtClean="0">
                  <a:solidFill>
                    <a:srgbClr val="0000CC"/>
                  </a:solidFill>
                  <a:latin typeface="+mj-lt"/>
                  <a:ea typeface="標楷體" panose="03000509000000000000" pitchFamily="65" charset="-120"/>
                  <a:cs typeface="Times New Roman" pitchFamily="18" charset="0"/>
                </a:endParaRPr>
              </a:p>
              <a:p>
                <a:pPr lvl="1">
                  <a:buSzPct val="60000"/>
                  <a:buFont typeface="Wingdings" panose="05000000000000000000" pitchFamily="2" charset="2"/>
                  <a:buChar char="n"/>
                </a:pPr>
                <a:r>
                  <a:rPr lang="zh-TW" altLang="en-US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遲交 </a:t>
                </a:r>
                <a:r>
                  <a:rPr lang="en-US" altLang="zh-TW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= </a:t>
                </a:r>
                <a:r>
                  <a:rPr lang="zh-TW" altLang="en-US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沒交 </a:t>
                </a:r>
                <a:r>
                  <a:rPr lang="en-US" altLang="zh-TW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=</a:t>
                </a:r>
                <a:r>
                  <a:rPr lang="zh-TW" altLang="en-US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 </a:t>
                </a:r>
                <a:r>
                  <a:rPr lang="en-US" altLang="zh-TW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0</a:t>
                </a:r>
                <a:r>
                  <a:rPr lang="zh-TW" altLang="en-US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分</a:t>
                </a:r>
                <a:endParaRPr lang="en-US" altLang="zh-TW" sz="2000" dirty="0" smtClean="0">
                  <a:solidFill>
                    <a:srgbClr val="0000CC"/>
                  </a:solidFill>
                  <a:latin typeface="+mj-lt"/>
                  <a:ea typeface="標楷體" panose="03000509000000000000" pitchFamily="65" charset="-120"/>
                  <a:cs typeface="Times New Roman" pitchFamily="18" charset="0"/>
                </a:endParaRPr>
              </a:p>
              <a:p>
                <a:pPr lvl="1">
                  <a:buSzPct val="60000"/>
                  <a:buFont typeface="Wingdings" panose="05000000000000000000" pitchFamily="2" charset="2"/>
                  <a:buChar char="n"/>
                </a:pPr>
                <a:r>
                  <a:rPr lang="zh-TW" altLang="en-US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把助教電腦弄當機 </a:t>
                </a:r>
                <a:r>
                  <a:rPr lang="en-US" altLang="zh-TW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=</a:t>
                </a:r>
                <a:r>
                  <a:rPr lang="zh-TW" altLang="en-US" sz="2000" dirty="0" smtClean="0">
                    <a:solidFill>
                      <a:srgbClr val="0000CC"/>
                    </a:solidFill>
                    <a:latin typeface="+mj-lt"/>
                    <a:ea typeface="標楷體" panose="03000509000000000000" pitchFamily="65" charset="-120"/>
                    <a:cs typeface="Times New Roman" pitchFamily="18" charset="0"/>
                  </a:rPr>
                  <a:t> </a:t>
                </a:r>
                <a:r>
                  <a:rPr lang="zh-TW" altLang="en-US" sz="2000" dirty="0">
                    <a:solidFill>
                      <a:srgbClr val="0000CC"/>
                    </a:solidFill>
                    <a:ea typeface="標楷體" panose="03000509000000000000" pitchFamily="65" charset="-120"/>
                    <a:cs typeface="Times New Roman" pitchFamily="18" charset="0"/>
                  </a:rPr>
                  <a:t> </a:t>
                </a:r>
                <a:r>
                  <a:rPr lang="en-US" altLang="zh-TW" sz="2000" dirty="0">
                    <a:solidFill>
                      <a:srgbClr val="0000CC"/>
                    </a:solidFill>
                    <a:ea typeface="標楷體" panose="03000509000000000000" pitchFamily="65" charset="-120"/>
                    <a:cs typeface="Times New Roman" pitchFamily="18" charset="0"/>
                  </a:rPr>
                  <a:t>0</a:t>
                </a:r>
                <a:r>
                  <a:rPr lang="zh-TW" altLang="en-US" sz="2000" dirty="0" smtClean="0">
                    <a:solidFill>
                      <a:srgbClr val="0000CC"/>
                    </a:solidFill>
                    <a:ea typeface="標楷體" panose="03000509000000000000" pitchFamily="65" charset="-120"/>
                    <a:cs typeface="Times New Roman" pitchFamily="18" charset="0"/>
                  </a:rPr>
                  <a:t>分 </a:t>
                </a:r>
                <a:r>
                  <a:rPr lang="en-US" altLang="zh-TW" sz="2000" dirty="0" smtClean="0">
                    <a:solidFill>
                      <a:srgbClr val="0000CC"/>
                    </a:solidFill>
                    <a:ea typeface="標楷體" panose="03000509000000000000" pitchFamily="65" charset="-120"/>
                    <a:cs typeface="Times New Roman" pitchFamily="18" charset="0"/>
                  </a:rPr>
                  <a:t>(</a:t>
                </a:r>
                <a:r>
                  <a:rPr lang="zh-TW" altLang="en-US" sz="2000" dirty="0" smtClean="0">
                    <a:solidFill>
                      <a:srgbClr val="0000CC"/>
                    </a:solidFill>
                    <a:ea typeface="標楷體" panose="03000509000000000000" pitchFamily="65" charset="-120"/>
                    <a:cs typeface="Times New Roman" pitchFamily="18" charset="0"/>
                  </a:rPr>
                  <a:t>別當真</a:t>
                </a:r>
                <a:r>
                  <a:rPr lang="en-US" altLang="zh-TW" sz="2000" dirty="0" smtClean="0">
                    <a:solidFill>
                      <a:srgbClr val="0000CC"/>
                    </a:solidFill>
                    <a:ea typeface="標楷體" panose="03000509000000000000" pitchFamily="65" charset="-120"/>
                    <a:cs typeface="Times New Roman" pitchFamily="18" charset="0"/>
                  </a:rPr>
                  <a:t>…</a:t>
                </a:r>
                <a:r>
                  <a:rPr lang="zh-TW" altLang="en-US" sz="2000" dirty="0" smtClean="0">
                    <a:solidFill>
                      <a:srgbClr val="0000CC"/>
                    </a:solidFill>
                    <a:ea typeface="標楷體" panose="03000509000000000000" pitchFamily="65" charset="-120"/>
                    <a:cs typeface="Times New Roman" pitchFamily="18" charset="0"/>
                  </a:rPr>
                  <a:t>但請不要幫助教清空硬碟</a:t>
                </a:r>
                <a:r>
                  <a:rPr lang="en-US" altLang="zh-TW" sz="2000" dirty="0" smtClean="0">
                    <a:solidFill>
                      <a:srgbClr val="0000CC"/>
                    </a:solidFill>
                    <a:ea typeface="標楷體" panose="03000509000000000000" pitchFamily="65" charset="-120"/>
                    <a:cs typeface="Times New Roman" pitchFamily="18" charset="0"/>
                  </a:rPr>
                  <a:t>…)</a:t>
                </a:r>
                <a:endParaRPr lang="en-US" altLang="zh-TW" sz="2000" dirty="0">
                  <a:solidFill>
                    <a:srgbClr val="0000CC"/>
                  </a:solidFill>
                  <a:ea typeface="標楷體" panose="03000509000000000000" pitchFamily="65" charset="-120"/>
                  <a:cs typeface="Times New Roman" pitchFamily="18" charset="0"/>
                </a:endParaRPr>
              </a:p>
              <a:p>
                <a:pPr lvl="1">
                  <a:buSzPct val="60000"/>
                  <a:buFont typeface="Wingdings" panose="05000000000000000000" pitchFamily="2" charset="2"/>
                  <a:buChar char="n"/>
                </a:pPr>
                <a:endParaRPr lang="en-US" altLang="zh-TW" sz="2000" dirty="0" smtClean="0">
                  <a:solidFill>
                    <a:srgbClr val="0000CC"/>
                  </a:solidFill>
                  <a:latin typeface="+mj-lt"/>
                  <a:ea typeface="標楷體" panose="03000509000000000000" pitchFamily="65" charset="-12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229600" cy="5001419"/>
              </a:xfrm>
              <a:blipFill rotWithShape="0">
                <a:blip r:embed="rId3"/>
                <a:stretch>
                  <a:fillRect l="-148" t="-8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33BA-5EEA-496D-A9E6-9998383FE47B}" type="datetime1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2013/4/13</a:t>
            </a:fld>
            <a:endParaRPr lang="zh-TW" altLang="en-US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latin typeface="Calibri" panose="020F0502020204030204" pitchFamily="34" charset="0"/>
                <a:ea typeface="標楷體" panose="03000509000000000000" pitchFamily="65" charset="-120"/>
              </a:rPr>
              <a:t>Java IO and Thread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26</a:t>
            </a:fld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/28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420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000" cy="720000"/>
          </a:xfr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pPr algn="l"/>
            <a:r>
              <a:rPr lang="zh-TW" altLang="en-US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繳交方式</a:t>
            </a:r>
            <a:endParaRPr lang="zh-TW" altLang="en-US" sz="2000" b="1" dirty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buSzPct val="60000"/>
              <a:buFont typeface="Wingdings" pitchFamily="2" charset="2"/>
              <a:buChar char="n"/>
            </a:pPr>
            <a:r>
              <a:rPr lang="zh-TW" altLang="en-US" sz="2200" dirty="0" smtClean="0">
                <a:latin typeface="+mj-lt"/>
                <a:ea typeface="標楷體" panose="03000509000000000000" pitchFamily="65" charset="-120"/>
                <a:cs typeface="Times New Roman" pitchFamily="18" charset="0"/>
              </a:rPr>
              <a:t>檔名</a:t>
            </a:r>
            <a:endParaRPr lang="en-US" altLang="zh-TW" sz="2200" dirty="0" smtClean="0">
              <a:latin typeface="+mj-lt"/>
              <a:ea typeface="標楷體" panose="03000509000000000000" pitchFamily="65" charset="-120"/>
              <a:cs typeface="Times New Roman" pitchFamily="18" charset="0"/>
            </a:endParaRPr>
          </a:p>
          <a:p>
            <a:pPr lvl="1">
              <a:buSzPct val="60000"/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solidFill>
                  <a:srgbClr val="0000CC"/>
                </a:solidFill>
                <a:latin typeface="+mj-lt"/>
                <a:ea typeface="標楷體" panose="03000509000000000000" pitchFamily="65" charset="-120"/>
                <a:cs typeface="Times New Roman" pitchFamily="18" charset="0"/>
              </a:rPr>
              <a:t>學號</a:t>
            </a:r>
            <a:r>
              <a:rPr lang="en-US" altLang="zh-TW" sz="2000" dirty="0" smtClean="0">
                <a:solidFill>
                  <a:srgbClr val="0000CC"/>
                </a:solidFill>
                <a:latin typeface="+mj-lt"/>
                <a:ea typeface="標楷體" panose="03000509000000000000" pitchFamily="65" charset="-120"/>
                <a:cs typeface="Times New Roman" pitchFamily="18" charset="0"/>
              </a:rPr>
              <a:t>_</a:t>
            </a:r>
            <a:r>
              <a:rPr lang="zh-TW" altLang="en-US" sz="2000" dirty="0" smtClean="0">
                <a:solidFill>
                  <a:srgbClr val="0000CC"/>
                </a:solidFill>
                <a:latin typeface="+mj-lt"/>
                <a:ea typeface="標楷體" panose="03000509000000000000" pitchFamily="65" charset="-120"/>
                <a:cs typeface="Times New Roman" pitchFamily="18" charset="0"/>
              </a:rPr>
              <a:t>姓名</a:t>
            </a:r>
            <a:r>
              <a:rPr lang="en-US" altLang="zh-TW" sz="2000" dirty="0" smtClean="0">
                <a:solidFill>
                  <a:srgbClr val="0000CC"/>
                </a:solidFill>
                <a:latin typeface="+mj-lt"/>
                <a:ea typeface="標楷體" panose="03000509000000000000" pitchFamily="65" charset="-120"/>
                <a:cs typeface="Times New Roman" pitchFamily="18" charset="0"/>
              </a:rPr>
              <a:t>_HW2</a:t>
            </a:r>
          </a:p>
          <a:p>
            <a:pPr lvl="1">
              <a:buSzPct val="60000"/>
              <a:buFont typeface="Wingdings" panose="05000000000000000000" pitchFamily="2" charset="2"/>
              <a:buChar char="l"/>
            </a:pPr>
            <a:r>
              <a:rPr lang="en-US" altLang="zh-TW" sz="2000" dirty="0" smtClean="0">
                <a:solidFill>
                  <a:srgbClr val="0000CC"/>
                </a:solidFill>
                <a:latin typeface="+mj-lt"/>
                <a:ea typeface="標楷體" panose="03000509000000000000" pitchFamily="65" charset="-120"/>
                <a:cs typeface="Times New Roman" pitchFamily="18" charset="0"/>
              </a:rPr>
              <a:t>Ex. p78011078_</a:t>
            </a:r>
            <a:r>
              <a:rPr lang="zh-TW" altLang="en-US" sz="2000" dirty="0" smtClean="0">
                <a:solidFill>
                  <a:srgbClr val="0000CC"/>
                </a:solidFill>
                <a:latin typeface="+mj-lt"/>
                <a:ea typeface="標楷體" panose="03000509000000000000" pitchFamily="65" charset="-120"/>
                <a:cs typeface="Times New Roman" pitchFamily="18" charset="0"/>
              </a:rPr>
              <a:t>帥哥助教</a:t>
            </a:r>
            <a:r>
              <a:rPr lang="en-US" altLang="zh-TW" sz="2000" dirty="0" smtClean="0">
                <a:solidFill>
                  <a:srgbClr val="0000CC"/>
                </a:solidFill>
                <a:latin typeface="+mj-lt"/>
                <a:ea typeface="標楷體" panose="03000509000000000000" pitchFamily="65" charset="-120"/>
                <a:cs typeface="Times New Roman" pitchFamily="18" charset="0"/>
              </a:rPr>
              <a:t>_HW2</a:t>
            </a:r>
          </a:p>
          <a:p>
            <a:pPr>
              <a:buSzPct val="60000"/>
              <a:buFont typeface="Wingdings" pitchFamily="2" charset="2"/>
              <a:buChar char="n"/>
            </a:pPr>
            <a:endParaRPr lang="en-US" altLang="zh-TW" sz="2000" dirty="0" smtClean="0">
              <a:latin typeface="+mj-lt"/>
              <a:ea typeface="標楷體" panose="03000509000000000000" pitchFamily="65" charset="-120"/>
              <a:cs typeface="Times New Roman" pitchFamily="18" charset="0"/>
            </a:endParaRPr>
          </a:p>
          <a:p>
            <a:pPr>
              <a:buSzPct val="60000"/>
              <a:buFont typeface="Wingdings" pitchFamily="2" charset="2"/>
              <a:buChar char="n"/>
            </a:pPr>
            <a:r>
              <a:rPr lang="zh-TW" altLang="en-US" sz="2200" dirty="0" smtClean="0">
                <a:latin typeface="+mj-lt"/>
                <a:ea typeface="標楷體" panose="03000509000000000000" pitchFamily="65" charset="-120"/>
                <a:cs typeface="Times New Roman" pitchFamily="18" charset="0"/>
              </a:rPr>
              <a:t>檔案格式</a:t>
            </a:r>
            <a:endParaRPr lang="en-US" altLang="zh-TW" sz="2200" dirty="0" smtClean="0">
              <a:latin typeface="+mj-lt"/>
              <a:ea typeface="標楷體" panose="03000509000000000000" pitchFamily="65" charset="-120"/>
              <a:cs typeface="Times New Roman" pitchFamily="18" charset="0"/>
            </a:endParaRPr>
          </a:p>
          <a:p>
            <a:pPr lvl="1">
              <a:buSzPct val="60000"/>
              <a:buFont typeface="Wingdings" panose="05000000000000000000" pitchFamily="2" charset="2"/>
              <a:buChar char="l"/>
            </a:pPr>
            <a:r>
              <a:rPr lang="en-US" altLang="zh-TW" sz="2000" dirty="0" smtClean="0">
                <a:solidFill>
                  <a:srgbClr val="0000CC"/>
                </a:solidFill>
                <a:latin typeface="+mj-lt"/>
                <a:ea typeface="標楷體" panose="03000509000000000000" pitchFamily="65" charset="-120"/>
                <a:cs typeface="Times New Roman" pitchFamily="18" charset="0"/>
              </a:rPr>
              <a:t>Jar</a:t>
            </a:r>
          </a:p>
          <a:p>
            <a:pPr lvl="1">
              <a:buSzPct val="60000"/>
              <a:buFont typeface="Wingdings" panose="05000000000000000000" pitchFamily="2" charset="2"/>
              <a:buChar char="l"/>
            </a:pPr>
            <a:endParaRPr lang="en-US" altLang="zh-TW" sz="2000" dirty="0">
              <a:solidFill>
                <a:srgbClr val="0000CC"/>
              </a:solidFill>
              <a:latin typeface="+mj-lt"/>
              <a:ea typeface="標楷體" panose="03000509000000000000" pitchFamily="65" charset="-120"/>
              <a:cs typeface="Times New Roman" pitchFamily="18" charset="0"/>
            </a:endParaRPr>
          </a:p>
          <a:p>
            <a:pPr>
              <a:buSzPct val="60000"/>
              <a:buFont typeface="Wingdings" panose="05000000000000000000" pitchFamily="2" charset="2"/>
              <a:buChar char="n"/>
            </a:pPr>
            <a:r>
              <a:rPr lang="zh-TW" altLang="en-US" sz="2200" dirty="0" smtClean="0">
                <a:latin typeface="+mj-lt"/>
                <a:ea typeface="標楷體" panose="03000509000000000000" pitchFamily="65" charset="-120"/>
                <a:cs typeface="Times New Roman" pitchFamily="18" charset="0"/>
              </a:rPr>
              <a:t>上傳至</a:t>
            </a:r>
            <a:r>
              <a:rPr lang="en-US" altLang="zh-TW" sz="2200" dirty="0" smtClean="0">
                <a:latin typeface="+mj-lt"/>
                <a:ea typeface="標楷體" panose="03000509000000000000" pitchFamily="65" charset="-120"/>
                <a:cs typeface="Times New Roman" pitchFamily="18" charset="0"/>
              </a:rPr>
              <a:t>Moodle</a:t>
            </a:r>
          </a:p>
          <a:p>
            <a:pPr lvl="1">
              <a:buSzPct val="60000"/>
              <a:buFont typeface="Wingdings" panose="05000000000000000000" pitchFamily="2" charset="2"/>
              <a:buChar char="l"/>
            </a:pPr>
            <a:r>
              <a:rPr lang="en-US" altLang="zh-TW" sz="2000" dirty="0">
                <a:solidFill>
                  <a:srgbClr val="0000CC"/>
                </a:solidFill>
                <a:latin typeface="+mj-lt"/>
                <a:ea typeface="標楷體" panose="03000509000000000000" pitchFamily="65" charset="-120"/>
                <a:cs typeface="Times New Roman" pitchFamily="18" charset="0"/>
              </a:rPr>
              <a:t>Homework 2 - Java IO and </a:t>
            </a:r>
            <a:r>
              <a:rPr lang="en-US" altLang="zh-TW" sz="2000" dirty="0" smtClean="0">
                <a:solidFill>
                  <a:srgbClr val="0000CC"/>
                </a:solidFill>
                <a:latin typeface="+mj-lt"/>
                <a:ea typeface="標楷體" panose="03000509000000000000" pitchFamily="65" charset="-120"/>
                <a:cs typeface="Times New Roman" pitchFamily="18" charset="0"/>
              </a:rPr>
              <a:t>Thread</a:t>
            </a:r>
          </a:p>
          <a:p>
            <a:pPr lvl="1">
              <a:buSzPct val="60000"/>
              <a:buFont typeface="Wingdings" panose="05000000000000000000" pitchFamily="2" charset="2"/>
              <a:buChar char="l"/>
            </a:pPr>
            <a:endParaRPr lang="en-US" altLang="zh-TW" sz="2000" dirty="0">
              <a:solidFill>
                <a:srgbClr val="0000CC"/>
              </a:solidFill>
              <a:latin typeface="+mj-lt"/>
              <a:ea typeface="標楷體" panose="03000509000000000000" pitchFamily="65" charset="-120"/>
              <a:cs typeface="Times New Roman" pitchFamily="18" charset="0"/>
            </a:endParaRPr>
          </a:p>
          <a:p>
            <a:pPr>
              <a:buSzPct val="60000"/>
              <a:buFont typeface="Wingdings" panose="05000000000000000000" pitchFamily="2" charset="2"/>
              <a:buChar char="n"/>
            </a:pPr>
            <a:r>
              <a:rPr lang="zh-TW" altLang="en-US" sz="2200" dirty="0" smtClean="0">
                <a:latin typeface="+mj-lt"/>
                <a:ea typeface="標楷體" panose="03000509000000000000" pitchFamily="65" charset="-120"/>
                <a:cs typeface="Times New Roman" pitchFamily="18" charset="0"/>
              </a:rPr>
              <a:t>期限</a:t>
            </a:r>
            <a:endParaRPr lang="en-US" altLang="zh-TW" sz="2200" dirty="0" smtClean="0">
              <a:latin typeface="+mj-lt"/>
              <a:ea typeface="標楷體" panose="03000509000000000000" pitchFamily="65" charset="-120"/>
              <a:cs typeface="Times New Roman" pitchFamily="18" charset="0"/>
            </a:endParaRPr>
          </a:p>
          <a:p>
            <a:pPr lvl="1">
              <a:buSzPct val="60000"/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solidFill>
                  <a:srgbClr val="0000CC"/>
                </a:solidFill>
                <a:latin typeface="+mj-lt"/>
                <a:ea typeface="標楷體" panose="03000509000000000000" pitchFamily="65" charset="-120"/>
                <a:cs typeface="Times New Roman" pitchFamily="18" charset="0"/>
              </a:rPr>
              <a:t>下次上課前 </a:t>
            </a:r>
            <a:r>
              <a:rPr lang="en-US" altLang="zh-TW" sz="2000" dirty="0" smtClean="0">
                <a:solidFill>
                  <a:srgbClr val="0000CC"/>
                </a:solidFill>
                <a:latin typeface="+mj-lt"/>
                <a:ea typeface="標楷體" panose="03000509000000000000" pitchFamily="65" charset="-120"/>
                <a:cs typeface="Times New Roman" pitchFamily="18" charset="0"/>
              </a:rPr>
              <a:t>(4/16</a:t>
            </a:r>
            <a:r>
              <a:rPr lang="zh-TW" altLang="en-US" sz="2000" dirty="0" smtClean="0">
                <a:solidFill>
                  <a:srgbClr val="0000CC"/>
                </a:solidFill>
                <a:latin typeface="+mj-lt"/>
                <a:ea typeface="標楷體" panose="03000509000000000000" pitchFamily="65" charset="-120"/>
                <a:cs typeface="Times New Roman" pitchFamily="18" charset="0"/>
              </a:rPr>
              <a:t>的午夜之前</a:t>
            </a:r>
            <a:r>
              <a:rPr lang="en-US" altLang="zh-TW" sz="2000" dirty="0" smtClean="0">
                <a:solidFill>
                  <a:srgbClr val="0000CC"/>
                </a:solidFill>
                <a:latin typeface="+mj-lt"/>
                <a:ea typeface="標楷體" panose="03000509000000000000" pitchFamily="65" charset="-120"/>
                <a:cs typeface="Times New Roman" pitchFamily="18" charset="0"/>
              </a:rPr>
              <a:t>)</a:t>
            </a:r>
          </a:p>
          <a:p>
            <a:pPr>
              <a:buSzPct val="60000"/>
              <a:buFont typeface="Wingdings" panose="05000000000000000000" pitchFamily="2" charset="2"/>
              <a:buChar char="n"/>
            </a:pPr>
            <a:endParaRPr lang="en-US" altLang="zh-TW" sz="2000" dirty="0" smtClean="0">
              <a:latin typeface="+mj-lt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33BA-5EEA-496D-A9E6-9998383FE47B}" type="datetime1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2013/4/13</a:t>
            </a:fld>
            <a:endParaRPr lang="zh-TW" altLang="en-US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latin typeface="Calibri" panose="020F0502020204030204" pitchFamily="34" charset="0"/>
                <a:ea typeface="標楷體" panose="03000509000000000000" pitchFamily="65" charset="-120"/>
              </a:rPr>
              <a:t>Java IO and Thread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27</a:t>
            </a:fld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/28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157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658496" y="2967335"/>
            <a:ext cx="38270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You!!!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486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000" cy="720000"/>
          </a:xfr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pPr algn="l"/>
            <a:r>
              <a:rPr lang="zh-TW" altLang="en-US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學習</a:t>
            </a:r>
            <a:r>
              <a:rPr lang="zh-TW" altLang="en-US" sz="2000" b="1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buSzPct val="60000"/>
              <a:buFont typeface="Wingdings" pitchFamily="2" charset="2"/>
              <a:buChar char="n"/>
            </a:pPr>
            <a:r>
              <a:rPr lang="zh-TW" altLang="en-US" sz="2200" i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學習目標</a:t>
            </a:r>
            <a:endParaRPr lang="en-US" altLang="zh-TW" sz="2200" i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 lvl="1">
              <a:buSzPct val="60000"/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簡介</a:t>
            </a:r>
            <a:endParaRPr lang="en-US" altLang="zh-TW" sz="1800" dirty="0" smtClean="0">
              <a:solidFill>
                <a:srgbClr val="0000CC"/>
              </a:solidFill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 lvl="1">
              <a:buSzPct val="60000"/>
              <a:buFont typeface="Wingdings" panose="05000000000000000000" pitchFamily="2" charset="2"/>
              <a:buChar char="l"/>
            </a:pPr>
            <a:r>
              <a:rPr lang="en-US" altLang="zh-TW" sz="1800" dirty="0" smtClean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Demo</a:t>
            </a:r>
          </a:p>
          <a:p>
            <a:pPr>
              <a:buSzPct val="60000"/>
              <a:buFont typeface="Wingdings" pitchFamily="2" charset="2"/>
              <a:buChar char="n"/>
            </a:pPr>
            <a:r>
              <a:rPr lang="zh-TW" altLang="en-US" sz="22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您可能會用到的工具</a:t>
            </a:r>
            <a:endParaRPr lang="en-US" altLang="zh-TW" sz="2200" dirty="0" smtClean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>
              <a:buSzPct val="60000"/>
              <a:buFont typeface="Wingdings" pitchFamily="2" charset="2"/>
              <a:buChar char="n"/>
            </a:pPr>
            <a:r>
              <a:rPr lang="zh-TW" altLang="en-US" sz="22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作業</a:t>
            </a:r>
            <a:endParaRPr lang="zh-TW" altLang="en-US" sz="220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33BA-5EEA-496D-A9E6-9998383FE47B}" type="datetime1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2013/4/13</a:t>
            </a:fld>
            <a:endParaRPr lang="zh-TW" altLang="en-US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latin typeface="Calibri" panose="020F0502020204030204" pitchFamily="34" charset="0"/>
                <a:ea typeface="標楷體" panose="03000509000000000000" pitchFamily="65" charset="-120"/>
              </a:rPr>
              <a:t>Java IO and Thread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3</a:t>
            </a:fld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/28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641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000" cy="720000"/>
          </a:xfr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pPr algn="l"/>
            <a:r>
              <a:rPr lang="zh-TW" altLang="en-US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簡介</a:t>
            </a:r>
            <a:endParaRPr lang="zh-TW" altLang="en-US" sz="2000" b="1" dirty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33BA-5EEA-496D-A9E6-9998383FE47B}" type="datetime1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2013/4/13</a:t>
            </a:fld>
            <a:endParaRPr lang="zh-TW" altLang="en-US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latin typeface="Calibri" panose="020F0502020204030204" pitchFamily="34" charset="0"/>
                <a:ea typeface="標楷體" panose="03000509000000000000" pitchFamily="65" charset="-120"/>
              </a:rPr>
              <a:t>Java IO and Thread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4</a:t>
            </a:fld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/28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68" y="1685608"/>
            <a:ext cx="7567488" cy="3980499"/>
          </a:xfrm>
          <a:prstGeom prst="rect">
            <a:avLst/>
          </a:prstGeom>
        </p:spPr>
      </p:pic>
      <p:sp>
        <p:nvSpPr>
          <p:cNvPr id="8" name="橢圓形圖說文字 7"/>
          <p:cNvSpPr/>
          <p:nvPr/>
        </p:nvSpPr>
        <p:spPr>
          <a:xfrm>
            <a:off x="0" y="2060848"/>
            <a:ext cx="3987596" cy="2421301"/>
          </a:xfrm>
          <a:prstGeom prst="wedgeEllipseCallout">
            <a:avLst>
              <a:gd name="adj1" fmla="val 59124"/>
              <a:gd name="adj2" fmla="val -106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給我更難的作業</a:t>
            </a:r>
            <a:r>
              <a:rPr lang="en-US" altLang="zh-TW" sz="36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!!!!</a:t>
            </a:r>
            <a:endParaRPr lang="zh-TW" altLang="en-US" sz="36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923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000" cy="720000"/>
          </a:xfr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pPr algn="l"/>
            <a:r>
              <a:rPr lang="zh-TW" altLang="en-US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</a:t>
            </a: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Demo</a:t>
            </a:r>
            <a:endParaRPr lang="zh-TW" altLang="en-US" sz="2000" b="1" dirty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33BA-5EEA-496D-A9E6-9998383FE47B}" type="datetime1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2013/4/13</a:t>
            </a:fld>
            <a:endParaRPr lang="zh-TW" altLang="en-US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latin typeface="Calibri" panose="020F0502020204030204" pitchFamily="34" charset="0"/>
                <a:ea typeface="標楷體" panose="03000509000000000000" pitchFamily="65" charset="-120"/>
              </a:rPr>
              <a:t>Java IO and Thread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5</a:t>
            </a:fld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/28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745" y="1416072"/>
            <a:ext cx="2592288" cy="424847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1868059"/>
            <a:ext cx="2808731" cy="698947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>
            <a:off x="2729653" y="1873272"/>
            <a:ext cx="3642128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899656" y="1416072"/>
            <a:ext cx="3302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</a:rPr>
              <a:t>Custom Search 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Request (URL)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33690" y="2452690"/>
            <a:ext cx="2693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Search Results 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</a:rPr>
              <a:t>in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JSON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H="1">
            <a:off x="2729653" y="2418479"/>
            <a:ext cx="3642128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73560" y="1750266"/>
            <a:ext cx="2441513" cy="9144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取得</a:t>
            </a:r>
            <a:r>
              <a:rPr lang="en-US" altLang="zh-TW" dirty="0" smtClean="0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Google</a:t>
            </a:r>
            <a:r>
              <a:rPr lang="zh-TW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搜尋結果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82592" y="1052736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你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妳的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</a:rPr>
              <a:t>程式</a:t>
            </a:r>
          </a:p>
        </p:txBody>
      </p:sp>
      <p:sp>
        <p:nvSpPr>
          <p:cNvPr id="22" name="矩形 21"/>
          <p:cNvSpPr/>
          <p:nvPr/>
        </p:nvSpPr>
        <p:spPr>
          <a:xfrm>
            <a:off x="173559" y="3093960"/>
            <a:ext cx="2441513" cy="9144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下載圖片</a:t>
            </a:r>
            <a:r>
              <a:rPr lang="en-US" altLang="zh-TW" dirty="0" smtClean="0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(Multithreading </a:t>
            </a:r>
            <a:r>
              <a:rPr lang="en-US" altLang="zh-TW" dirty="0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)</a:t>
            </a:r>
          </a:p>
        </p:txBody>
      </p:sp>
      <p:cxnSp>
        <p:nvCxnSpPr>
          <p:cNvPr id="23" name="直線單箭頭接點 22"/>
          <p:cNvCxnSpPr>
            <a:stCxn id="20" idx="2"/>
            <a:endCxn id="22" idx="0"/>
          </p:cNvCxnSpPr>
          <p:nvPr/>
        </p:nvCxnSpPr>
        <p:spPr>
          <a:xfrm flipH="1">
            <a:off x="1394316" y="2664666"/>
            <a:ext cx="1" cy="42929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73842" y="4465560"/>
            <a:ext cx="2441513" cy="9144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將圖片存入硬碟</a:t>
            </a:r>
            <a:endParaRPr lang="en-US" altLang="zh-TW" dirty="0" smtClean="0">
              <a:solidFill>
                <a:schemeClr val="bg1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(I/O)</a:t>
            </a:r>
            <a:endParaRPr lang="en-US" altLang="zh-TW" dirty="0">
              <a:solidFill>
                <a:schemeClr val="bg1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cxnSp>
        <p:nvCxnSpPr>
          <p:cNvPr id="28" name="直線單箭頭接點 27"/>
          <p:cNvCxnSpPr>
            <a:endCxn id="27" idx="0"/>
          </p:cNvCxnSpPr>
          <p:nvPr/>
        </p:nvCxnSpPr>
        <p:spPr>
          <a:xfrm flipH="1">
            <a:off x="1394599" y="4036266"/>
            <a:ext cx="1" cy="42929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內容版面配置區 2"/>
          <p:cNvSpPr>
            <a:spLocks noGrp="1"/>
          </p:cNvSpPr>
          <p:nvPr>
            <p:ph idx="1"/>
          </p:nvPr>
        </p:nvSpPr>
        <p:spPr>
          <a:xfrm>
            <a:off x="2872129" y="4190547"/>
            <a:ext cx="5920953" cy="1743758"/>
          </a:xfrm>
        </p:spPr>
        <p:txBody>
          <a:bodyPr>
            <a:normAutofit/>
          </a:bodyPr>
          <a:lstStyle/>
          <a:p>
            <a:pPr>
              <a:buSzPct val="60000"/>
              <a:buFont typeface="Wingdings" pitchFamily="2" charset="2"/>
              <a:buChar char="n"/>
            </a:pPr>
            <a:r>
              <a:rPr lang="en-US" altLang="zh-TW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Java Class</a:t>
            </a:r>
          </a:p>
          <a:p>
            <a:pPr lvl="1">
              <a:buSzPct val="6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N</a:t>
            </a:r>
            <a:r>
              <a:rPr lang="en-US" altLang="zh-TW" sz="20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etwork</a:t>
            </a:r>
          </a:p>
          <a:p>
            <a:pPr lvl="1">
              <a:buSzPct val="60000"/>
              <a:buFont typeface="Wingdings" panose="05000000000000000000" pitchFamily="2" charset="2"/>
              <a:buChar char="l"/>
            </a:pPr>
            <a:r>
              <a:rPr lang="en-US" altLang="zh-TW" sz="20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I/O</a:t>
            </a:r>
          </a:p>
          <a:p>
            <a:pPr lvl="1">
              <a:buSzPct val="60000"/>
              <a:buFont typeface="Wingdings" panose="05000000000000000000" pitchFamily="2" charset="2"/>
              <a:buChar char="l"/>
            </a:pPr>
            <a:r>
              <a:rPr lang="en-US" altLang="zh-TW" sz="20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Thread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2857130" y="3072431"/>
            <a:ext cx="3514652" cy="914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載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任意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URL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資源都可能阻塞，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所以使用多執行緒並行下載資源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495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000" cy="720000"/>
          </a:xfr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pPr algn="l"/>
            <a:r>
              <a:rPr lang="zh-TW" altLang="en-US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您</a:t>
            </a:r>
            <a:r>
              <a:rPr lang="zh-TW" altLang="en-US" sz="2000" b="1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可能會用到的工具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buSzPct val="60000"/>
              <a:buFont typeface="Wingdings" pitchFamily="2" charset="2"/>
              <a:buChar char="n"/>
            </a:pPr>
            <a:r>
              <a:rPr lang="zh-TW" altLang="en-US" sz="22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學習目標</a:t>
            </a:r>
            <a:endParaRPr lang="en-US" altLang="zh-TW" sz="2200" dirty="0" smtClean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>
              <a:buSzPct val="60000"/>
              <a:buFont typeface="Wingdings" pitchFamily="2" charset="2"/>
              <a:buChar char="n"/>
            </a:pPr>
            <a:r>
              <a:rPr lang="zh-TW" altLang="en-US" sz="2200" i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您可能會用到的工具</a:t>
            </a:r>
            <a:endParaRPr lang="en-US" altLang="zh-TW" sz="2200" i="1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 lvl="1">
              <a:buSzPct val="60000"/>
              <a:buFont typeface="Wingdings" panose="05000000000000000000" pitchFamily="2" charset="2"/>
              <a:buChar char="l"/>
            </a:pPr>
            <a:r>
              <a:rPr lang="en-US" altLang="zh-TW" sz="2000" i="1" dirty="0" smtClean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Google Custom Search</a:t>
            </a:r>
          </a:p>
          <a:p>
            <a:pPr lvl="1">
              <a:buSzPct val="60000"/>
              <a:buFont typeface="Wingdings" panose="05000000000000000000" pitchFamily="2" charset="2"/>
              <a:buChar char="l"/>
            </a:pPr>
            <a:r>
              <a:rPr lang="en-US" altLang="zh-TW" sz="2000" dirty="0" smtClean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Java Class</a:t>
            </a:r>
          </a:p>
          <a:p>
            <a:pPr>
              <a:buSzPct val="60000"/>
              <a:buFont typeface="Wingdings" panose="05000000000000000000" pitchFamily="2" charset="2"/>
              <a:buChar char="n"/>
            </a:pPr>
            <a:r>
              <a:rPr lang="zh-TW" altLang="en-US" sz="24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作業</a:t>
            </a:r>
            <a:endParaRPr lang="zh-TW" altLang="en-US" sz="240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>
              <a:buSzPct val="60000"/>
              <a:buFont typeface="Wingdings" panose="05000000000000000000" pitchFamily="2" charset="2"/>
              <a:buChar char="n"/>
            </a:pPr>
            <a:endParaRPr lang="zh-TW" altLang="en-US" sz="2400" dirty="0">
              <a:solidFill>
                <a:srgbClr val="0000CC"/>
              </a:solidFill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33BA-5EEA-496D-A9E6-9998383FE47B}" type="datetime1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2013/4/13</a:t>
            </a:fld>
            <a:endParaRPr lang="zh-TW" altLang="en-US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latin typeface="Calibri" panose="020F0502020204030204" pitchFamily="34" charset="0"/>
                <a:ea typeface="標楷體" panose="03000509000000000000" pitchFamily="65" charset="-120"/>
              </a:rPr>
              <a:t>Java IO and Thread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6</a:t>
            </a:fld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/28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082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000" cy="720000"/>
          </a:xfr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pPr algn="l"/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Google Custom Search </a:t>
            </a:r>
            <a:b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</a:br>
            <a:r>
              <a:rPr lang="en-US" altLang="zh-TW" sz="2000" b="1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</a:t>
            </a: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Request Format</a:t>
            </a:r>
            <a:endParaRPr lang="zh-TW" altLang="en-US" sz="2000" b="1" dirty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buSzPct val="60000"/>
              <a:buFont typeface="Wingdings" panose="05000000000000000000" pitchFamily="2" charset="2"/>
              <a:buChar char="n"/>
            </a:pPr>
            <a:r>
              <a:rPr lang="en-US" altLang="zh-TW" sz="20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Example</a:t>
            </a:r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en-US" altLang="zh-TW" sz="18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https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://</a:t>
            </a:r>
            <a:r>
              <a:rPr lang="en-US" altLang="zh-TW" sz="18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www.googleapis.com/customsearch/v1?</a:t>
            </a:r>
            <a:r>
              <a:rPr lang="en-US" altLang="zh-TW" sz="1800" dirty="0" smtClean="0">
                <a:solidFill>
                  <a:srgbClr val="FF0000"/>
                </a:solidFill>
              </a:rPr>
              <a:t>key={your key}</a:t>
            </a:r>
            <a:r>
              <a:rPr lang="en-US" altLang="zh-TW" sz="1800" dirty="0" smtClean="0"/>
              <a:t>&amp;</a:t>
            </a:r>
            <a:r>
              <a:rPr lang="en-US" altLang="zh-TW" sz="1800" dirty="0" smtClean="0">
                <a:solidFill>
                  <a:srgbClr val="FF0000"/>
                </a:solidFill>
              </a:rPr>
              <a:t>cx={</a:t>
            </a:r>
            <a:r>
              <a:rPr lang="en-US" altLang="zh-TW" sz="1800" dirty="0">
                <a:solidFill>
                  <a:srgbClr val="FF0000"/>
                </a:solidFill>
              </a:rPr>
              <a:t>your </a:t>
            </a:r>
            <a:r>
              <a:rPr lang="en-US" altLang="zh-TW" sz="1800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Search </a:t>
            </a:r>
            <a:r>
              <a:rPr lang="en-US" altLang="zh-TW" sz="1800" dirty="0" smtClean="0">
                <a:solidFill>
                  <a:srgbClr val="FF0000"/>
                </a:solidFill>
              </a:rPr>
              <a:t>id}</a:t>
            </a:r>
            <a:r>
              <a:rPr lang="en-US" altLang="zh-TW" sz="1800" dirty="0" smtClean="0"/>
              <a:t>&amp;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searchType</a:t>
            </a:r>
            <a:r>
              <a:rPr lang="en-US" altLang="zh-TW" sz="1800" dirty="0" smtClean="0">
                <a:solidFill>
                  <a:srgbClr val="FF0000"/>
                </a:solidFill>
              </a:rPr>
              <a:t>=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image</a:t>
            </a:r>
            <a:r>
              <a:rPr lang="en-US" altLang="zh-TW" sz="1800" dirty="0" err="1" smtClean="0"/>
              <a:t>&amp;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imgSize</a:t>
            </a:r>
            <a:r>
              <a:rPr lang="en-US" altLang="zh-TW" sz="1800" dirty="0" smtClean="0">
                <a:solidFill>
                  <a:srgbClr val="FF0000"/>
                </a:solidFill>
              </a:rPr>
              <a:t>=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huge</a:t>
            </a:r>
            <a:r>
              <a:rPr lang="en-US" altLang="zh-TW" sz="1800" dirty="0" err="1" smtClean="0"/>
              <a:t>&amp;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fileType</a:t>
            </a:r>
            <a:r>
              <a:rPr lang="en-US" altLang="zh-TW" sz="1800" dirty="0" smtClean="0">
                <a:solidFill>
                  <a:srgbClr val="FF0000"/>
                </a:solidFill>
              </a:rPr>
              <a:t>=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jpg</a:t>
            </a:r>
            <a:r>
              <a:rPr lang="en-US" altLang="zh-TW" sz="1800" dirty="0" err="1"/>
              <a:t>&amp;</a:t>
            </a:r>
            <a:r>
              <a:rPr lang="en-US" altLang="zh-TW" sz="1800" dirty="0" err="1">
                <a:solidFill>
                  <a:srgbClr val="FF0000"/>
                </a:solidFill>
              </a:rPr>
              <a:t>alt</a:t>
            </a:r>
            <a:r>
              <a:rPr lang="en-US" altLang="zh-TW" sz="1800" dirty="0">
                <a:solidFill>
                  <a:srgbClr val="FF0000"/>
                </a:solidFill>
              </a:rPr>
              <a:t>=</a:t>
            </a:r>
            <a:r>
              <a:rPr lang="en-US" altLang="zh-TW" sz="1800" dirty="0" err="1">
                <a:solidFill>
                  <a:srgbClr val="FF0000"/>
                </a:solidFill>
              </a:rPr>
              <a:t>json</a:t>
            </a:r>
            <a:r>
              <a:rPr lang="en-US" altLang="zh-TW" sz="1800" dirty="0" err="1" smtClean="0"/>
              <a:t>&amp;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q</a:t>
            </a:r>
            <a:r>
              <a:rPr lang="en-US" altLang="zh-TW" sz="1800" dirty="0" smtClean="0">
                <a:solidFill>
                  <a:srgbClr val="FF0000"/>
                </a:solidFill>
              </a:rPr>
              <a:t>=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qry</a:t>
            </a:r>
            <a:endParaRPr lang="en-US" altLang="zh-TW" sz="1800" dirty="0" smtClean="0">
              <a:solidFill>
                <a:srgbClr val="FF0000"/>
              </a:solidFill>
            </a:endParaRPr>
          </a:p>
          <a:p>
            <a:pPr>
              <a:buSzPct val="60000"/>
              <a:buFont typeface="Wingdings" panose="05000000000000000000" pitchFamily="2" charset="2"/>
              <a:buChar char="n"/>
            </a:pPr>
            <a:endParaRPr lang="en-US" altLang="zh-TW" sz="2200" dirty="0" smtClean="0">
              <a:solidFill>
                <a:srgbClr val="FF0000"/>
              </a:solidFill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>
              <a:buSzPct val="60000"/>
              <a:buFont typeface="Wingdings" panose="05000000000000000000" pitchFamily="2" charset="2"/>
              <a:buChar char="n"/>
            </a:pPr>
            <a:r>
              <a:rPr lang="en-US" altLang="zh-TW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Key</a:t>
            </a:r>
          </a:p>
          <a:p>
            <a:pPr>
              <a:buSzPct val="60000"/>
              <a:buFont typeface="Wingdings" panose="05000000000000000000" pitchFamily="2" charset="2"/>
              <a:buChar char="n"/>
            </a:pPr>
            <a:r>
              <a:rPr lang="en-US" altLang="zh-TW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Search ID</a:t>
            </a:r>
            <a:endParaRPr lang="en-US" altLang="zh-TW" sz="2200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>
              <a:buSzPct val="60000"/>
              <a:buFont typeface="Wingdings" panose="05000000000000000000" pitchFamily="2" charset="2"/>
              <a:buChar char="n"/>
            </a:pPr>
            <a:r>
              <a:rPr lang="en-US" altLang="zh-TW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Search type</a:t>
            </a:r>
          </a:p>
          <a:p>
            <a:pPr>
              <a:buSzPct val="60000"/>
              <a:buFont typeface="Wingdings" panose="05000000000000000000" pitchFamily="2" charset="2"/>
              <a:buChar char="n"/>
            </a:pPr>
            <a:r>
              <a:rPr lang="en-US" altLang="zh-TW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Image Size</a:t>
            </a:r>
          </a:p>
          <a:p>
            <a:pPr>
              <a:buSzPct val="60000"/>
              <a:buFont typeface="Wingdings" panose="05000000000000000000" pitchFamily="2" charset="2"/>
              <a:buChar char="n"/>
            </a:pPr>
            <a:r>
              <a:rPr lang="en-US" altLang="zh-TW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File </a:t>
            </a:r>
            <a:r>
              <a:rPr lang="en-US" altLang="zh-TW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Type</a:t>
            </a:r>
          </a:p>
          <a:p>
            <a:pPr>
              <a:buSzPct val="60000"/>
              <a:buFont typeface="Wingdings" panose="05000000000000000000" pitchFamily="2" charset="2"/>
              <a:buChar char="n"/>
            </a:pPr>
            <a:r>
              <a:rPr lang="en-US" altLang="zh-TW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alt=json </a:t>
            </a:r>
            <a:r>
              <a:rPr lang="zh-TW" altLang="en-US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以</a:t>
            </a:r>
            <a:r>
              <a:rPr lang="en-US" altLang="zh-TW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json</a:t>
            </a:r>
            <a:r>
              <a:rPr lang="zh-TW" altLang="en-US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格式回傳</a:t>
            </a:r>
            <a:endParaRPr lang="en-US" altLang="zh-TW" sz="2200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>
              <a:buSzPct val="60000"/>
              <a:buFont typeface="Wingdings" panose="05000000000000000000" pitchFamily="2" charset="2"/>
              <a:buChar char="n"/>
            </a:pPr>
            <a:r>
              <a:rPr lang="en-US" altLang="zh-TW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q=qry</a:t>
            </a:r>
            <a:r>
              <a:rPr lang="zh-TW" altLang="en-US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</a:t>
            </a:r>
            <a:r>
              <a:rPr lang="en-US" altLang="zh-TW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qry</a:t>
            </a:r>
            <a:r>
              <a:rPr lang="zh-TW" altLang="en-US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為你所要搜尋的內容為何</a:t>
            </a:r>
            <a:r>
              <a:rPr lang="en-US" altLang="zh-TW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?</a:t>
            </a:r>
            <a:r>
              <a:rPr lang="zh-TW" altLang="en-US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直接輸入即可</a:t>
            </a:r>
            <a:endParaRPr lang="en-US" altLang="zh-TW" sz="2200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  <a:p>
            <a:pPr>
              <a:buSzPct val="60000"/>
              <a:buFont typeface="Wingdings" panose="05000000000000000000" pitchFamily="2" charset="2"/>
              <a:buChar char="n"/>
            </a:pPr>
            <a:r>
              <a:rPr lang="zh-TW" altLang="en-US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每次查詢最多回傳</a:t>
            </a:r>
            <a:r>
              <a:rPr lang="en-US" altLang="zh-TW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10</a:t>
            </a:r>
            <a:r>
              <a:rPr lang="zh-TW" altLang="en-US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個結果，一天只能查詢</a:t>
            </a:r>
            <a:r>
              <a:rPr lang="en-US" altLang="zh-TW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100</a:t>
            </a:r>
            <a:r>
              <a:rPr lang="zh-TW" altLang="en-US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次。</a:t>
            </a:r>
            <a:endParaRPr lang="en-US" altLang="zh-TW" sz="2200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33BA-5EEA-496D-A9E6-9998383FE47B}" type="datetime1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2013/4/14</a:t>
            </a:fld>
            <a:endParaRPr lang="zh-TW" altLang="en-US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latin typeface="Calibri" panose="020F0502020204030204" pitchFamily="34" charset="0"/>
                <a:ea typeface="標楷體" panose="03000509000000000000" pitchFamily="65" charset="-120"/>
              </a:rPr>
              <a:t>Java IO and Thread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7</a:t>
            </a:fld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/28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186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000" cy="720000"/>
          </a:xfr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pPr algn="l">
              <a:buSzPct val="60000"/>
            </a:pP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Google </a:t>
            </a:r>
            <a:r>
              <a:rPr lang="en-US" altLang="zh-TW" sz="2000" b="1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Custom </a:t>
            </a: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Search</a:t>
            </a:r>
            <a:r>
              <a:rPr lang="zh-TW" altLang="en-US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</a:t>
            </a: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/>
            </a:r>
            <a:b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</a:b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API (1/6)</a:t>
            </a:r>
            <a:endParaRPr lang="en-US" altLang="zh-TW" sz="2000" b="1" dirty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buSzPct val="60000"/>
              <a:buFont typeface="Wingdings" pitchFamily="2" charset="2"/>
              <a:buChar char="n"/>
            </a:pPr>
            <a:r>
              <a:rPr lang="en-US" altLang="zh-TW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  <a:hlinkClick r:id="rId3"/>
              </a:rPr>
              <a:t>Google APIs console</a:t>
            </a:r>
            <a:endParaRPr lang="en-US" altLang="zh-TW" sz="2200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33BA-5EEA-496D-A9E6-9998383FE47B}" type="datetime1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2013/4/13</a:t>
            </a:fld>
            <a:endParaRPr lang="zh-TW" altLang="en-US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latin typeface="Calibri" panose="020F0502020204030204" pitchFamily="34" charset="0"/>
                <a:ea typeface="標楷體" panose="03000509000000000000" pitchFamily="65" charset="-120"/>
              </a:rPr>
              <a:t>Java IO and Thread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8</a:t>
            </a:fld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/28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498" y="1723172"/>
            <a:ext cx="3510027" cy="460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8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000" cy="720000"/>
          </a:xfr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pPr algn="l">
              <a:buSzPct val="60000"/>
            </a:pP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Google </a:t>
            </a:r>
            <a:r>
              <a:rPr lang="en-US" altLang="zh-TW" sz="2000" b="1" dirty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Custom </a:t>
            </a: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Search</a:t>
            </a:r>
            <a:r>
              <a:rPr lang="zh-TW" altLang="en-US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</a:t>
            </a: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/>
            </a:r>
            <a:b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</a:br>
            <a:r>
              <a:rPr lang="en-US" altLang="zh-TW" sz="20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</a:rPr>
              <a:t>    API (2/6)</a:t>
            </a:r>
            <a:endParaRPr lang="en-US" altLang="zh-TW" sz="2000" b="1" dirty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buSzPct val="60000"/>
              <a:buFont typeface="Wingdings" pitchFamily="2" charset="2"/>
              <a:buChar char="n"/>
            </a:pPr>
            <a:r>
              <a:rPr lang="en-US" altLang="zh-TW" sz="2200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itchFamily="18" charset="0"/>
                <a:hlinkClick r:id="rId3"/>
              </a:rPr>
              <a:t>Google APIs console</a:t>
            </a:r>
            <a:endParaRPr lang="en-US" altLang="zh-TW" sz="2200" dirty="0" smtClean="0">
              <a:latin typeface="Calibri" panose="020F0502020204030204" pitchFamily="34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33BA-5EEA-496D-A9E6-9998383FE47B}" type="datetime1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2013/4/13</a:t>
            </a:fld>
            <a:endParaRPr lang="zh-TW" altLang="en-US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latin typeface="Calibri" panose="020F0502020204030204" pitchFamily="34" charset="0"/>
                <a:ea typeface="標楷體" panose="03000509000000000000" pitchFamily="65" charset="-120"/>
              </a:rPr>
              <a:t>Java IO and Thread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9</a:t>
            </a:fld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/28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093" y="1537155"/>
            <a:ext cx="4548837" cy="425377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987824" y="4869160"/>
            <a:ext cx="3240360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90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2666</TotalTime>
  <Words>1050</Words>
  <Application>Microsoft Office PowerPoint</Application>
  <PresentationFormat>On-screen Show (4:3)</PresentationFormat>
  <Paragraphs>286</Paragraphs>
  <Slides>28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佈景主題</vt:lpstr>
      <vt:lpstr>Java IO and Thread</vt:lpstr>
      <vt:lpstr>    大綱</vt:lpstr>
      <vt:lpstr>    學習目標</vt:lpstr>
      <vt:lpstr>    簡介</vt:lpstr>
      <vt:lpstr>    Demo</vt:lpstr>
      <vt:lpstr>    您可能會用到的工具</vt:lpstr>
      <vt:lpstr>    Google Custom Search      Request Format</vt:lpstr>
      <vt:lpstr>    Google Custom Search         API (1/6)</vt:lpstr>
      <vt:lpstr>    Google Custom Search         API (2/6)</vt:lpstr>
      <vt:lpstr>    Google Custom Search         API (3/6)</vt:lpstr>
      <vt:lpstr>    Google Custom Search         API (4/6)</vt:lpstr>
      <vt:lpstr>    Google Custom Search         API (5/6)</vt:lpstr>
      <vt:lpstr>    Google Custom Search        API (6/6)</vt:lpstr>
      <vt:lpstr>    Google Custom Search       Google 自訂搜尋 (1/3)</vt:lpstr>
      <vt:lpstr>    Google Custom Search       Google 自訂搜尋 (2/3)</vt:lpstr>
      <vt:lpstr>    Google Custom Search        Google 自訂搜尋 (3/3)</vt:lpstr>
      <vt:lpstr>    Java Class     概觀</vt:lpstr>
      <vt:lpstr>    Java Class     java.net.URL</vt:lpstr>
      <vt:lpstr>    Java Class     在開始Java I/O之前…</vt:lpstr>
      <vt:lpstr>    Java Class     java.io.InputStreamReader</vt:lpstr>
      <vt:lpstr>    Java Class     java.io.ByteArrayOutputStream</vt:lpstr>
      <vt:lpstr>    Java Class     Interface Runnable</vt:lpstr>
      <vt:lpstr>    Java Class     Interface Executor</vt:lpstr>
      <vt:lpstr>    Java Class     java.util.concurrent.Executors</vt:lpstr>
      <vt:lpstr>    作業</vt:lpstr>
      <vt:lpstr>    成績計算</vt:lpstr>
      <vt:lpstr>    繳交方式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Workload Analysis of a Large-Scale Key-Value Store</dc:title>
  <dc:creator>蔡嘉平</dc:creator>
  <cp:lastModifiedBy>johnny</cp:lastModifiedBy>
  <cp:revision>750</cp:revision>
  <dcterms:created xsi:type="dcterms:W3CDTF">2012-11-07T03:16:54Z</dcterms:created>
  <dcterms:modified xsi:type="dcterms:W3CDTF">2013-04-14T05:18:20Z</dcterms:modified>
</cp:coreProperties>
</file>