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5" r:id="rId3"/>
    <p:sldId id="262" r:id="rId4"/>
    <p:sldId id="261" r:id="rId5"/>
    <p:sldId id="259" r:id="rId6"/>
    <p:sldId id="264" r:id="rId7"/>
    <p:sldId id="265" r:id="rId8"/>
    <p:sldId id="274" r:id="rId9"/>
    <p:sldId id="276" r:id="rId10"/>
    <p:sldId id="269" r:id="rId11"/>
    <p:sldId id="268" r:id="rId12"/>
    <p:sldId id="272" r:id="rId13"/>
    <p:sldId id="273" r:id="rId14"/>
    <p:sldId id="271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9526-1F7F-4F91-BDBF-159AFD6884B7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BB90-F952-4D92-88B6-D645A4F5596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6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9526-1F7F-4F91-BDBF-159AFD6884B7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BB90-F952-4D92-88B6-D645A4F55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78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9526-1F7F-4F91-BDBF-159AFD6884B7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BB90-F952-4D92-88B6-D645A4F55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14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9526-1F7F-4F91-BDBF-159AFD6884B7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BB90-F952-4D92-88B6-D645A4F55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33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9526-1F7F-4F91-BDBF-159AFD6884B7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BB90-F952-4D92-88B6-D645A4F5596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0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9526-1F7F-4F91-BDBF-159AFD6884B7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BB90-F952-4D92-88B6-D645A4F55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84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9526-1F7F-4F91-BDBF-159AFD6884B7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BB90-F952-4D92-88B6-D645A4F55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44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9526-1F7F-4F91-BDBF-159AFD6884B7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BB90-F952-4D92-88B6-D645A4F55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62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9526-1F7F-4F91-BDBF-159AFD6884B7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BB90-F952-4D92-88B6-D645A4F55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35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269526-1F7F-4F91-BDBF-159AFD6884B7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DFBB90-F952-4D92-88B6-D645A4F55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67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9526-1F7F-4F91-BDBF-159AFD6884B7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BB90-F952-4D92-88B6-D645A4F55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0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269526-1F7F-4F91-BDBF-159AFD6884B7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DFBB90-F952-4D92-88B6-D645A4F5596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7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70007" y="3437084"/>
            <a:ext cx="8791575" cy="1655762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嵌 入 式 系 統 實 驗 </a:t>
            </a:r>
            <a:endParaRPr lang="en-US" altLang="zh-TW" sz="2800" u="sng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 Black" panose="020B0A02040204020203" pitchFamily="34" charset="0"/>
            </a:endParaRPr>
          </a:p>
          <a:p>
            <a:pPr algn="ctr"/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資 訊 一 乙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1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0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7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2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7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2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4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3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許朝淵</a:t>
            </a:r>
            <a:endParaRPr lang="en-US" altLang="zh-TW" sz="2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 Black" panose="020B0A02040204020203" pitchFamily="34" charset="0"/>
            </a:endParaRPr>
          </a:p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 資 訊 一 乙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1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0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7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2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7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2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1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9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 許志仲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 Black" panose="020B0A02040204020203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72313" y="4743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3767" y="663031"/>
            <a:ext cx="9879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鬧鐘自走車讓你早八再也不遲到</a:t>
            </a:r>
            <a:endParaRPr lang="zh-TW" altLang="en-US" sz="54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87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2">
                    <a:lumMod val="75000"/>
                  </a:schemeClr>
                </a:solidFill>
              </a:rPr>
              <a:t>預計使用材料 </a:t>
            </a:r>
            <a:r>
              <a:rPr lang="en-US" altLang="zh-TW" b="1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zh-TW" alt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zh-TW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7"/>
            <a:ext cx="3175611" cy="3541714"/>
          </a:xfrm>
        </p:spPr>
        <p:txBody>
          <a:bodyPr/>
          <a:lstStyle/>
          <a:p>
            <a:r>
              <a:rPr lang="zh-TW" altLang="en-US" b="1" dirty="0" smtClean="0"/>
              <a:t>樹莓派系統</a:t>
            </a:r>
            <a:endParaRPr lang="en-US" altLang="zh-TW" b="1" dirty="0" smtClean="0"/>
          </a:p>
          <a:p>
            <a:r>
              <a:rPr lang="zh-TW" altLang="en-US" b="1" dirty="0" smtClean="0"/>
              <a:t>碰撞感測器模組</a:t>
            </a:r>
            <a:endParaRPr lang="en-US" altLang="zh-TW" b="1" dirty="0" smtClean="0"/>
          </a:p>
          <a:p>
            <a:r>
              <a:rPr lang="zh-TW" altLang="en-US" b="1" dirty="0" smtClean="0"/>
              <a:t>無線網卡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33846" y="209708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432666" y="2249487"/>
            <a:ext cx="317561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馬達</a:t>
            </a:r>
            <a:endParaRPr lang="en-US" altLang="zh-TW" b="1" dirty="0" smtClean="0"/>
          </a:p>
          <a:p>
            <a:r>
              <a:rPr lang="zh-TW" altLang="en-US" b="1" dirty="0" smtClean="0"/>
              <a:t>車輪</a:t>
            </a:r>
            <a:endParaRPr lang="en-US" altLang="zh-TW" b="1" dirty="0" smtClean="0"/>
          </a:p>
          <a:p>
            <a:r>
              <a:rPr lang="zh-TW" altLang="en-US" b="1" dirty="0"/>
              <a:t>蜂鳴器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61" y="1926269"/>
            <a:ext cx="2113318" cy="16342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299" y="2315369"/>
            <a:ext cx="2428875" cy="17049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247" y="4072695"/>
            <a:ext cx="2322041" cy="15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2">
                    <a:lumMod val="75000"/>
                  </a:schemeClr>
                </a:solidFill>
              </a:rPr>
              <a:t>預計實作流程 </a:t>
            </a:r>
            <a:r>
              <a:rPr lang="en-US" altLang="zh-TW" b="1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zh-TW" alt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zh-TW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完成樹梅派自走車，是需要加入轉向系統。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萬成鬧鐘系統，安裝於自走車上。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使用紅外線感測器、超音波感測器來測量與人體的距離。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8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運作流程</a:t>
            </a:r>
            <a:endParaRPr lang="zh-TW" altLang="en-US" dirty="0"/>
          </a:p>
        </p:txBody>
      </p:sp>
      <p:grpSp>
        <p:nvGrpSpPr>
          <p:cNvPr id="36" name="群組 35"/>
          <p:cNvGrpSpPr/>
          <p:nvPr/>
        </p:nvGrpSpPr>
        <p:grpSpPr>
          <a:xfrm>
            <a:off x="1028700" y="1975619"/>
            <a:ext cx="10905797" cy="4264071"/>
            <a:chOff x="1028700" y="1975619"/>
            <a:chExt cx="10905797" cy="4264071"/>
          </a:xfrm>
        </p:grpSpPr>
        <p:grpSp>
          <p:nvGrpSpPr>
            <p:cNvPr id="27" name="群組 26"/>
            <p:cNvGrpSpPr/>
            <p:nvPr/>
          </p:nvGrpSpPr>
          <p:grpSpPr>
            <a:xfrm>
              <a:off x="1028700" y="1975619"/>
              <a:ext cx="10134601" cy="1406443"/>
              <a:chOff x="610913" y="1769639"/>
              <a:chExt cx="10134601" cy="1406443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610913" y="1787187"/>
                <a:ext cx="2112579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 smtClean="0"/>
                  <a:t>啟動樹梅派鬧鐘</a:t>
                </a:r>
                <a:endParaRPr lang="en-US" altLang="zh-TW" sz="2800" dirty="0" smtClean="0"/>
              </a:p>
              <a:p>
                <a:pPr algn="ctr"/>
                <a:endParaRPr lang="zh-TW" altLang="en-US" sz="2800" dirty="0"/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3501915" y="1769640"/>
                <a:ext cx="1860330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 smtClean="0"/>
                  <a:t>喇叭開始播放鬧鈴</a:t>
                </a:r>
                <a:endParaRPr lang="en-US" altLang="zh-TW" sz="2800" dirty="0" smtClean="0"/>
              </a:p>
              <a:p>
                <a:pPr algn="ctr"/>
                <a:endParaRPr lang="zh-TW" altLang="en-US" sz="2800" dirty="0"/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6140668" y="1769639"/>
                <a:ext cx="1860331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 smtClean="0"/>
                  <a:t>偵測與人的距離</a:t>
                </a:r>
                <a:endParaRPr lang="en-US" altLang="zh-TW" sz="2800" dirty="0" smtClean="0"/>
              </a:p>
              <a:p>
                <a:pPr algn="ctr"/>
                <a:endParaRPr lang="zh-TW" altLang="en-US" sz="2800" dirty="0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8790589" y="1791087"/>
                <a:ext cx="1954925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 smtClean="0"/>
                  <a:t>朝反方向移動</a:t>
                </a:r>
                <a:endParaRPr lang="en-US" altLang="zh-TW" sz="2800" dirty="0" smtClean="0"/>
              </a:p>
              <a:p>
                <a:pPr algn="ctr"/>
                <a:endParaRPr lang="zh-TW" altLang="en-US" sz="2800" dirty="0"/>
              </a:p>
            </p:txBody>
          </p:sp>
          <p:cxnSp>
            <p:nvCxnSpPr>
              <p:cNvPr id="12" name="直線接點 11"/>
              <p:cNvCxnSpPr/>
              <p:nvPr/>
            </p:nvCxnSpPr>
            <p:spPr>
              <a:xfrm>
                <a:off x="2723492" y="2430607"/>
                <a:ext cx="778423" cy="5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5351078" y="2473754"/>
                <a:ext cx="778423" cy="5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8012166" y="2424677"/>
                <a:ext cx="778423" cy="5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>
            <a:xfrm>
              <a:off x="2439383" y="4848664"/>
              <a:ext cx="7437386" cy="1391026"/>
              <a:chOff x="2037692" y="4338532"/>
              <a:chExt cx="7437386" cy="1391026"/>
            </a:xfrm>
          </p:grpSpPr>
          <p:sp>
            <p:nvSpPr>
              <p:cNvPr id="8" name="文字方塊 7"/>
              <p:cNvSpPr txBox="1"/>
              <p:nvPr/>
            </p:nvSpPr>
            <p:spPr>
              <a:xfrm>
                <a:off x="7520153" y="4344563"/>
                <a:ext cx="1954925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 smtClean="0"/>
                  <a:t>提升速度至最高速</a:t>
                </a:r>
                <a:endParaRPr lang="en-US" altLang="zh-TW" sz="2800" dirty="0" smtClean="0"/>
              </a:p>
              <a:p>
                <a:pPr algn="ctr"/>
                <a:endParaRPr lang="zh-TW" altLang="en-US" sz="2800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4881399" y="4339766"/>
                <a:ext cx="1860331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TW" sz="2800" dirty="0" smtClean="0"/>
              </a:p>
              <a:p>
                <a:pPr algn="ctr"/>
                <a:r>
                  <a:rPr lang="zh-TW" altLang="en-US" sz="2800" dirty="0" smtClean="0"/>
                  <a:t>停止移動</a:t>
                </a:r>
                <a:endParaRPr lang="en-US" altLang="zh-TW" sz="2800" dirty="0" smtClean="0"/>
              </a:p>
              <a:p>
                <a:pPr algn="ctr"/>
                <a:endParaRPr lang="en-US" altLang="zh-TW" sz="2800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2037692" y="4338532"/>
                <a:ext cx="2065284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dirty="0" smtClean="0"/>
                  <a:t>等待下一次鬧鐘起動</a:t>
                </a:r>
                <a:endParaRPr lang="en-US" altLang="zh-TW" sz="2800" dirty="0" smtClean="0"/>
              </a:p>
              <a:p>
                <a:pPr algn="ctr"/>
                <a:endParaRPr lang="zh-TW" altLang="en-US" sz="2800" dirty="0"/>
              </a:p>
            </p:txBody>
          </p:sp>
          <p:cxnSp>
            <p:nvCxnSpPr>
              <p:cNvPr id="24" name="直線接點 23"/>
              <p:cNvCxnSpPr/>
              <p:nvPr/>
            </p:nvCxnSpPr>
            <p:spPr>
              <a:xfrm>
                <a:off x="4102976" y="5028064"/>
                <a:ext cx="778423" cy="5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>
                <a:off x="6741730" y="5022134"/>
                <a:ext cx="778423" cy="5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接點 28"/>
            <p:cNvCxnSpPr/>
            <p:nvPr/>
          </p:nvCxnSpPr>
          <p:spPr>
            <a:xfrm flipH="1">
              <a:off x="9876769" y="3378162"/>
              <a:ext cx="796487" cy="14705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2720701" y="3588416"/>
              <a:ext cx="1619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等待響鈴時間</a:t>
              </a:r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348287" y="3583115"/>
              <a:ext cx="1619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啟動距離感測</a:t>
              </a:r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234114" y="3600310"/>
              <a:ext cx="1377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啟動自走車</a:t>
              </a:r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223611" y="4116826"/>
              <a:ext cx="17108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若人體即將碰到鬧鐘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6967864" y="4393825"/>
              <a:ext cx="1408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鬧鐘被按下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79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將遭遇的問題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蜂鳴器所發出的聲音也必須要經過實際測試，才能達到有效提醒人們。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對配線及各類套件之不熟悉、機構設計。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碰撞是否容易造成機體之損壞。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機器是否足夠堅固到足以承受人們起床的怒氣不被打爛。</a:t>
            </a:r>
            <a:endParaRPr lang="en-US" altLang="zh-TW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338" y="45257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2">
                    <a:lumMod val="75000"/>
                  </a:schemeClr>
                </a:solidFill>
              </a:rPr>
              <a:t>未來展望 </a:t>
            </a:r>
            <a:r>
              <a:rPr lang="en-US" altLang="zh-TW" b="1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zh-TW" alt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zh-TW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會希望能夠加入更多的感測器，對房間及人進行閃避。</a:t>
            </a:r>
            <a:endParaRPr lang="en-US" altLang="zh-TW" b="1" dirty="0" smtClean="0"/>
          </a:p>
          <a:p>
            <a:r>
              <a:rPr lang="zh-TW" altLang="en-US" b="1" dirty="0" smtClean="0"/>
              <a:t>配合健康感應設備，進行睡眠觀測紀錄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 smtClean="0"/>
              <a:t> 鬧鐘車能夠更好的適應地形，比如使用其他的移動套件來改良。</a:t>
            </a:r>
            <a:endParaRPr lang="en-US" altLang="zh-TW" b="1" dirty="0" smtClean="0"/>
          </a:p>
          <a:p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42" y="3239529"/>
            <a:ext cx="3524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998177" y="1925516"/>
            <a:ext cx="5781051" cy="2703703"/>
            <a:chOff x="3773253" y="2044005"/>
            <a:chExt cx="4645491" cy="1846660"/>
          </a:xfrm>
        </p:grpSpPr>
        <p:sp>
          <p:nvSpPr>
            <p:cNvPr id="4" name="矩形 3"/>
            <p:cNvSpPr/>
            <p:nvPr/>
          </p:nvSpPr>
          <p:spPr>
            <a:xfrm>
              <a:off x="3773253" y="2044005"/>
              <a:ext cx="464549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54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謝謝</a:t>
              </a:r>
              <a:r>
                <a:rPr lang="zh-TW" altLang="en-US" sz="54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聆聽</a:t>
              </a:r>
              <a:endParaRPr lang="zh-TW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736494" y="2967335"/>
              <a:ext cx="271901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zh-TW" sz="5400" b="1" cap="none" spc="0" dirty="0" smtClean="0">
                  <a:ln/>
                  <a:solidFill>
                    <a:schemeClr val="accent3"/>
                  </a:solidFill>
                  <a:effectLst/>
                </a:rPr>
                <a:t>THE </a:t>
              </a:r>
              <a:r>
                <a:rPr lang="en-US" altLang="zh-TW" sz="5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END</a:t>
              </a:r>
              <a:endParaRPr lang="zh-TW" altLang="en-US" sz="54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0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動機概述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預計主體架構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預計使用材料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預計實作流程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運作流程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將遭遇的問題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27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4504" y="259086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dirty="0" smtClean="0"/>
              <a:t>動機</a:t>
            </a:r>
            <a:r>
              <a:rPr lang="en-US" altLang="zh-TW" sz="8000" dirty="0" smtClean="0"/>
              <a:t>&amp;</a:t>
            </a:r>
            <a:r>
              <a:rPr lang="zh-TW" altLang="en-US" sz="8000" dirty="0" smtClean="0"/>
              <a:t>概述</a:t>
            </a:r>
            <a:endParaRPr lang="zh-TW" altLang="en-US" sz="8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0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solidFill>
                  <a:srgbClr val="002060"/>
                </a:solidFill>
              </a:rPr>
              <a:t>動機</a:t>
            </a:r>
            <a:r>
              <a:rPr lang="en-US" altLang="zh-TW" b="1" dirty="0" smtClean="0">
                <a:solidFill>
                  <a:srgbClr val="002060"/>
                </a:solidFill>
              </a:rPr>
              <a:t>&amp;</a:t>
            </a:r>
            <a:r>
              <a:rPr lang="zh-TW" altLang="en-US" b="1" dirty="0" smtClean="0">
                <a:solidFill>
                  <a:srgbClr val="002060"/>
                </a:solidFill>
              </a:rPr>
              <a:t>概述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1601786"/>
            <a:ext cx="9905999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zh-TW" altLang="en-US" sz="2200" dirty="0" smtClean="0">
                <a:latin typeface="Broadway" panose="04040905080B02020502" pitchFamily="82" charset="0"/>
                <a:cs typeface="Segoe UI Black" panose="020B0A02040204020203" pitchFamily="34" charset="0"/>
              </a:rPr>
              <a:t>  在</a:t>
            </a:r>
            <a:r>
              <a:rPr lang="zh-TW" altLang="en-US" sz="2200" b="1" dirty="0" smtClean="0">
                <a:latin typeface="Broadway" panose="04040905080B02020502" pitchFamily="82" charset="0"/>
                <a:cs typeface="Segoe UI Black" panose="020B0A02040204020203" pitchFamily="34" charset="0"/>
              </a:rPr>
              <a:t>這個時代，處理家事似乎是難上加難。也許比較願意做跟自己生活必需品相關的家事。而掃地、拖地這種平常得事情似乎不到必要時刻並不會進行，因此人們會買掃地機器人來替自己處理。</a:t>
            </a:r>
            <a:endParaRPr lang="zh-TW" altLang="en-US" sz="2200" b="1" dirty="0">
              <a:latin typeface="Broadway" panose="04040905080B02020502" pitchFamily="82" charset="0"/>
              <a:cs typeface="Segoe UI Black" panose="020B0A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98" y="3403386"/>
            <a:ext cx="4859295" cy="25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功能介紹 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1800" b="1" dirty="0" smtClean="0">
                <a:latin typeface="Broadway" panose="04040905080B02020502" pitchFamily="82" charset="0"/>
              </a:rPr>
              <a:t> 平時 </a:t>
            </a:r>
            <a:r>
              <a:rPr lang="en-US" altLang="zh-TW" sz="1800" b="1" dirty="0" smtClean="0">
                <a:latin typeface="Broadway" panose="04040905080B02020502" pitchFamily="82" charset="0"/>
              </a:rPr>
              <a:t>:</a:t>
            </a:r>
            <a:r>
              <a:rPr lang="zh-TW" altLang="en-US" sz="1800" b="1" dirty="0" smtClean="0">
                <a:latin typeface="Broadway" panose="04040905080B02020502" pitchFamily="82" charset="0"/>
              </a:rPr>
              <a:t> 鬧鐘車 </a:t>
            </a:r>
            <a:endParaRPr lang="en-US" altLang="zh-TW" sz="1800" b="1" dirty="0" smtClean="0">
              <a:latin typeface="Broadway" panose="04040905080B02020502" pitchFamily="82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1800" b="1" dirty="0" smtClean="0">
                <a:latin typeface="Broadway" panose="04040905080B02020502" pitchFamily="82" charset="0"/>
              </a:rPr>
              <a:t>具有鬧鐘功能的一台自走車，上面可安置手機，</a:t>
            </a:r>
            <a:endParaRPr lang="en-US" altLang="zh-TW" sz="1800" b="1" dirty="0" smtClean="0">
              <a:latin typeface="Broadway" panose="04040905080B02020502" pitchFamily="82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sz="1800" b="1" dirty="0" smtClean="0">
                <a:latin typeface="Broadway" panose="04040905080B02020502" pitchFamily="82" charset="0"/>
              </a:rPr>
              <a:t>在</a:t>
            </a:r>
            <a:r>
              <a:rPr lang="zh-TW" altLang="en-US" sz="1800" b="1" dirty="0">
                <a:latin typeface="Broadway" panose="04040905080B02020502" pitchFamily="82" charset="0"/>
              </a:rPr>
              <a:t>鬧</a:t>
            </a:r>
            <a:r>
              <a:rPr lang="zh-TW" altLang="en-US" sz="1800" b="1" dirty="0" smtClean="0">
                <a:latin typeface="Broadway" panose="04040905080B02020502" pitchFamily="82" charset="0"/>
              </a:rPr>
              <a:t>鐘響起的時候，自走車會開始移動，人們為了找到手機就要被迫起床。</a:t>
            </a:r>
            <a:endParaRPr lang="en-US" altLang="zh-TW" sz="1800" b="1" dirty="0">
              <a:latin typeface="Broadway" panose="04040905080B02020502" pitchFamily="82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sz="1800" b="1" dirty="0" smtClean="0">
                <a:latin typeface="Broadway" panose="04040905080B02020502" pitchFamily="82" charset="0"/>
              </a:rPr>
              <a:t>增加在離開溫暖床鋪的意願</a:t>
            </a:r>
            <a:endParaRPr lang="en-US" altLang="zh-TW" sz="1800" b="1" dirty="0" smtClean="0">
              <a:latin typeface="Broadway" panose="04040905080B02020502" pitchFamily="82" charset="0"/>
            </a:endParaRPr>
          </a:p>
          <a:p>
            <a:pPr>
              <a:lnSpc>
                <a:spcPct val="200000"/>
              </a:lnSpc>
            </a:pPr>
            <a:endParaRPr lang="en-US" altLang="zh-TW" sz="1800" b="1" dirty="0">
              <a:latin typeface="Broadway" panose="04040905080B02020502" pitchFamily="82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1800" b="1" dirty="0" smtClean="0">
                <a:latin typeface="Broadway" panose="04040905080B02020502" pitchFamily="82" charset="0"/>
              </a:rPr>
              <a:t> </a:t>
            </a:r>
            <a:endParaRPr lang="zh-TW" altLang="en-US" sz="1800" b="1" dirty="0">
              <a:latin typeface="Broadway" panose="04040905080B02020502" pitchFamily="82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51" y="3857414"/>
            <a:ext cx="2379705" cy="23797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755" y="1737360"/>
            <a:ext cx="14573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2">
                    <a:lumMod val="75000"/>
                  </a:schemeClr>
                </a:solidFill>
              </a:rPr>
              <a:t>預計主體架構</a:t>
            </a:r>
            <a:endParaRPr lang="zh-TW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182159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/>
              <a:t>基本上，我們可以將鬧鐘</a:t>
            </a:r>
            <a:r>
              <a:rPr lang="zh-TW" altLang="en-US" b="1" dirty="0"/>
              <a:t>車</a:t>
            </a:r>
            <a:r>
              <a:rPr lang="zh-TW" altLang="en-US" b="1" dirty="0" smtClean="0"/>
              <a:t>視為一台自走車加上了一個可以安放手機的平台。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 smtClean="0"/>
              <a:t>再加上計時器以及蜂鳴器，達成其鬧鐘功能，需完成程式完成有關計時及車輛行走路線相關功能。</a:t>
            </a:r>
            <a:endParaRPr lang="en-US" altLang="zh-TW" b="1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45" y="3608487"/>
            <a:ext cx="3920407" cy="25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61889"/>
            <a:ext cx="10058400" cy="1450757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2">
                    <a:lumMod val="75000"/>
                  </a:schemeClr>
                </a:solidFill>
              </a:rPr>
              <a:t>預計主體</a:t>
            </a:r>
            <a:r>
              <a:rPr lang="zh-TW" altLang="en-US" b="1" dirty="0">
                <a:solidFill>
                  <a:schemeClr val="bg2">
                    <a:lumMod val="75000"/>
                  </a:schemeClr>
                </a:solidFill>
              </a:rPr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366" y="1774702"/>
            <a:ext cx="9905999" cy="354171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b="1" dirty="0" smtClean="0"/>
              <a:t>在預計的起床時間，蜂鳴器響起，並且自走車開始移動，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dirty="0" smtClean="0"/>
              <a:t>人們為了拿到手機就得被迫找到車子，過程中就會離開床鋪。</a:t>
            </a:r>
            <a:endParaRPr lang="zh-TW" altLang="en-US" dirty="0"/>
          </a:p>
        </p:txBody>
      </p:sp>
      <p:pic>
        <p:nvPicPr>
          <p:cNvPr id="1026" name="Picture 2" descr="ãwake up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153" y="3204954"/>
            <a:ext cx="4126212" cy="287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7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790832" y="2117124"/>
            <a:ext cx="10670698" cy="3565376"/>
            <a:chOff x="882868" y="1215635"/>
            <a:chExt cx="10578662" cy="4466865"/>
          </a:xfrm>
        </p:grpSpPr>
        <p:cxnSp>
          <p:nvCxnSpPr>
            <p:cNvPr id="39" name="直線接點 38"/>
            <p:cNvCxnSpPr/>
            <p:nvPr/>
          </p:nvCxnSpPr>
          <p:spPr>
            <a:xfrm>
              <a:off x="882868" y="3490090"/>
              <a:ext cx="10578662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86299" y="2806262"/>
              <a:ext cx="2420008" cy="13045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 smtClean="0">
                  <a:solidFill>
                    <a:schemeClr val="tx1"/>
                  </a:solidFill>
                </a:rPr>
                <a:t>系</a:t>
              </a:r>
              <a:r>
                <a:rPr lang="zh-TW" altLang="en-US" sz="4000" dirty="0">
                  <a:solidFill>
                    <a:schemeClr val="tx1"/>
                  </a:solidFill>
                </a:rPr>
                <a:t>統</a:t>
              </a:r>
            </a:p>
          </p:txBody>
        </p:sp>
        <p:cxnSp>
          <p:nvCxnSpPr>
            <p:cNvPr id="6" name="直線接點 5"/>
            <p:cNvCxnSpPr/>
            <p:nvPr/>
          </p:nvCxnSpPr>
          <p:spPr>
            <a:xfrm flipH="1">
              <a:off x="3476296" y="4096885"/>
              <a:ext cx="1186830" cy="62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7106307" y="4110857"/>
              <a:ext cx="1422838" cy="665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5896303" y="4096885"/>
              <a:ext cx="0" cy="979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3105807" y="2002221"/>
              <a:ext cx="1606704" cy="804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V="1">
              <a:off x="7129480" y="2140958"/>
              <a:ext cx="1557319" cy="665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5896303" y="2002221"/>
              <a:ext cx="0" cy="899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261240" y="1292772"/>
              <a:ext cx="2096813" cy="848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自走車系</a:t>
              </a:r>
              <a:r>
                <a:rPr lang="zh-TW" altLang="en-US" dirty="0">
                  <a:solidFill>
                    <a:schemeClr val="tx1"/>
                  </a:solidFill>
                </a:rPr>
                <a:t>統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4755511" y="1215635"/>
              <a:ext cx="2281584" cy="848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紅外線、超音波感測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686799" y="1292772"/>
              <a:ext cx="2096813" cy="848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鬧鈴系統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518024" y="4652404"/>
              <a:ext cx="2096813" cy="848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逃跑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358053" y="2901974"/>
              <a:ext cx="930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/>
                <a:t>裝置</a:t>
              </a:r>
              <a:endParaRPr lang="zh-TW" altLang="en-US" sz="20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358053" y="3568465"/>
              <a:ext cx="930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/>
                <a:t>功能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847896" y="4834314"/>
              <a:ext cx="2096813" cy="848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偵測</a:t>
              </a:r>
              <a:r>
                <a:rPr lang="zh-TW" altLang="en-US" dirty="0">
                  <a:solidFill>
                    <a:schemeClr val="tx1"/>
                  </a:solidFill>
                </a:rPr>
                <a:t>人體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177768" y="4652404"/>
              <a:ext cx="2096813" cy="848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響</a:t>
              </a:r>
              <a:r>
                <a:rPr lang="zh-TW" altLang="en-US" dirty="0">
                  <a:solidFill>
                    <a:schemeClr val="tx1"/>
                  </a:solidFill>
                </a:rPr>
                <a:t>鈴</a:t>
              </a:r>
            </a:p>
          </p:txBody>
        </p:sp>
      </p:grpSp>
      <p:sp>
        <p:nvSpPr>
          <p:cNvPr id="20" name="標題 1"/>
          <p:cNvSpPr txBox="1">
            <a:spLocks/>
          </p:cNvSpPr>
          <p:nvPr/>
        </p:nvSpPr>
        <p:spPr>
          <a:xfrm>
            <a:off x="1097280" y="26188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smtClean="0">
                <a:solidFill>
                  <a:schemeClr val="bg2">
                    <a:lumMod val="75000"/>
                  </a:schemeClr>
                </a:solidFill>
              </a:rPr>
              <a:t>預計主體架構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3565332" y="2813130"/>
            <a:ext cx="11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gpio5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393484" y="2914688"/>
            <a:ext cx="11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gpio1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497901" y="2855701"/>
            <a:ext cx="11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gpio2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497901" y="4490963"/>
            <a:ext cx="11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gpio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203632" y="4478375"/>
            <a:ext cx="11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gpio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964352" y="3162430"/>
            <a:ext cx="175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蜂鳴器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02200" y="595630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碰撞感測器模組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815058" y="5834900"/>
            <a:ext cx="175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蜂鳴器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52728" y="158475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碰撞感測器模組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76026" y="17126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車輪馬達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49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鬧鐘程式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控制蜂鳴器響的時間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控制車輛移動程式 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在鬧鐘響時移動 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控制逃跑時的移動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距離感測程式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判斷障礙物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逃跑程式  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 逃跑的路線邏輯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以上皆用</a:t>
            </a:r>
            <a:r>
              <a:rPr lang="en-US" altLang="zh-TW" dirty="0" smtClean="0"/>
              <a:t>C++</a:t>
            </a:r>
            <a:r>
              <a:rPr lang="zh-TW" altLang="en-US" dirty="0" smtClean="0"/>
              <a:t>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262321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558</TotalTime>
  <Words>584</Words>
  <Application>Microsoft Office PowerPoint</Application>
  <PresentationFormat>寬螢幕</PresentationFormat>
  <Paragraphs>93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Arial</vt:lpstr>
      <vt:lpstr>Broadway</vt:lpstr>
      <vt:lpstr>Calibri</vt:lpstr>
      <vt:lpstr>Calibri Light</vt:lpstr>
      <vt:lpstr>Segoe UI Black</vt:lpstr>
      <vt:lpstr>回顧</vt:lpstr>
      <vt:lpstr>PowerPoint 簡報</vt:lpstr>
      <vt:lpstr>目錄</vt:lpstr>
      <vt:lpstr>動機&amp;概述</vt:lpstr>
      <vt:lpstr>動機&amp;概述</vt:lpstr>
      <vt:lpstr>功能介紹 </vt:lpstr>
      <vt:lpstr>預計主體架構</vt:lpstr>
      <vt:lpstr>預計主體架構</vt:lpstr>
      <vt:lpstr>PowerPoint 簡報</vt:lpstr>
      <vt:lpstr>使用程式</vt:lpstr>
      <vt:lpstr>預計使用材料 : </vt:lpstr>
      <vt:lpstr>預計實作流程 : </vt:lpstr>
      <vt:lpstr>運作流程</vt:lpstr>
      <vt:lpstr>將遭遇的問題</vt:lpstr>
      <vt:lpstr>未來展望 :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Alfred Hsu</cp:lastModifiedBy>
  <cp:revision>48</cp:revision>
  <dcterms:created xsi:type="dcterms:W3CDTF">2017-12-22T13:36:08Z</dcterms:created>
  <dcterms:modified xsi:type="dcterms:W3CDTF">2019-05-30T15:40:35Z</dcterms:modified>
</cp:coreProperties>
</file>