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</p:sldMasterIdLst>
  <p:notesMasterIdLst>
    <p:notesMasterId r:id="rId14"/>
  </p:notesMasterIdLst>
  <p:sldIdLst>
    <p:sldId id="262" r:id="rId5"/>
    <p:sldId id="263" r:id="rId6"/>
    <p:sldId id="284" r:id="rId7"/>
    <p:sldId id="272" r:id="rId8"/>
    <p:sldId id="285" r:id="rId9"/>
    <p:sldId id="278" r:id="rId10"/>
    <p:sldId id="286" r:id="rId11"/>
    <p:sldId id="287" r:id="rId12"/>
    <p:sldId id="268" r:id="rId13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EEE2E1"/>
    <a:srgbClr val="008FD4"/>
    <a:srgbClr val="5ACBF5"/>
    <a:srgbClr val="8CC63E"/>
    <a:srgbClr val="0070B1"/>
    <a:srgbClr val="00ABBD"/>
    <a:srgbClr val="00AEEF"/>
    <a:srgbClr val="0089CF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33" autoAdjust="0"/>
  </p:normalViewPr>
  <p:slideViewPr>
    <p:cSldViewPr snapToGrid="0" snapToObjects="1">
      <p:cViewPr varScale="1">
        <p:scale>
          <a:sx n="74" d="100"/>
          <a:sy n="74" d="100"/>
        </p:scale>
        <p:origin x="185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7919C-3EDF-4917-87AA-ABEECC02DBE1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</dgm:pt>
    <dgm:pt modelId="{0A7910F1-D284-4E3C-BCC6-1324E8E3AB06}">
      <dgm:prSet phldrT="[文本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架构</a:t>
          </a:r>
          <a:endParaRPr lang="zh-CN" altLang="en-US" dirty="0"/>
        </a:p>
      </dgm:t>
    </dgm:pt>
    <dgm:pt modelId="{DDC62DD5-7B3B-4234-B2C8-A91B1191B5C0}" type="parTrans" cxnId="{82C29910-CDBE-4926-8767-EC049FB38431}">
      <dgm:prSet/>
      <dgm:spPr/>
      <dgm:t>
        <a:bodyPr/>
        <a:lstStyle/>
        <a:p>
          <a:endParaRPr lang="zh-CN" altLang="en-US"/>
        </a:p>
      </dgm:t>
    </dgm:pt>
    <dgm:pt modelId="{D2675598-06A6-414C-849D-7E2B18670463}" type="sibTrans" cxnId="{82C29910-CDBE-4926-8767-EC049FB38431}">
      <dgm:prSet/>
      <dgm:spPr/>
      <dgm:t>
        <a:bodyPr/>
        <a:lstStyle/>
        <a:p>
          <a:endParaRPr lang="zh-CN" altLang="en-US"/>
        </a:p>
      </dgm:t>
    </dgm:pt>
    <dgm:pt modelId="{2690CC8C-5C69-45AB-97A6-293846EC772A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复制</a:t>
          </a:r>
          <a:endParaRPr lang="zh-CN" altLang="en-US" dirty="0"/>
        </a:p>
      </dgm:t>
    </dgm:pt>
    <dgm:pt modelId="{97AC4FC6-86E7-4DB8-A9F7-81B8FBFC574E}" type="parTrans" cxnId="{34933687-6F38-4DED-9F7E-FCE9FE3FDAB4}">
      <dgm:prSet/>
      <dgm:spPr/>
      <dgm:t>
        <a:bodyPr/>
        <a:lstStyle/>
        <a:p>
          <a:endParaRPr lang="zh-CN" altLang="en-US"/>
        </a:p>
      </dgm:t>
    </dgm:pt>
    <dgm:pt modelId="{0E0C830D-4943-4E41-8FD8-00C899885B4B}" type="sibTrans" cxnId="{34933687-6F38-4DED-9F7E-FCE9FE3FDAB4}">
      <dgm:prSet/>
      <dgm:spPr/>
      <dgm:t>
        <a:bodyPr/>
        <a:lstStyle/>
        <a:p>
          <a:endParaRPr lang="zh-CN" altLang="en-US"/>
        </a:p>
      </dgm:t>
    </dgm:pt>
    <dgm:pt modelId="{D06D5A27-6393-4E6D-AA71-EEA243EF88B4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拆分</a:t>
          </a:r>
          <a:endParaRPr lang="zh-CN" altLang="en-US" dirty="0"/>
        </a:p>
      </dgm:t>
    </dgm:pt>
    <dgm:pt modelId="{06FC5977-EA4A-47EE-88DC-B009D0B234BE}" type="parTrans" cxnId="{1671C07E-5F21-42CF-85C3-CA027707FBD6}">
      <dgm:prSet/>
      <dgm:spPr/>
      <dgm:t>
        <a:bodyPr/>
        <a:lstStyle/>
        <a:p>
          <a:endParaRPr lang="zh-CN" altLang="en-US"/>
        </a:p>
      </dgm:t>
    </dgm:pt>
    <dgm:pt modelId="{9CABCECF-92DF-4F15-8C0B-63404B6E36EB}" type="sibTrans" cxnId="{1671C07E-5F21-42CF-85C3-CA027707FBD6}">
      <dgm:prSet/>
      <dgm:spPr/>
      <dgm:t>
        <a:bodyPr/>
        <a:lstStyle/>
        <a:p>
          <a:endParaRPr lang="zh-CN" altLang="en-US"/>
        </a:p>
      </dgm:t>
    </dgm:pt>
    <dgm:pt modelId="{6FA4EC7F-D212-46E4-891C-A92E05F78BDF}" type="pres">
      <dgm:prSet presAssocID="{8867919C-3EDF-4917-87AA-ABEECC02DBE1}" presName="Name0" presStyleCnt="0">
        <dgm:presLayoutVars>
          <dgm:dir/>
          <dgm:resizeHandles val="exact"/>
        </dgm:presLayoutVars>
      </dgm:prSet>
      <dgm:spPr/>
    </dgm:pt>
    <dgm:pt modelId="{344AEA7E-3E83-443E-A7B9-9D0DEC799961}" type="pres">
      <dgm:prSet presAssocID="{0A7910F1-D284-4E3C-BCC6-1324E8E3AB0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E19491-E11C-4969-A0B9-1AE52A55C8F7}" type="pres">
      <dgm:prSet presAssocID="{D2675598-06A6-414C-849D-7E2B1867046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869CB2B-9FA2-493F-8200-25064ECF060C}" type="pres">
      <dgm:prSet presAssocID="{D2675598-06A6-414C-849D-7E2B1867046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1EAC164-3950-4244-9728-99DEE5AA4DF2}" type="pres">
      <dgm:prSet presAssocID="{2690CC8C-5C69-45AB-97A6-293846EC77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32400D-5600-43EE-8162-FCBEBB42023C}" type="pres">
      <dgm:prSet presAssocID="{0E0C830D-4943-4E41-8FD8-00C899885B4B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A196B1D-5F2A-4127-A018-590D9F9AF590}" type="pres">
      <dgm:prSet presAssocID="{0E0C830D-4943-4E41-8FD8-00C899885B4B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9B8A9E6-24C8-43E5-8FD3-BA9773CB78E7}" type="pres">
      <dgm:prSet presAssocID="{D06D5A27-6393-4E6D-AA71-EEA243EF88B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287CF3-9628-4149-B5BA-82BE7CE154FE}" type="presOf" srcId="{D06D5A27-6393-4E6D-AA71-EEA243EF88B4}" destId="{E9B8A9E6-24C8-43E5-8FD3-BA9773CB78E7}" srcOrd="0" destOrd="0" presId="urn:microsoft.com/office/officeart/2005/8/layout/process1"/>
    <dgm:cxn modelId="{7F94FD0D-D029-4FB7-8AB5-0D863B7AAE6C}" type="presOf" srcId="{0A7910F1-D284-4E3C-BCC6-1324E8E3AB06}" destId="{344AEA7E-3E83-443E-A7B9-9D0DEC799961}" srcOrd="0" destOrd="0" presId="urn:microsoft.com/office/officeart/2005/8/layout/process1"/>
    <dgm:cxn modelId="{82C29910-CDBE-4926-8767-EC049FB38431}" srcId="{8867919C-3EDF-4917-87AA-ABEECC02DBE1}" destId="{0A7910F1-D284-4E3C-BCC6-1324E8E3AB06}" srcOrd="0" destOrd="0" parTransId="{DDC62DD5-7B3B-4234-B2C8-A91B1191B5C0}" sibTransId="{D2675598-06A6-414C-849D-7E2B18670463}"/>
    <dgm:cxn modelId="{7FEAEF95-19A9-4741-B844-1562546F6FBD}" type="presOf" srcId="{D2675598-06A6-414C-849D-7E2B18670463}" destId="{42E19491-E11C-4969-A0B9-1AE52A55C8F7}" srcOrd="0" destOrd="0" presId="urn:microsoft.com/office/officeart/2005/8/layout/process1"/>
    <dgm:cxn modelId="{018E0079-DB97-4EE5-A56D-C955CCADA6CC}" type="presOf" srcId="{0E0C830D-4943-4E41-8FD8-00C899885B4B}" destId="{8A196B1D-5F2A-4127-A018-590D9F9AF590}" srcOrd="1" destOrd="0" presId="urn:microsoft.com/office/officeart/2005/8/layout/process1"/>
    <dgm:cxn modelId="{8BE5A6A3-7E71-44D8-B928-A349730D9DEA}" type="presOf" srcId="{8867919C-3EDF-4917-87AA-ABEECC02DBE1}" destId="{6FA4EC7F-D212-46E4-891C-A92E05F78BDF}" srcOrd="0" destOrd="0" presId="urn:microsoft.com/office/officeart/2005/8/layout/process1"/>
    <dgm:cxn modelId="{CEDAA678-997E-4D85-97EF-FABC605CD452}" type="presOf" srcId="{0E0C830D-4943-4E41-8FD8-00C899885B4B}" destId="{F332400D-5600-43EE-8162-FCBEBB42023C}" srcOrd="0" destOrd="0" presId="urn:microsoft.com/office/officeart/2005/8/layout/process1"/>
    <dgm:cxn modelId="{1671C07E-5F21-42CF-85C3-CA027707FBD6}" srcId="{8867919C-3EDF-4917-87AA-ABEECC02DBE1}" destId="{D06D5A27-6393-4E6D-AA71-EEA243EF88B4}" srcOrd="2" destOrd="0" parTransId="{06FC5977-EA4A-47EE-88DC-B009D0B234BE}" sibTransId="{9CABCECF-92DF-4F15-8C0B-63404B6E36EB}"/>
    <dgm:cxn modelId="{02816019-10E5-4AD8-AE10-4BBB5C76E01F}" type="presOf" srcId="{D2675598-06A6-414C-849D-7E2B18670463}" destId="{8869CB2B-9FA2-493F-8200-25064ECF060C}" srcOrd="1" destOrd="0" presId="urn:microsoft.com/office/officeart/2005/8/layout/process1"/>
    <dgm:cxn modelId="{1238E2B4-C58F-4BBC-AAAA-16D2780539A3}" type="presOf" srcId="{2690CC8C-5C69-45AB-97A6-293846EC772A}" destId="{C1EAC164-3950-4244-9728-99DEE5AA4DF2}" srcOrd="0" destOrd="0" presId="urn:microsoft.com/office/officeart/2005/8/layout/process1"/>
    <dgm:cxn modelId="{34933687-6F38-4DED-9F7E-FCE9FE3FDAB4}" srcId="{8867919C-3EDF-4917-87AA-ABEECC02DBE1}" destId="{2690CC8C-5C69-45AB-97A6-293846EC772A}" srcOrd="1" destOrd="0" parTransId="{97AC4FC6-86E7-4DB8-A9F7-81B8FBFC574E}" sibTransId="{0E0C830D-4943-4E41-8FD8-00C899885B4B}"/>
    <dgm:cxn modelId="{51894BF2-B299-4417-9921-A7ABD3C291FA}" type="presParOf" srcId="{6FA4EC7F-D212-46E4-891C-A92E05F78BDF}" destId="{344AEA7E-3E83-443E-A7B9-9D0DEC799961}" srcOrd="0" destOrd="0" presId="urn:microsoft.com/office/officeart/2005/8/layout/process1"/>
    <dgm:cxn modelId="{9DEC72FC-B69C-4B0F-BA4D-61E9FCC0559F}" type="presParOf" srcId="{6FA4EC7F-D212-46E4-891C-A92E05F78BDF}" destId="{42E19491-E11C-4969-A0B9-1AE52A55C8F7}" srcOrd="1" destOrd="0" presId="urn:microsoft.com/office/officeart/2005/8/layout/process1"/>
    <dgm:cxn modelId="{90B34E15-71F9-4447-9709-902BCD48CB47}" type="presParOf" srcId="{42E19491-E11C-4969-A0B9-1AE52A55C8F7}" destId="{8869CB2B-9FA2-493F-8200-25064ECF060C}" srcOrd="0" destOrd="0" presId="urn:microsoft.com/office/officeart/2005/8/layout/process1"/>
    <dgm:cxn modelId="{59110A24-E2DE-4BDD-8106-1FD60868895E}" type="presParOf" srcId="{6FA4EC7F-D212-46E4-891C-A92E05F78BDF}" destId="{C1EAC164-3950-4244-9728-99DEE5AA4DF2}" srcOrd="2" destOrd="0" presId="urn:microsoft.com/office/officeart/2005/8/layout/process1"/>
    <dgm:cxn modelId="{6A5F7BAF-206E-4DBA-A979-CAAE3B643697}" type="presParOf" srcId="{6FA4EC7F-D212-46E4-891C-A92E05F78BDF}" destId="{F332400D-5600-43EE-8162-FCBEBB42023C}" srcOrd="3" destOrd="0" presId="urn:microsoft.com/office/officeart/2005/8/layout/process1"/>
    <dgm:cxn modelId="{C3257737-21C0-4EC9-83CE-5D6AEFC5D049}" type="presParOf" srcId="{F332400D-5600-43EE-8162-FCBEBB42023C}" destId="{8A196B1D-5F2A-4127-A018-590D9F9AF590}" srcOrd="0" destOrd="0" presId="urn:microsoft.com/office/officeart/2005/8/layout/process1"/>
    <dgm:cxn modelId="{9012DBBF-4D86-4387-9409-74A5B2A0BB82}" type="presParOf" srcId="{6FA4EC7F-D212-46E4-891C-A92E05F78BDF}" destId="{E9B8A9E6-24C8-43E5-8FD3-BA9773CB78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AEA7E-3E83-443E-A7B9-9D0DEC799961}">
      <dsp:nvSpPr>
        <dsp:cNvPr id="0" name=""/>
        <dsp:cNvSpPr/>
      </dsp:nvSpPr>
      <dsp:spPr>
        <a:xfrm>
          <a:off x="5357" y="2228916"/>
          <a:ext cx="1601390" cy="960834"/>
        </a:xfrm>
        <a:prstGeom prst="roundRect">
          <a:avLst>
            <a:gd name="adj" fmla="val 10000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架构</a:t>
          </a:r>
          <a:endParaRPr lang="zh-CN" altLang="en-US" sz="3200" kern="1200" dirty="0"/>
        </a:p>
      </dsp:txBody>
      <dsp:txXfrm>
        <a:off x="33499" y="2257058"/>
        <a:ext cx="1545106" cy="904550"/>
      </dsp:txXfrm>
    </dsp:sp>
    <dsp:sp modelId="{42E19491-E11C-4969-A0B9-1AE52A55C8F7}">
      <dsp:nvSpPr>
        <dsp:cNvPr id="0" name=""/>
        <dsp:cNvSpPr/>
      </dsp:nvSpPr>
      <dsp:spPr>
        <a:xfrm>
          <a:off x="1766887" y="2510761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66887" y="2590190"/>
        <a:ext cx="237646" cy="238286"/>
      </dsp:txXfrm>
    </dsp:sp>
    <dsp:sp modelId="{C1EAC164-3950-4244-9728-99DEE5AA4DF2}">
      <dsp:nvSpPr>
        <dsp:cNvPr id="0" name=""/>
        <dsp:cNvSpPr/>
      </dsp:nvSpPr>
      <dsp:spPr>
        <a:xfrm>
          <a:off x="2247304" y="2228916"/>
          <a:ext cx="1601390" cy="960834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复制</a:t>
          </a:r>
          <a:endParaRPr lang="zh-CN" altLang="en-US" sz="3200" kern="1200" dirty="0"/>
        </a:p>
      </dsp:txBody>
      <dsp:txXfrm>
        <a:off x="2275446" y="2257058"/>
        <a:ext cx="1545106" cy="904550"/>
      </dsp:txXfrm>
    </dsp:sp>
    <dsp:sp modelId="{F332400D-5600-43EE-8162-FCBEBB42023C}">
      <dsp:nvSpPr>
        <dsp:cNvPr id="0" name=""/>
        <dsp:cNvSpPr/>
      </dsp:nvSpPr>
      <dsp:spPr>
        <a:xfrm>
          <a:off x="4008834" y="2510761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256892"/>
            <a:satOff val="4897"/>
            <a:lumOff val="242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008834" y="2590190"/>
        <a:ext cx="237646" cy="238286"/>
      </dsp:txXfrm>
    </dsp:sp>
    <dsp:sp modelId="{E9B8A9E6-24C8-43E5-8FD3-BA9773CB78E7}">
      <dsp:nvSpPr>
        <dsp:cNvPr id="0" name=""/>
        <dsp:cNvSpPr/>
      </dsp:nvSpPr>
      <dsp:spPr>
        <a:xfrm>
          <a:off x="4489251" y="2228916"/>
          <a:ext cx="1601390" cy="960834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拆分</a:t>
          </a:r>
          <a:endParaRPr lang="zh-CN" altLang="en-US" sz="3200" kern="1200" dirty="0"/>
        </a:p>
      </dsp:txBody>
      <dsp:txXfrm>
        <a:off x="4517393" y="2257058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939D1-8C27-46B8-AC62-60CF091D914D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25255-DBE1-4938-8774-1BBFB7E78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6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欧盟正式批准了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亿美元收购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Siebel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的交易。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2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应用级别的解决方案</a:t>
            </a:r>
          </a:p>
          <a:p>
            <a:r>
              <a:rPr lang="en-US" altLang="zh-CN" sz="1200" dirty="0" smtClean="0"/>
              <a:t>1)	</a:t>
            </a:r>
            <a:r>
              <a:rPr lang="zh-CN" altLang="en-US" sz="1200" dirty="0" smtClean="0"/>
              <a:t>网页</a:t>
            </a:r>
            <a:r>
              <a:rPr lang="en-US" altLang="zh-CN" sz="1200" dirty="0" smtClean="0"/>
              <a:t>HTML </a:t>
            </a:r>
            <a:r>
              <a:rPr lang="zh-CN" altLang="en-US" sz="1200" dirty="0" smtClean="0"/>
              <a:t>静态化（需要</a:t>
            </a:r>
            <a:r>
              <a:rPr lang="en-US" altLang="zh-CN" sz="1200" dirty="0" smtClean="0"/>
              <a:t>CMS</a:t>
            </a:r>
            <a:r>
              <a:rPr lang="zh-CN" altLang="en-US" sz="1200" dirty="0" smtClean="0"/>
              <a:t>项目支持）</a:t>
            </a:r>
          </a:p>
          <a:p>
            <a:r>
              <a:rPr lang="en-US" altLang="zh-CN" sz="1200" dirty="0" smtClean="0"/>
              <a:t>2)	</a:t>
            </a:r>
            <a:r>
              <a:rPr lang="zh-CN" altLang="en-US" sz="1200" dirty="0" smtClean="0"/>
              <a:t>图片服务器分离（常用解决方案）</a:t>
            </a:r>
          </a:p>
          <a:p>
            <a:r>
              <a:rPr lang="en-US" altLang="zh-CN" sz="1200" dirty="0" smtClean="0"/>
              <a:t>3)	</a:t>
            </a:r>
            <a:r>
              <a:rPr lang="zh-CN" altLang="en-US" sz="1200" dirty="0" smtClean="0"/>
              <a:t>缓存（常用解决方案） 上上策为分布式缓存</a:t>
            </a:r>
          </a:p>
          <a:p>
            <a:r>
              <a:rPr lang="en-US" altLang="zh-CN" sz="1200" dirty="0" smtClean="0"/>
              <a:t>4)	</a:t>
            </a:r>
            <a:r>
              <a:rPr lang="zh-CN" altLang="en-US" sz="1200" dirty="0" smtClean="0"/>
              <a:t>镜像（下载较多）</a:t>
            </a:r>
          </a:p>
          <a:p>
            <a:endParaRPr lang="zh-CN" altLang="en-US" sz="1200" dirty="0" smtClean="0"/>
          </a:p>
          <a:p>
            <a:r>
              <a:rPr lang="zh-CN" altLang="en-US" dirty="0" smtClean="0"/>
              <a:t>数据库层面的解决方案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7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缓存服务器 移动信息服务器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  实时通信服务器 流媒体服务器 电子邮件服务器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互联网需求的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HC</a:t>
            </a:r>
            <a:r>
              <a:rPr lang="zh-CN" altLang="en-US" dirty="0" smtClean="0"/>
              <a:t>高并发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HE</a:t>
            </a:r>
            <a:r>
              <a:rPr lang="zh-CN" altLang="en-US" dirty="0" smtClean="0"/>
              <a:t>高可扩</a:t>
            </a:r>
            <a:r>
              <a:rPr lang="en-US" altLang="zh-CN" dirty="0" smtClean="0"/>
              <a:t>-HA</a:t>
            </a:r>
            <a:r>
              <a:rPr lang="zh-CN" altLang="en-US" dirty="0" smtClean="0"/>
              <a:t>高可用</a:t>
            </a:r>
            <a:endParaRPr lang="en-US" altLang="zh-CN" dirty="0" smtClean="0"/>
          </a:p>
          <a:p>
            <a:r>
              <a:rPr lang="en-US" altLang="zh-CN" dirty="0" smtClean="0"/>
              <a:t>HP</a:t>
            </a:r>
            <a:r>
              <a:rPr lang="zh-CN" altLang="en-US" dirty="0" smtClean="0"/>
              <a:t>高性能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应用服务器可扩展，无数据存储</a:t>
            </a:r>
            <a:endParaRPr lang="en-US" altLang="zh-CN" dirty="0" smtClean="0"/>
          </a:p>
          <a:p>
            <a:r>
              <a:rPr lang="zh-CN" altLang="en-US" dirty="0" smtClean="0"/>
              <a:t>存储数据的，缓存、数据库、文件</a:t>
            </a:r>
            <a:r>
              <a:rPr lang="zh-CN" altLang="en-US" baseline="0" dirty="0" smtClean="0"/>
              <a:t> 集群需要考虑数据的同步问题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0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缓存：本地缓存、分布式缓存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ehcache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Memcache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Mongdb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5255-DBE1-4938-8774-1BBFB7E78C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2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4" y="3187701"/>
            <a:ext cx="4478337" cy="1344084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752601"/>
            <a:ext cx="6400800" cy="74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1147233"/>
            <a:ext cx="6400800" cy="592667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5" y="1862298"/>
            <a:ext cx="2429189" cy="146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3833593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1" y="593936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55604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485140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4" y="5135034"/>
            <a:ext cx="1392237" cy="1318684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354667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4504267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7201"/>
            <a:ext cx="6767513" cy="96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93134"/>
            <a:ext cx="1789112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593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4" y="5135034"/>
            <a:ext cx="1392237" cy="1318684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455084"/>
            <a:ext cx="759301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600200"/>
            <a:ext cx="7593014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3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4" y="5135034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3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</a:t>
            </a:r>
            <a:r>
              <a:rPr lang="en-US" sz="600" baseline="0" dirty="0" smtClean="0">
                <a:solidFill>
                  <a:srgbClr val="7F7F7F"/>
                </a:solidFill>
                <a:latin typeface="Arial" pitchFamily="34" charset="0"/>
              </a:rPr>
              <a:t>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18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4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9" y="147398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1096433"/>
            <a:ext cx="9191626" cy="91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4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30214" y="3187701"/>
            <a:ext cx="4478337" cy="1344084"/>
          </a:xfrm>
        </p:spPr>
        <p:txBody>
          <a:bodyPr/>
          <a:lstStyle/>
          <a:p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黄福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强</a:t>
            </a:r>
            <a:endParaRPr lang="en-US" altLang="zh-CN" sz="1400" dirty="0" smtClean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2016.11.14</a:t>
            </a:r>
            <a:endParaRPr lang="en-US" sz="1400" dirty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19" name="Subtitle 6"/>
          <p:cNvSpPr>
            <a:spLocks noGrp="1"/>
          </p:cNvSpPr>
          <p:nvPr>
            <p:ph type="subTitle" idx="4294967295"/>
          </p:nvPr>
        </p:nvSpPr>
        <p:spPr>
          <a:xfrm>
            <a:off x="430213" y="1752601"/>
            <a:ext cx="6400800" cy="7493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430213" y="1147233"/>
            <a:ext cx="6400800" cy="592667"/>
          </a:xfrm>
        </p:spPr>
        <p:txBody>
          <a:bodyPr/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itchFamily="34" charset="-122"/>
              </a:rPr>
              <a:t>Mysql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</a:rPr>
              <a:t>分布式集群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</a:rPr>
              <a:t>	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idx="4294967295"/>
          </p:nvPr>
        </p:nvSpPr>
        <p:spPr>
          <a:xfrm>
            <a:off x="1586893" y="552451"/>
            <a:ext cx="6921500" cy="958849"/>
          </a:xfrm>
        </p:spPr>
        <p:txBody>
          <a:bodyPr/>
          <a:lstStyle/>
          <a:p>
            <a:r>
              <a:rPr lang="zh-CN" dirty="0">
                <a:solidFill>
                  <a:srgbClr val="008FD4"/>
                </a:solidFill>
                <a:latin typeface="+mj-ea"/>
              </a:rPr>
              <a:t>目录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14298077"/>
              </p:ext>
            </p:extLst>
          </p:nvPr>
        </p:nvGraphicFramePr>
        <p:xfrm>
          <a:off x="1958889" y="957555"/>
          <a:ext cx="609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375" y="274780"/>
            <a:ext cx="8516938" cy="963083"/>
          </a:xfrm>
        </p:spPr>
        <p:txBody>
          <a:bodyPr/>
          <a:lstStyle/>
          <a:p>
            <a:r>
              <a:rPr lang="zh-CN" altLang="zh-CN" dirty="0"/>
              <a:t>服务器性</a:t>
            </a:r>
            <a:r>
              <a:rPr lang="zh-CN" altLang="zh-CN" dirty="0" smtClean="0"/>
              <a:t>能瓶颈</a:t>
            </a:r>
            <a:r>
              <a:rPr lang="zh-CN" altLang="en-US" dirty="0"/>
              <a:t>怎</a:t>
            </a:r>
            <a:r>
              <a:rPr lang="zh-CN" altLang="en-US" dirty="0" smtClean="0"/>
              <a:t>么处理？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1600" b="1" dirty="0"/>
              <a:t>系统或服务器级别的解决方案</a:t>
            </a:r>
          </a:p>
          <a:p>
            <a:r>
              <a:rPr lang="en-US" altLang="zh-CN" sz="1600" dirty="0"/>
              <a:t>1)	</a:t>
            </a:r>
            <a:r>
              <a:rPr lang="zh-CN" altLang="en-US" sz="1600" dirty="0"/>
              <a:t>增大服务器的</a:t>
            </a:r>
            <a:r>
              <a:rPr lang="en-US" altLang="zh-CN" sz="1600" dirty="0"/>
              <a:t>CPU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2)	</a:t>
            </a:r>
            <a:r>
              <a:rPr lang="zh-CN" altLang="en-US" sz="1600" dirty="0"/>
              <a:t>增加内存条。</a:t>
            </a:r>
          </a:p>
          <a:p>
            <a:r>
              <a:rPr lang="en-US" altLang="zh-CN" sz="1600" dirty="0"/>
              <a:t>3)	</a:t>
            </a:r>
            <a:r>
              <a:rPr lang="zh-CN" altLang="en-US" sz="1600" dirty="0"/>
              <a:t>增加硬盘个数，对硬盘做</a:t>
            </a:r>
            <a:r>
              <a:rPr lang="en-US" altLang="zh-CN" sz="1600" dirty="0"/>
              <a:t>Raid5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4)	</a:t>
            </a:r>
            <a:r>
              <a:rPr lang="zh-CN" altLang="en-US" sz="1600" dirty="0" smtClean="0"/>
              <a:t>使</a:t>
            </a:r>
            <a:r>
              <a:rPr lang="zh-CN" altLang="en-US" sz="1600" dirty="0"/>
              <a:t>用商</a:t>
            </a:r>
            <a:r>
              <a:rPr lang="zh-CN" altLang="en-US" sz="1600" dirty="0" smtClean="0"/>
              <a:t>用软件</a:t>
            </a:r>
            <a:endParaRPr lang="en-US" altLang="zh-CN" sz="1600" dirty="0"/>
          </a:p>
          <a:p>
            <a:r>
              <a:rPr lang="en-US" altLang="zh-CN" sz="1600" dirty="0"/>
              <a:t>5)	</a:t>
            </a:r>
            <a:r>
              <a:rPr lang="zh-CN" altLang="en-US" sz="1600" dirty="0"/>
              <a:t>增加到二块网卡。</a:t>
            </a:r>
          </a:p>
          <a:p>
            <a:r>
              <a:rPr lang="en-US" altLang="zh-CN" sz="1600" dirty="0"/>
              <a:t>6)	</a:t>
            </a:r>
            <a:r>
              <a:rPr lang="zh-CN" altLang="en-US" sz="1600" dirty="0"/>
              <a:t>聘请系统架构师优化</a:t>
            </a:r>
            <a:r>
              <a:rPr lang="en-US" altLang="zh-CN" sz="1600" dirty="0"/>
              <a:t>Linux</a:t>
            </a:r>
            <a:r>
              <a:rPr lang="zh-CN" altLang="en-US" sz="1600" dirty="0"/>
              <a:t>内核</a:t>
            </a:r>
          </a:p>
          <a:p>
            <a:r>
              <a:rPr lang="en-US" altLang="zh-CN" sz="1600" dirty="0"/>
              <a:t>7)	</a:t>
            </a:r>
            <a:r>
              <a:rPr lang="zh-CN" altLang="en-US" sz="1600" dirty="0"/>
              <a:t>甚至花高价直接购买高性能服务器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3134" y="1600200"/>
            <a:ext cx="4170363" cy="4252384"/>
          </a:xfrm>
        </p:spPr>
        <p:txBody>
          <a:bodyPr/>
          <a:lstStyle/>
          <a:p>
            <a:r>
              <a:rPr lang="zh-CN" altLang="en-US" sz="1600" b="1" dirty="0" smtClean="0"/>
              <a:t>纵向扩展的方便之处：</a:t>
            </a:r>
            <a:endParaRPr lang="en-US" altLang="zh-CN" sz="1600" b="1" dirty="0" smtClean="0"/>
          </a:p>
          <a:p>
            <a:r>
              <a:rPr lang="zh-CN" altLang="en-US" sz="1600" dirty="0"/>
              <a:t>维</a:t>
            </a:r>
            <a:r>
              <a:rPr lang="zh-CN" altLang="en-US" sz="1600" dirty="0" smtClean="0"/>
              <a:t>护</a:t>
            </a:r>
            <a:endParaRPr lang="en-US" altLang="zh-CN" sz="1600" dirty="0" smtClean="0"/>
          </a:p>
          <a:p>
            <a:r>
              <a:rPr lang="zh-CN" altLang="en-US" sz="1600" dirty="0" smtClean="0"/>
              <a:t>发版</a:t>
            </a:r>
            <a:endParaRPr lang="en-US" altLang="zh-CN" sz="1600" dirty="0" smtClean="0"/>
          </a:p>
          <a:p>
            <a:r>
              <a:rPr lang="zh-CN" altLang="en-US" sz="1600" dirty="0" smtClean="0"/>
              <a:t>备份</a:t>
            </a:r>
            <a:endParaRPr lang="en-US" altLang="zh-CN" sz="1600" dirty="0" smtClean="0"/>
          </a:p>
          <a:p>
            <a:r>
              <a:rPr lang="zh-CN" altLang="en-US" sz="1600" dirty="0" smtClean="0"/>
              <a:t>恢复</a:t>
            </a:r>
            <a:endParaRPr lang="en-US" altLang="zh-CN" sz="1600" dirty="0" smtClean="0"/>
          </a:p>
          <a:p>
            <a:r>
              <a:rPr lang="zh-CN" altLang="en-US" sz="1600" dirty="0" smtClean="0"/>
              <a:t>数据库脚本编写</a:t>
            </a:r>
            <a:endParaRPr lang="en-US" altLang="zh-CN" sz="1600" dirty="0" smtClean="0"/>
          </a:p>
          <a:p>
            <a:r>
              <a:rPr lang="zh-CN" altLang="en-US" sz="1600" dirty="0" smtClean="0"/>
              <a:t>。。。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b="1" dirty="0"/>
              <a:t>存</a:t>
            </a:r>
            <a:r>
              <a:rPr lang="zh-CN" altLang="en-US" sz="1600" b="1" dirty="0" smtClean="0"/>
              <a:t>在的问题：</a:t>
            </a:r>
            <a:endParaRPr lang="en-US" altLang="zh-CN" sz="1600" b="1" dirty="0" smtClean="0"/>
          </a:p>
          <a:p>
            <a:r>
              <a:rPr lang="zh-CN" altLang="en-US" sz="1600" dirty="0"/>
              <a:t>单</a:t>
            </a:r>
            <a:r>
              <a:rPr lang="zh-CN" altLang="en-US" sz="1600" dirty="0" smtClean="0"/>
              <a:t>点、瓶颈</a:t>
            </a:r>
            <a:endParaRPr lang="en-US" altLang="zh-CN" sz="1600" dirty="0" smtClean="0"/>
          </a:p>
        </p:txBody>
      </p:sp>
      <p:sp>
        <p:nvSpPr>
          <p:cNvPr id="5" name="矩形 4"/>
          <p:cNvSpPr/>
          <p:nvPr/>
        </p:nvSpPr>
        <p:spPr>
          <a:xfrm>
            <a:off x="333375" y="5208259"/>
            <a:ext cx="54777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随着业务的不断增加，服务器性能很快又到达瓶</a:t>
            </a:r>
            <a:r>
              <a:rPr lang="zh-CN" altLang="zh-CN" dirty="0" smtClean="0">
                <a:solidFill>
                  <a:srgbClr val="FF0000"/>
                </a:solidFill>
              </a:rPr>
              <a:t>颈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标题 160"/>
          <p:cNvSpPr>
            <a:spLocks noGrp="1"/>
          </p:cNvSpPr>
          <p:nvPr>
            <p:ph type="title"/>
          </p:nvPr>
        </p:nvSpPr>
        <p:spPr>
          <a:xfrm>
            <a:off x="333375" y="455085"/>
            <a:ext cx="8516938" cy="502858"/>
          </a:xfrm>
        </p:spPr>
        <p:txBody>
          <a:bodyPr/>
          <a:lstStyle/>
          <a:p>
            <a:r>
              <a:rPr lang="zh-CN" altLang="en-US" dirty="0"/>
              <a:t>服务器架</a:t>
            </a:r>
            <a:r>
              <a:rPr lang="zh-CN" altLang="en-US" dirty="0" smtClean="0"/>
              <a:t>构</a:t>
            </a:r>
            <a:r>
              <a:rPr lang="en-US" altLang="zh-CN" dirty="0" smtClean="0"/>
              <a:t>-HA</a:t>
            </a:r>
            <a:endParaRPr lang="zh-CN" altLang="en-US" dirty="0"/>
          </a:p>
        </p:txBody>
      </p:sp>
      <p:sp>
        <p:nvSpPr>
          <p:cNvPr id="163" name="Text Box 4"/>
          <p:cNvSpPr txBox="1">
            <a:spLocks noChangeArrowheads="1"/>
          </p:cNvSpPr>
          <p:nvPr/>
        </p:nvSpPr>
        <p:spPr bwMode="auto">
          <a:xfrm>
            <a:off x="2492404" y="1435440"/>
            <a:ext cx="10683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Machine 3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64" name="Rectangle 5"/>
          <p:cNvSpPr>
            <a:spLocks noChangeArrowheads="1"/>
          </p:cNvSpPr>
          <p:nvPr/>
        </p:nvSpPr>
        <p:spPr bwMode="auto">
          <a:xfrm>
            <a:off x="4511676" y="1306513"/>
            <a:ext cx="2560624" cy="245365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5" name="Group 6"/>
          <p:cNvGrpSpPr>
            <a:grpSpLocks/>
          </p:cNvGrpSpPr>
          <p:nvPr/>
        </p:nvGrpSpPr>
        <p:grpSpPr bwMode="auto">
          <a:xfrm>
            <a:off x="2790375" y="1781173"/>
            <a:ext cx="1229964" cy="666807"/>
            <a:chOff x="2026" y="1046"/>
            <a:chExt cx="746" cy="426"/>
          </a:xfrm>
        </p:grpSpPr>
        <p:sp>
          <p:nvSpPr>
            <p:cNvPr id="166" name="Text Box 7"/>
            <p:cNvSpPr txBox="1">
              <a:spLocks noChangeArrowheads="1"/>
            </p:cNvSpPr>
            <p:nvPr/>
          </p:nvSpPr>
          <p:spPr bwMode="auto">
            <a:xfrm>
              <a:off x="2124" y="1234"/>
              <a:ext cx="648" cy="23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endParaRPr lang="zh-CN" altLang="en-US" sz="1000" dirty="0">
                <a:solidFill>
                  <a:schemeClr val="tx1"/>
                </a:solidFill>
                <a:cs typeface="Times New Roman" pitchFamily="18" charset="0"/>
              </a:endParaRPr>
            </a:p>
            <a:p>
              <a:pPr algn="r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000" dirty="0" smtClean="0">
                  <a:solidFill>
                    <a:schemeClr val="tx1"/>
                  </a:solidFill>
                  <a:cs typeface="Times New Roman" pitchFamily="18" charset="0"/>
                </a:rPr>
                <a:t>Web Extension</a:t>
              </a:r>
              <a:endParaRPr lang="en-US" altLang="zh-CN" sz="1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67" name="Text Box 8"/>
            <p:cNvSpPr txBox="1">
              <a:spLocks noChangeArrowheads="1"/>
            </p:cNvSpPr>
            <p:nvPr/>
          </p:nvSpPr>
          <p:spPr bwMode="auto">
            <a:xfrm>
              <a:off x="2026" y="1046"/>
              <a:ext cx="576" cy="31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000" dirty="0" smtClean="0">
                  <a:solidFill>
                    <a:schemeClr val="tx1"/>
                  </a:solidFill>
                  <a:cs typeface="Times New Roman" pitchFamily="18" charset="0"/>
                </a:rPr>
                <a:t>Oracle HTTP Server</a:t>
              </a:r>
              <a:endParaRPr lang="en-US" altLang="zh-CN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168" name="Group 9"/>
          <p:cNvGrpSpPr>
            <a:grpSpLocks/>
          </p:cNvGrpSpPr>
          <p:nvPr/>
        </p:nvGrpSpPr>
        <p:grpSpPr bwMode="auto">
          <a:xfrm>
            <a:off x="4690521" y="3118255"/>
            <a:ext cx="1496843" cy="503940"/>
            <a:chOff x="2581" y="2058"/>
            <a:chExt cx="908" cy="322"/>
          </a:xfrm>
        </p:grpSpPr>
        <p:sp>
          <p:nvSpPr>
            <p:cNvPr id="171" name="Text Box 12"/>
            <p:cNvSpPr txBox="1">
              <a:spLocks noChangeArrowheads="1"/>
            </p:cNvSpPr>
            <p:nvPr/>
          </p:nvSpPr>
          <p:spPr bwMode="auto">
            <a:xfrm>
              <a:off x="2581" y="2117"/>
              <a:ext cx="687" cy="2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200" dirty="0" smtClean="0">
                  <a:solidFill>
                    <a:schemeClr val="tx1"/>
                  </a:solidFill>
                  <a:cs typeface="Times New Roman" pitchFamily="18" charset="0"/>
                </a:rPr>
                <a:t>Gateway Server</a:t>
              </a:r>
              <a:endParaRPr lang="en-US" altLang="zh-CN" sz="12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74" name="Line 17"/>
            <p:cNvSpPr>
              <a:spLocks noChangeShapeType="1"/>
            </p:cNvSpPr>
            <p:nvPr/>
          </p:nvSpPr>
          <p:spPr bwMode="black">
            <a:xfrm flipV="1">
              <a:off x="3272" y="2058"/>
              <a:ext cx="21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" name="Rectangle 20"/>
          <p:cNvSpPr>
            <a:spLocks noChangeArrowheads="1"/>
          </p:cNvSpPr>
          <p:nvPr/>
        </p:nvSpPr>
        <p:spPr bwMode="auto">
          <a:xfrm>
            <a:off x="4483100" y="4019550"/>
            <a:ext cx="2594186" cy="193675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3" name="Group 24"/>
          <p:cNvGrpSpPr>
            <a:grpSpLocks/>
          </p:cNvGrpSpPr>
          <p:nvPr/>
        </p:nvGrpSpPr>
        <p:grpSpPr bwMode="auto">
          <a:xfrm>
            <a:off x="7669213" y="3957638"/>
            <a:ext cx="1187450" cy="1270000"/>
            <a:chOff x="3766" y="2016"/>
            <a:chExt cx="720" cy="811"/>
          </a:xfrm>
        </p:grpSpPr>
        <p:grpSp>
          <p:nvGrpSpPr>
            <p:cNvPr id="184" name="Group 25"/>
            <p:cNvGrpSpPr>
              <a:grpSpLocks/>
            </p:cNvGrpSpPr>
            <p:nvPr/>
          </p:nvGrpSpPr>
          <p:grpSpPr bwMode="auto">
            <a:xfrm>
              <a:off x="3766" y="2141"/>
              <a:ext cx="720" cy="686"/>
              <a:chOff x="8820" y="9396"/>
              <a:chExt cx="1800" cy="1716"/>
            </a:xfrm>
          </p:grpSpPr>
          <p:sp>
            <p:nvSpPr>
              <p:cNvPr id="186" name="Rectangle 26"/>
              <p:cNvSpPr>
                <a:spLocks noChangeArrowheads="1"/>
              </p:cNvSpPr>
              <p:nvPr/>
            </p:nvSpPr>
            <p:spPr bwMode="auto">
              <a:xfrm>
                <a:off x="8820" y="9396"/>
                <a:ext cx="1800" cy="17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7" name="Group 27"/>
              <p:cNvGrpSpPr>
                <a:grpSpLocks/>
              </p:cNvGrpSpPr>
              <p:nvPr/>
            </p:nvGrpSpPr>
            <p:grpSpPr bwMode="auto">
              <a:xfrm>
                <a:off x="9000" y="9552"/>
                <a:ext cx="1440" cy="1095"/>
                <a:chOff x="9360" y="7056"/>
                <a:chExt cx="1440" cy="1095"/>
              </a:xfrm>
            </p:grpSpPr>
            <p:sp>
              <p:nvSpPr>
                <p:cNvPr id="189" name="AutoShape 28"/>
                <p:cNvSpPr>
                  <a:spLocks noChangeArrowheads="1"/>
                </p:cNvSpPr>
                <p:nvPr/>
              </p:nvSpPr>
              <p:spPr bwMode="auto">
                <a:xfrm>
                  <a:off x="9360" y="7056"/>
                  <a:ext cx="1440" cy="1092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360" y="7371"/>
                  <a:ext cx="1440" cy="7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73188" algn="l"/>
                    </a:tabLst>
                    <a:defRPr kumimoji="1" sz="2000" b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rgbClr val="7889FB"/>
                    </a:buClr>
                  </a:pPr>
                  <a:r>
                    <a:rPr lang="en-US" altLang="zh-CN" sz="1400" dirty="0">
                      <a:solidFill>
                        <a:schemeClr val="tx1"/>
                      </a:solidFill>
                      <a:cs typeface="Times New Roman" pitchFamily="18" charset="0"/>
                    </a:rPr>
                    <a:t>database</a:t>
                  </a:r>
                  <a:endParaRPr lang="en-US" altLang="zh-CN" dirty="0">
                    <a:solidFill>
                      <a:schemeClr val="tx1"/>
                    </a:solidFill>
                    <a:cs typeface="Times New Roman" pitchFamily="18" charset="0"/>
                  </a:endParaRPr>
                </a:p>
              </p:txBody>
            </p:sp>
          </p:grpSp>
          <p:sp>
            <p:nvSpPr>
              <p:cNvPr id="188" name="Text Box 30"/>
              <p:cNvSpPr txBox="1">
                <a:spLocks noChangeArrowheads="1"/>
              </p:cNvSpPr>
              <p:nvPr/>
            </p:nvSpPr>
            <p:spPr bwMode="auto">
              <a:xfrm>
                <a:off x="9000" y="10644"/>
                <a:ext cx="14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7889FB"/>
                  </a:buClr>
                </a:pPr>
                <a:r>
                  <a:rPr lang="en-US" altLang="zh-CN" sz="1400">
                    <a:solidFill>
                      <a:schemeClr val="tx1"/>
                    </a:solidFill>
                    <a:cs typeface="Times New Roman" pitchFamily="18" charset="0"/>
                  </a:rPr>
                  <a:t>Primary</a:t>
                </a:r>
              </a:p>
            </p:txBody>
          </p:sp>
        </p:grpSp>
        <p:sp>
          <p:nvSpPr>
            <p:cNvPr id="185" name="Text Box 31"/>
            <p:cNvSpPr txBox="1">
              <a:spLocks noChangeArrowheads="1"/>
            </p:cNvSpPr>
            <p:nvPr/>
          </p:nvSpPr>
          <p:spPr bwMode="auto">
            <a:xfrm>
              <a:off x="3766" y="2016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200" dirty="0">
                  <a:solidFill>
                    <a:schemeClr val="tx1"/>
                  </a:solidFill>
                  <a:cs typeface="Times New Roman" pitchFamily="18" charset="0"/>
                </a:rPr>
                <a:t>Machine </a:t>
              </a:r>
              <a:r>
                <a:rPr lang="en-US" altLang="zh-CN" sz="1200" dirty="0" smtClean="0">
                  <a:solidFill>
                    <a:schemeClr val="tx1"/>
                  </a:solidFill>
                  <a:cs typeface="Times New Roman" pitchFamily="18" charset="0"/>
                </a:rPr>
                <a:t>8</a:t>
              </a:r>
              <a:endParaRPr lang="en-US" altLang="zh-CN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sp>
        <p:nvSpPr>
          <p:cNvPr id="191" name="Line 32"/>
          <p:cNvSpPr>
            <a:spLocks noChangeShapeType="1"/>
          </p:cNvSpPr>
          <p:nvPr/>
        </p:nvSpPr>
        <p:spPr bwMode="auto">
          <a:xfrm flipV="1">
            <a:off x="5524500" y="5230813"/>
            <a:ext cx="2155825" cy="2206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2" name="Line 33"/>
          <p:cNvSpPr>
            <a:spLocks noChangeShapeType="1"/>
          </p:cNvSpPr>
          <p:nvPr/>
        </p:nvSpPr>
        <p:spPr bwMode="auto">
          <a:xfrm>
            <a:off x="6187140" y="3118361"/>
            <a:ext cx="1482073" cy="157402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2111375" y="2026138"/>
            <a:ext cx="679000" cy="124649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" name="Line 35"/>
          <p:cNvSpPr>
            <a:spLocks noChangeShapeType="1"/>
          </p:cNvSpPr>
          <p:nvPr/>
        </p:nvSpPr>
        <p:spPr bwMode="auto">
          <a:xfrm>
            <a:off x="2151063" y="3246437"/>
            <a:ext cx="685567" cy="126575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6" name="Group 37"/>
          <p:cNvGrpSpPr>
            <a:grpSpLocks/>
          </p:cNvGrpSpPr>
          <p:nvPr/>
        </p:nvGrpSpPr>
        <p:grpSpPr bwMode="auto">
          <a:xfrm>
            <a:off x="250825" y="1911350"/>
            <a:ext cx="917575" cy="1133475"/>
            <a:chOff x="643" y="1183"/>
            <a:chExt cx="556" cy="724"/>
          </a:xfrm>
        </p:grpSpPr>
        <p:sp>
          <p:nvSpPr>
            <p:cNvPr id="197" name="Text Box 38"/>
            <p:cNvSpPr txBox="1">
              <a:spLocks noChangeArrowheads="1"/>
            </p:cNvSpPr>
            <p:nvPr/>
          </p:nvSpPr>
          <p:spPr bwMode="auto">
            <a:xfrm>
              <a:off x="643" y="1183"/>
              <a:ext cx="432" cy="37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000">
                  <a:solidFill>
                    <a:schemeClr val="tx1"/>
                  </a:solidFill>
                  <a:cs typeface="Times New Roman" pitchFamily="18" charset="0"/>
                </a:rPr>
                <a:t>Client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000">
                  <a:solidFill>
                    <a:schemeClr val="tx1"/>
                  </a:solidFill>
                  <a:cs typeface="Times New Roman" pitchFamily="18" charset="0"/>
                </a:rPr>
                <a:t>(</a:t>
              </a:r>
              <a:r>
                <a:rPr lang="zh-CN" altLang="en-US" sz="1000">
                  <a:solidFill>
                    <a:schemeClr val="tx1"/>
                  </a:solidFill>
                  <a:cs typeface="Times New Roman" pitchFamily="18" charset="0"/>
                </a:rPr>
                <a:t>浏览器</a:t>
              </a:r>
              <a:r>
                <a:rPr lang="en-US" altLang="zh-CN" sz="100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altLang="zh-CN" sz="14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98" name="Line 39"/>
            <p:cNvSpPr>
              <a:spLocks noChangeShapeType="1"/>
            </p:cNvSpPr>
            <p:nvPr/>
          </p:nvSpPr>
          <p:spPr bwMode="auto">
            <a:xfrm>
              <a:off x="1057" y="1558"/>
              <a:ext cx="142" cy="3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9" name="Group 40"/>
          <p:cNvGrpSpPr>
            <a:grpSpLocks/>
          </p:cNvGrpSpPr>
          <p:nvPr/>
        </p:nvGrpSpPr>
        <p:grpSpPr bwMode="auto">
          <a:xfrm>
            <a:off x="7605713" y="1963738"/>
            <a:ext cx="1185862" cy="1144587"/>
            <a:chOff x="11679" y="5077"/>
            <a:chExt cx="1800" cy="1830"/>
          </a:xfrm>
        </p:grpSpPr>
        <p:sp>
          <p:nvSpPr>
            <p:cNvPr id="200" name="Rectangle 41"/>
            <p:cNvSpPr>
              <a:spLocks noChangeArrowheads="1"/>
            </p:cNvSpPr>
            <p:nvPr/>
          </p:nvSpPr>
          <p:spPr bwMode="auto">
            <a:xfrm>
              <a:off x="11679" y="5077"/>
              <a:ext cx="1800" cy="17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1" name="Group 42"/>
            <p:cNvGrpSpPr>
              <a:grpSpLocks/>
            </p:cNvGrpSpPr>
            <p:nvPr/>
          </p:nvGrpSpPr>
          <p:grpSpPr bwMode="auto">
            <a:xfrm>
              <a:off x="11792" y="5304"/>
              <a:ext cx="1440" cy="1234"/>
              <a:chOff x="12152" y="2808"/>
              <a:chExt cx="1440" cy="1234"/>
            </a:xfrm>
          </p:grpSpPr>
          <p:sp>
            <p:nvSpPr>
              <p:cNvPr id="203" name="AutoShape 43"/>
              <p:cNvSpPr>
                <a:spLocks noChangeArrowheads="1"/>
              </p:cNvSpPr>
              <p:nvPr/>
            </p:nvSpPr>
            <p:spPr bwMode="auto">
              <a:xfrm>
                <a:off x="12152" y="2808"/>
                <a:ext cx="1440" cy="1092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Text Box 44"/>
              <p:cNvSpPr txBox="1">
                <a:spLocks noChangeArrowheads="1"/>
              </p:cNvSpPr>
              <p:nvPr/>
            </p:nvSpPr>
            <p:spPr bwMode="auto">
              <a:xfrm>
                <a:off x="12152" y="3262"/>
                <a:ext cx="144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7889FB"/>
                  </a:buClr>
                </a:pPr>
                <a:r>
                  <a:rPr lang="en-US" altLang="zh-CN" sz="1400" dirty="0">
                    <a:solidFill>
                      <a:schemeClr val="tx1"/>
                    </a:solidFill>
                    <a:cs typeface="Times New Roman" pitchFamily="18" charset="0"/>
                  </a:rPr>
                  <a:t>database</a:t>
                </a:r>
                <a:endParaRPr lang="en-US" altLang="zh-CN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202" name="Text Box 45"/>
            <p:cNvSpPr txBox="1">
              <a:spLocks noChangeArrowheads="1"/>
            </p:cNvSpPr>
            <p:nvPr/>
          </p:nvSpPr>
          <p:spPr bwMode="auto">
            <a:xfrm>
              <a:off x="11905" y="6439"/>
              <a:ext cx="14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400">
                  <a:solidFill>
                    <a:schemeClr val="tx1"/>
                  </a:solidFill>
                  <a:cs typeface="Times New Roman" pitchFamily="18" charset="0"/>
                </a:rPr>
                <a:t>Backup</a:t>
              </a:r>
            </a:p>
          </p:txBody>
        </p:sp>
      </p:grpSp>
      <p:sp>
        <p:nvSpPr>
          <p:cNvPr id="205" name="Text Box 46"/>
          <p:cNvSpPr txBox="1">
            <a:spLocks noChangeArrowheads="1"/>
          </p:cNvSpPr>
          <p:nvPr/>
        </p:nvSpPr>
        <p:spPr bwMode="auto">
          <a:xfrm>
            <a:off x="5927725" y="4222750"/>
            <a:ext cx="9096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endParaRPr lang="en-US" altLang="zh-CN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206" name="Group 47"/>
          <p:cNvGrpSpPr>
            <a:grpSpLocks/>
          </p:cNvGrpSpPr>
          <p:nvPr/>
        </p:nvGrpSpPr>
        <p:grpSpPr bwMode="auto">
          <a:xfrm>
            <a:off x="8101013" y="2997200"/>
            <a:ext cx="0" cy="1135063"/>
            <a:chOff x="4498" y="2654"/>
            <a:chExt cx="248" cy="726"/>
          </a:xfrm>
        </p:grpSpPr>
        <p:sp>
          <p:nvSpPr>
            <p:cNvPr id="207" name="Line 48"/>
            <p:cNvSpPr>
              <a:spLocks noChangeShapeType="1"/>
            </p:cNvSpPr>
            <p:nvPr/>
          </p:nvSpPr>
          <p:spPr bwMode="black">
            <a:xfrm flipH="1">
              <a:off x="4591" y="2654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Text Box 49"/>
            <p:cNvSpPr txBox="1">
              <a:spLocks noChangeArrowheads="1"/>
            </p:cNvSpPr>
            <p:nvPr/>
          </p:nvSpPr>
          <p:spPr bwMode="auto">
            <a:xfrm>
              <a:off x="4498" y="3026"/>
              <a:ext cx="2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900">
                  <a:solidFill>
                    <a:schemeClr val="tx1"/>
                  </a:solidFill>
                  <a:cs typeface="Times New Roman" pitchFamily="18" charset="0"/>
                </a:rPr>
                <a:t>HA</a:t>
              </a:r>
              <a:endParaRPr lang="en-US" altLang="zh-CN" sz="14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209" name="Group 50"/>
          <p:cNvGrpSpPr>
            <a:grpSpLocks/>
          </p:cNvGrpSpPr>
          <p:nvPr/>
        </p:nvGrpSpPr>
        <p:grpSpPr bwMode="auto">
          <a:xfrm>
            <a:off x="5495267" y="4130461"/>
            <a:ext cx="1423987" cy="1766887"/>
            <a:chOff x="3016" y="2547"/>
            <a:chExt cx="864" cy="1130"/>
          </a:xfrm>
        </p:grpSpPr>
        <p:sp>
          <p:nvSpPr>
            <p:cNvPr id="210" name="Text Box 51"/>
            <p:cNvSpPr txBox="1">
              <a:spLocks noChangeArrowheads="1"/>
            </p:cNvSpPr>
            <p:nvPr/>
          </p:nvSpPr>
          <p:spPr bwMode="auto">
            <a:xfrm>
              <a:off x="3016" y="2547"/>
              <a:ext cx="864" cy="113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endParaRPr lang="zh-CN" altLang="en-US" sz="14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11" name="Text Box 52"/>
            <p:cNvSpPr txBox="1">
              <a:spLocks noChangeArrowheads="1"/>
            </p:cNvSpPr>
            <p:nvPr/>
          </p:nvSpPr>
          <p:spPr bwMode="auto">
            <a:xfrm>
              <a:off x="3068" y="3309"/>
              <a:ext cx="75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400" dirty="0" err="1" smtClean="0">
                  <a:solidFill>
                    <a:schemeClr val="tx1"/>
                  </a:solidFill>
                  <a:cs typeface="Times New Roman" pitchFamily="18" charset="0"/>
                </a:rPr>
                <a:t>EnterPrise</a:t>
              </a:r>
              <a:r>
                <a:rPr lang="en-US" altLang="zh-CN" sz="1400" dirty="0" smtClean="0">
                  <a:solidFill>
                    <a:schemeClr val="tx1"/>
                  </a:solidFill>
                  <a:cs typeface="Times New Roman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cs typeface="Times New Roman" pitchFamily="18" charset="0"/>
                </a:rPr>
                <a:t>Server</a:t>
              </a:r>
            </a:p>
          </p:txBody>
        </p:sp>
        <p:grpSp>
          <p:nvGrpSpPr>
            <p:cNvPr id="213" name="Group 54"/>
            <p:cNvGrpSpPr>
              <a:grpSpLocks/>
            </p:cNvGrpSpPr>
            <p:nvPr/>
          </p:nvGrpSpPr>
          <p:grpSpPr bwMode="auto">
            <a:xfrm>
              <a:off x="3127" y="2773"/>
              <a:ext cx="600" cy="363"/>
              <a:chOff x="2812" y="301"/>
              <a:chExt cx="600" cy="363"/>
            </a:xfrm>
          </p:grpSpPr>
          <p:sp>
            <p:nvSpPr>
              <p:cNvPr id="215" name="Text Box 55"/>
              <p:cNvSpPr txBox="1">
                <a:spLocks noChangeArrowheads="1"/>
              </p:cNvSpPr>
              <p:nvPr/>
            </p:nvSpPr>
            <p:spPr bwMode="auto">
              <a:xfrm>
                <a:off x="2812" y="301"/>
                <a:ext cx="504" cy="267"/>
              </a:xfrm>
              <a:prstGeom prst="rect">
                <a:avLst/>
              </a:prstGeom>
              <a:solidFill>
                <a:srgbClr val="6666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7889FB"/>
                  </a:buClr>
                </a:pPr>
                <a:r>
                  <a:rPr lang="en-US" altLang="zh-CN" sz="1000" dirty="0">
                    <a:solidFill>
                      <a:schemeClr val="tx1"/>
                    </a:solidFill>
                    <a:cs typeface="Times New Roman" pitchFamily="18" charset="0"/>
                  </a:rPr>
                  <a:t>Siebel Server</a:t>
                </a:r>
              </a:p>
            </p:txBody>
          </p:sp>
          <p:sp>
            <p:nvSpPr>
              <p:cNvPr id="216" name="Text Box 56"/>
              <p:cNvSpPr txBox="1">
                <a:spLocks noChangeArrowheads="1"/>
              </p:cNvSpPr>
              <p:nvPr/>
            </p:nvSpPr>
            <p:spPr bwMode="auto">
              <a:xfrm>
                <a:off x="2908" y="397"/>
                <a:ext cx="504" cy="267"/>
              </a:xfrm>
              <a:prstGeom prst="rect">
                <a:avLst/>
              </a:prstGeom>
              <a:solidFill>
                <a:srgbClr val="6666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73188" algn="l"/>
                  </a:tabLst>
                  <a:defRPr kumimoji="1" sz="2000" b="1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7889FB"/>
                  </a:buClr>
                </a:pPr>
                <a:r>
                  <a:rPr lang="en-US" altLang="zh-CN" sz="1000" dirty="0" smtClean="0">
                    <a:solidFill>
                      <a:schemeClr val="tx1"/>
                    </a:solidFill>
                    <a:cs typeface="Times New Roman" pitchFamily="18" charset="0"/>
                  </a:rPr>
                  <a:t>Siebel Server</a:t>
                </a:r>
                <a:endParaRPr lang="en-US" altLang="zh-CN" sz="10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p:grpSp>
      </p:grpSp>
      <p:sp>
        <p:nvSpPr>
          <p:cNvPr id="217" name="Line 58"/>
          <p:cNvSpPr>
            <a:spLocks noChangeShapeType="1"/>
          </p:cNvSpPr>
          <p:nvPr/>
        </p:nvSpPr>
        <p:spPr bwMode="black">
          <a:xfrm>
            <a:off x="5844130" y="3400501"/>
            <a:ext cx="343010" cy="7317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" name="Line 59"/>
          <p:cNvSpPr>
            <a:spLocks noChangeShapeType="1"/>
          </p:cNvSpPr>
          <p:nvPr/>
        </p:nvSpPr>
        <p:spPr bwMode="auto">
          <a:xfrm>
            <a:off x="4020339" y="2271104"/>
            <a:ext cx="646911" cy="1001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" name="Line 61"/>
          <p:cNvSpPr>
            <a:spLocks noChangeShapeType="1"/>
          </p:cNvSpPr>
          <p:nvPr/>
        </p:nvSpPr>
        <p:spPr bwMode="auto">
          <a:xfrm flipV="1">
            <a:off x="3905017" y="3350419"/>
            <a:ext cx="785504" cy="16517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" name="Text Box 64"/>
          <p:cNvSpPr txBox="1">
            <a:spLocks noChangeArrowheads="1"/>
          </p:cNvSpPr>
          <p:nvPr/>
        </p:nvSpPr>
        <p:spPr bwMode="black">
          <a:xfrm>
            <a:off x="6956417" y="5654675"/>
            <a:ext cx="7985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7889FB"/>
              </a:buClr>
            </a:pPr>
            <a:r>
              <a:rPr lang="zh-CN" altLang="en-US" sz="1400" dirty="0">
                <a:solidFill>
                  <a:schemeClr val="tx1"/>
                </a:solidFill>
                <a:cs typeface="Times New Roman" pitchFamily="18" charset="0"/>
              </a:rPr>
              <a:t>防火墙</a:t>
            </a:r>
          </a:p>
        </p:txBody>
      </p:sp>
      <p:sp>
        <p:nvSpPr>
          <p:cNvPr id="222" name="Text Box 65"/>
          <p:cNvSpPr txBox="1">
            <a:spLocks noChangeArrowheads="1"/>
          </p:cNvSpPr>
          <p:nvPr/>
        </p:nvSpPr>
        <p:spPr bwMode="auto">
          <a:xfrm>
            <a:off x="1192213" y="3008313"/>
            <a:ext cx="949325" cy="68421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000" dirty="0">
                <a:solidFill>
                  <a:schemeClr val="tx1"/>
                </a:solidFill>
                <a:cs typeface="Times New Roman" pitchFamily="18" charset="0"/>
              </a:rPr>
              <a:t>Network Dispatcher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900" dirty="0">
                <a:solidFill>
                  <a:schemeClr val="tx1"/>
                </a:solidFill>
                <a:cs typeface="Times New Roman" pitchFamily="18" charset="0"/>
              </a:rPr>
              <a:t>Primary</a:t>
            </a:r>
            <a:br>
              <a:rPr lang="en-US" altLang="zh-CN" sz="90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altLang="zh-CN" sz="900" dirty="0">
                <a:solidFill>
                  <a:schemeClr val="tx1"/>
                </a:solidFill>
                <a:cs typeface="Times New Roman" pitchFamily="18" charset="0"/>
              </a:rPr>
              <a:t>(Edge Component)</a:t>
            </a:r>
            <a:endParaRPr lang="en-US" altLang="zh-CN" sz="1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23" name="Text Box 66"/>
          <p:cNvSpPr txBox="1">
            <a:spLocks noChangeArrowheads="1"/>
          </p:cNvSpPr>
          <p:nvPr/>
        </p:nvSpPr>
        <p:spPr bwMode="auto">
          <a:xfrm>
            <a:off x="1192213" y="4217988"/>
            <a:ext cx="949325" cy="68421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000">
                <a:solidFill>
                  <a:schemeClr val="tx1"/>
                </a:solidFill>
                <a:cs typeface="Times New Roman" pitchFamily="18" charset="0"/>
              </a:rPr>
              <a:t>Network Dispatcher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900">
                <a:solidFill>
                  <a:schemeClr val="tx1"/>
                </a:solidFill>
                <a:cs typeface="Times New Roman" pitchFamily="18" charset="0"/>
              </a:rPr>
              <a:t>Backup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900">
                <a:solidFill>
                  <a:schemeClr val="tx1"/>
                </a:solidFill>
                <a:cs typeface="Times New Roman" pitchFamily="18" charset="0"/>
              </a:rPr>
              <a:t>(Edge Component)</a:t>
            </a:r>
            <a:endParaRPr lang="en-US" altLang="zh-CN" sz="140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24" name="Line 67"/>
          <p:cNvSpPr>
            <a:spLocks noChangeShapeType="1"/>
          </p:cNvSpPr>
          <p:nvPr/>
        </p:nvSpPr>
        <p:spPr bwMode="black">
          <a:xfrm flipH="1">
            <a:off x="1673225" y="3702050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" name="Text Box 68"/>
          <p:cNvSpPr txBox="1">
            <a:spLocks noChangeArrowheads="1"/>
          </p:cNvSpPr>
          <p:nvPr/>
        </p:nvSpPr>
        <p:spPr bwMode="auto">
          <a:xfrm>
            <a:off x="1682750" y="3854450"/>
            <a:ext cx="4079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900">
                <a:solidFill>
                  <a:schemeClr val="tx1"/>
                </a:solidFill>
                <a:cs typeface="Times New Roman" pitchFamily="18" charset="0"/>
              </a:rPr>
              <a:t>HA</a:t>
            </a:r>
            <a:endParaRPr lang="en-US" altLang="zh-CN" sz="140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26" name="Text Box 69"/>
          <p:cNvSpPr txBox="1">
            <a:spLocks noChangeArrowheads="1"/>
          </p:cNvSpPr>
          <p:nvPr/>
        </p:nvSpPr>
        <p:spPr bwMode="auto">
          <a:xfrm>
            <a:off x="1189038" y="2706688"/>
            <a:ext cx="10683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>
                <a:solidFill>
                  <a:schemeClr val="tx1"/>
                </a:solidFill>
                <a:cs typeface="Times New Roman" pitchFamily="18" charset="0"/>
              </a:rPr>
              <a:t>Machine 1</a:t>
            </a:r>
            <a:endParaRPr lang="en-US" altLang="zh-CN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27" name="Text Box 70"/>
          <p:cNvSpPr txBox="1">
            <a:spLocks noChangeArrowheads="1"/>
          </p:cNvSpPr>
          <p:nvPr/>
        </p:nvSpPr>
        <p:spPr bwMode="auto">
          <a:xfrm>
            <a:off x="1163638" y="4903788"/>
            <a:ext cx="10668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>
                <a:solidFill>
                  <a:schemeClr val="tx1"/>
                </a:solidFill>
                <a:cs typeface="Times New Roman" pitchFamily="18" charset="0"/>
              </a:rPr>
              <a:t>Machine 2</a:t>
            </a:r>
            <a:endParaRPr lang="en-US" altLang="zh-CN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228" name="Group 62"/>
          <p:cNvGrpSpPr>
            <a:grpSpLocks/>
          </p:cNvGrpSpPr>
          <p:nvPr/>
        </p:nvGrpSpPr>
        <p:grpSpPr bwMode="auto">
          <a:xfrm>
            <a:off x="569913" y="1608138"/>
            <a:ext cx="796925" cy="4410075"/>
            <a:chOff x="668" y="859"/>
            <a:chExt cx="484" cy="2819"/>
          </a:xfrm>
        </p:grpSpPr>
        <p:sp>
          <p:nvSpPr>
            <p:cNvPr id="229" name="Rectangle 63"/>
            <p:cNvSpPr>
              <a:spLocks noChangeArrowheads="1"/>
            </p:cNvSpPr>
            <p:nvPr/>
          </p:nvSpPr>
          <p:spPr bwMode="black">
            <a:xfrm>
              <a:off x="941" y="859"/>
              <a:ext cx="56" cy="2606"/>
            </a:xfrm>
            <a:prstGeom prst="rect">
              <a:avLst/>
            </a:prstGeom>
            <a:solidFill>
              <a:srgbClr val="800000">
                <a:alpha val="7294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Text Box 64"/>
            <p:cNvSpPr txBox="1">
              <a:spLocks noChangeArrowheads="1"/>
            </p:cNvSpPr>
            <p:nvPr/>
          </p:nvSpPr>
          <p:spPr bwMode="black">
            <a:xfrm>
              <a:off x="668" y="3511"/>
              <a:ext cx="48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50000"/>
                </a:spcBef>
                <a:buClr>
                  <a:srgbClr val="7889FB"/>
                </a:buClr>
              </a:pPr>
              <a:r>
                <a:rPr lang="zh-CN" altLang="en-US" sz="1400">
                  <a:solidFill>
                    <a:schemeClr val="tx1"/>
                  </a:solidFill>
                  <a:cs typeface="Times New Roman" pitchFamily="18" charset="0"/>
                </a:rPr>
                <a:t>防火墙</a:t>
              </a:r>
            </a:p>
          </p:txBody>
        </p:sp>
      </p:grpSp>
      <p:cxnSp>
        <p:nvCxnSpPr>
          <p:cNvPr id="231" name="直接连接符 35"/>
          <p:cNvCxnSpPr>
            <a:cxnSpLocks noChangeShapeType="1"/>
            <a:stCxn id="224" idx="1"/>
            <a:endCxn id="224" idx="1"/>
          </p:cNvCxnSpPr>
          <p:nvPr/>
        </p:nvCxnSpPr>
        <p:spPr bwMode="auto">
          <a:xfrm>
            <a:off x="1673225" y="4194175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2" name="TextBox 76"/>
          <p:cNvSpPr txBox="1">
            <a:spLocks noChangeArrowheads="1"/>
          </p:cNvSpPr>
          <p:nvPr/>
        </p:nvSpPr>
        <p:spPr bwMode="auto">
          <a:xfrm>
            <a:off x="7680325" y="1679575"/>
            <a:ext cx="873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200" dirty="0">
                <a:solidFill>
                  <a:schemeClr val="tx1"/>
                </a:solidFill>
              </a:rPr>
              <a:t>Machine </a:t>
            </a:r>
            <a:r>
              <a:rPr lang="en-US" altLang="zh-CN" sz="1200" dirty="0" smtClean="0">
                <a:solidFill>
                  <a:schemeClr val="tx1"/>
                </a:solidFill>
              </a:rPr>
              <a:t>7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33" name="Group 62"/>
          <p:cNvGrpSpPr>
            <a:grpSpLocks/>
          </p:cNvGrpSpPr>
          <p:nvPr/>
        </p:nvGrpSpPr>
        <p:grpSpPr bwMode="auto">
          <a:xfrm>
            <a:off x="1903641" y="1608138"/>
            <a:ext cx="796925" cy="4410075"/>
            <a:chOff x="668" y="859"/>
            <a:chExt cx="484" cy="2819"/>
          </a:xfrm>
        </p:grpSpPr>
        <p:sp>
          <p:nvSpPr>
            <p:cNvPr id="234" name="Rectangle 63"/>
            <p:cNvSpPr>
              <a:spLocks noChangeArrowheads="1"/>
            </p:cNvSpPr>
            <p:nvPr/>
          </p:nvSpPr>
          <p:spPr bwMode="black">
            <a:xfrm>
              <a:off x="941" y="859"/>
              <a:ext cx="56" cy="2606"/>
            </a:xfrm>
            <a:prstGeom prst="rect">
              <a:avLst/>
            </a:prstGeom>
            <a:solidFill>
              <a:srgbClr val="800000">
                <a:alpha val="72940"/>
              </a:srgbClr>
            </a:solidFill>
            <a:ln w="9525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0">
                <a:solidFill>
                  <a:schemeClr val="tx1"/>
                </a:solidFill>
              </a:endParaRPr>
            </a:p>
          </p:txBody>
        </p:sp>
        <p:sp>
          <p:nvSpPr>
            <p:cNvPr id="235" name="Text Box 64"/>
            <p:cNvSpPr txBox="1">
              <a:spLocks noChangeArrowheads="1"/>
            </p:cNvSpPr>
            <p:nvPr/>
          </p:nvSpPr>
          <p:spPr bwMode="black">
            <a:xfrm>
              <a:off x="668" y="3511"/>
              <a:ext cx="48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50000"/>
                </a:spcBef>
                <a:buClr>
                  <a:srgbClr val="7889FB"/>
                </a:buClr>
              </a:pPr>
              <a:r>
                <a:rPr lang="zh-CN" altLang="en-US" sz="1400">
                  <a:solidFill>
                    <a:schemeClr val="tx1"/>
                  </a:solidFill>
                  <a:cs typeface="Times New Roman" pitchFamily="18" charset="0"/>
                </a:rPr>
                <a:t>防火墙</a:t>
              </a:r>
            </a:p>
          </p:txBody>
        </p:sp>
      </p:grpSp>
      <p:sp>
        <p:nvSpPr>
          <p:cNvPr id="236" name="Rectangle 63"/>
          <p:cNvSpPr>
            <a:spLocks noChangeArrowheads="1"/>
          </p:cNvSpPr>
          <p:nvPr/>
        </p:nvSpPr>
        <p:spPr bwMode="black">
          <a:xfrm>
            <a:off x="7331067" y="1647825"/>
            <a:ext cx="92075" cy="4076700"/>
          </a:xfrm>
          <a:prstGeom prst="rect">
            <a:avLst/>
          </a:prstGeom>
          <a:solidFill>
            <a:srgbClr val="800000">
              <a:alpha val="72940"/>
            </a:srgbClr>
          </a:solidFill>
          <a:ln w="9525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237" name="TextBox 80"/>
          <p:cNvSpPr txBox="1">
            <a:spLocks noChangeArrowheads="1"/>
          </p:cNvSpPr>
          <p:nvPr/>
        </p:nvSpPr>
        <p:spPr bwMode="auto">
          <a:xfrm>
            <a:off x="1447800" y="6149975"/>
            <a:ext cx="1710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dirty="0" err="1" smtClean="0">
                <a:solidFill>
                  <a:schemeClr val="tx1"/>
                </a:solidFill>
                <a:latin typeface="宋体" charset="-122"/>
              </a:rPr>
              <a:t>在</a:t>
            </a:r>
            <a:r>
              <a:rPr lang="en-US" altLang="zh-CN" sz="1400" dirty="0" err="1">
                <a:solidFill>
                  <a:schemeClr val="tx1"/>
                </a:solidFill>
                <a:latin typeface="宋体" charset="-122"/>
              </a:rPr>
              <a:t>DMZ区有该</a:t>
            </a:r>
            <a:r>
              <a:rPr lang="zh-CN" altLang="en-US" sz="1400" dirty="0">
                <a:solidFill>
                  <a:schemeClr val="tx1"/>
                </a:solidFill>
                <a:cs typeface="Times New Roman" pitchFamily="18" charset="0"/>
              </a:rPr>
              <a:t>防火墙</a:t>
            </a:r>
            <a:endParaRPr lang="zh-CN" altLang="en-US" sz="1400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238" name="TextBox 81"/>
          <p:cNvSpPr txBox="1">
            <a:spLocks noChangeArrowheads="1"/>
          </p:cNvSpPr>
          <p:nvPr/>
        </p:nvSpPr>
        <p:spPr bwMode="auto">
          <a:xfrm>
            <a:off x="6008688" y="6080125"/>
            <a:ext cx="18004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dirty="0" smtClean="0">
                <a:solidFill>
                  <a:schemeClr val="tx1"/>
                </a:solidFill>
                <a:latin typeface="宋体" charset="-122"/>
              </a:rPr>
              <a:t>在 </a:t>
            </a:r>
            <a:r>
              <a:rPr lang="en-US" altLang="zh-CN" sz="1400" dirty="0" err="1">
                <a:solidFill>
                  <a:schemeClr val="tx1"/>
                </a:solidFill>
                <a:latin typeface="宋体" charset="-122"/>
              </a:rPr>
              <a:t>DMZ区有该</a:t>
            </a:r>
            <a:r>
              <a:rPr lang="zh-CN" altLang="en-US" sz="1400" dirty="0">
                <a:solidFill>
                  <a:schemeClr val="tx1"/>
                </a:solidFill>
                <a:cs typeface="Times New Roman" pitchFamily="18" charset="0"/>
              </a:rPr>
              <a:t>防火墙</a:t>
            </a:r>
            <a:endParaRPr lang="zh-CN" altLang="en-US" sz="1400" dirty="0">
              <a:solidFill>
                <a:schemeClr val="tx1"/>
              </a:solidFill>
              <a:latin typeface="宋体" charset="-122"/>
            </a:endParaRPr>
          </a:p>
        </p:txBody>
      </p:sp>
      <p:grpSp>
        <p:nvGrpSpPr>
          <p:cNvPr id="239" name="Group 6"/>
          <p:cNvGrpSpPr>
            <a:grpSpLocks/>
          </p:cNvGrpSpPr>
          <p:nvPr/>
        </p:nvGrpSpPr>
        <p:grpSpPr bwMode="auto">
          <a:xfrm>
            <a:off x="2675053" y="4512192"/>
            <a:ext cx="1229964" cy="666807"/>
            <a:chOff x="2026" y="1046"/>
            <a:chExt cx="746" cy="426"/>
          </a:xfrm>
        </p:grpSpPr>
        <p:sp>
          <p:nvSpPr>
            <p:cNvPr id="240" name="Text Box 7"/>
            <p:cNvSpPr txBox="1">
              <a:spLocks noChangeArrowheads="1"/>
            </p:cNvSpPr>
            <p:nvPr/>
          </p:nvSpPr>
          <p:spPr bwMode="auto">
            <a:xfrm>
              <a:off x="2124" y="1234"/>
              <a:ext cx="648" cy="23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endParaRPr lang="zh-CN" altLang="en-US" sz="1000" dirty="0">
                <a:solidFill>
                  <a:schemeClr val="tx1"/>
                </a:solidFill>
                <a:cs typeface="Times New Roman" pitchFamily="18" charset="0"/>
              </a:endParaRPr>
            </a:p>
            <a:p>
              <a:pPr algn="r"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000" dirty="0" smtClean="0">
                  <a:solidFill>
                    <a:schemeClr val="tx1"/>
                  </a:solidFill>
                  <a:cs typeface="Times New Roman" pitchFamily="18" charset="0"/>
                </a:rPr>
                <a:t>Web Extension</a:t>
              </a:r>
              <a:endParaRPr lang="en-US" altLang="zh-CN" sz="1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41" name="Text Box 8"/>
            <p:cNvSpPr txBox="1">
              <a:spLocks noChangeArrowheads="1"/>
            </p:cNvSpPr>
            <p:nvPr/>
          </p:nvSpPr>
          <p:spPr bwMode="auto">
            <a:xfrm>
              <a:off x="2026" y="1046"/>
              <a:ext cx="576" cy="31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3188" algn="l"/>
                </a:tabLst>
                <a:defRPr kumimoji="1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7889FB"/>
                </a:buClr>
              </a:pPr>
              <a:r>
                <a:rPr lang="en-US" altLang="zh-CN" sz="1000" dirty="0" smtClean="0">
                  <a:solidFill>
                    <a:schemeClr val="tx1"/>
                  </a:solidFill>
                  <a:cs typeface="Times New Roman" pitchFamily="18" charset="0"/>
                </a:rPr>
                <a:t>Oracle HTTP Server</a:t>
              </a:r>
              <a:endParaRPr lang="en-US" altLang="zh-CN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sp>
        <p:nvSpPr>
          <p:cNvPr id="242" name="Text Box 4"/>
          <p:cNvSpPr txBox="1">
            <a:spLocks noChangeArrowheads="1"/>
          </p:cNvSpPr>
          <p:nvPr/>
        </p:nvSpPr>
        <p:spPr bwMode="auto">
          <a:xfrm>
            <a:off x="2731019" y="5304631"/>
            <a:ext cx="10683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Machine </a:t>
            </a:r>
            <a:r>
              <a:rPr lang="en-US" altLang="zh-CN" sz="1400" dirty="0" smtClean="0">
                <a:solidFill>
                  <a:schemeClr val="tx1"/>
                </a:solidFill>
                <a:cs typeface="Times New Roman" pitchFamily="18" charset="0"/>
              </a:rPr>
              <a:t>4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3" name="Text Box 4"/>
          <p:cNvSpPr txBox="1">
            <a:spLocks noChangeArrowheads="1"/>
          </p:cNvSpPr>
          <p:nvPr/>
        </p:nvSpPr>
        <p:spPr bwMode="auto">
          <a:xfrm>
            <a:off x="4962525" y="6018213"/>
            <a:ext cx="10683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Machine </a:t>
            </a:r>
            <a:r>
              <a:rPr lang="en-US" altLang="zh-CN" sz="1400" dirty="0" smtClean="0">
                <a:solidFill>
                  <a:schemeClr val="tx1"/>
                </a:solidFill>
                <a:cs typeface="Times New Roman" pitchFamily="18" charset="0"/>
              </a:rPr>
              <a:t>6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4" name="Text Box 4"/>
          <p:cNvSpPr txBox="1">
            <a:spLocks noChangeArrowheads="1"/>
          </p:cNvSpPr>
          <p:nvPr/>
        </p:nvSpPr>
        <p:spPr bwMode="auto">
          <a:xfrm>
            <a:off x="5135547" y="956239"/>
            <a:ext cx="10683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Machine </a:t>
            </a:r>
            <a:r>
              <a:rPr lang="en-US" altLang="zh-CN" sz="1400" dirty="0" smtClean="0">
                <a:solidFill>
                  <a:schemeClr val="tx1"/>
                </a:solidFill>
                <a:cs typeface="Times New Roman" pitchFamily="18" charset="0"/>
              </a:rPr>
              <a:t>5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6" name="Text Box 51"/>
          <p:cNvSpPr txBox="1">
            <a:spLocks noChangeArrowheads="1"/>
          </p:cNvSpPr>
          <p:nvPr/>
        </p:nvSpPr>
        <p:spPr bwMode="auto">
          <a:xfrm>
            <a:off x="5478443" y="1351474"/>
            <a:ext cx="1423987" cy="1766887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endParaRPr lang="zh-CN" altLang="en-US" sz="140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7" name="Text Box 52"/>
          <p:cNvSpPr txBox="1">
            <a:spLocks noChangeArrowheads="1"/>
          </p:cNvSpPr>
          <p:nvPr/>
        </p:nvSpPr>
        <p:spPr bwMode="auto">
          <a:xfrm>
            <a:off x="5564146" y="2542950"/>
            <a:ext cx="1245989" cy="47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400" dirty="0" err="1" smtClean="0">
                <a:solidFill>
                  <a:schemeClr val="tx1"/>
                </a:solidFill>
                <a:cs typeface="Times New Roman" pitchFamily="18" charset="0"/>
              </a:rPr>
              <a:t>EnterPrise</a:t>
            </a:r>
            <a:r>
              <a:rPr lang="en-US" altLang="zh-CN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cs typeface="Times New Roman" pitchFamily="18" charset="0"/>
              </a:rPr>
              <a:t>Server</a:t>
            </a:r>
          </a:p>
        </p:txBody>
      </p:sp>
      <p:sp>
        <p:nvSpPr>
          <p:cNvPr id="248" name="Text Box 55"/>
          <p:cNvSpPr txBox="1">
            <a:spLocks noChangeArrowheads="1"/>
          </p:cNvSpPr>
          <p:nvPr/>
        </p:nvSpPr>
        <p:spPr bwMode="auto">
          <a:xfrm>
            <a:off x="5661386" y="1704851"/>
            <a:ext cx="830659" cy="417486"/>
          </a:xfrm>
          <a:prstGeom prst="rect">
            <a:avLst/>
          </a:prstGeom>
          <a:solidFill>
            <a:srgbClr val="6666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000" dirty="0">
                <a:solidFill>
                  <a:schemeClr val="tx1"/>
                </a:solidFill>
                <a:cs typeface="Times New Roman" pitchFamily="18" charset="0"/>
              </a:rPr>
              <a:t>Siebel Server</a:t>
            </a:r>
          </a:p>
        </p:txBody>
      </p:sp>
      <p:sp>
        <p:nvSpPr>
          <p:cNvPr id="249" name="Text Box 56"/>
          <p:cNvSpPr txBox="1">
            <a:spLocks noChangeArrowheads="1"/>
          </p:cNvSpPr>
          <p:nvPr/>
        </p:nvSpPr>
        <p:spPr bwMode="auto">
          <a:xfrm>
            <a:off x="5819607" y="1854958"/>
            <a:ext cx="830659" cy="417486"/>
          </a:xfrm>
          <a:prstGeom prst="rect">
            <a:avLst/>
          </a:prstGeom>
          <a:solidFill>
            <a:srgbClr val="6666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373188" algn="l"/>
              </a:tabLst>
              <a:defRPr kumimoji="1" sz="20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7889FB"/>
              </a:buClr>
            </a:pPr>
            <a:r>
              <a:rPr lang="en-US" altLang="zh-CN" sz="1000" dirty="0" smtClean="0">
                <a:solidFill>
                  <a:schemeClr val="tx1"/>
                </a:solidFill>
                <a:cs typeface="Times New Roman" pitchFamily="18" charset="0"/>
              </a:rPr>
              <a:t>Siebel Server</a:t>
            </a:r>
            <a:endParaRPr lang="en-US" altLang="zh-CN" sz="1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6508869" y="713184"/>
            <a:ext cx="0" cy="4568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17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4" y="1028700"/>
            <a:ext cx="74009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互联网公司的服务器架构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库的性能瓶颈如何解决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199"/>
            <a:ext cx="8491538" cy="46074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SQL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</a:t>
            </a:r>
            <a:r>
              <a:rPr lang="zh-CN" altLang="en-US" dirty="0" smtClean="0"/>
              <a:t>数调优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分</a:t>
            </a:r>
            <a:r>
              <a:rPr lang="zh-CN" altLang="en-US" dirty="0" smtClean="0"/>
              <a:t>布式缓存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主</a:t>
            </a:r>
            <a:r>
              <a:rPr lang="zh-CN" altLang="en-US" dirty="0" smtClean="0">
                <a:solidFill>
                  <a:srgbClr val="FF0000"/>
                </a:solidFill>
              </a:rPr>
              <a:t>从复制，读写分离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垂</a:t>
            </a:r>
            <a:r>
              <a:rPr lang="zh-CN" altLang="en-US" dirty="0" smtClean="0">
                <a:solidFill>
                  <a:srgbClr val="FF0000"/>
                </a:solidFill>
              </a:rPr>
              <a:t>直分库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水</a:t>
            </a:r>
            <a:r>
              <a:rPr lang="zh-CN" altLang="en-US" dirty="0" smtClean="0">
                <a:solidFill>
                  <a:srgbClr val="FF0000"/>
                </a:solidFill>
              </a:rPr>
              <a:t>平分库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1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主从复制，读写分离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1822</TotalTime>
  <Pages>0</Pages>
  <Words>413</Words>
  <Characters>0</Characters>
  <Application>Microsoft Office PowerPoint</Application>
  <DocSecurity>0</DocSecurity>
  <PresentationFormat>全屏显示(4:3)</PresentationFormat>
  <Lines>0</Lines>
  <Paragraphs>103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Heiti SC Light</vt:lpstr>
      <vt:lpstr>MS PGothic</vt:lpstr>
      <vt:lpstr>宋体</vt:lpstr>
      <vt:lpstr>微软雅黑</vt:lpstr>
      <vt:lpstr>Arial</vt:lpstr>
      <vt:lpstr>Calibri</vt:lpstr>
      <vt:lpstr>Times New Roman</vt:lpstr>
      <vt:lpstr>ZTE-内部公开-16X9</vt:lpstr>
      <vt:lpstr>目录</vt:lpstr>
      <vt:lpstr>正文</vt:lpstr>
      <vt:lpstr>封底</vt:lpstr>
      <vt:lpstr>Mysql分布式集群 </vt:lpstr>
      <vt:lpstr>目录</vt:lpstr>
      <vt:lpstr>服务器性能瓶颈怎么处理？</vt:lpstr>
      <vt:lpstr>服务器架构-HA</vt:lpstr>
      <vt:lpstr>PowerPoint 演示文稿</vt:lpstr>
      <vt:lpstr>互联网公司的服务器架构 </vt:lpstr>
      <vt:lpstr>数据库的性能瓶颈如何解决？</vt:lpstr>
      <vt:lpstr>主从复制，读写分离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Siebel技术架构 培训材料</dc:title>
  <dc:creator>Administrator</dc:creator>
  <cp:lastModifiedBy>USER-</cp:lastModifiedBy>
  <cp:revision>88</cp:revision>
  <dcterms:created xsi:type="dcterms:W3CDTF">2015-07-31T08:20:59Z</dcterms:created>
  <dcterms:modified xsi:type="dcterms:W3CDTF">2016-11-12T08:49:58Z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