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notesMasterIdLst>
    <p:notesMasterId r:id="rId32"/>
  </p:notesMasterIdLst>
  <p:sldIdLst>
    <p:sldId id="262" r:id="rId5"/>
    <p:sldId id="263" r:id="rId6"/>
    <p:sldId id="272" r:id="rId7"/>
    <p:sldId id="312" r:id="rId8"/>
    <p:sldId id="278" r:id="rId9"/>
    <p:sldId id="284" r:id="rId10"/>
    <p:sldId id="286" r:id="rId11"/>
    <p:sldId id="287" r:id="rId12"/>
    <p:sldId id="289" r:id="rId13"/>
    <p:sldId id="297" r:id="rId14"/>
    <p:sldId id="310" r:id="rId15"/>
    <p:sldId id="298" r:id="rId16"/>
    <p:sldId id="296" r:id="rId17"/>
    <p:sldId id="302" r:id="rId18"/>
    <p:sldId id="299" r:id="rId19"/>
    <p:sldId id="301" r:id="rId20"/>
    <p:sldId id="317" r:id="rId21"/>
    <p:sldId id="293" r:id="rId22"/>
    <p:sldId id="314" r:id="rId23"/>
    <p:sldId id="318" r:id="rId24"/>
    <p:sldId id="292" r:id="rId25"/>
    <p:sldId id="305" r:id="rId26"/>
    <p:sldId id="319" r:id="rId27"/>
    <p:sldId id="313" r:id="rId28"/>
    <p:sldId id="320" r:id="rId29"/>
    <p:sldId id="316" r:id="rId30"/>
    <p:sldId id="268" r:id="rId31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4"/>
    <a:srgbClr val="EEECE1"/>
    <a:srgbClr val="EEE2E1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80233" autoAdjust="0"/>
  </p:normalViewPr>
  <p:slideViewPr>
    <p:cSldViewPr snapToGrid="0" snapToObjects="1">
      <p:cViewPr varScale="1">
        <p:scale>
          <a:sx n="77" d="100"/>
          <a:sy n="77" d="100"/>
        </p:scale>
        <p:origin x="-1350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7919C-3EDF-4917-87AA-ABEECC02DBE1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</dgm:pt>
    <dgm:pt modelId="{0A7910F1-D284-4E3C-BCC6-1324E8E3AB06}">
      <dgm:prSet phldrT="[文本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DDC62DD5-7B3B-4234-B2C8-A91B1191B5C0}" type="par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D2675598-06A6-414C-849D-7E2B18670463}" type="sib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2690CC8C-5C69-45AB-97A6-293846EC772A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优化</a:t>
          </a:r>
          <a:endParaRPr lang="zh-CN" altLang="en-US" dirty="0"/>
        </a:p>
      </dgm:t>
    </dgm:pt>
    <dgm:pt modelId="{97AC4FC6-86E7-4DB8-A9F7-81B8FBFC574E}" type="par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0E0C830D-4943-4E41-8FD8-00C899885B4B}" type="sib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D06D5A27-6393-4E6D-AA71-EEA243EF88B4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展望</a:t>
          </a:r>
          <a:endParaRPr lang="zh-CN" altLang="en-US" dirty="0"/>
        </a:p>
      </dgm:t>
    </dgm:pt>
    <dgm:pt modelId="{06FC5977-EA4A-47EE-88DC-B009D0B234BE}" type="par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9CABCECF-92DF-4F15-8C0B-63404B6E36EB}" type="sib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6FA4EC7F-D212-46E4-891C-A92E05F78BDF}" type="pres">
      <dgm:prSet presAssocID="{8867919C-3EDF-4917-87AA-ABEECC02DBE1}" presName="Name0" presStyleCnt="0">
        <dgm:presLayoutVars>
          <dgm:dir/>
          <dgm:resizeHandles val="exact"/>
        </dgm:presLayoutVars>
      </dgm:prSet>
      <dgm:spPr/>
    </dgm:pt>
    <dgm:pt modelId="{344AEA7E-3E83-443E-A7B9-9D0DEC799961}" type="pres">
      <dgm:prSet presAssocID="{0A7910F1-D284-4E3C-BCC6-1324E8E3AB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19491-E11C-4969-A0B9-1AE52A55C8F7}" type="pres">
      <dgm:prSet presAssocID="{D2675598-06A6-414C-849D-7E2B1867046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869CB2B-9FA2-493F-8200-25064ECF060C}" type="pres">
      <dgm:prSet presAssocID="{D2675598-06A6-414C-849D-7E2B1867046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1EAC164-3950-4244-9728-99DEE5AA4DF2}" type="pres">
      <dgm:prSet presAssocID="{2690CC8C-5C69-45AB-97A6-293846EC77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400D-5600-43EE-8162-FCBEBB42023C}" type="pres">
      <dgm:prSet presAssocID="{0E0C830D-4943-4E41-8FD8-00C899885B4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A196B1D-5F2A-4127-A018-590D9F9AF590}" type="pres">
      <dgm:prSet presAssocID="{0E0C830D-4943-4E41-8FD8-00C899885B4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9B8A9E6-24C8-43E5-8FD3-BA9773CB78E7}" type="pres">
      <dgm:prSet presAssocID="{D06D5A27-6393-4E6D-AA71-EEA243EF88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287CF3-9628-4149-B5BA-82BE7CE154FE}" type="presOf" srcId="{D06D5A27-6393-4E6D-AA71-EEA243EF88B4}" destId="{E9B8A9E6-24C8-43E5-8FD3-BA9773CB78E7}" srcOrd="0" destOrd="0" presId="urn:microsoft.com/office/officeart/2005/8/layout/process1"/>
    <dgm:cxn modelId="{7F94FD0D-D029-4FB7-8AB5-0D863B7AAE6C}" type="presOf" srcId="{0A7910F1-D284-4E3C-BCC6-1324E8E3AB06}" destId="{344AEA7E-3E83-443E-A7B9-9D0DEC799961}" srcOrd="0" destOrd="0" presId="urn:microsoft.com/office/officeart/2005/8/layout/process1"/>
    <dgm:cxn modelId="{82C29910-CDBE-4926-8767-EC049FB38431}" srcId="{8867919C-3EDF-4917-87AA-ABEECC02DBE1}" destId="{0A7910F1-D284-4E3C-BCC6-1324E8E3AB06}" srcOrd="0" destOrd="0" parTransId="{DDC62DD5-7B3B-4234-B2C8-A91B1191B5C0}" sibTransId="{D2675598-06A6-414C-849D-7E2B18670463}"/>
    <dgm:cxn modelId="{7FEAEF95-19A9-4741-B844-1562546F6FBD}" type="presOf" srcId="{D2675598-06A6-414C-849D-7E2B18670463}" destId="{42E19491-E11C-4969-A0B9-1AE52A55C8F7}" srcOrd="0" destOrd="0" presId="urn:microsoft.com/office/officeart/2005/8/layout/process1"/>
    <dgm:cxn modelId="{018E0079-DB97-4EE5-A56D-C955CCADA6CC}" type="presOf" srcId="{0E0C830D-4943-4E41-8FD8-00C899885B4B}" destId="{8A196B1D-5F2A-4127-A018-590D9F9AF590}" srcOrd="1" destOrd="0" presId="urn:microsoft.com/office/officeart/2005/8/layout/process1"/>
    <dgm:cxn modelId="{8BE5A6A3-7E71-44D8-B928-A349730D9DEA}" type="presOf" srcId="{8867919C-3EDF-4917-87AA-ABEECC02DBE1}" destId="{6FA4EC7F-D212-46E4-891C-A92E05F78BDF}" srcOrd="0" destOrd="0" presId="urn:microsoft.com/office/officeart/2005/8/layout/process1"/>
    <dgm:cxn modelId="{CEDAA678-997E-4D85-97EF-FABC605CD452}" type="presOf" srcId="{0E0C830D-4943-4E41-8FD8-00C899885B4B}" destId="{F332400D-5600-43EE-8162-FCBEBB42023C}" srcOrd="0" destOrd="0" presId="urn:microsoft.com/office/officeart/2005/8/layout/process1"/>
    <dgm:cxn modelId="{1671C07E-5F21-42CF-85C3-CA027707FBD6}" srcId="{8867919C-3EDF-4917-87AA-ABEECC02DBE1}" destId="{D06D5A27-6393-4E6D-AA71-EEA243EF88B4}" srcOrd="2" destOrd="0" parTransId="{06FC5977-EA4A-47EE-88DC-B009D0B234BE}" sibTransId="{9CABCECF-92DF-4F15-8C0B-63404B6E36EB}"/>
    <dgm:cxn modelId="{02816019-10E5-4AD8-AE10-4BBB5C76E01F}" type="presOf" srcId="{D2675598-06A6-414C-849D-7E2B18670463}" destId="{8869CB2B-9FA2-493F-8200-25064ECF060C}" srcOrd="1" destOrd="0" presId="urn:microsoft.com/office/officeart/2005/8/layout/process1"/>
    <dgm:cxn modelId="{1238E2B4-C58F-4BBC-AAAA-16D2780539A3}" type="presOf" srcId="{2690CC8C-5C69-45AB-97A6-293846EC772A}" destId="{C1EAC164-3950-4244-9728-99DEE5AA4DF2}" srcOrd="0" destOrd="0" presId="urn:microsoft.com/office/officeart/2005/8/layout/process1"/>
    <dgm:cxn modelId="{34933687-6F38-4DED-9F7E-FCE9FE3FDAB4}" srcId="{8867919C-3EDF-4917-87AA-ABEECC02DBE1}" destId="{2690CC8C-5C69-45AB-97A6-293846EC772A}" srcOrd="1" destOrd="0" parTransId="{97AC4FC6-86E7-4DB8-A9F7-81B8FBFC574E}" sibTransId="{0E0C830D-4943-4E41-8FD8-00C899885B4B}"/>
    <dgm:cxn modelId="{51894BF2-B299-4417-9921-A7ABD3C291FA}" type="presParOf" srcId="{6FA4EC7F-D212-46E4-891C-A92E05F78BDF}" destId="{344AEA7E-3E83-443E-A7B9-9D0DEC799961}" srcOrd="0" destOrd="0" presId="urn:microsoft.com/office/officeart/2005/8/layout/process1"/>
    <dgm:cxn modelId="{9DEC72FC-B69C-4B0F-BA4D-61E9FCC0559F}" type="presParOf" srcId="{6FA4EC7F-D212-46E4-891C-A92E05F78BDF}" destId="{42E19491-E11C-4969-A0B9-1AE52A55C8F7}" srcOrd="1" destOrd="0" presId="urn:microsoft.com/office/officeart/2005/8/layout/process1"/>
    <dgm:cxn modelId="{90B34E15-71F9-4447-9709-902BCD48CB47}" type="presParOf" srcId="{42E19491-E11C-4969-A0B9-1AE52A55C8F7}" destId="{8869CB2B-9FA2-493F-8200-25064ECF060C}" srcOrd="0" destOrd="0" presId="urn:microsoft.com/office/officeart/2005/8/layout/process1"/>
    <dgm:cxn modelId="{59110A24-E2DE-4BDD-8106-1FD60868895E}" type="presParOf" srcId="{6FA4EC7F-D212-46E4-891C-A92E05F78BDF}" destId="{C1EAC164-3950-4244-9728-99DEE5AA4DF2}" srcOrd="2" destOrd="0" presId="urn:microsoft.com/office/officeart/2005/8/layout/process1"/>
    <dgm:cxn modelId="{6A5F7BAF-206E-4DBA-A979-CAAE3B643697}" type="presParOf" srcId="{6FA4EC7F-D212-46E4-891C-A92E05F78BDF}" destId="{F332400D-5600-43EE-8162-FCBEBB42023C}" srcOrd="3" destOrd="0" presId="urn:microsoft.com/office/officeart/2005/8/layout/process1"/>
    <dgm:cxn modelId="{C3257737-21C0-4EC9-83CE-5D6AEFC5D049}" type="presParOf" srcId="{F332400D-5600-43EE-8162-FCBEBB42023C}" destId="{8A196B1D-5F2A-4127-A018-590D9F9AF590}" srcOrd="0" destOrd="0" presId="urn:microsoft.com/office/officeart/2005/8/layout/process1"/>
    <dgm:cxn modelId="{9012DBBF-4D86-4387-9409-74A5B2A0BB82}" type="presParOf" srcId="{6FA4EC7F-D212-46E4-891C-A92E05F78BDF}" destId="{E9B8A9E6-24C8-43E5-8FD3-BA9773CB7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7919C-3EDF-4917-87AA-ABEECC02DBE1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</dgm:pt>
    <dgm:pt modelId="{0A7910F1-D284-4E3C-BCC6-1324E8E3AB06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DDC62DD5-7B3B-4234-B2C8-A91B1191B5C0}" type="par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D2675598-06A6-414C-849D-7E2B18670463}" type="sib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2690CC8C-5C69-45AB-97A6-293846EC772A}">
      <dgm:prSet phldrT="[文本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优化</a:t>
          </a:r>
          <a:endParaRPr lang="zh-CN" altLang="en-US" dirty="0"/>
        </a:p>
      </dgm:t>
    </dgm:pt>
    <dgm:pt modelId="{97AC4FC6-86E7-4DB8-A9F7-81B8FBFC574E}" type="par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0E0C830D-4943-4E41-8FD8-00C899885B4B}" type="sib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D06D5A27-6393-4E6D-AA71-EEA243EF88B4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展望</a:t>
          </a:r>
          <a:endParaRPr lang="zh-CN" altLang="en-US" dirty="0"/>
        </a:p>
      </dgm:t>
    </dgm:pt>
    <dgm:pt modelId="{06FC5977-EA4A-47EE-88DC-B009D0B234BE}" type="par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9CABCECF-92DF-4F15-8C0B-63404B6E36EB}" type="sib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6FA4EC7F-D212-46E4-891C-A92E05F78BDF}" type="pres">
      <dgm:prSet presAssocID="{8867919C-3EDF-4917-87AA-ABEECC02DBE1}" presName="Name0" presStyleCnt="0">
        <dgm:presLayoutVars>
          <dgm:dir/>
          <dgm:resizeHandles val="exact"/>
        </dgm:presLayoutVars>
      </dgm:prSet>
      <dgm:spPr/>
    </dgm:pt>
    <dgm:pt modelId="{344AEA7E-3E83-443E-A7B9-9D0DEC799961}" type="pres">
      <dgm:prSet presAssocID="{0A7910F1-D284-4E3C-BCC6-1324E8E3AB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19491-E11C-4969-A0B9-1AE52A55C8F7}" type="pres">
      <dgm:prSet presAssocID="{D2675598-06A6-414C-849D-7E2B1867046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869CB2B-9FA2-493F-8200-25064ECF060C}" type="pres">
      <dgm:prSet presAssocID="{D2675598-06A6-414C-849D-7E2B1867046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1EAC164-3950-4244-9728-99DEE5AA4DF2}" type="pres">
      <dgm:prSet presAssocID="{2690CC8C-5C69-45AB-97A6-293846EC77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400D-5600-43EE-8162-FCBEBB42023C}" type="pres">
      <dgm:prSet presAssocID="{0E0C830D-4943-4E41-8FD8-00C899885B4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A196B1D-5F2A-4127-A018-590D9F9AF590}" type="pres">
      <dgm:prSet presAssocID="{0E0C830D-4943-4E41-8FD8-00C899885B4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9B8A9E6-24C8-43E5-8FD3-BA9773CB78E7}" type="pres">
      <dgm:prSet presAssocID="{D06D5A27-6393-4E6D-AA71-EEA243EF88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533E7B-C51E-48B2-9D49-4E6D033378AA}" type="presOf" srcId="{D2675598-06A6-414C-849D-7E2B18670463}" destId="{42E19491-E11C-4969-A0B9-1AE52A55C8F7}" srcOrd="0" destOrd="0" presId="urn:microsoft.com/office/officeart/2005/8/layout/process1"/>
    <dgm:cxn modelId="{82C29910-CDBE-4926-8767-EC049FB38431}" srcId="{8867919C-3EDF-4917-87AA-ABEECC02DBE1}" destId="{0A7910F1-D284-4E3C-BCC6-1324E8E3AB06}" srcOrd="0" destOrd="0" parTransId="{DDC62DD5-7B3B-4234-B2C8-A91B1191B5C0}" sibTransId="{D2675598-06A6-414C-849D-7E2B18670463}"/>
    <dgm:cxn modelId="{DC1273F8-3922-49FE-A650-7471330CD9E2}" type="presOf" srcId="{0A7910F1-D284-4E3C-BCC6-1324E8E3AB06}" destId="{344AEA7E-3E83-443E-A7B9-9D0DEC799961}" srcOrd="0" destOrd="0" presId="urn:microsoft.com/office/officeart/2005/8/layout/process1"/>
    <dgm:cxn modelId="{56C088F4-48CE-47C8-842C-C7811E5DD683}" type="presOf" srcId="{0E0C830D-4943-4E41-8FD8-00C899885B4B}" destId="{8A196B1D-5F2A-4127-A018-590D9F9AF590}" srcOrd="1" destOrd="0" presId="urn:microsoft.com/office/officeart/2005/8/layout/process1"/>
    <dgm:cxn modelId="{3682EC5C-CB32-4916-9DAC-5F3732089262}" type="presOf" srcId="{D06D5A27-6393-4E6D-AA71-EEA243EF88B4}" destId="{E9B8A9E6-24C8-43E5-8FD3-BA9773CB78E7}" srcOrd="0" destOrd="0" presId="urn:microsoft.com/office/officeart/2005/8/layout/process1"/>
    <dgm:cxn modelId="{E5D7C226-F65A-42A3-A154-2FB5435759F8}" type="presOf" srcId="{8867919C-3EDF-4917-87AA-ABEECC02DBE1}" destId="{6FA4EC7F-D212-46E4-891C-A92E05F78BDF}" srcOrd="0" destOrd="0" presId="urn:microsoft.com/office/officeart/2005/8/layout/process1"/>
    <dgm:cxn modelId="{02FC44BE-2F9B-4E41-9713-19A1221721C4}" type="presOf" srcId="{2690CC8C-5C69-45AB-97A6-293846EC772A}" destId="{C1EAC164-3950-4244-9728-99DEE5AA4DF2}" srcOrd="0" destOrd="0" presId="urn:microsoft.com/office/officeart/2005/8/layout/process1"/>
    <dgm:cxn modelId="{1671C07E-5F21-42CF-85C3-CA027707FBD6}" srcId="{8867919C-3EDF-4917-87AA-ABEECC02DBE1}" destId="{D06D5A27-6393-4E6D-AA71-EEA243EF88B4}" srcOrd="2" destOrd="0" parTransId="{06FC5977-EA4A-47EE-88DC-B009D0B234BE}" sibTransId="{9CABCECF-92DF-4F15-8C0B-63404B6E36EB}"/>
    <dgm:cxn modelId="{0862035B-3506-4735-8E38-877E7C23BCB5}" type="presOf" srcId="{D2675598-06A6-414C-849D-7E2B18670463}" destId="{8869CB2B-9FA2-493F-8200-25064ECF060C}" srcOrd="1" destOrd="0" presId="urn:microsoft.com/office/officeart/2005/8/layout/process1"/>
    <dgm:cxn modelId="{34933687-6F38-4DED-9F7E-FCE9FE3FDAB4}" srcId="{8867919C-3EDF-4917-87AA-ABEECC02DBE1}" destId="{2690CC8C-5C69-45AB-97A6-293846EC772A}" srcOrd="1" destOrd="0" parTransId="{97AC4FC6-86E7-4DB8-A9F7-81B8FBFC574E}" sibTransId="{0E0C830D-4943-4E41-8FD8-00C899885B4B}"/>
    <dgm:cxn modelId="{78BA6921-DA62-4780-BB00-CEE79ED7BADC}" type="presOf" srcId="{0E0C830D-4943-4E41-8FD8-00C899885B4B}" destId="{F332400D-5600-43EE-8162-FCBEBB42023C}" srcOrd="0" destOrd="0" presId="urn:microsoft.com/office/officeart/2005/8/layout/process1"/>
    <dgm:cxn modelId="{60B2B056-43DC-4957-9B9F-C1B25A0DCFCA}" type="presParOf" srcId="{6FA4EC7F-D212-46E4-891C-A92E05F78BDF}" destId="{344AEA7E-3E83-443E-A7B9-9D0DEC799961}" srcOrd="0" destOrd="0" presId="urn:microsoft.com/office/officeart/2005/8/layout/process1"/>
    <dgm:cxn modelId="{A12BEE28-6715-4646-95E2-9649590A24BE}" type="presParOf" srcId="{6FA4EC7F-D212-46E4-891C-A92E05F78BDF}" destId="{42E19491-E11C-4969-A0B9-1AE52A55C8F7}" srcOrd="1" destOrd="0" presId="urn:microsoft.com/office/officeart/2005/8/layout/process1"/>
    <dgm:cxn modelId="{7FBB21A1-A612-4073-A102-3E51A3409A0F}" type="presParOf" srcId="{42E19491-E11C-4969-A0B9-1AE52A55C8F7}" destId="{8869CB2B-9FA2-493F-8200-25064ECF060C}" srcOrd="0" destOrd="0" presId="urn:microsoft.com/office/officeart/2005/8/layout/process1"/>
    <dgm:cxn modelId="{871627F6-1DF5-4EAA-8E50-7D390C7AFF05}" type="presParOf" srcId="{6FA4EC7F-D212-46E4-891C-A92E05F78BDF}" destId="{C1EAC164-3950-4244-9728-99DEE5AA4DF2}" srcOrd="2" destOrd="0" presId="urn:microsoft.com/office/officeart/2005/8/layout/process1"/>
    <dgm:cxn modelId="{06F71F74-DE50-4AE2-A302-686E2047CC71}" type="presParOf" srcId="{6FA4EC7F-D212-46E4-891C-A92E05F78BDF}" destId="{F332400D-5600-43EE-8162-FCBEBB42023C}" srcOrd="3" destOrd="0" presId="urn:microsoft.com/office/officeart/2005/8/layout/process1"/>
    <dgm:cxn modelId="{C05DD531-98A8-4B2A-8E70-F7B95342CE71}" type="presParOf" srcId="{F332400D-5600-43EE-8162-FCBEBB42023C}" destId="{8A196B1D-5F2A-4127-A018-590D9F9AF590}" srcOrd="0" destOrd="0" presId="urn:microsoft.com/office/officeart/2005/8/layout/process1"/>
    <dgm:cxn modelId="{748ADE46-30AE-40FE-9E3E-C3156706643A}" type="presParOf" srcId="{6FA4EC7F-D212-46E4-891C-A92E05F78BDF}" destId="{E9B8A9E6-24C8-43E5-8FD3-BA9773CB7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A9241-AA59-49B6-9399-9E6503443200}" type="doc">
      <dgm:prSet loTypeId="urn:microsoft.com/office/officeart/2005/8/layout/radial6" loCatId="cycle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C596E43-0C31-4259-8833-DEB3B57FD0D5}">
      <dgm:prSet phldrT="[文本]"/>
      <dgm:spPr/>
      <dgm:t>
        <a:bodyPr/>
        <a:lstStyle/>
        <a:p>
          <a:r>
            <a:rPr lang="zh-CN" altLang="en-US" dirty="0" smtClean="0"/>
            <a:t>复制</a:t>
          </a:r>
          <a:endParaRPr lang="zh-CN" altLang="en-US" dirty="0"/>
        </a:p>
      </dgm:t>
    </dgm:pt>
    <dgm:pt modelId="{29C66A77-8B53-4462-9DC4-5317F00477F4}" type="parTrans" cxnId="{D4322553-0D63-4EE8-8F07-C3E9F1B9CF57}">
      <dgm:prSet/>
      <dgm:spPr/>
      <dgm:t>
        <a:bodyPr/>
        <a:lstStyle/>
        <a:p>
          <a:endParaRPr lang="zh-CN" altLang="en-US"/>
        </a:p>
      </dgm:t>
    </dgm:pt>
    <dgm:pt modelId="{6D01A9B2-9582-4A19-ABEF-13C590C84BF7}" type="sibTrans" cxnId="{D4322553-0D63-4EE8-8F07-C3E9F1B9CF57}">
      <dgm:prSet/>
      <dgm:spPr/>
      <dgm:t>
        <a:bodyPr/>
        <a:lstStyle/>
        <a:p>
          <a:endParaRPr lang="zh-CN" altLang="en-US"/>
        </a:p>
      </dgm:t>
    </dgm:pt>
    <dgm:pt modelId="{5ED669DA-1F30-46F5-A2DE-BBCEB8D00286}">
      <dgm:prSet phldrT="[文本]"/>
      <dgm:spPr/>
      <dgm:t>
        <a:bodyPr/>
        <a:lstStyle/>
        <a:p>
          <a:r>
            <a:rPr lang="zh-CN" altLang="en-US" dirty="0" smtClean="0"/>
            <a:t>高性能</a:t>
          </a:r>
          <a:endParaRPr lang="zh-CN" altLang="en-US" dirty="0"/>
        </a:p>
      </dgm:t>
    </dgm:pt>
    <dgm:pt modelId="{8907465E-7A98-416C-ABE4-3A50BDE0A218}" type="parTrans" cxnId="{D036DA95-CD68-457F-8512-BD11B2FC0CD1}">
      <dgm:prSet/>
      <dgm:spPr/>
      <dgm:t>
        <a:bodyPr/>
        <a:lstStyle/>
        <a:p>
          <a:endParaRPr lang="zh-CN" altLang="en-US"/>
        </a:p>
      </dgm:t>
    </dgm:pt>
    <dgm:pt modelId="{C2BCFD7F-EB21-415E-B7F1-1836C6599553}" type="sibTrans" cxnId="{D036DA95-CD68-457F-8512-BD11B2FC0CD1}">
      <dgm:prSet/>
      <dgm:spPr/>
      <dgm:t>
        <a:bodyPr/>
        <a:lstStyle/>
        <a:p>
          <a:endParaRPr lang="zh-CN" altLang="en-US"/>
        </a:p>
      </dgm:t>
    </dgm:pt>
    <dgm:pt modelId="{1951ABEC-AEF8-4095-95D3-02FCB765424C}">
      <dgm:prSet phldrT="[文本]"/>
      <dgm:spPr/>
      <dgm:t>
        <a:bodyPr/>
        <a:lstStyle/>
        <a:p>
          <a:r>
            <a:rPr lang="zh-CN" altLang="en-US" dirty="0" smtClean="0"/>
            <a:t>高可用</a:t>
          </a:r>
          <a:endParaRPr lang="zh-CN" altLang="en-US" dirty="0"/>
        </a:p>
      </dgm:t>
    </dgm:pt>
    <dgm:pt modelId="{6CAC06FE-E4BE-4FB2-B5F9-DE5A324511E8}" type="parTrans" cxnId="{95B9E386-545E-46CC-B1B3-6F7FDB3BA12F}">
      <dgm:prSet/>
      <dgm:spPr/>
      <dgm:t>
        <a:bodyPr/>
        <a:lstStyle/>
        <a:p>
          <a:endParaRPr lang="zh-CN" altLang="en-US"/>
        </a:p>
      </dgm:t>
    </dgm:pt>
    <dgm:pt modelId="{F43EC15A-8B9B-4223-A9DD-0465AA72CEAC}" type="sibTrans" cxnId="{95B9E386-545E-46CC-B1B3-6F7FDB3BA12F}">
      <dgm:prSet/>
      <dgm:spPr/>
      <dgm:t>
        <a:bodyPr/>
        <a:lstStyle/>
        <a:p>
          <a:endParaRPr lang="zh-CN" altLang="en-US"/>
        </a:p>
      </dgm:t>
    </dgm:pt>
    <dgm:pt modelId="{A1371848-BF2D-4D88-B483-E5A0D545376A}">
      <dgm:prSet phldrT="[文本]"/>
      <dgm:spPr/>
      <dgm:t>
        <a:bodyPr/>
        <a:lstStyle/>
        <a:p>
          <a:r>
            <a:rPr lang="zh-CN" altLang="en-US" dirty="0" smtClean="0"/>
            <a:t>备份</a:t>
          </a:r>
          <a:endParaRPr lang="zh-CN" altLang="en-US" dirty="0"/>
        </a:p>
      </dgm:t>
    </dgm:pt>
    <dgm:pt modelId="{5CBACEBF-2304-4AE4-A178-13347B595D31}" type="parTrans" cxnId="{4B0060C0-46C9-44DE-9619-9E5CA15BFADA}">
      <dgm:prSet/>
      <dgm:spPr/>
      <dgm:t>
        <a:bodyPr/>
        <a:lstStyle/>
        <a:p>
          <a:endParaRPr lang="zh-CN" altLang="en-US"/>
        </a:p>
      </dgm:t>
    </dgm:pt>
    <dgm:pt modelId="{032452F3-1083-4EEE-A944-5C5FB89EA137}" type="sibTrans" cxnId="{4B0060C0-46C9-44DE-9619-9E5CA15BFADA}">
      <dgm:prSet/>
      <dgm:spPr/>
      <dgm:t>
        <a:bodyPr/>
        <a:lstStyle/>
        <a:p>
          <a:endParaRPr lang="zh-CN" altLang="en-US"/>
        </a:p>
      </dgm:t>
    </dgm:pt>
    <dgm:pt modelId="{F74408F6-F174-4B9C-8BD2-E90A12E0D8FE}">
      <dgm:prSet phldrT="[文本]"/>
      <dgm:spPr/>
      <dgm:t>
        <a:bodyPr/>
        <a:lstStyle/>
        <a:p>
          <a:r>
            <a:rPr lang="zh-CN" altLang="en-US" dirty="0" smtClean="0"/>
            <a:t>容灾恢复</a:t>
          </a:r>
          <a:endParaRPr lang="zh-CN" altLang="en-US" dirty="0"/>
        </a:p>
      </dgm:t>
    </dgm:pt>
    <dgm:pt modelId="{28B62069-6C8B-4C90-A64A-45DD10571D3C}" type="parTrans" cxnId="{93093B50-62C8-4043-8CC7-80C39E55DEAC}">
      <dgm:prSet/>
      <dgm:spPr/>
      <dgm:t>
        <a:bodyPr/>
        <a:lstStyle/>
        <a:p>
          <a:endParaRPr lang="zh-CN" altLang="en-US"/>
        </a:p>
      </dgm:t>
    </dgm:pt>
    <dgm:pt modelId="{945F2B66-B750-4263-9FFB-9D1729409B7A}" type="sibTrans" cxnId="{93093B50-62C8-4043-8CC7-80C39E55DEAC}">
      <dgm:prSet/>
      <dgm:spPr/>
      <dgm:t>
        <a:bodyPr/>
        <a:lstStyle/>
        <a:p>
          <a:endParaRPr lang="zh-CN" altLang="en-US"/>
        </a:p>
      </dgm:t>
    </dgm:pt>
    <dgm:pt modelId="{7A8DB169-E352-4165-BDFD-98B37E6C61D2}">
      <dgm:prSet phldrT="[文本]"/>
      <dgm:spPr/>
      <dgm:t>
        <a:bodyPr/>
        <a:lstStyle/>
        <a:p>
          <a:r>
            <a:rPr lang="zh-CN" altLang="en-US" dirty="0" smtClean="0"/>
            <a:t>高可扩</a:t>
          </a:r>
          <a:endParaRPr lang="zh-CN" altLang="en-US" dirty="0"/>
        </a:p>
      </dgm:t>
    </dgm:pt>
    <dgm:pt modelId="{3A388034-B0F5-446E-B560-100FE09E8BBF}" type="parTrans" cxnId="{21683451-9B88-482B-92BE-70E127683397}">
      <dgm:prSet/>
      <dgm:spPr/>
      <dgm:t>
        <a:bodyPr/>
        <a:lstStyle/>
        <a:p>
          <a:endParaRPr lang="zh-CN" altLang="en-US"/>
        </a:p>
      </dgm:t>
    </dgm:pt>
    <dgm:pt modelId="{AD38F300-7F41-4CB2-A991-16F6FE617355}" type="sibTrans" cxnId="{21683451-9B88-482B-92BE-70E127683397}">
      <dgm:prSet/>
      <dgm:spPr/>
      <dgm:t>
        <a:bodyPr/>
        <a:lstStyle/>
        <a:p>
          <a:endParaRPr lang="zh-CN" altLang="en-US"/>
        </a:p>
      </dgm:t>
    </dgm:pt>
    <dgm:pt modelId="{5617BB24-207A-4628-8BF3-A8B07B1B0A92}" type="pres">
      <dgm:prSet presAssocID="{1B3A9241-AA59-49B6-9399-9E65034432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7462F6-2444-490E-81ED-5658584D634F}" type="pres">
      <dgm:prSet presAssocID="{AC596E43-0C31-4259-8833-DEB3B57FD0D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68E4832-0D1F-4C41-8E36-AF0F6E0B750E}" type="pres">
      <dgm:prSet presAssocID="{5ED669DA-1F30-46F5-A2DE-BBCEB8D00286}" presName="node" presStyleLbl="node1" presStyleIdx="0" presStyleCnt="5">
        <dgm:presLayoutVars>
          <dgm:bulletEnabled val="1"/>
        </dgm:presLayoutVars>
      </dgm:prSet>
      <dgm:spPr/>
    </dgm:pt>
    <dgm:pt modelId="{5155B745-6655-4D3B-86A5-A99F7CBBE40E}" type="pres">
      <dgm:prSet presAssocID="{5ED669DA-1F30-46F5-A2DE-BBCEB8D00286}" presName="dummy" presStyleCnt="0"/>
      <dgm:spPr/>
    </dgm:pt>
    <dgm:pt modelId="{D4B1BA88-1EA9-49BC-B88B-BDB33329E4ED}" type="pres">
      <dgm:prSet presAssocID="{C2BCFD7F-EB21-415E-B7F1-1836C6599553}" presName="sibTrans" presStyleLbl="sibTrans2D1" presStyleIdx="0" presStyleCnt="5"/>
      <dgm:spPr/>
    </dgm:pt>
    <dgm:pt modelId="{76F4A652-18D5-49A5-B7F3-209B7E047649}" type="pres">
      <dgm:prSet presAssocID="{1951ABEC-AEF8-4095-95D3-02FCB765424C}" presName="node" presStyleLbl="node1" presStyleIdx="1" presStyleCnt="5">
        <dgm:presLayoutVars>
          <dgm:bulletEnabled val="1"/>
        </dgm:presLayoutVars>
      </dgm:prSet>
      <dgm:spPr/>
    </dgm:pt>
    <dgm:pt modelId="{4F0A69CE-791C-4965-AC4B-11F78E8A0550}" type="pres">
      <dgm:prSet presAssocID="{1951ABEC-AEF8-4095-95D3-02FCB765424C}" presName="dummy" presStyleCnt="0"/>
      <dgm:spPr/>
    </dgm:pt>
    <dgm:pt modelId="{336E6047-09DC-420B-9E2F-0579A62EF925}" type="pres">
      <dgm:prSet presAssocID="{F43EC15A-8B9B-4223-A9DD-0465AA72CEAC}" presName="sibTrans" presStyleLbl="sibTrans2D1" presStyleIdx="1" presStyleCnt="5"/>
      <dgm:spPr/>
    </dgm:pt>
    <dgm:pt modelId="{00CA0092-7C3F-40C8-A5FF-C34C52186DD3}" type="pres">
      <dgm:prSet presAssocID="{A1371848-BF2D-4D88-B483-E5A0D545376A}" presName="node" presStyleLbl="node1" presStyleIdx="2" presStyleCnt="5">
        <dgm:presLayoutVars>
          <dgm:bulletEnabled val="1"/>
        </dgm:presLayoutVars>
      </dgm:prSet>
      <dgm:spPr/>
    </dgm:pt>
    <dgm:pt modelId="{15CA9D02-957D-4E95-AB3F-338EFEECBBCD}" type="pres">
      <dgm:prSet presAssocID="{A1371848-BF2D-4D88-B483-E5A0D545376A}" presName="dummy" presStyleCnt="0"/>
      <dgm:spPr/>
    </dgm:pt>
    <dgm:pt modelId="{7921232B-D266-4DCA-8AEF-4B4C161D1B81}" type="pres">
      <dgm:prSet presAssocID="{032452F3-1083-4EEE-A944-5C5FB89EA137}" presName="sibTrans" presStyleLbl="sibTrans2D1" presStyleIdx="2" presStyleCnt="5"/>
      <dgm:spPr/>
    </dgm:pt>
    <dgm:pt modelId="{46AB4974-21FB-4E1E-954B-9C6370835640}" type="pres">
      <dgm:prSet presAssocID="{F74408F6-F174-4B9C-8BD2-E90A12E0D8FE}" presName="node" presStyleLbl="node1" presStyleIdx="3" presStyleCnt="5">
        <dgm:presLayoutVars>
          <dgm:bulletEnabled val="1"/>
        </dgm:presLayoutVars>
      </dgm:prSet>
      <dgm:spPr/>
    </dgm:pt>
    <dgm:pt modelId="{6F2673BF-871A-4F9A-9AF2-17046D46590D}" type="pres">
      <dgm:prSet presAssocID="{F74408F6-F174-4B9C-8BD2-E90A12E0D8FE}" presName="dummy" presStyleCnt="0"/>
      <dgm:spPr/>
    </dgm:pt>
    <dgm:pt modelId="{9FE09D95-962C-442F-BBE6-1F116D108048}" type="pres">
      <dgm:prSet presAssocID="{945F2B66-B750-4263-9FFB-9D1729409B7A}" presName="sibTrans" presStyleLbl="sibTrans2D1" presStyleIdx="3" presStyleCnt="5"/>
      <dgm:spPr/>
    </dgm:pt>
    <dgm:pt modelId="{08ADCA19-89B0-4F24-8729-73CD69F50259}" type="pres">
      <dgm:prSet presAssocID="{7A8DB169-E352-4165-BDFD-98B37E6C61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7C5E0-048E-49DC-AB51-9B2665CE3842}" type="pres">
      <dgm:prSet presAssocID="{7A8DB169-E352-4165-BDFD-98B37E6C61D2}" presName="dummy" presStyleCnt="0"/>
      <dgm:spPr/>
    </dgm:pt>
    <dgm:pt modelId="{4D9BD751-54C9-49D4-A0A5-5A568DA34EB7}" type="pres">
      <dgm:prSet presAssocID="{AD38F300-7F41-4CB2-A991-16F6FE617355}" presName="sibTrans" presStyleLbl="sibTrans2D1" presStyleIdx="4" presStyleCnt="5"/>
      <dgm:spPr/>
    </dgm:pt>
  </dgm:ptLst>
  <dgm:cxnLst>
    <dgm:cxn modelId="{A785B382-C337-4FD9-BF7B-73EBA8228F92}" type="presOf" srcId="{1B3A9241-AA59-49B6-9399-9E6503443200}" destId="{5617BB24-207A-4628-8BF3-A8B07B1B0A92}" srcOrd="0" destOrd="0" presId="urn:microsoft.com/office/officeart/2005/8/layout/radial6"/>
    <dgm:cxn modelId="{21683451-9B88-482B-92BE-70E127683397}" srcId="{AC596E43-0C31-4259-8833-DEB3B57FD0D5}" destId="{7A8DB169-E352-4165-BDFD-98B37E6C61D2}" srcOrd="4" destOrd="0" parTransId="{3A388034-B0F5-446E-B560-100FE09E8BBF}" sibTransId="{AD38F300-7F41-4CB2-A991-16F6FE617355}"/>
    <dgm:cxn modelId="{95B9E386-545E-46CC-B1B3-6F7FDB3BA12F}" srcId="{AC596E43-0C31-4259-8833-DEB3B57FD0D5}" destId="{1951ABEC-AEF8-4095-95D3-02FCB765424C}" srcOrd="1" destOrd="0" parTransId="{6CAC06FE-E4BE-4FB2-B5F9-DE5A324511E8}" sibTransId="{F43EC15A-8B9B-4223-A9DD-0465AA72CEAC}"/>
    <dgm:cxn modelId="{4B0060C0-46C9-44DE-9619-9E5CA15BFADA}" srcId="{AC596E43-0C31-4259-8833-DEB3B57FD0D5}" destId="{A1371848-BF2D-4D88-B483-E5A0D545376A}" srcOrd="2" destOrd="0" parTransId="{5CBACEBF-2304-4AE4-A178-13347B595D31}" sibTransId="{032452F3-1083-4EEE-A944-5C5FB89EA137}"/>
    <dgm:cxn modelId="{DB8A430C-574A-4672-8939-744ABC3789AE}" type="presOf" srcId="{A1371848-BF2D-4D88-B483-E5A0D545376A}" destId="{00CA0092-7C3F-40C8-A5FF-C34C52186DD3}" srcOrd="0" destOrd="0" presId="urn:microsoft.com/office/officeart/2005/8/layout/radial6"/>
    <dgm:cxn modelId="{2EA09D8C-8EC4-42B9-9DC9-AC3E75D77EFE}" type="presOf" srcId="{AD38F300-7F41-4CB2-A991-16F6FE617355}" destId="{4D9BD751-54C9-49D4-A0A5-5A568DA34EB7}" srcOrd="0" destOrd="0" presId="urn:microsoft.com/office/officeart/2005/8/layout/radial6"/>
    <dgm:cxn modelId="{9BC512A0-199A-493E-A144-86BD8B265974}" type="presOf" srcId="{F43EC15A-8B9B-4223-A9DD-0465AA72CEAC}" destId="{336E6047-09DC-420B-9E2F-0579A62EF925}" srcOrd="0" destOrd="0" presId="urn:microsoft.com/office/officeart/2005/8/layout/radial6"/>
    <dgm:cxn modelId="{D4322553-0D63-4EE8-8F07-C3E9F1B9CF57}" srcId="{1B3A9241-AA59-49B6-9399-9E6503443200}" destId="{AC596E43-0C31-4259-8833-DEB3B57FD0D5}" srcOrd="0" destOrd="0" parTransId="{29C66A77-8B53-4462-9DC4-5317F00477F4}" sibTransId="{6D01A9B2-9582-4A19-ABEF-13C590C84BF7}"/>
    <dgm:cxn modelId="{F2D5DF86-FA5D-47DF-87AD-4D26BB5FAA9B}" type="presOf" srcId="{7A8DB169-E352-4165-BDFD-98B37E6C61D2}" destId="{08ADCA19-89B0-4F24-8729-73CD69F50259}" srcOrd="0" destOrd="0" presId="urn:microsoft.com/office/officeart/2005/8/layout/radial6"/>
    <dgm:cxn modelId="{93093B50-62C8-4043-8CC7-80C39E55DEAC}" srcId="{AC596E43-0C31-4259-8833-DEB3B57FD0D5}" destId="{F74408F6-F174-4B9C-8BD2-E90A12E0D8FE}" srcOrd="3" destOrd="0" parTransId="{28B62069-6C8B-4C90-A64A-45DD10571D3C}" sibTransId="{945F2B66-B750-4263-9FFB-9D1729409B7A}"/>
    <dgm:cxn modelId="{14157880-78A2-40AF-A71A-1F4CC25436A7}" type="presOf" srcId="{945F2B66-B750-4263-9FFB-9D1729409B7A}" destId="{9FE09D95-962C-442F-BBE6-1F116D108048}" srcOrd="0" destOrd="0" presId="urn:microsoft.com/office/officeart/2005/8/layout/radial6"/>
    <dgm:cxn modelId="{D036DA95-CD68-457F-8512-BD11B2FC0CD1}" srcId="{AC596E43-0C31-4259-8833-DEB3B57FD0D5}" destId="{5ED669DA-1F30-46F5-A2DE-BBCEB8D00286}" srcOrd="0" destOrd="0" parTransId="{8907465E-7A98-416C-ABE4-3A50BDE0A218}" sibTransId="{C2BCFD7F-EB21-415E-B7F1-1836C6599553}"/>
    <dgm:cxn modelId="{CB56B2F6-C7D9-43A3-BF10-98EFB83B8B6E}" type="presOf" srcId="{AC596E43-0C31-4259-8833-DEB3B57FD0D5}" destId="{4A7462F6-2444-490E-81ED-5658584D634F}" srcOrd="0" destOrd="0" presId="urn:microsoft.com/office/officeart/2005/8/layout/radial6"/>
    <dgm:cxn modelId="{CCA32D43-39DA-45C9-AC45-9141B3FB4736}" type="presOf" srcId="{1951ABEC-AEF8-4095-95D3-02FCB765424C}" destId="{76F4A652-18D5-49A5-B7F3-209B7E047649}" srcOrd="0" destOrd="0" presId="urn:microsoft.com/office/officeart/2005/8/layout/radial6"/>
    <dgm:cxn modelId="{20FA7D0D-DF8B-46CE-82D4-B5A76DE66254}" type="presOf" srcId="{032452F3-1083-4EEE-A944-5C5FB89EA137}" destId="{7921232B-D266-4DCA-8AEF-4B4C161D1B81}" srcOrd="0" destOrd="0" presId="urn:microsoft.com/office/officeart/2005/8/layout/radial6"/>
    <dgm:cxn modelId="{9457C616-5E88-494F-BA42-C7F4FD0C0280}" type="presOf" srcId="{C2BCFD7F-EB21-415E-B7F1-1836C6599553}" destId="{D4B1BA88-1EA9-49BC-B88B-BDB33329E4ED}" srcOrd="0" destOrd="0" presId="urn:microsoft.com/office/officeart/2005/8/layout/radial6"/>
    <dgm:cxn modelId="{40F60257-6B16-4698-B9E2-AFDC850CE96A}" type="presOf" srcId="{5ED669DA-1F30-46F5-A2DE-BBCEB8D00286}" destId="{868E4832-0D1F-4C41-8E36-AF0F6E0B750E}" srcOrd="0" destOrd="0" presId="urn:microsoft.com/office/officeart/2005/8/layout/radial6"/>
    <dgm:cxn modelId="{7C790B0D-0B1F-486B-8853-E9B54972C027}" type="presOf" srcId="{F74408F6-F174-4B9C-8BD2-E90A12E0D8FE}" destId="{46AB4974-21FB-4E1E-954B-9C6370835640}" srcOrd="0" destOrd="0" presId="urn:microsoft.com/office/officeart/2005/8/layout/radial6"/>
    <dgm:cxn modelId="{15BB1E15-4CBB-4D65-929B-BA3784C32A97}" type="presParOf" srcId="{5617BB24-207A-4628-8BF3-A8B07B1B0A92}" destId="{4A7462F6-2444-490E-81ED-5658584D634F}" srcOrd="0" destOrd="0" presId="urn:microsoft.com/office/officeart/2005/8/layout/radial6"/>
    <dgm:cxn modelId="{D99F34B5-43CC-48F8-A6D2-DD710261852E}" type="presParOf" srcId="{5617BB24-207A-4628-8BF3-A8B07B1B0A92}" destId="{868E4832-0D1F-4C41-8E36-AF0F6E0B750E}" srcOrd="1" destOrd="0" presId="urn:microsoft.com/office/officeart/2005/8/layout/radial6"/>
    <dgm:cxn modelId="{F46D340E-B5CC-4082-A7F7-93700CD3DA1C}" type="presParOf" srcId="{5617BB24-207A-4628-8BF3-A8B07B1B0A92}" destId="{5155B745-6655-4D3B-86A5-A99F7CBBE40E}" srcOrd="2" destOrd="0" presId="urn:microsoft.com/office/officeart/2005/8/layout/radial6"/>
    <dgm:cxn modelId="{0A5BE55B-C9EE-4104-9DAA-9110FF59B088}" type="presParOf" srcId="{5617BB24-207A-4628-8BF3-A8B07B1B0A92}" destId="{D4B1BA88-1EA9-49BC-B88B-BDB33329E4ED}" srcOrd="3" destOrd="0" presId="urn:microsoft.com/office/officeart/2005/8/layout/radial6"/>
    <dgm:cxn modelId="{7DF3856F-B7D7-4F89-85D2-CDD9C73421DB}" type="presParOf" srcId="{5617BB24-207A-4628-8BF3-A8B07B1B0A92}" destId="{76F4A652-18D5-49A5-B7F3-209B7E047649}" srcOrd="4" destOrd="0" presId="urn:microsoft.com/office/officeart/2005/8/layout/radial6"/>
    <dgm:cxn modelId="{4DA4C02D-176F-49B0-89B9-3DCEA2589B6D}" type="presParOf" srcId="{5617BB24-207A-4628-8BF3-A8B07B1B0A92}" destId="{4F0A69CE-791C-4965-AC4B-11F78E8A0550}" srcOrd="5" destOrd="0" presId="urn:microsoft.com/office/officeart/2005/8/layout/radial6"/>
    <dgm:cxn modelId="{F88F3C75-54C5-48E7-AA7B-9C51A035B39F}" type="presParOf" srcId="{5617BB24-207A-4628-8BF3-A8B07B1B0A92}" destId="{336E6047-09DC-420B-9E2F-0579A62EF925}" srcOrd="6" destOrd="0" presId="urn:microsoft.com/office/officeart/2005/8/layout/radial6"/>
    <dgm:cxn modelId="{FEF88D28-3AE4-4F53-AB1B-869990A028D6}" type="presParOf" srcId="{5617BB24-207A-4628-8BF3-A8B07B1B0A92}" destId="{00CA0092-7C3F-40C8-A5FF-C34C52186DD3}" srcOrd="7" destOrd="0" presId="urn:microsoft.com/office/officeart/2005/8/layout/radial6"/>
    <dgm:cxn modelId="{7EFD7FA9-2E75-406B-A191-18A88F3CEDC4}" type="presParOf" srcId="{5617BB24-207A-4628-8BF3-A8B07B1B0A92}" destId="{15CA9D02-957D-4E95-AB3F-338EFEECBBCD}" srcOrd="8" destOrd="0" presId="urn:microsoft.com/office/officeart/2005/8/layout/radial6"/>
    <dgm:cxn modelId="{7369E6A4-646B-4F20-A416-E2666F750B1E}" type="presParOf" srcId="{5617BB24-207A-4628-8BF3-A8B07B1B0A92}" destId="{7921232B-D266-4DCA-8AEF-4B4C161D1B81}" srcOrd="9" destOrd="0" presId="urn:microsoft.com/office/officeart/2005/8/layout/radial6"/>
    <dgm:cxn modelId="{3AB072E0-76B7-4BBB-BB28-A1598B241304}" type="presParOf" srcId="{5617BB24-207A-4628-8BF3-A8B07B1B0A92}" destId="{46AB4974-21FB-4E1E-954B-9C6370835640}" srcOrd="10" destOrd="0" presId="urn:microsoft.com/office/officeart/2005/8/layout/radial6"/>
    <dgm:cxn modelId="{58510F4E-56DA-4D5A-8E1A-9C876A819CBA}" type="presParOf" srcId="{5617BB24-207A-4628-8BF3-A8B07B1B0A92}" destId="{6F2673BF-871A-4F9A-9AF2-17046D46590D}" srcOrd="11" destOrd="0" presId="urn:microsoft.com/office/officeart/2005/8/layout/radial6"/>
    <dgm:cxn modelId="{E1345B60-62EF-4C06-8AF6-8FEAE2F6B0FF}" type="presParOf" srcId="{5617BB24-207A-4628-8BF3-A8B07B1B0A92}" destId="{9FE09D95-962C-442F-BBE6-1F116D108048}" srcOrd="12" destOrd="0" presId="urn:microsoft.com/office/officeart/2005/8/layout/radial6"/>
    <dgm:cxn modelId="{F0F4EC77-3078-497F-9387-0B653401418D}" type="presParOf" srcId="{5617BB24-207A-4628-8BF3-A8B07B1B0A92}" destId="{08ADCA19-89B0-4F24-8729-73CD69F50259}" srcOrd="13" destOrd="0" presId="urn:microsoft.com/office/officeart/2005/8/layout/radial6"/>
    <dgm:cxn modelId="{190C88ED-0BDC-482B-A04A-B2EB0B711406}" type="presParOf" srcId="{5617BB24-207A-4628-8BF3-A8B07B1B0A92}" destId="{3A27C5E0-048E-49DC-AB51-9B2665CE3842}" srcOrd="14" destOrd="0" presId="urn:microsoft.com/office/officeart/2005/8/layout/radial6"/>
    <dgm:cxn modelId="{AEC633F6-027D-48FA-9EE1-37FCBAB03014}" type="presParOf" srcId="{5617BB24-207A-4628-8BF3-A8B07B1B0A92}" destId="{4D9BD751-54C9-49D4-A0A5-5A568DA34EB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67919C-3EDF-4917-87AA-ABEECC02DBE1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</dgm:pt>
    <dgm:pt modelId="{0A7910F1-D284-4E3C-BCC6-1324E8E3AB06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DDC62DD5-7B3B-4234-B2C8-A91B1191B5C0}" type="par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D2675598-06A6-414C-849D-7E2B18670463}" type="sib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2690CC8C-5C69-45AB-97A6-293846EC772A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优化</a:t>
          </a:r>
          <a:endParaRPr lang="zh-CN" altLang="en-US" dirty="0"/>
        </a:p>
      </dgm:t>
    </dgm:pt>
    <dgm:pt modelId="{97AC4FC6-86E7-4DB8-A9F7-81B8FBFC574E}" type="par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0E0C830D-4943-4E41-8FD8-00C899885B4B}" type="sib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D06D5A27-6393-4E6D-AA71-EEA243EF88B4}">
      <dgm:prSet phldrT="[文本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展望</a:t>
          </a:r>
          <a:endParaRPr lang="zh-CN" altLang="en-US" dirty="0"/>
        </a:p>
      </dgm:t>
    </dgm:pt>
    <dgm:pt modelId="{06FC5977-EA4A-47EE-88DC-B009D0B234BE}" type="par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9CABCECF-92DF-4F15-8C0B-63404B6E36EB}" type="sib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6FA4EC7F-D212-46E4-891C-A92E05F78BDF}" type="pres">
      <dgm:prSet presAssocID="{8867919C-3EDF-4917-87AA-ABEECC02DBE1}" presName="Name0" presStyleCnt="0">
        <dgm:presLayoutVars>
          <dgm:dir/>
          <dgm:resizeHandles val="exact"/>
        </dgm:presLayoutVars>
      </dgm:prSet>
      <dgm:spPr/>
    </dgm:pt>
    <dgm:pt modelId="{344AEA7E-3E83-443E-A7B9-9D0DEC799961}" type="pres">
      <dgm:prSet presAssocID="{0A7910F1-D284-4E3C-BCC6-1324E8E3AB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19491-E11C-4969-A0B9-1AE52A55C8F7}" type="pres">
      <dgm:prSet presAssocID="{D2675598-06A6-414C-849D-7E2B1867046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869CB2B-9FA2-493F-8200-25064ECF060C}" type="pres">
      <dgm:prSet presAssocID="{D2675598-06A6-414C-849D-7E2B1867046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1EAC164-3950-4244-9728-99DEE5AA4DF2}" type="pres">
      <dgm:prSet presAssocID="{2690CC8C-5C69-45AB-97A6-293846EC77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400D-5600-43EE-8162-FCBEBB42023C}" type="pres">
      <dgm:prSet presAssocID="{0E0C830D-4943-4E41-8FD8-00C899885B4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A196B1D-5F2A-4127-A018-590D9F9AF590}" type="pres">
      <dgm:prSet presAssocID="{0E0C830D-4943-4E41-8FD8-00C899885B4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9B8A9E6-24C8-43E5-8FD3-BA9773CB78E7}" type="pres">
      <dgm:prSet presAssocID="{D06D5A27-6393-4E6D-AA71-EEA243EF88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C29910-CDBE-4926-8767-EC049FB38431}" srcId="{8867919C-3EDF-4917-87AA-ABEECC02DBE1}" destId="{0A7910F1-D284-4E3C-BCC6-1324E8E3AB06}" srcOrd="0" destOrd="0" parTransId="{DDC62DD5-7B3B-4234-B2C8-A91B1191B5C0}" sibTransId="{D2675598-06A6-414C-849D-7E2B18670463}"/>
    <dgm:cxn modelId="{18EEB072-C9E8-4973-A166-709DE7438EC3}" type="presOf" srcId="{0A7910F1-D284-4E3C-BCC6-1324E8E3AB06}" destId="{344AEA7E-3E83-443E-A7B9-9D0DEC799961}" srcOrd="0" destOrd="0" presId="urn:microsoft.com/office/officeart/2005/8/layout/process1"/>
    <dgm:cxn modelId="{F8E5AD5B-AF6E-4A05-8FBC-3BB9C5E19D4E}" type="presOf" srcId="{D06D5A27-6393-4E6D-AA71-EEA243EF88B4}" destId="{E9B8A9E6-24C8-43E5-8FD3-BA9773CB78E7}" srcOrd="0" destOrd="0" presId="urn:microsoft.com/office/officeart/2005/8/layout/process1"/>
    <dgm:cxn modelId="{89E0E647-283F-4377-973D-6F86D0DDCFB4}" type="presOf" srcId="{0E0C830D-4943-4E41-8FD8-00C899885B4B}" destId="{8A196B1D-5F2A-4127-A018-590D9F9AF590}" srcOrd="1" destOrd="0" presId="urn:microsoft.com/office/officeart/2005/8/layout/process1"/>
    <dgm:cxn modelId="{C7FF3B3E-7AE7-40F3-8E4F-A9399EC48A70}" type="presOf" srcId="{D2675598-06A6-414C-849D-7E2B18670463}" destId="{42E19491-E11C-4969-A0B9-1AE52A55C8F7}" srcOrd="0" destOrd="0" presId="urn:microsoft.com/office/officeart/2005/8/layout/process1"/>
    <dgm:cxn modelId="{1671C07E-5F21-42CF-85C3-CA027707FBD6}" srcId="{8867919C-3EDF-4917-87AA-ABEECC02DBE1}" destId="{D06D5A27-6393-4E6D-AA71-EEA243EF88B4}" srcOrd="2" destOrd="0" parTransId="{06FC5977-EA4A-47EE-88DC-B009D0B234BE}" sibTransId="{9CABCECF-92DF-4F15-8C0B-63404B6E36EB}"/>
    <dgm:cxn modelId="{CEB32D5F-BEA7-4FA9-9EDF-1E98372988F2}" type="presOf" srcId="{8867919C-3EDF-4917-87AA-ABEECC02DBE1}" destId="{6FA4EC7F-D212-46E4-891C-A92E05F78BDF}" srcOrd="0" destOrd="0" presId="urn:microsoft.com/office/officeart/2005/8/layout/process1"/>
    <dgm:cxn modelId="{F3C6F850-A6B3-4A8D-AF88-3E67F62C796D}" type="presOf" srcId="{2690CC8C-5C69-45AB-97A6-293846EC772A}" destId="{C1EAC164-3950-4244-9728-99DEE5AA4DF2}" srcOrd="0" destOrd="0" presId="urn:microsoft.com/office/officeart/2005/8/layout/process1"/>
    <dgm:cxn modelId="{34933687-6F38-4DED-9F7E-FCE9FE3FDAB4}" srcId="{8867919C-3EDF-4917-87AA-ABEECC02DBE1}" destId="{2690CC8C-5C69-45AB-97A6-293846EC772A}" srcOrd="1" destOrd="0" parTransId="{97AC4FC6-86E7-4DB8-A9F7-81B8FBFC574E}" sibTransId="{0E0C830D-4943-4E41-8FD8-00C899885B4B}"/>
    <dgm:cxn modelId="{B5ADDB46-ACCD-4CA0-9499-9F1DAD14DA70}" type="presOf" srcId="{D2675598-06A6-414C-849D-7E2B18670463}" destId="{8869CB2B-9FA2-493F-8200-25064ECF060C}" srcOrd="1" destOrd="0" presId="urn:microsoft.com/office/officeart/2005/8/layout/process1"/>
    <dgm:cxn modelId="{F3227D4A-EEF8-4798-B9BB-A3350F406843}" type="presOf" srcId="{0E0C830D-4943-4E41-8FD8-00C899885B4B}" destId="{F332400D-5600-43EE-8162-FCBEBB42023C}" srcOrd="0" destOrd="0" presId="urn:microsoft.com/office/officeart/2005/8/layout/process1"/>
    <dgm:cxn modelId="{2BCE3CAF-2C91-46F1-BB34-00F71B8B7E3A}" type="presParOf" srcId="{6FA4EC7F-D212-46E4-891C-A92E05F78BDF}" destId="{344AEA7E-3E83-443E-A7B9-9D0DEC799961}" srcOrd="0" destOrd="0" presId="urn:microsoft.com/office/officeart/2005/8/layout/process1"/>
    <dgm:cxn modelId="{36453CEC-5C79-4383-B0FC-10306B3F744D}" type="presParOf" srcId="{6FA4EC7F-D212-46E4-891C-A92E05F78BDF}" destId="{42E19491-E11C-4969-A0B9-1AE52A55C8F7}" srcOrd="1" destOrd="0" presId="urn:microsoft.com/office/officeart/2005/8/layout/process1"/>
    <dgm:cxn modelId="{26633977-8783-4F04-9B0F-2A6D3A5B0C8A}" type="presParOf" srcId="{42E19491-E11C-4969-A0B9-1AE52A55C8F7}" destId="{8869CB2B-9FA2-493F-8200-25064ECF060C}" srcOrd="0" destOrd="0" presId="urn:microsoft.com/office/officeart/2005/8/layout/process1"/>
    <dgm:cxn modelId="{4B599F5D-19E4-42FF-BA33-785AD4165574}" type="presParOf" srcId="{6FA4EC7F-D212-46E4-891C-A92E05F78BDF}" destId="{C1EAC164-3950-4244-9728-99DEE5AA4DF2}" srcOrd="2" destOrd="0" presId="urn:microsoft.com/office/officeart/2005/8/layout/process1"/>
    <dgm:cxn modelId="{2A63C2D4-2460-4AE0-AD98-AB2A33485F6E}" type="presParOf" srcId="{6FA4EC7F-D212-46E4-891C-A92E05F78BDF}" destId="{F332400D-5600-43EE-8162-FCBEBB42023C}" srcOrd="3" destOrd="0" presId="urn:microsoft.com/office/officeart/2005/8/layout/process1"/>
    <dgm:cxn modelId="{F6C483C5-A3A7-430E-AD4E-414A0F77A73C}" type="presParOf" srcId="{F332400D-5600-43EE-8162-FCBEBB42023C}" destId="{8A196B1D-5F2A-4127-A018-590D9F9AF590}" srcOrd="0" destOrd="0" presId="urn:microsoft.com/office/officeart/2005/8/layout/process1"/>
    <dgm:cxn modelId="{D392A460-CFED-4954-82A9-BCCEC7A6671C}" type="presParOf" srcId="{6FA4EC7F-D212-46E4-891C-A92E05F78BDF}" destId="{E9B8A9E6-24C8-43E5-8FD3-BA9773CB7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EA7E-3E83-443E-A7B9-9D0DEC799961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架构</a:t>
          </a:r>
          <a:endParaRPr lang="zh-CN" altLang="en-US" sz="3200" kern="1200" dirty="0"/>
        </a:p>
      </dsp:txBody>
      <dsp:txXfrm>
        <a:off x="33499" y="1579724"/>
        <a:ext cx="1545106" cy="904550"/>
      </dsp:txXfrm>
    </dsp:sp>
    <dsp:sp modelId="{42E19491-E11C-4969-A0B9-1AE52A55C8F7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912856"/>
        <a:ext cx="237646" cy="238286"/>
      </dsp:txXfrm>
    </dsp:sp>
    <dsp:sp modelId="{C1EAC164-3950-4244-9728-99DEE5AA4DF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优化</a:t>
          </a:r>
          <a:endParaRPr lang="zh-CN" altLang="en-US" sz="3200" kern="1200" dirty="0"/>
        </a:p>
      </dsp:txBody>
      <dsp:txXfrm>
        <a:off x="2275446" y="1579724"/>
        <a:ext cx="1545106" cy="904550"/>
      </dsp:txXfrm>
    </dsp:sp>
    <dsp:sp modelId="{F332400D-5600-43EE-8162-FCBEBB42023C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256892"/>
            <a:satOff val="4897"/>
            <a:lumOff val="242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912856"/>
        <a:ext cx="237646" cy="238286"/>
      </dsp:txXfrm>
    </dsp:sp>
    <dsp:sp modelId="{E9B8A9E6-24C8-43E5-8FD3-BA9773CB78E7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展望</a:t>
          </a:r>
          <a:endParaRPr lang="zh-CN" altLang="en-US" sz="3200" kern="1200" dirty="0"/>
        </a:p>
      </dsp:txBody>
      <dsp:txXfrm>
        <a:off x="4517393" y="15797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EA7E-3E83-443E-A7B9-9D0DEC799961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架构</a:t>
          </a:r>
          <a:endParaRPr lang="zh-CN" altLang="en-US" sz="3200" kern="1200" dirty="0"/>
        </a:p>
      </dsp:txBody>
      <dsp:txXfrm>
        <a:off x="33499" y="1579724"/>
        <a:ext cx="1545106" cy="904550"/>
      </dsp:txXfrm>
    </dsp:sp>
    <dsp:sp modelId="{42E19491-E11C-4969-A0B9-1AE52A55C8F7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912856"/>
        <a:ext cx="237646" cy="238286"/>
      </dsp:txXfrm>
    </dsp:sp>
    <dsp:sp modelId="{C1EAC164-3950-4244-9728-99DEE5AA4DF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优化</a:t>
          </a:r>
          <a:endParaRPr lang="zh-CN" altLang="en-US" sz="3200" kern="1200" dirty="0"/>
        </a:p>
      </dsp:txBody>
      <dsp:txXfrm>
        <a:off x="2275446" y="1579724"/>
        <a:ext cx="1545106" cy="904550"/>
      </dsp:txXfrm>
    </dsp:sp>
    <dsp:sp modelId="{F332400D-5600-43EE-8162-FCBEBB42023C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256892"/>
            <a:satOff val="4897"/>
            <a:lumOff val="242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912856"/>
        <a:ext cx="237646" cy="238286"/>
      </dsp:txXfrm>
    </dsp:sp>
    <dsp:sp modelId="{E9B8A9E6-24C8-43E5-8FD3-BA9773CB78E7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展望</a:t>
          </a:r>
          <a:endParaRPr lang="zh-CN" altLang="en-US" sz="3200" kern="1200" dirty="0"/>
        </a:p>
      </dsp:txBody>
      <dsp:txXfrm>
        <a:off x="4517393" y="1579724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BD751-54C9-49D4-A0A5-5A568DA34EB7}">
      <dsp:nvSpPr>
        <dsp:cNvPr id="0" name=""/>
        <dsp:cNvSpPr/>
      </dsp:nvSpPr>
      <dsp:spPr>
        <a:xfrm>
          <a:off x="2691119" y="467148"/>
          <a:ext cx="3109298" cy="3109298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E09D95-962C-442F-BBE6-1F116D108048}">
      <dsp:nvSpPr>
        <dsp:cNvPr id="0" name=""/>
        <dsp:cNvSpPr/>
      </dsp:nvSpPr>
      <dsp:spPr>
        <a:xfrm>
          <a:off x="2691119" y="467148"/>
          <a:ext cx="3109298" cy="3109298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1232B-D266-4DCA-8AEF-4B4C161D1B81}">
      <dsp:nvSpPr>
        <dsp:cNvPr id="0" name=""/>
        <dsp:cNvSpPr/>
      </dsp:nvSpPr>
      <dsp:spPr>
        <a:xfrm>
          <a:off x="2691119" y="467148"/>
          <a:ext cx="3109298" cy="3109298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E6047-09DC-420B-9E2F-0579A62EF925}">
      <dsp:nvSpPr>
        <dsp:cNvPr id="0" name=""/>
        <dsp:cNvSpPr/>
      </dsp:nvSpPr>
      <dsp:spPr>
        <a:xfrm>
          <a:off x="2691119" y="467148"/>
          <a:ext cx="3109298" cy="3109298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B1BA88-1EA9-49BC-B88B-BDB33329E4ED}">
      <dsp:nvSpPr>
        <dsp:cNvPr id="0" name=""/>
        <dsp:cNvSpPr/>
      </dsp:nvSpPr>
      <dsp:spPr>
        <a:xfrm>
          <a:off x="2691119" y="467148"/>
          <a:ext cx="3109298" cy="3109298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462F6-2444-490E-81ED-5658584D634F}">
      <dsp:nvSpPr>
        <dsp:cNvPr id="0" name=""/>
        <dsp:cNvSpPr/>
      </dsp:nvSpPr>
      <dsp:spPr>
        <a:xfrm>
          <a:off x="3529502" y="1305531"/>
          <a:ext cx="1432532" cy="143253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复制</a:t>
          </a:r>
          <a:endParaRPr lang="zh-CN" altLang="en-US" sz="3600" kern="1200" dirty="0"/>
        </a:p>
      </dsp:txBody>
      <dsp:txXfrm>
        <a:off x="3739291" y="1515320"/>
        <a:ext cx="1012954" cy="1012954"/>
      </dsp:txXfrm>
    </dsp:sp>
    <dsp:sp modelId="{868E4832-0D1F-4C41-8E36-AF0F6E0B750E}">
      <dsp:nvSpPr>
        <dsp:cNvPr id="0" name=""/>
        <dsp:cNvSpPr/>
      </dsp:nvSpPr>
      <dsp:spPr>
        <a:xfrm>
          <a:off x="3744382" y="1861"/>
          <a:ext cx="1002772" cy="10027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高性能</a:t>
          </a:r>
          <a:endParaRPr lang="zh-CN" altLang="en-US" sz="1600" kern="1200" dirty="0"/>
        </a:p>
      </dsp:txBody>
      <dsp:txXfrm>
        <a:off x="3891235" y="148714"/>
        <a:ext cx="709066" cy="709066"/>
      </dsp:txXfrm>
    </dsp:sp>
    <dsp:sp modelId="{76F4A652-18D5-49A5-B7F3-209B7E047649}">
      <dsp:nvSpPr>
        <dsp:cNvPr id="0" name=""/>
        <dsp:cNvSpPr/>
      </dsp:nvSpPr>
      <dsp:spPr>
        <a:xfrm>
          <a:off x="5188608" y="1051153"/>
          <a:ext cx="1002772" cy="10027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高可用</a:t>
          </a:r>
          <a:endParaRPr lang="zh-CN" altLang="en-US" sz="1600" kern="1200" dirty="0"/>
        </a:p>
      </dsp:txBody>
      <dsp:txXfrm>
        <a:off x="5335461" y="1198006"/>
        <a:ext cx="709066" cy="709066"/>
      </dsp:txXfrm>
    </dsp:sp>
    <dsp:sp modelId="{00CA0092-7C3F-40C8-A5FF-C34C52186DD3}">
      <dsp:nvSpPr>
        <dsp:cNvPr id="0" name=""/>
        <dsp:cNvSpPr/>
      </dsp:nvSpPr>
      <dsp:spPr>
        <a:xfrm>
          <a:off x="4636963" y="2748943"/>
          <a:ext cx="1002772" cy="10027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备份</a:t>
          </a:r>
          <a:endParaRPr lang="zh-CN" altLang="en-US" sz="1600" kern="1200" dirty="0"/>
        </a:p>
      </dsp:txBody>
      <dsp:txXfrm>
        <a:off x="4783816" y="2895796"/>
        <a:ext cx="709066" cy="709066"/>
      </dsp:txXfrm>
    </dsp:sp>
    <dsp:sp modelId="{46AB4974-21FB-4E1E-954B-9C6370835640}">
      <dsp:nvSpPr>
        <dsp:cNvPr id="0" name=""/>
        <dsp:cNvSpPr/>
      </dsp:nvSpPr>
      <dsp:spPr>
        <a:xfrm>
          <a:off x="2851801" y="2748943"/>
          <a:ext cx="1002772" cy="10027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容灾恢复</a:t>
          </a:r>
          <a:endParaRPr lang="zh-CN" altLang="en-US" sz="1600" kern="1200" dirty="0"/>
        </a:p>
      </dsp:txBody>
      <dsp:txXfrm>
        <a:off x="2998654" y="2895796"/>
        <a:ext cx="709066" cy="709066"/>
      </dsp:txXfrm>
    </dsp:sp>
    <dsp:sp modelId="{08ADCA19-89B0-4F24-8729-73CD69F50259}">
      <dsp:nvSpPr>
        <dsp:cNvPr id="0" name=""/>
        <dsp:cNvSpPr/>
      </dsp:nvSpPr>
      <dsp:spPr>
        <a:xfrm>
          <a:off x="2300156" y="1051153"/>
          <a:ext cx="1002772" cy="10027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高可扩</a:t>
          </a:r>
          <a:endParaRPr lang="zh-CN" altLang="en-US" sz="1600" kern="1200" dirty="0"/>
        </a:p>
      </dsp:txBody>
      <dsp:txXfrm>
        <a:off x="2447009" y="1198006"/>
        <a:ext cx="709066" cy="709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EA7E-3E83-443E-A7B9-9D0DEC799961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架构</a:t>
          </a:r>
          <a:endParaRPr lang="zh-CN" altLang="en-US" sz="3200" kern="1200" dirty="0"/>
        </a:p>
      </dsp:txBody>
      <dsp:txXfrm>
        <a:off x="33499" y="1579724"/>
        <a:ext cx="1545106" cy="904550"/>
      </dsp:txXfrm>
    </dsp:sp>
    <dsp:sp modelId="{42E19491-E11C-4969-A0B9-1AE52A55C8F7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912856"/>
        <a:ext cx="237646" cy="238286"/>
      </dsp:txXfrm>
    </dsp:sp>
    <dsp:sp modelId="{C1EAC164-3950-4244-9728-99DEE5AA4DF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优化</a:t>
          </a:r>
          <a:endParaRPr lang="zh-CN" altLang="en-US" sz="3200" kern="1200" dirty="0"/>
        </a:p>
      </dsp:txBody>
      <dsp:txXfrm>
        <a:off x="2275446" y="1579724"/>
        <a:ext cx="1545106" cy="904550"/>
      </dsp:txXfrm>
    </dsp:sp>
    <dsp:sp modelId="{F332400D-5600-43EE-8162-FCBEBB42023C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256892"/>
            <a:satOff val="4897"/>
            <a:lumOff val="242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912856"/>
        <a:ext cx="237646" cy="238286"/>
      </dsp:txXfrm>
    </dsp:sp>
    <dsp:sp modelId="{E9B8A9E6-24C8-43E5-8FD3-BA9773CB78E7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展望</a:t>
          </a:r>
          <a:endParaRPr lang="zh-CN" altLang="en-US" sz="32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939D1-8C27-46B8-AC62-60CF091D914D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5255-DBE1-4938-8774-1BBFB7E78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6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28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2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2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keepalived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存服务器 移动信息服务器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  实时通信服务器 流媒体服务器 电子邮件服务器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互联网需求的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HC</a:t>
            </a:r>
            <a:r>
              <a:rPr lang="zh-CN" altLang="en-US" dirty="0" smtClean="0"/>
              <a:t>高并发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HE</a:t>
            </a:r>
            <a:r>
              <a:rPr lang="zh-CN" altLang="en-US" dirty="0" smtClean="0"/>
              <a:t>高可扩</a:t>
            </a:r>
            <a:r>
              <a:rPr lang="en-US" altLang="zh-CN" dirty="0" smtClean="0"/>
              <a:t>-HA</a:t>
            </a:r>
            <a:r>
              <a:rPr lang="zh-CN" altLang="en-US" dirty="0" smtClean="0"/>
              <a:t>高可用</a:t>
            </a:r>
            <a:endParaRPr lang="en-US" altLang="zh-CN" dirty="0" smtClean="0"/>
          </a:p>
          <a:p>
            <a:r>
              <a:rPr lang="en-US" altLang="zh-CN" dirty="0" smtClean="0"/>
              <a:t>HP</a:t>
            </a:r>
            <a:r>
              <a:rPr lang="zh-CN" altLang="en-US" dirty="0" smtClean="0"/>
              <a:t>高性能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应用服务器可扩展，无数据存储</a:t>
            </a:r>
            <a:endParaRPr lang="en-US" altLang="zh-CN" dirty="0" smtClean="0"/>
          </a:p>
          <a:p>
            <a:r>
              <a:rPr lang="zh-CN" altLang="en-US" dirty="0" smtClean="0"/>
              <a:t>存储数据的，缓存、数据库、文件</a:t>
            </a:r>
            <a:r>
              <a:rPr lang="zh-CN" altLang="en-US" baseline="0" dirty="0" smtClean="0"/>
              <a:t> 集群需要考虑数据的同步问题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0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2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应用级别的解决方案</a:t>
            </a:r>
          </a:p>
          <a:p>
            <a:r>
              <a:rPr lang="en-US" altLang="zh-CN" sz="1200" dirty="0" smtClean="0"/>
              <a:t>1)	</a:t>
            </a:r>
            <a:r>
              <a:rPr lang="zh-CN" altLang="en-US" sz="1200" dirty="0" smtClean="0"/>
              <a:t>网页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静态化（需要</a:t>
            </a:r>
            <a:r>
              <a:rPr lang="en-US" altLang="zh-CN" sz="1200" dirty="0" smtClean="0"/>
              <a:t>CMS</a:t>
            </a:r>
            <a:r>
              <a:rPr lang="zh-CN" altLang="en-US" sz="1200" dirty="0" smtClean="0"/>
              <a:t>项目支持）</a:t>
            </a:r>
          </a:p>
          <a:p>
            <a:r>
              <a:rPr lang="en-US" altLang="zh-CN" sz="1200" dirty="0" smtClean="0"/>
              <a:t>2)	</a:t>
            </a:r>
            <a:r>
              <a:rPr lang="zh-CN" altLang="en-US" sz="1200" dirty="0" smtClean="0"/>
              <a:t>图片服务器分离（常用解决方案）</a:t>
            </a:r>
          </a:p>
          <a:p>
            <a:r>
              <a:rPr lang="en-US" altLang="zh-CN" sz="1200" dirty="0" smtClean="0"/>
              <a:t>3)	</a:t>
            </a:r>
            <a:r>
              <a:rPr lang="zh-CN" altLang="en-US" sz="1200" dirty="0" smtClean="0"/>
              <a:t>缓存（常用解决方案） 上上策为分布式缓存</a:t>
            </a:r>
          </a:p>
          <a:p>
            <a:r>
              <a:rPr lang="en-US" altLang="zh-CN" sz="1200" dirty="0" smtClean="0"/>
              <a:t>4)	</a:t>
            </a:r>
            <a:r>
              <a:rPr lang="zh-CN" altLang="en-US" sz="1200" dirty="0" smtClean="0"/>
              <a:t>镜像（下载较多）</a:t>
            </a:r>
          </a:p>
          <a:p>
            <a:endParaRPr lang="zh-CN" altLang="en-US" sz="1200" dirty="0" smtClean="0"/>
          </a:p>
          <a:p>
            <a:r>
              <a:rPr lang="zh-CN" altLang="en-US" dirty="0" smtClean="0"/>
              <a:t>数据库层面的解决方案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7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内建的复制功能是构建基于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的大规模、高性能应用的基础，这类应用使用所谓的“水平扩展”的架构。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复制功能也是高可用性、可扩展性、容灾恢复、备份以及数据仓库等工作的基础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1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单点问题</a:t>
            </a:r>
            <a:endParaRPr lang="en-US" altLang="zh-CN" dirty="0" smtClean="0"/>
          </a:p>
          <a:p>
            <a:r>
              <a:rPr lang="zh-CN" altLang="en-US" dirty="0" smtClean="0"/>
              <a:t>从机空闲：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MySQL </a:t>
            </a:r>
            <a:r>
              <a:rPr lang="zh-CN" altLang="en-US" dirty="0" smtClean="0"/>
              <a:t>自身支持双主配置，但并没有去解决潜在的主键和双写带来的数据一致性冲突。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1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5" y="2390776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1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2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6" y="1396724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6306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2" y="445452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9" y="41703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4" y="363855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5" y="3851276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6" y="342901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1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6306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3851276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341314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6306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5" y="3851276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5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4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4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10" y="110549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4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5" y="2390776"/>
            <a:ext cx="4478337" cy="1008063"/>
          </a:xfrm>
        </p:spPr>
        <p:txBody>
          <a:bodyPr/>
          <a:lstStyle/>
          <a:p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黄福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强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2016.11.14</a:t>
            </a:r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1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分布式集群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	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4744995" y="2792583"/>
            <a:ext cx="4287794" cy="18659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 bwMode="auto">
          <a:xfrm>
            <a:off x="172994" y="1713384"/>
            <a:ext cx="1556952" cy="845323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2573296" y="1728746"/>
            <a:ext cx="1824681" cy="82996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Mysql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-Proxy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Lua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6296794" y="990430"/>
            <a:ext cx="976185" cy="129951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Mysql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Master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圆柱形 14"/>
          <p:cNvSpPr/>
          <p:nvPr/>
        </p:nvSpPr>
        <p:spPr bwMode="auto">
          <a:xfrm>
            <a:off x="5109516" y="3222021"/>
            <a:ext cx="976185" cy="129951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Mysql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Slave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圆柱形 15"/>
          <p:cNvSpPr/>
          <p:nvPr/>
        </p:nvSpPr>
        <p:spPr bwMode="auto">
          <a:xfrm>
            <a:off x="7599296" y="3243982"/>
            <a:ext cx="976185" cy="129951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Mysql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 bwMode="auto">
          <a:xfrm>
            <a:off x="6296794" y="3222361"/>
            <a:ext cx="976185" cy="129951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Mysql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3" idx="3"/>
            <a:endCxn id="15" idx="1"/>
          </p:cNvCxnSpPr>
          <p:nvPr/>
        </p:nvCxnSpPr>
        <p:spPr bwMode="auto">
          <a:xfrm flipH="1">
            <a:off x="5597609" y="2289949"/>
            <a:ext cx="1187278" cy="932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3" idx="3"/>
            <a:endCxn id="17" idx="1"/>
          </p:cNvCxnSpPr>
          <p:nvPr/>
        </p:nvCxnSpPr>
        <p:spPr bwMode="auto">
          <a:xfrm>
            <a:off x="6784887" y="2289949"/>
            <a:ext cx="0" cy="932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13" idx="3"/>
            <a:endCxn id="16" idx="1"/>
          </p:cNvCxnSpPr>
          <p:nvPr/>
        </p:nvCxnSpPr>
        <p:spPr bwMode="auto">
          <a:xfrm>
            <a:off x="6784887" y="2289949"/>
            <a:ext cx="1302502" cy="95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0" idx="3"/>
          </p:cNvCxnSpPr>
          <p:nvPr/>
        </p:nvCxnSpPr>
        <p:spPr bwMode="auto">
          <a:xfrm flipV="1">
            <a:off x="4397977" y="1841157"/>
            <a:ext cx="1898817" cy="302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3583459" y="2558707"/>
            <a:ext cx="1161536" cy="1446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239265" y="18411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05364" y="29796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8" idx="3"/>
            <a:endCxn id="10" idx="1"/>
          </p:cNvCxnSpPr>
          <p:nvPr/>
        </p:nvCxnSpPr>
        <p:spPr bwMode="auto">
          <a:xfrm>
            <a:off x="1729946" y="2136046"/>
            <a:ext cx="843350" cy="7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椭圆形标注 42"/>
          <p:cNvSpPr/>
          <p:nvPr/>
        </p:nvSpPr>
        <p:spPr bwMode="auto">
          <a:xfrm>
            <a:off x="2940392" y="984251"/>
            <a:ext cx="1619251" cy="523273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单点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4" name="椭圆形标注 43"/>
          <p:cNvSpPr/>
          <p:nvPr/>
        </p:nvSpPr>
        <p:spPr bwMode="auto">
          <a:xfrm>
            <a:off x="5667241" y="321194"/>
            <a:ext cx="1932055" cy="523273"/>
          </a:xfrm>
          <a:prstGeom prst="wedgeEllipseCallout">
            <a:avLst>
              <a:gd name="adj1" fmla="val -7402"/>
              <a:gd name="adj2" fmla="val 672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单点</a:t>
            </a:r>
            <a:r>
              <a:rPr lang="en-US" altLang="zh-CN" dirty="0" smtClean="0"/>
              <a:t>? </a:t>
            </a:r>
            <a:r>
              <a:rPr lang="zh-CN" altLang="en-US" dirty="0" smtClean="0"/>
              <a:t>性能？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5" name="圆柱形 44"/>
          <p:cNvSpPr/>
          <p:nvPr/>
        </p:nvSpPr>
        <p:spPr bwMode="auto">
          <a:xfrm>
            <a:off x="8087388" y="1015144"/>
            <a:ext cx="976185" cy="129951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Mysql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Slave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椭圆形标注 45"/>
          <p:cNvSpPr/>
          <p:nvPr/>
        </p:nvSpPr>
        <p:spPr bwMode="auto">
          <a:xfrm>
            <a:off x="7599296" y="367615"/>
            <a:ext cx="1619251" cy="523273"/>
          </a:xfrm>
          <a:prstGeom prst="wedgeEllipseCallout">
            <a:avLst>
              <a:gd name="adj1" fmla="val -7097"/>
              <a:gd name="adj2" fmla="val 648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/>
              <a:t>空闲</a:t>
            </a:r>
            <a:r>
              <a:rPr lang="en-US" altLang="zh-CN" dirty="0" smtClean="0"/>
              <a:t>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50" name="直接箭头连接符 49"/>
          <p:cNvCxnSpPr>
            <a:stCxn id="13" idx="4"/>
            <a:endCxn id="45" idx="2"/>
          </p:cNvCxnSpPr>
          <p:nvPr/>
        </p:nvCxnSpPr>
        <p:spPr bwMode="auto">
          <a:xfrm>
            <a:off x="7272979" y="1640190"/>
            <a:ext cx="814409" cy="24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368303" y="14718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3375" y="3509319"/>
            <a:ext cx="243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他方案：</a:t>
            </a:r>
            <a:endParaRPr lang="en-US" altLang="zh-CN" dirty="0" smtClean="0"/>
          </a:p>
          <a:p>
            <a:r>
              <a:rPr lang="en-US" altLang="zh-CN" dirty="0" smtClean="0"/>
              <a:t>	Amoeba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Spring+ibatis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58239" y="2423251"/>
            <a:ext cx="17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6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1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ChangeArrowheads="1"/>
          </p:cNvSpPr>
          <p:nvPr/>
        </p:nvSpPr>
        <p:spPr bwMode="auto">
          <a:xfrm>
            <a:off x="1676400" y="1485900"/>
            <a:ext cx="1447800" cy="1885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1794" name="Rectangle 3"/>
          <p:cNvSpPr>
            <a:spLocks noChangeArrowheads="1"/>
          </p:cNvSpPr>
          <p:nvPr/>
        </p:nvSpPr>
        <p:spPr bwMode="auto">
          <a:xfrm>
            <a:off x="3124200" y="1485900"/>
            <a:ext cx="1447800" cy="1885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1795" name="Rectangle 4"/>
          <p:cNvSpPr>
            <a:spLocks noChangeArrowheads="1"/>
          </p:cNvSpPr>
          <p:nvPr/>
        </p:nvSpPr>
        <p:spPr bwMode="auto">
          <a:xfrm>
            <a:off x="4572000" y="1485900"/>
            <a:ext cx="1447800" cy="1885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6019800" y="1485900"/>
            <a:ext cx="1447800" cy="1885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1797" name="Rectangle 6"/>
          <p:cNvSpPr>
            <a:spLocks noChangeArrowheads="1"/>
          </p:cNvSpPr>
          <p:nvPr/>
        </p:nvSpPr>
        <p:spPr bwMode="auto">
          <a:xfrm>
            <a:off x="7467600" y="1485900"/>
            <a:ext cx="1447800" cy="1885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798" name="Rectangle 7"/>
          <p:cNvSpPr>
            <a:spLocks noChangeArrowheads="1"/>
          </p:cNvSpPr>
          <p:nvPr/>
        </p:nvSpPr>
        <p:spPr bwMode="auto">
          <a:xfrm>
            <a:off x="228600" y="1485900"/>
            <a:ext cx="1447800" cy="1885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799" name="Rectangle 8"/>
          <p:cNvSpPr>
            <a:spLocks noChangeArrowheads="1"/>
          </p:cNvSpPr>
          <p:nvPr/>
        </p:nvSpPr>
        <p:spPr bwMode="auto">
          <a:xfrm>
            <a:off x="304800" y="4000500"/>
            <a:ext cx="1295400" cy="742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物理机</a:t>
            </a:r>
          </a:p>
        </p:txBody>
      </p:sp>
      <p:sp>
        <p:nvSpPr>
          <p:cNvPr id="16180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灵活的层间对应关系</a:t>
            </a:r>
          </a:p>
        </p:txBody>
      </p:sp>
      <p:sp>
        <p:nvSpPr>
          <p:cNvPr id="161801" name="AutoShape 10"/>
          <p:cNvSpPr>
            <a:spLocks noChangeArrowheads="1"/>
          </p:cNvSpPr>
          <p:nvPr/>
        </p:nvSpPr>
        <p:spPr bwMode="auto">
          <a:xfrm>
            <a:off x="2514600" y="2628900"/>
            <a:ext cx="457200" cy="62865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S</a:t>
            </a:r>
          </a:p>
        </p:txBody>
      </p:sp>
      <p:sp>
        <p:nvSpPr>
          <p:cNvPr id="161802" name="AutoShape 11"/>
          <p:cNvSpPr>
            <a:spLocks noChangeArrowheads="1"/>
          </p:cNvSpPr>
          <p:nvPr/>
        </p:nvSpPr>
        <p:spPr bwMode="auto">
          <a:xfrm>
            <a:off x="1828800" y="2628900"/>
            <a:ext cx="457200" cy="62865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03" name="AutoShape 12"/>
          <p:cNvCxnSpPr>
            <a:cxnSpLocks noChangeShapeType="1"/>
            <a:stCxn id="161802" idx="4"/>
            <a:endCxn id="161801" idx="2"/>
          </p:cNvCxnSpPr>
          <p:nvPr/>
        </p:nvCxnSpPr>
        <p:spPr bwMode="auto">
          <a:xfrm>
            <a:off x="2286000" y="2943225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04" name="Oval 13"/>
          <p:cNvSpPr>
            <a:spLocks noChangeArrowheads="1"/>
          </p:cNvSpPr>
          <p:nvPr/>
        </p:nvSpPr>
        <p:spPr bwMode="auto">
          <a:xfrm>
            <a:off x="22098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5" name="Oval 14"/>
          <p:cNvSpPr>
            <a:spLocks noChangeArrowheads="1"/>
          </p:cNvSpPr>
          <p:nvPr/>
        </p:nvSpPr>
        <p:spPr bwMode="auto">
          <a:xfrm>
            <a:off x="2514600" y="18859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6" name="Oval 15"/>
          <p:cNvSpPr>
            <a:spLocks noChangeArrowheads="1"/>
          </p:cNvSpPr>
          <p:nvPr/>
        </p:nvSpPr>
        <p:spPr bwMode="auto">
          <a:xfrm>
            <a:off x="24384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7" name="Oval 16"/>
          <p:cNvSpPr>
            <a:spLocks noChangeArrowheads="1"/>
          </p:cNvSpPr>
          <p:nvPr/>
        </p:nvSpPr>
        <p:spPr bwMode="auto">
          <a:xfrm>
            <a:off x="22860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8" name="Oval 17"/>
          <p:cNvSpPr>
            <a:spLocks noChangeArrowheads="1"/>
          </p:cNvSpPr>
          <p:nvPr/>
        </p:nvSpPr>
        <p:spPr bwMode="auto">
          <a:xfrm>
            <a:off x="20574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9" name="Oval 18"/>
          <p:cNvSpPr>
            <a:spLocks noChangeArrowheads="1"/>
          </p:cNvSpPr>
          <p:nvPr/>
        </p:nvSpPr>
        <p:spPr bwMode="auto">
          <a:xfrm>
            <a:off x="2590800" y="20002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0" name="Oval 19"/>
          <p:cNvSpPr>
            <a:spLocks noChangeArrowheads="1"/>
          </p:cNvSpPr>
          <p:nvPr/>
        </p:nvSpPr>
        <p:spPr bwMode="auto">
          <a:xfrm>
            <a:off x="1981200" y="1828800"/>
            <a:ext cx="838200" cy="40005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11" name="AutoShape 20"/>
          <p:cNvCxnSpPr>
            <a:cxnSpLocks noChangeShapeType="1"/>
            <a:stCxn id="161810" idx="4"/>
            <a:endCxn id="161802" idx="1"/>
          </p:cNvCxnSpPr>
          <p:nvPr/>
        </p:nvCxnSpPr>
        <p:spPr bwMode="auto">
          <a:xfrm flipH="1">
            <a:off x="2057400" y="2228850"/>
            <a:ext cx="3429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12" name="AutoShape 21"/>
          <p:cNvSpPr>
            <a:spLocks noChangeArrowheads="1"/>
          </p:cNvSpPr>
          <p:nvPr/>
        </p:nvSpPr>
        <p:spPr bwMode="auto">
          <a:xfrm>
            <a:off x="3962400" y="2628900"/>
            <a:ext cx="457200" cy="62865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13" name="AutoShape 22"/>
          <p:cNvSpPr>
            <a:spLocks noChangeArrowheads="1"/>
          </p:cNvSpPr>
          <p:nvPr/>
        </p:nvSpPr>
        <p:spPr bwMode="auto">
          <a:xfrm>
            <a:off x="3276600" y="2628900"/>
            <a:ext cx="457200" cy="62865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14" name="AutoShape 23"/>
          <p:cNvCxnSpPr>
            <a:cxnSpLocks noChangeShapeType="1"/>
            <a:stCxn id="161813" idx="4"/>
            <a:endCxn id="161812" idx="2"/>
          </p:cNvCxnSpPr>
          <p:nvPr/>
        </p:nvCxnSpPr>
        <p:spPr bwMode="auto">
          <a:xfrm>
            <a:off x="3733800" y="2943225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15" name="Oval 24"/>
          <p:cNvSpPr>
            <a:spLocks noChangeArrowheads="1"/>
          </p:cNvSpPr>
          <p:nvPr/>
        </p:nvSpPr>
        <p:spPr bwMode="auto">
          <a:xfrm>
            <a:off x="36576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6" name="Oval 25"/>
          <p:cNvSpPr>
            <a:spLocks noChangeArrowheads="1"/>
          </p:cNvSpPr>
          <p:nvPr/>
        </p:nvSpPr>
        <p:spPr bwMode="auto">
          <a:xfrm>
            <a:off x="3962400" y="18859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7" name="Oval 26"/>
          <p:cNvSpPr>
            <a:spLocks noChangeArrowheads="1"/>
          </p:cNvSpPr>
          <p:nvPr/>
        </p:nvSpPr>
        <p:spPr bwMode="auto">
          <a:xfrm>
            <a:off x="38862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8" name="Oval 27"/>
          <p:cNvSpPr>
            <a:spLocks noChangeArrowheads="1"/>
          </p:cNvSpPr>
          <p:nvPr/>
        </p:nvSpPr>
        <p:spPr bwMode="auto">
          <a:xfrm>
            <a:off x="37338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9" name="Oval 28"/>
          <p:cNvSpPr>
            <a:spLocks noChangeArrowheads="1"/>
          </p:cNvSpPr>
          <p:nvPr/>
        </p:nvSpPr>
        <p:spPr bwMode="auto">
          <a:xfrm>
            <a:off x="35052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0" name="Oval 29"/>
          <p:cNvSpPr>
            <a:spLocks noChangeArrowheads="1"/>
          </p:cNvSpPr>
          <p:nvPr/>
        </p:nvSpPr>
        <p:spPr bwMode="auto">
          <a:xfrm>
            <a:off x="4038600" y="20002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1" name="Oval 30"/>
          <p:cNvSpPr>
            <a:spLocks noChangeArrowheads="1"/>
          </p:cNvSpPr>
          <p:nvPr/>
        </p:nvSpPr>
        <p:spPr bwMode="auto">
          <a:xfrm>
            <a:off x="3429000" y="1828800"/>
            <a:ext cx="838200" cy="40005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22" name="AutoShape 31"/>
          <p:cNvCxnSpPr>
            <a:cxnSpLocks noChangeShapeType="1"/>
            <a:stCxn id="161821" idx="4"/>
            <a:endCxn id="161813" idx="1"/>
          </p:cNvCxnSpPr>
          <p:nvPr/>
        </p:nvCxnSpPr>
        <p:spPr bwMode="auto">
          <a:xfrm flipH="1">
            <a:off x="3505200" y="2228850"/>
            <a:ext cx="3429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23" name="AutoShape 32"/>
          <p:cNvSpPr>
            <a:spLocks noChangeArrowheads="1"/>
          </p:cNvSpPr>
          <p:nvPr/>
        </p:nvSpPr>
        <p:spPr bwMode="auto">
          <a:xfrm>
            <a:off x="5410200" y="2628900"/>
            <a:ext cx="457200" cy="62865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24" name="AutoShape 33"/>
          <p:cNvSpPr>
            <a:spLocks noChangeArrowheads="1"/>
          </p:cNvSpPr>
          <p:nvPr/>
        </p:nvSpPr>
        <p:spPr bwMode="auto">
          <a:xfrm>
            <a:off x="4724400" y="2628900"/>
            <a:ext cx="457200" cy="62865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25" name="AutoShape 34"/>
          <p:cNvCxnSpPr>
            <a:cxnSpLocks noChangeShapeType="1"/>
            <a:stCxn id="161824" idx="4"/>
            <a:endCxn id="161823" idx="2"/>
          </p:cNvCxnSpPr>
          <p:nvPr/>
        </p:nvCxnSpPr>
        <p:spPr bwMode="auto">
          <a:xfrm>
            <a:off x="5181600" y="2943225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26" name="Oval 35"/>
          <p:cNvSpPr>
            <a:spLocks noChangeArrowheads="1"/>
          </p:cNvSpPr>
          <p:nvPr/>
        </p:nvSpPr>
        <p:spPr bwMode="auto">
          <a:xfrm>
            <a:off x="51054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7" name="Oval 36"/>
          <p:cNvSpPr>
            <a:spLocks noChangeArrowheads="1"/>
          </p:cNvSpPr>
          <p:nvPr/>
        </p:nvSpPr>
        <p:spPr bwMode="auto">
          <a:xfrm>
            <a:off x="5410200" y="18859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8" name="Oval 37"/>
          <p:cNvSpPr>
            <a:spLocks noChangeArrowheads="1"/>
          </p:cNvSpPr>
          <p:nvPr/>
        </p:nvSpPr>
        <p:spPr bwMode="auto">
          <a:xfrm>
            <a:off x="53340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9" name="Oval 38"/>
          <p:cNvSpPr>
            <a:spLocks noChangeArrowheads="1"/>
          </p:cNvSpPr>
          <p:nvPr/>
        </p:nvSpPr>
        <p:spPr bwMode="auto">
          <a:xfrm>
            <a:off x="51816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0" name="Oval 39"/>
          <p:cNvSpPr>
            <a:spLocks noChangeArrowheads="1"/>
          </p:cNvSpPr>
          <p:nvPr/>
        </p:nvSpPr>
        <p:spPr bwMode="auto">
          <a:xfrm>
            <a:off x="49530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1" name="Oval 40"/>
          <p:cNvSpPr>
            <a:spLocks noChangeArrowheads="1"/>
          </p:cNvSpPr>
          <p:nvPr/>
        </p:nvSpPr>
        <p:spPr bwMode="auto">
          <a:xfrm>
            <a:off x="5486400" y="20002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2" name="Oval 41"/>
          <p:cNvSpPr>
            <a:spLocks noChangeArrowheads="1"/>
          </p:cNvSpPr>
          <p:nvPr/>
        </p:nvSpPr>
        <p:spPr bwMode="auto">
          <a:xfrm>
            <a:off x="4876800" y="1828800"/>
            <a:ext cx="838200" cy="40005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33" name="AutoShape 42"/>
          <p:cNvCxnSpPr>
            <a:cxnSpLocks noChangeShapeType="1"/>
            <a:stCxn id="161832" idx="4"/>
            <a:endCxn id="161824" idx="1"/>
          </p:cNvCxnSpPr>
          <p:nvPr/>
        </p:nvCxnSpPr>
        <p:spPr bwMode="auto">
          <a:xfrm flipH="1">
            <a:off x="4953000" y="2228850"/>
            <a:ext cx="3429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34" name="AutoShape 43"/>
          <p:cNvSpPr>
            <a:spLocks noChangeArrowheads="1"/>
          </p:cNvSpPr>
          <p:nvPr/>
        </p:nvSpPr>
        <p:spPr bwMode="auto">
          <a:xfrm>
            <a:off x="6858000" y="2628900"/>
            <a:ext cx="457200" cy="62865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35" name="AutoShape 44"/>
          <p:cNvSpPr>
            <a:spLocks noChangeArrowheads="1"/>
          </p:cNvSpPr>
          <p:nvPr/>
        </p:nvSpPr>
        <p:spPr bwMode="auto">
          <a:xfrm>
            <a:off x="6172200" y="2628900"/>
            <a:ext cx="457200" cy="62865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36" name="AutoShape 45"/>
          <p:cNvCxnSpPr>
            <a:cxnSpLocks noChangeShapeType="1"/>
            <a:stCxn id="161835" idx="4"/>
            <a:endCxn id="161834" idx="2"/>
          </p:cNvCxnSpPr>
          <p:nvPr/>
        </p:nvCxnSpPr>
        <p:spPr bwMode="auto">
          <a:xfrm>
            <a:off x="6629400" y="2943225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37" name="Oval 46"/>
          <p:cNvSpPr>
            <a:spLocks noChangeArrowheads="1"/>
          </p:cNvSpPr>
          <p:nvPr/>
        </p:nvSpPr>
        <p:spPr bwMode="auto">
          <a:xfrm>
            <a:off x="65532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8" name="Oval 47"/>
          <p:cNvSpPr>
            <a:spLocks noChangeArrowheads="1"/>
          </p:cNvSpPr>
          <p:nvPr/>
        </p:nvSpPr>
        <p:spPr bwMode="auto">
          <a:xfrm>
            <a:off x="6858000" y="18859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9" name="Oval 48"/>
          <p:cNvSpPr>
            <a:spLocks noChangeArrowheads="1"/>
          </p:cNvSpPr>
          <p:nvPr/>
        </p:nvSpPr>
        <p:spPr bwMode="auto">
          <a:xfrm>
            <a:off x="67818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0" name="Oval 49"/>
          <p:cNvSpPr>
            <a:spLocks noChangeArrowheads="1"/>
          </p:cNvSpPr>
          <p:nvPr/>
        </p:nvSpPr>
        <p:spPr bwMode="auto">
          <a:xfrm>
            <a:off x="66294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1" name="Oval 50"/>
          <p:cNvSpPr>
            <a:spLocks noChangeArrowheads="1"/>
          </p:cNvSpPr>
          <p:nvPr/>
        </p:nvSpPr>
        <p:spPr bwMode="auto">
          <a:xfrm>
            <a:off x="64008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2" name="Oval 51"/>
          <p:cNvSpPr>
            <a:spLocks noChangeArrowheads="1"/>
          </p:cNvSpPr>
          <p:nvPr/>
        </p:nvSpPr>
        <p:spPr bwMode="auto">
          <a:xfrm>
            <a:off x="6934200" y="20002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3" name="Oval 52"/>
          <p:cNvSpPr>
            <a:spLocks noChangeArrowheads="1"/>
          </p:cNvSpPr>
          <p:nvPr/>
        </p:nvSpPr>
        <p:spPr bwMode="auto">
          <a:xfrm>
            <a:off x="6324600" y="1828800"/>
            <a:ext cx="838200" cy="40005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44" name="AutoShape 53"/>
          <p:cNvCxnSpPr>
            <a:cxnSpLocks noChangeShapeType="1"/>
            <a:stCxn id="161843" idx="4"/>
            <a:endCxn id="161835" idx="1"/>
          </p:cNvCxnSpPr>
          <p:nvPr/>
        </p:nvCxnSpPr>
        <p:spPr bwMode="auto">
          <a:xfrm flipH="1">
            <a:off x="6400800" y="2228850"/>
            <a:ext cx="3429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45" name="AutoShape 54"/>
          <p:cNvSpPr>
            <a:spLocks noChangeArrowheads="1"/>
          </p:cNvSpPr>
          <p:nvPr/>
        </p:nvSpPr>
        <p:spPr bwMode="auto">
          <a:xfrm>
            <a:off x="8305800" y="2628900"/>
            <a:ext cx="457200" cy="62865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46" name="AutoShape 55"/>
          <p:cNvSpPr>
            <a:spLocks noChangeArrowheads="1"/>
          </p:cNvSpPr>
          <p:nvPr/>
        </p:nvSpPr>
        <p:spPr bwMode="auto">
          <a:xfrm>
            <a:off x="7620000" y="2628900"/>
            <a:ext cx="457200" cy="62865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47" name="AutoShape 56"/>
          <p:cNvCxnSpPr>
            <a:cxnSpLocks noChangeShapeType="1"/>
            <a:stCxn id="161846" idx="4"/>
            <a:endCxn id="161845" idx="2"/>
          </p:cNvCxnSpPr>
          <p:nvPr/>
        </p:nvCxnSpPr>
        <p:spPr bwMode="auto">
          <a:xfrm>
            <a:off x="8077200" y="2943225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48" name="Oval 57"/>
          <p:cNvSpPr>
            <a:spLocks noChangeArrowheads="1"/>
          </p:cNvSpPr>
          <p:nvPr/>
        </p:nvSpPr>
        <p:spPr bwMode="auto">
          <a:xfrm>
            <a:off x="80010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9" name="Oval 58"/>
          <p:cNvSpPr>
            <a:spLocks noChangeArrowheads="1"/>
          </p:cNvSpPr>
          <p:nvPr/>
        </p:nvSpPr>
        <p:spPr bwMode="auto">
          <a:xfrm>
            <a:off x="8305800" y="18859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0" name="Oval 59"/>
          <p:cNvSpPr>
            <a:spLocks noChangeArrowheads="1"/>
          </p:cNvSpPr>
          <p:nvPr/>
        </p:nvSpPr>
        <p:spPr bwMode="auto">
          <a:xfrm>
            <a:off x="82296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1" name="Oval 60"/>
          <p:cNvSpPr>
            <a:spLocks noChangeArrowheads="1"/>
          </p:cNvSpPr>
          <p:nvPr/>
        </p:nvSpPr>
        <p:spPr bwMode="auto">
          <a:xfrm>
            <a:off x="80772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2" name="Oval 61"/>
          <p:cNvSpPr>
            <a:spLocks noChangeArrowheads="1"/>
          </p:cNvSpPr>
          <p:nvPr/>
        </p:nvSpPr>
        <p:spPr bwMode="auto">
          <a:xfrm>
            <a:off x="78486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3" name="Oval 62"/>
          <p:cNvSpPr>
            <a:spLocks noChangeArrowheads="1"/>
          </p:cNvSpPr>
          <p:nvPr/>
        </p:nvSpPr>
        <p:spPr bwMode="auto">
          <a:xfrm>
            <a:off x="8382000" y="20002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4" name="Oval 63"/>
          <p:cNvSpPr>
            <a:spLocks noChangeArrowheads="1"/>
          </p:cNvSpPr>
          <p:nvPr/>
        </p:nvSpPr>
        <p:spPr bwMode="auto">
          <a:xfrm>
            <a:off x="7772400" y="1828800"/>
            <a:ext cx="838200" cy="40005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55" name="AutoShape 64"/>
          <p:cNvCxnSpPr>
            <a:cxnSpLocks noChangeShapeType="1"/>
            <a:stCxn id="161854" idx="4"/>
            <a:endCxn id="161846" idx="1"/>
          </p:cNvCxnSpPr>
          <p:nvPr/>
        </p:nvCxnSpPr>
        <p:spPr bwMode="auto">
          <a:xfrm flipH="1">
            <a:off x="7848600" y="2228850"/>
            <a:ext cx="3429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56" name="AutoShape 65"/>
          <p:cNvSpPr>
            <a:spLocks noChangeArrowheads="1"/>
          </p:cNvSpPr>
          <p:nvPr/>
        </p:nvSpPr>
        <p:spPr bwMode="auto">
          <a:xfrm>
            <a:off x="1066800" y="2628900"/>
            <a:ext cx="457200" cy="62865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S</a:t>
            </a:r>
          </a:p>
        </p:txBody>
      </p:sp>
      <p:sp>
        <p:nvSpPr>
          <p:cNvPr id="161857" name="AutoShape 66"/>
          <p:cNvSpPr>
            <a:spLocks noChangeArrowheads="1"/>
          </p:cNvSpPr>
          <p:nvPr/>
        </p:nvSpPr>
        <p:spPr bwMode="auto">
          <a:xfrm>
            <a:off x="381000" y="2628900"/>
            <a:ext cx="457200" cy="62865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M</a:t>
            </a:r>
          </a:p>
        </p:txBody>
      </p:sp>
      <p:cxnSp>
        <p:nvCxnSpPr>
          <p:cNvPr id="161858" name="AutoShape 67"/>
          <p:cNvCxnSpPr>
            <a:cxnSpLocks noChangeShapeType="1"/>
            <a:stCxn id="161857" idx="4"/>
            <a:endCxn id="161856" idx="2"/>
          </p:cNvCxnSpPr>
          <p:nvPr/>
        </p:nvCxnSpPr>
        <p:spPr bwMode="auto">
          <a:xfrm>
            <a:off x="838200" y="2943225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59" name="Oval 68"/>
          <p:cNvSpPr>
            <a:spLocks noChangeArrowheads="1"/>
          </p:cNvSpPr>
          <p:nvPr/>
        </p:nvSpPr>
        <p:spPr bwMode="auto">
          <a:xfrm>
            <a:off x="7620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0" name="Oval 69"/>
          <p:cNvSpPr>
            <a:spLocks noChangeArrowheads="1"/>
          </p:cNvSpPr>
          <p:nvPr/>
        </p:nvSpPr>
        <p:spPr bwMode="auto">
          <a:xfrm>
            <a:off x="1066800" y="18859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1" name="Oval 70"/>
          <p:cNvSpPr>
            <a:spLocks noChangeArrowheads="1"/>
          </p:cNvSpPr>
          <p:nvPr/>
        </p:nvSpPr>
        <p:spPr bwMode="auto">
          <a:xfrm>
            <a:off x="990600" y="20574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2" name="Oval 71"/>
          <p:cNvSpPr>
            <a:spLocks noChangeArrowheads="1"/>
          </p:cNvSpPr>
          <p:nvPr/>
        </p:nvSpPr>
        <p:spPr bwMode="auto">
          <a:xfrm>
            <a:off x="8382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3" name="Oval 72"/>
          <p:cNvSpPr>
            <a:spLocks noChangeArrowheads="1"/>
          </p:cNvSpPr>
          <p:nvPr/>
        </p:nvSpPr>
        <p:spPr bwMode="auto">
          <a:xfrm>
            <a:off x="609600" y="194310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4" name="Oval 73"/>
          <p:cNvSpPr>
            <a:spLocks noChangeArrowheads="1"/>
          </p:cNvSpPr>
          <p:nvPr/>
        </p:nvSpPr>
        <p:spPr bwMode="auto">
          <a:xfrm>
            <a:off x="1143000" y="2000250"/>
            <a:ext cx="152400" cy="114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5" name="Oval 74"/>
          <p:cNvSpPr>
            <a:spLocks noChangeArrowheads="1"/>
          </p:cNvSpPr>
          <p:nvPr/>
        </p:nvSpPr>
        <p:spPr bwMode="auto">
          <a:xfrm>
            <a:off x="533400" y="1828800"/>
            <a:ext cx="838200" cy="40005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66" name="AutoShape 75"/>
          <p:cNvCxnSpPr>
            <a:cxnSpLocks noChangeShapeType="1"/>
            <a:stCxn id="161865" idx="4"/>
            <a:endCxn id="161857" idx="1"/>
          </p:cNvCxnSpPr>
          <p:nvPr/>
        </p:nvCxnSpPr>
        <p:spPr bwMode="auto">
          <a:xfrm flipH="1">
            <a:off x="609600" y="2228850"/>
            <a:ext cx="3429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67" name="Rectangle 76"/>
          <p:cNvSpPr>
            <a:spLocks noChangeArrowheads="1"/>
          </p:cNvSpPr>
          <p:nvPr/>
        </p:nvSpPr>
        <p:spPr bwMode="auto">
          <a:xfrm>
            <a:off x="1752600" y="4000500"/>
            <a:ext cx="1295400" cy="742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物理机</a:t>
            </a:r>
          </a:p>
        </p:txBody>
      </p:sp>
      <p:sp>
        <p:nvSpPr>
          <p:cNvPr id="161868" name="Rectangle 77"/>
          <p:cNvSpPr>
            <a:spLocks noChangeArrowheads="1"/>
          </p:cNvSpPr>
          <p:nvPr/>
        </p:nvSpPr>
        <p:spPr bwMode="auto">
          <a:xfrm>
            <a:off x="3200400" y="4000500"/>
            <a:ext cx="1295400" cy="742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物理机</a:t>
            </a:r>
          </a:p>
        </p:txBody>
      </p:sp>
      <p:sp>
        <p:nvSpPr>
          <p:cNvPr id="161869" name="Rectangle 78"/>
          <p:cNvSpPr>
            <a:spLocks noChangeArrowheads="1"/>
          </p:cNvSpPr>
          <p:nvPr/>
        </p:nvSpPr>
        <p:spPr bwMode="auto">
          <a:xfrm>
            <a:off x="4648200" y="4000500"/>
            <a:ext cx="1295400" cy="742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物理机</a:t>
            </a:r>
          </a:p>
        </p:txBody>
      </p:sp>
      <p:sp>
        <p:nvSpPr>
          <p:cNvPr id="161870" name="Rectangle 79"/>
          <p:cNvSpPr>
            <a:spLocks noChangeArrowheads="1"/>
          </p:cNvSpPr>
          <p:nvPr/>
        </p:nvSpPr>
        <p:spPr bwMode="auto">
          <a:xfrm>
            <a:off x="6096000" y="4000500"/>
            <a:ext cx="1295400" cy="742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物理机</a:t>
            </a:r>
          </a:p>
        </p:txBody>
      </p:sp>
      <p:sp>
        <p:nvSpPr>
          <p:cNvPr id="161871" name="Rectangle 80"/>
          <p:cNvSpPr>
            <a:spLocks noChangeArrowheads="1"/>
          </p:cNvSpPr>
          <p:nvPr/>
        </p:nvSpPr>
        <p:spPr bwMode="auto">
          <a:xfrm>
            <a:off x="7543800" y="4000500"/>
            <a:ext cx="1295400" cy="742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物理机</a:t>
            </a:r>
          </a:p>
        </p:txBody>
      </p:sp>
      <p:cxnSp>
        <p:nvCxnSpPr>
          <p:cNvPr id="161872" name="AutoShape 81"/>
          <p:cNvCxnSpPr>
            <a:cxnSpLocks noChangeShapeType="1"/>
            <a:stCxn id="161856" idx="3"/>
            <a:endCxn id="161799" idx="0"/>
          </p:cNvCxnSpPr>
          <p:nvPr/>
        </p:nvCxnSpPr>
        <p:spPr bwMode="auto">
          <a:xfrm flipH="1">
            <a:off x="952500" y="3257550"/>
            <a:ext cx="342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3" name="AutoShape 82"/>
          <p:cNvCxnSpPr>
            <a:cxnSpLocks noChangeShapeType="1"/>
            <a:stCxn id="161802" idx="3"/>
            <a:endCxn id="161799" idx="0"/>
          </p:cNvCxnSpPr>
          <p:nvPr/>
        </p:nvCxnSpPr>
        <p:spPr bwMode="auto">
          <a:xfrm flipH="1">
            <a:off x="952500" y="3257550"/>
            <a:ext cx="1104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4" name="AutoShape 83"/>
          <p:cNvCxnSpPr>
            <a:cxnSpLocks noChangeShapeType="1"/>
            <a:stCxn id="161801" idx="3"/>
            <a:endCxn id="161867" idx="0"/>
          </p:cNvCxnSpPr>
          <p:nvPr/>
        </p:nvCxnSpPr>
        <p:spPr bwMode="auto">
          <a:xfrm flipH="1">
            <a:off x="2400300" y="3257550"/>
            <a:ext cx="342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5" name="AutoShape 84"/>
          <p:cNvCxnSpPr>
            <a:cxnSpLocks noChangeShapeType="1"/>
            <a:stCxn id="161813" idx="3"/>
            <a:endCxn id="161867" idx="0"/>
          </p:cNvCxnSpPr>
          <p:nvPr/>
        </p:nvCxnSpPr>
        <p:spPr bwMode="auto">
          <a:xfrm flipH="1">
            <a:off x="2400300" y="3257550"/>
            <a:ext cx="1104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6" name="AutoShape 85"/>
          <p:cNvCxnSpPr>
            <a:cxnSpLocks noChangeShapeType="1"/>
            <a:stCxn id="161812" idx="3"/>
            <a:endCxn id="161868" idx="0"/>
          </p:cNvCxnSpPr>
          <p:nvPr/>
        </p:nvCxnSpPr>
        <p:spPr bwMode="auto">
          <a:xfrm flipH="1">
            <a:off x="3848100" y="3257550"/>
            <a:ext cx="342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7" name="AutoShape 86"/>
          <p:cNvCxnSpPr>
            <a:cxnSpLocks noChangeShapeType="1"/>
            <a:stCxn id="161824" idx="3"/>
            <a:endCxn id="161868" idx="0"/>
          </p:cNvCxnSpPr>
          <p:nvPr/>
        </p:nvCxnSpPr>
        <p:spPr bwMode="auto">
          <a:xfrm flipH="1">
            <a:off x="3848100" y="3257550"/>
            <a:ext cx="1104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8" name="AutoShape 87"/>
          <p:cNvCxnSpPr>
            <a:cxnSpLocks noChangeShapeType="1"/>
            <a:stCxn id="161823" idx="3"/>
            <a:endCxn id="161869" idx="0"/>
          </p:cNvCxnSpPr>
          <p:nvPr/>
        </p:nvCxnSpPr>
        <p:spPr bwMode="auto">
          <a:xfrm flipH="1">
            <a:off x="5295900" y="3257550"/>
            <a:ext cx="342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9" name="AutoShape 88"/>
          <p:cNvCxnSpPr>
            <a:cxnSpLocks noChangeShapeType="1"/>
            <a:stCxn id="161835" idx="3"/>
            <a:endCxn id="161869" idx="0"/>
          </p:cNvCxnSpPr>
          <p:nvPr/>
        </p:nvCxnSpPr>
        <p:spPr bwMode="auto">
          <a:xfrm flipH="1">
            <a:off x="5295900" y="3257550"/>
            <a:ext cx="1104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0" name="AutoShape 89"/>
          <p:cNvCxnSpPr>
            <a:cxnSpLocks noChangeShapeType="1"/>
            <a:stCxn id="161834" idx="3"/>
            <a:endCxn id="161870" idx="0"/>
          </p:cNvCxnSpPr>
          <p:nvPr/>
        </p:nvCxnSpPr>
        <p:spPr bwMode="auto">
          <a:xfrm flipH="1">
            <a:off x="6743700" y="3257550"/>
            <a:ext cx="342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1" name="AutoShape 90"/>
          <p:cNvCxnSpPr>
            <a:cxnSpLocks noChangeShapeType="1"/>
            <a:stCxn id="161846" idx="3"/>
            <a:endCxn id="161870" idx="0"/>
          </p:cNvCxnSpPr>
          <p:nvPr/>
        </p:nvCxnSpPr>
        <p:spPr bwMode="auto">
          <a:xfrm flipH="1">
            <a:off x="6743700" y="3257550"/>
            <a:ext cx="1104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2" name="AutoShape 91"/>
          <p:cNvCxnSpPr>
            <a:cxnSpLocks noChangeShapeType="1"/>
            <a:stCxn id="161845" idx="3"/>
            <a:endCxn id="161871" idx="0"/>
          </p:cNvCxnSpPr>
          <p:nvPr/>
        </p:nvCxnSpPr>
        <p:spPr bwMode="auto">
          <a:xfrm flipH="1">
            <a:off x="8191500" y="3257550"/>
            <a:ext cx="342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3" name="AutoShape 92"/>
          <p:cNvCxnSpPr>
            <a:cxnSpLocks noChangeShapeType="1"/>
            <a:stCxn id="161857" idx="3"/>
            <a:endCxn id="161871" idx="0"/>
          </p:cNvCxnSpPr>
          <p:nvPr/>
        </p:nvCxnSpPr>
        <p:spPr bwMode="auto">
          <a:xfrm>
            <a:off x="609600" y="3257550"/>
            <a:ext cx="75819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301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321023"/>
            <a:ext cx="8516938" cy="722312"/>
          </a:xfrm>
        </p:spPr>
        <p:txBody>
          <a:bodyPr/>
          <a:lstStyle/>
          <a:p>
            <a:r>
              <a:rPr lang="zh-CN" altLang="en-US" dirty="0"/>
              <a:t>拆分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58775" y="1043335"/>
            <a:ext cx="7907895" cy="6124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垂直分表</a:t>
            </a:r>
            <a:endParaRPr lang="en-US" altLang="zh-CN" sz="2400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58775" y="1934642"/>
            <a:ext cx="7907895" cy="6124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垂直分库</a:t>
            </a:r>
            <a:endParaRPr lang="en-US" altLang="zh-CN" sz="240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358774" y="3768147"/>
            <a:ext cx="7907895" cy="6124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水平分表</a:t>
            </a:r>
            <a:endParaRPr lang="en-US" altLang="zh-CN" sz="2400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358774" y="2881144"/>
            <a:ext cx="7907895" cy="6124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水平分库分表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4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垂直分表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3375" y="1104149"/>
            <a:ext cx="8037080" cy="3189288"/>
          </a:xfrm>
        </p:spPr>
        <p:txBody>
          <a:bodyPr/>
          <a:lstStyle/>
          <a:p>
            <a:r>
              <a:rPr lang="zh-CN" altLang="en-US" sz="2000" dirty="0"/>
              <a:t>垂直分表在日常开发和设计中比较常见，通俗的说法叫做“大表拆小表”，拆分是基于关系型数据库中的“列”（字段）进行的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341842"/>
            <a:ext cx="2405846" cy="195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36" y="1846480"/>
            <a:ext cx="1999391" cy="294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2829698" y="3034182"/>
            <a:ext cx="2261286" cy="2834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33375" y="1063626"/>
            <a:ext cx="3659076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优</a:t>
            </a:r>
            <a:r>
              <a:rPr lang="zh-CN" altLang="en-US" b="1" dirty="0" smtClean="0"/>
              <a:t>点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提升查询性能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4520483" y="1063626"/>
            <a:ext cx="3891947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缺</a:t>
            </a:r>
            <a:r>
              <a:rPr lang="zh-CN" altLang="en-US" b="1" dirty="0" smtClean="0"/>
              <a:t>点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拆分字段的操作建议在数据库设计阶段就做好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如果是在发展过程中拆分，则需要改写以前的查询语句，会额外带来一定的成本和风险，建议谨慎。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垂直分库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8899" y="1062587"/>
            <a:ext cx="7987203" cy="3189288"/>
          </a:xfrm>
        </p:spPr>
        <p:txBody>
          <a:bodyPr/>
          <a:lstStyle/>
          <a:p>
            <a:r>
              <a:rPr lang="zh-CN" altLang="en-US" sz="2000" dirty="0"/>
              <a:t>垂直分库在“微服务”盛行的今天已经非常普及了。基本的思路就是按照业务模块来划分出不同的数据库，而不是像早期一样将所有的数据表都放到同一个数据库中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系统层面的“服务化”拆分操作，能够解决业务系统层面的耦合和性能瓶颈，有利于系统的扩展维护。而数据库层面的拆分，道理也是相通的。与服务的“治理”和“降级”机制类似，我们也能对不同业务类型的数据进行“分级”管理、维护、监控、扩展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4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1050325" y="996137"/>
            <a:ext cx="2360140" cy="305941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DB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User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Product</a:t>
            </a:r>
          </a:p>
          <a:p>
            <a:r>
              <a:rPr lang="en-US" altLang="zh-CN" dirty="0" smtClean="0"/>
              <a:t>Order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Project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/>
              <a:t>Oppty</a:t>
            </a:r>
            <a:endParaRPr lang="en-US" altLang="zh-CN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圆柱形 5"/>
          <p:cNvSpPr/>
          <p:nvPr/>
        </p:nvSpPr>
        <p:spPr bwMode="auto">
          <a:xfrm>
            <a:off x="5605845" y="434377"/>
            <a:ext cx="1359243" cy="112352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User 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圆柱形 7"/>
          <p:cNvSpPr/>
          <p:nvPr/>
        </p:nvSpPr>
        <p:spPr bwMode="auto">
          <a:xfrm>
            <a:off x="5605845" y="1964083"/>
            <a:ext cx="1359243" cy="11235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Order 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圆柱形 8"/>
          <p:cNvSpPr/>
          <p:nvPr/>
        </p:nvSpPr>
        <p:spPr bwMode="auto">
          <a:xfrm>
            <a:off x="5605845" y="3409823"/>
            <a:ext cx="1359243" cy="112352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Project 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2" name="直接箭头连接符 11"/>
          <p:cNvCxnSpPr>
            <a:stCxn id="5" idx="4"/>
            <a:endCxn id="8" idx="2"/>
          </p:cNvCxnSpPr>
          <p:nvPr/>
        </p:nvCxnSpPr>
        <p:spPr bwMode="auto">
          <a:xfrm>
            <a:off x="3410465" y="2525843"/>
            <a:ext cx="2195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5" idx="4"/>
            <a:endCxn id="6" idx="2"/>
          </p:cNvCxnSpPr>
          <p:nvPr/>
        </p:nvCxnSpPr>
        <p:spPr bwMode="auto">
          <a:xfrm flipV="1">
            <a:off x="3410465" y="996137"/>
            <a:ext cx="2195380" cy="1529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5" idx="4"/>
            <a:endCxn id="9" idx="2"/>
          </p:cNvCxnSpPr>
          <p:nvPr/>
        </p:nvCxnSpPr>
        <p:spPr bwMode="auto">
          <a:xfrm>
            <a:off x="3410465" y="2525843"/>
            <a:ext cx="2195380" cy="1445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圆柱形 23"/>
          <p:cNvSpPr/>
          <p:nvPr/>
        </p:nvSpPr>
        <p:spPr bwMode="auto">
          <a:xfrm>
            <a:off x="1050324" y="996137"/>
            <a:ext cx="2360140" cy="305941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DB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User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Product</a:t>
            </a:r>
          </a:p>
          <a:p>
            <a:r>
              <a:rPr lang="en-US" altLang="zh-CN" dirty="0" smtClean="0"/>
              <a:t>Order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Project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/>
              <a:t>Oppty</a:t>
            </a:r>
            <a:endParaRPr lang="en-US" altLang="zh-CN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5" name="圆柱形 24"/>
          <p:cNvSpPr/>
          <p:nvPr/>
        </p:nvSpPr>
        <p:spPr bwMode="auto">
          <a:xfrm>
            <a:off x="5605844" y="434377"/>
            <a:ext cx="1359243" cy="11235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User 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6" name="圆柱形 25"/>
          <p:cNvSpPr/>
          <p:nvPr/>
        </p:nvSpPr>
        <p:spPr bwMode="auto">
          <a:xfrm>
            <a:off x="5605844" y="3409823"/>
            <a:ext cx="1359243" cy="11235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Project 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33375" y="1063626"/>
            <a:ext cx="3659076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优</a:t>
            </a:r>
            <a:r>
              <a:rPr lang="zh-CN" altLang="en-US" b="1" dirty="0" smtClean="0"/>
              <a:t>点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在高并发场景下，垂直分库一定程度上能够突破</a:t>
            </a:r>
            <a:r>
              <a:rPr lang="en-US" altLang="zh-CN" dirty="0"/>
              <a:t>IO</a:t>
            </a:r>
            <a:r>
              <a:rPr lang="zh-CN" altLang="en-US" dirty="0"/>
              <a:t>、连接数及单机硬件资源的瓶颈，是大型分布式系统中优化数据库架构的重要手段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4520483" y="1063626"/>
            <a:ext cx="3891947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挑战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跨库</a:t>
            </a:r>
            <a:r>
              <a:rPr lang="en-US" altLang="zh-CN" dirty="0" smtClean="0"/>
              <a:t>join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分</a:t>
            </a:r>
            <a:r>
              <a:rPr lang="zh-CN" altLang="en-US" dirty="0"/>
              <a:t>布式事务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水平分库分表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200150"/>
            <a:ext cx="7754447" cy="3189288"/>
          </a:xfrm>
        </p:spPr>
        <p:txBody>
          <a:bodyPr/>
          <a:lstStyle/>
          <a:p>
            <a:r>
              <a:rPr lang="zh-CN" altLang="en-US" sz="2000" dirty="0"/>
              <a:t>水平分库分表与上面讲到的水平分表的思想相同，唯一不同的就是将这些拆分出来的表保存在不同的数据中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这</a:t>
            </a:r>
            <a:r>
              <a:rPr lang="zh-CN" altLang="en-US" sz="2000" dirty="0"/>
              <a:t>也是很多大型互联网公司所选择的做法。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4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469564"/>
              </p:ext>
            </p:extLst>
          </p:nvPr>
        </p:nvGraphicFramePr>
        <p:xfrm>
          <a:off x="220362" y="751384"/>
          <a:ext cx="2768600" cy="316992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QQ_NUM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987773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123488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899988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999888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234888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899988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333288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92425"/>
              </p:ext>
            </p:extLst>
          </p:nvPr>
        </p:nvGraphicFramePr>
        <p:xfrm>
          <a:off x="5367037" y="502146"/>
          <a:ext cx="2574925" cy="1828800"/>
        </p:xfrm>
        <a:graphic>
          <a:graphicData uri="http://schemas.openxmlformats.org/drawingml/2006/table">
            <a:tbl>
              <a:tblPr/>
              <a:tblGrid>
                <a:gridCol w="466725"/>
                <a:gridCol w="1377950"/>
                <a:gridCol w="7302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987773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899988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999888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899988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38690"/>
              </p:ext>
            </p:extLst>
          </p:nvPr>
        </p:nvGraphicFramePr>
        <p:xfrm>
          <a:off x="5351162" y="3032621"/>
          <a:ext cx="2768600" cy="158496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123488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234888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333288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101"/>
          <p:cNvSpPr>
            <a:spLocks noChangeArrowheads="1"/>
          </p:cNvSpPr>
          <p:nvPr/>
        </p:nvSpPr>
        <p:spPr bwMode="auto">
          <a:xfrm>
            <a:off x="5122562" y="41771"/>
            <a:ext cx="3119395" cy="2289176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" name="Rectangle 103"/>
          <p:cNvSpPr>
            <a:spLocks noChangeArrowheads="1"/>
          </p:cNvSpPr>
          <p:nvPr/>
        </p:nvSpPr>
        <p:spPr bwMode="auto">
          <a:xfrm rot="2185500">
            <a:off x="3579512" y="2929403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/>
                <a:cs typeface="微软雅黑"/>
              </a:rPr>
              <a:t>123488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2</a:t>
            </a:r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6170312" y="25896"/>
            <a:ext cx="11620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1</a:t>
            </a:r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>
            <a:off x="1007762" y="40461"/>
            <a:ext cx="1143000" cy="369332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拆分字段</a:t>
            </a:r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 flipH="1">
            <a:off x="1464962" y="422771"/>
            <a:ext cx="152400" cy="30480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 flipV="1">
            <a:off x="2988962" y="1032371"/>
            <a:ext cx="2362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 flipV="1">
            <a:off x="2988962" y="1413371"/>
            <a:ext cx="2362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 flipV="1">
            <a:off x="2988962" y="1794371"/>
            <a:ext cx="2362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 flipV="1">
            <a:off x="2988962" y="2175371"/>
            <a:ext cx="23622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>
            <a:off x="2988962" y="1794371"/>
            <a:ext cx="2362200" cy="182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>
            <a:off x="2988962" y="2937371"/>
            <a:ext cx="23622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14"/>
          <p:cNvSpPr>
            <a:spLocks noChangeShapeType="1"/>
          </p:cNvSpPr>
          <p:nvPr/>
        </p:nvSpPr>
        <p:spPr bwMode="auto">
          <a:xfrm>
            <a:off x="2988962" y="3699371"/>
            <a:ext cx="2362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15"/>
          <p:cNvSpPr>
            <a:spLocks noChangeArrowheads="1"/>
          </p:cNvSpPr>
          <p:nvPr/>
        </p:nvSpPr>
        <p:spPr bwMode="auto">
          <a:xfrm rot="-406361">
            <a:off x="2896887" y="95931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987773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5" name="Rectangle 116"/>
          <p:cNvSpPr>
            <a:spLocks noChangeArrowheads="1"/>
          </p:cNvSpPr>
          <p:nvPr/>
        </p:nvSpPr>
        <p:spPr bwMode="auto">
          <a:xfrm rot="-955059">
            <a:off x="2920700" y="145461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899988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6" name="Rectangle 117"/>
          <p:cNvSpPr>
            <a:spLocks noChangeArrowheads="1"/>
          </p:cNvSpPr>
          <p:nvPr/>
        </p:nvSpPr>
        <p:spPr bwMode="auto">
          <a:xfrm rot="-955059">
            <a:off x="2920700" y="194356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999888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7" name="Rectangle 118"/>
          <p:cNvSpPr>
            <a:spLocks noChangeArrowheads="1"/>
          </p:cNvSpPr>
          <p:nvPr/>
        </p:nvSpPr>
        <p:spPr bwMode="auto">
          <a:xfrm rot="-1553140">
            <a:off x="2925462" y="2443628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899988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8" name="Rectangle 119"/>
          <p:cNvSpPr>
            <a:spLocks noChangeArrowheads="1"/>
          </p:cNvSpPr>
          <p:nvPr/>
        </p:nvSpPr>
        <p:spPr bwMode="auto">
          <a:xfrm rot="1028098">
            <a:off x="2903237" y="377236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/>
                <a:cs typeface="微软雅黑"/>
              </a:rPr>
              <a:t>333288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2</a:t>
            </a:r>
          </a:p>
        </p:txBody>
      </p:sp>
      <p:sp>
        <p:nvSpPr>
          <p:cNvPr id="29" name="Rectangle 120"/>
          <p:cNvSpPr>
            <a:spLocks noChangeArrowheads="1"/>
          </p:cNvSpPr>
          <p:nvPr/>
        </p:nvSpPr>
        <p:spPr bwMode="auto">
          <a:xfrm rot="1579897">
            <a:off x="3203275" y="3313578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/>
                <a:cs typeface="微软雅黑"/>
              </a:rPr>
              <a:t>234888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2</a:t>
            </a:r>
          </a:p>
        </p:txBody>
      </p:sp>
      <p:sp>
        <p:nvSpPr>
          <p:cNvPr id="30" name="Text Box 121"/>
          <p:cNvSpPr txBox="1">
            <a:spLocks noChangeArrowheads="1"/>
          </p:cNvSpPr>
          <p:nvPr/>
        </p:nvSpPr>
        <p:spPr bwMode="auto">
          <a:xfrm>
            <a:off x="2988962" y="40461"/>
            <a:ext cx="1143000" cy="369332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路由算法</a:t>
            </a:r>
          </a:p>
        </p:txBody>
      </p:sp>
      <p:sp>
        <p:nvSpPr>
          <p:cNvPr id="31" name="Line 122"/>
          <p:cNvSpPr>
            <a:spLocks noChangeShapeType="1"/>
          </p:cNvSpPr>
          <p:nvPr/>
        </p:nvSpPr>
        <p:spPr bwMode="auto">
          <a:xfrm flipH="1">
            <a:off x="3141362" y="422771"/>
            <a:ext cx="228600" cy="762000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01"/>
          <p:cNvSpPr>
            <a:spLocks noChangeArrowheads="1"/>
          </p:cNvSpPr>
          <p:nvPr/>
        </p:nvSpPr>
        <p:spPr bwMode="auto">
          <a:xfrm>
            <a:off x="5191639" y="2501927"/>
            <a:ext cx="3119395" cy="2289176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3" name="Rectangle 104"/>
          <p:cNvSpPr>
            <a:spLocks noChangeArrowheads="1"/>
          </p:cNvSpPr>
          <p:nvPr/>
        </p:nvSpPr>
        <p:spPr bwMode="auto">
          <a:xfrm>
            <a:off x="6239389" y="2486052"/>
            <a:ext cx="11620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latin typeface="Courier New" pitchFamily="49" charset="0"/>
              </a:rPr>
              <a:t>库</a:t>
            </a:r>
            <a:r>
              <a:rPr lang="en-US" altLang="zh-CN" sz="2000" dirty="0" smtClean="0">
                <a:latin typeface="Courier New" pitchFamily="49" charset="0"/>
              </a:rPr>
              <a:t>2</a:t>
            </a:r>
            <a:endParaRPr lang="en-US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1586893" y="414339"/>
            <a:ext cx="6921500" cy="719137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64642295"/>
              </p:ext>
            </p:extLst>
          </p:nvPr>
        </p:nvGraphicFramePr>
        <p:xfrm>
          <a:off x="1958889" y="7181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33375" y="1063626"/>
            <a:ext cx="3659076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优</a:t>
            </a:r>
            <a:r>
              <a:rPr lang="zh-CN" altLang="en-US" b="1" dirty="0" smtClean="0"/>
              <a:t>点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在高并发和海量数据的场景下，分库分表能够有效缓解单机和单库的性能瓶颈和压力，突破</a:t>
            </a:r>
            <a:r>
              <a:rPr lang="en-US" altLang="zh-CN" dirty="0"/>
              <a:t>IO</a:t>
            </a:r>
            <a:r>
              <a:rPr lang="zh-CN" altLang="en-US" dirty="0"/>
              <a:t>、连接数、硬件资源的瓶颈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大表</a:t>
            </a:r>
            <a:r>
              <a:rPr lang="en-US" altLang="zh-CN" dirty="0" smtClean="0"/>
              <a:t>DDL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4520483" y="1063626"/>
            <a:ext cx="3891947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挑战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跨</a:t>
            </a:r>
            <a:r>
              <a:rPr lang="zh-CN" altLang="en-US" dirty="0"/>
              <a:t>分片的复杂查</a:t>
            </a:r>
            <a:r>
              <a:rPr lang="zh-CN" altLang="en-US" dirty="0" smtClean="0"/>
              <a:t>询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分页查</a:t>
            </a:r>
            <a:r>
              <a:rPr lang="zh-CN" altLang="en-US" dirty="0" smtClean="0"/>
              <a:t>询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跨</a:t>
            </a:r>
            <a:r>
              <a:rPr lang="zh-CN" altLang="en-US" dirty="0"/>
              <a:t>分片事务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0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水平分表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7172556" cy="3189288"/>
          </a:xfrm>
        </p:spPr>
        <p:txBody>
          <a:bodyPr/>
          <a:lstStyle/>
          <a:p>
            <a:r>
              <a:rPr lang="zh-CN" altLang="en-US" sz="2000" dirty="0"/>
              <a:t>水平分表也称为横向分表</a:t>
            </a:r>
            <a:r>
              <a:rPr lang="zh-CN" altLang="en-US" sz="2000" dirty="0" smtClean="0"/>
              <a:t>，就</a:t>
            </a:r>
            <a:r>
              <a:rPr lang="zh-CN" altLang="en-US" sz="2000" dirty="0"/>
              <a:t>是将表中不同的数据行按照一定规律分布到不同的数据库表中（这些表保存在同一个数据库中），这样来</a:t>
            </a:r>
            <a:r>
              <a:rPr lang="zh-CN" altLang="en-US" sz="2000" dirty="0">
                <a:solidFill>
                  <a:srgbClr val="FF0000"/>
                </a:solidFill>
              </a:rPr>
              <a:t>降低单表数据量</a:t>
            </a:r>
            <a:r>
              <a:rPr lang="zh-CN" altLang="en-US" sz="2000" dirty="0"/>
              <a:t>，优化查询性</a:t>
            </a:r>
            <a:r>
              <a:rPr lang="zh-CN" altLang="en-US" sz="2000" dirty="0" smtClean="0"/>
              <a:t>能。</a:t>
            </a:r>
            <a:r>
              <a:rPr lang="zh-CN" altLang="en-US" sz="2000" dirty="0"/>
              <a:t>最常见的方式就是通过主键或者时间等字段进行</a:t>
            </a:r>
            <a:r>
              <a:rPr lang="en-US" altLang="zh-CN" sz="2000" dirty="0"/>
              <a:t>Hash</a:t>
            </a:r>
            <a:r>
              <a:rPr lang="zh-CN" altLang="en-US" sz="2000" dirty="0"/>
              <a:t>和取模后拆分。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09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249520"/>
              </p:ext>
            </p:extLst>
          </p:nvPr>
        </p:nvGraphicFramePr>
        <p:xfrm>
          <a:off x="220362" y="751384"/>
          <a:ext cx="2768600" cy="316992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QQ_NUM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987773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123488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899988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999888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234888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899988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333288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28090"/>
              </p:ext>
            </p:extLst>
          </p:nvPr>
        </p:nvGraphicFramePr>
        <p:xfrm>
          <a:off x="5367037" y="502146"/>
          <a:ext cx="2574925" cy="1828800"/>
        </p:xfrm>
        <a:graphic>
          <a:graphicData uri="http://schemas.openxmlformats.org/drawingml/2006/table">
            <a:tbl>
              <a:tblPr/>
              <a:tblGrid>
                <a:gridCol w="466725"/>
                <a:gridCol w="1377950"/>
                <a:gridCol w="7302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987773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899988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999888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899988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644"/>
              </p:ext>
            </p:extLst>
          </p:nvPr>
        </p:nvGraphicFramePr>
        <p:xfrm>
          <a:off x="5351162" y="3032621"/>
          <a:ext cx="2768600" cy="158496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123488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234888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微软雅黑"/>
                        </a:rPr>
                        <a:t>333288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101"/>
          <p:cNvSpPr>
            <a:spLocks noChangeArrowheads="1"/>
          </p:cNvSpPr>
          <p:nvPr/>
        </p:nvSpPr>
        <p:spPr bwMode="auto">
          <a:xfrm>
            <a:off x="5122562" y="41770"/>
            <a:ext cx="3539524" cy="4851505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" name="Rectangle 103"/>
          <p:cNvSpPr>
            <a:spLocks noChangeArrowheads="1"/>
          </p:cNvSpPr>
          <p:nvPr/>
        </p:nvSpPr>
        <p:spPr bwMode="auto">
          <a:xfrm rot="2185500">
            <a:off x="3579512" y="2929403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/>
                <a:cs typeface="微软雅黑"/>
              </a:rPr>
              <a:t>123488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2</a:t>
            </a:r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6170312" y="25896"/>
            <a:ext cx="11620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1</a:t>
            </a:r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>
            <a:off x="1007762" y="40461"/>
            <a:ext cx="1143000" cy="369332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拆分字段</a:t>
            </a:r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 flipH="1">
            <a:off x="1464962" y="422771"/>
            <a:ext cx="152400" cy="30480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 flipV="1">
            <a:off x="2988962" y="1032371"/>
            <a:ext cx="2362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 flipV="1">
            <a:off x="2988962" y="1413371"/>
            <a:ext cx="2362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 flipV="1">
            <a:off x="2988962" y="1794371"/>
            <a:ext cx="2362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 flipV="1">
            <a:off x="2988962" y="2175371"/>
            <a:ext cx="23622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>
            <a:off x="2988962" y="1794371"/>
            <a:ext cx="2362200" cy="182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>
            <a:off x="2988962" y="2937371"/>
            <a:ext cx="23622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14"/>
          <p:cNvSpPr>
            <a:spLocks noChangeShapeType="1"/>
          </p:cNvSpPr>
          <p:nvPr/>
        </p:nvSpPr>
        <p:spPr bwMode="auto">
          <a:xfrm>
            <a:off x="2988962" y="3699371"/>
            <a:ext cx="2362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15"/>
          <p:cNvSpPr>
            <a:spLocks noChangeArrowheads="1"/>
          </p:cNvSpPr>
          <p:nvPr/>
        </p:nvSpPr>
        <p:spPr bwMode="auto">
          <a:xfrm rot="-406361">
            <a:off x="2896887" y="95931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987773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5" name="Rectangle 116"/>
          <p:cNvSpPr>
            <a:spLocks noChangeArrowheads="1"/>
          </p:cNvSpPr>
          <p:nvPr/>
        </p:nvSpPr>
        <p:spPr bwMode="auto">
          <a:xfrm rot="-955059">
            <a:off x="2920700" y="145461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899988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6" name="Rectangle 117"/>
          <p:cNvSpPr>
            <a:spLocks noChangeArrowheads="1"/>
          </p:cNvSpPr>
          <p:nvPr/>
        </p:nvSpPr>
        <p:spPr bwMode="auto">
          <a:xfrm rot="-955059">
            <a:off x="2920700" y="194356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999888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7" name="Rectangle 118"/>
          <p:cNvSpPr>
            <a:spLocks noChangeArrowheads="1"/>
          </p:cNvSpPr>
          <p:nvPr/>
        </p:nvSpPr>
        <p:spPr bwMode="auto">
          <a:xfrm rot="-1553140">
            <a:off x="2925462" y="2443628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微软雅黑"/>
              </a:rPr>
              <a:t>899988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1</a:t>
            </a:r>
          </a:p>
        </p:txBody>
      </p:sp>
      <p:sp>
        <p:nvSpPr>
          <p:cNvPr id="28" name="Rectangle 119"/>
          <p:cNvSpPr>
            <a:spLocks noChangeArrowheads="1"/>
          </p:cNvSpPr>
          <p:nvPr/>
        </p:nvSpPr>
        <p:spPr bwMode="auto">
          <a:xfrm rot="1028098">
            <a:off x="2903237" y="3772366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/>
                <a:cs typeface="微软雅黑"/>
              </a:rPr>
              <a:t>333288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2</a:t>
            </a:r>
          </a:p>
        </p:txBody>
      </p:sp>
      <p:sp>
        <p:nvSpPr>
          <p:cNvPr id="29" name="Rectangle 120"/>
          <p:cNvSpPr>
            <a:spLocks noChangeArrowheads="1"/>
          </p:cNvSpPr>
          <p:nvPr/>
        </p:nvSpPr>
        <p:spPr bwMode="auto">
          <a:xfrm rot="1579897">
            <a:off x="3203275" y="3313578"/>
            <a:ext cx="23812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/>
                <a:cs typeface="微软雅黑"/>
              </a:rPr>
              <a:t>234888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库</a:t>
            </a:r>
            <a:r>
              <a:rPr lang="en-US" altLang="zh-CN" sz="1600" dirty="0">
                <a:latin typeface="Courier New" pitchFamily="49" charset="0"/>
              </a:rPr>
              <a:t>2</a:t>
            </a:r>
          </a:p>
        </p:txBody>
      </p:sp>
      <p:sp>
        <p:nvSpPr>
          <p:cNvPr id="30" name="Text Box 121"/>
          <p:cNvSpPr txBox="1">
            <a:spLocks noChangeArrowheads="1"/>
          </p:cNvSpPr>
          <p:nvPr/>
        </p:nvSpPr>
        <p:spPr bwMode="auto">
          <a:xfrm>
            <a:off x="2988962" y="40461"/>
            <a:ext cx="1143000" cy="369332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路由算法</a:t>
            </a:r>
          </a:p>
        </p:txBody>
      </p:sp>
      <p:sp>
        <p:nvSpPr>
          <p:cNvPr id="31" name="Line 122"/>
          <p:cNvSpPr>
            <a:spLocks noChangeShapeType="1"/>
          </p:cNvSpPr>
          <p:nvPr/>
        </p:nvSpPr>
        <p:spPr bwMode="auto">
          <a:xfrm flipH="1">
            <a:off x="3141362" y="422771"/>
            <a:ext cx="228600" cy="762000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33375" y="1063626"/>
            <a:ext cx="3659076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优</a:t>
            </a:r>
            <a:r>
              <a:rPr lang="zh-CN" altLang="en-US" b="1" dirty="0" smtClean="0"/>
              <a:t>点</a:t>
            </a:r>
            <a:endParaRPr lang="en-US" altLang="zh-CN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水</a:t>
            </a:r>
            <a:r>
              <a:rPr lang="zh-CN" altLang="en-US" dirty="0"/>
              <a:t>平分表降低单表的数据量，一定程度上可以缓解查询性能瓶颈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对大表的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4520483" y="1063626"/>
            <a:ext cx="3891947" cy="321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挑战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但本质上这些表还保存在同一个库中，所以库级别还是会有</a:t>
            </a:r>
            <a:r>
              <a:rPr lang="en-US" altLang="zh-CN" dirty="0"/>
              <a:t>IO</a:t>
            </a:r>
            <a:r>
              <a:rPr lang="zh-CN" altLang="en-US" dirty="0"/>
              <a:t>瓶颈。所以，一般不建议采用这种做法。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多张表的维护问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分页查</a:t>
            </a:r>
            <a:r>
              <a:rPr lang="zh-CN" altLang="en-US" dirty="0" smtClean="0"/>
              <a:t>询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1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1586893" y="414339"/>
            <a:ext cx="6921500" cy="719137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6222486"/>
              </p:ext>
            </p:extLst>
          </p:nvPr>
        </p:nvGraphicFramePr>
        <p:xfrm>
          <a:off x="1958889" y="7181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66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777" y="155008"/>
            <a:ext cx="8516938" cy="461876"/>
          </a:xfrm>
        </p:spPr>
        <p:txBody>
          <a:bodyPr/>
          <a:lstStyle/>
          <a:p>
            <a:r>
              <a:rPr lang="zh-CN" altLang="en-US" dirty="0" smtClean="0"/>
              <a:t>互联网公司的服务器架构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662313" y="3910528"/>
            <a:ext cx="1194447" cy="700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94179" y="4025931"/>
            <a:ext cx="1238522" cy="699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文件服务器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698653" y="2197415"/>
            <a:ext cx="2334048" cy="11331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应用服务器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843748" y="2485977"/>
            <a:ext cx="2354711" cy="1139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应用服务器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2341" y="2093028"/>
            <a:ext cx="1276749" cy="6422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0354" y="2158971"/>
            <a:ext cx="1292583" cy="7510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负载均衡服务器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Nginx</a:t>
            </a:r>
            <a:r>
              <a:rPr lang="en-US" altLang="zh-CN" sz="1100" dirty="0" smtClean="0"/>
              <a:t>/LVS/HA proxy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341330" y="650440"/>
            <a:ext cx="1582800" cy="538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58461" y="762576"/>
            <a:ext cx="1582800" cy="538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B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应用服务器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01509" y="840404"/>
            <a:ext cx="1055716" cy="5205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客户端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098331" y="2866077"/>
            <a:ext cx="1452725" cy="434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4516" y="3300777"/>
            <a:ext cx="178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本地缓存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352864" y="2534510"/>
            <a:ext cx="1345395" cy="904766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418977" y="2604280"/>
            <a:ext cx="1600558" cy="973495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数据库服务器</a:t>
            </a:r>
          </a:p>
        </p:txBody>
      </p:sp>
      <p:sp>
        <p:nvSpPr>
          <p:cNvPr id="26" name="圆柱形 25"/>
          <p:cNvSpPr/>
          <p:nvPr/>
        </p:nvSpPr>
        <p:spPr bwMode="auto">
          <a:xfrm>
            <a:off x="6656147" y="2875659"/>
            <a:ext cx="1042112" cy="56361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数据库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349674" y="3830206"/>
            <a:ext cx="1431588" cy="8034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51166" y="3910528"/>
            <a:ext cx="1603396" cy="8147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rgbClr val="FF0000"/>
                </a:solidFill>
              </a:rPr>
              <a:t>分布式缓存服务器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Redis</a:t>
            </a:r>
            <a:r>
              <a:rPr lang="en-US" altLang="zh-CN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Memcache</a:t>
            </a:r>
            <a:r>
              <a:rPr lang="en-US" altLang="zh-CN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T</a:t>
            </a:r>
            <a:r>
              <a:rPr lang="en-US" altLang="zh-CN" sz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air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7784" y="1000023"/>
            <a:ext cx="1956540" cy="448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分布</a:t>
            </a:r>
            <a:r>
              <a:rPr lang="zh-CN" altLang="en-US" sz="1200" dirty="0" smtClean="0">
                <a:solidFill>
                  <a:srgbClr val="FF0000"/>
                </a:solidFill>
              </a:rPr>
              <a:t>式调度服务器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Dubbo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228619" y="738263"/>
            <a:ext cx="1650005" cy="2242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用</a:t>
            </a:r>
            <a:r>
              <a:rPr lang="zh-CN" altLang="en-US" sz="1200" dirty="0" smtClean="0">
                <a:solidFill>
                  <a:srgbClr val="FF0000"/>
                </a:solidFill>
              </a:rPr>
              <a:t>户服务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19256" y="1112159"/>
            <a:ext cx="1650005" cy="2242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订</a:t>
            </a:r>
            <a:r>
              <a:rPr lang="zh-CN" altLang="en-US" sz="1200" dirty="0" smtClean="0">
                <a:solidFill>
                  <a:srgbClr val="FF0000"/>
                </a:solidFill>
              </a:rPr>
              <a:t>单服务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228619" y="1471959"/>
            <a:ext cx="1650005" cy="2242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支</a:t>
            </a:r>
            <a:r>
              <a:rPr lang="zh-CN" altLang="en-US" sz="1200" dirty="0" smtClean="0">
                <a:solidFill>
                  <a:srgbClr val="FF0000"/>
                </a:solidFill>
              </a:rPr>
              <a:t>付服务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730060" y="1524240"/>
            <a:ext cx="1636071" cy="405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消息队列服务器</a:t>
            </a:r>
          </a:p>
        </p:txBody>
      </p:sp>
      <p:cxnSp>
        <p:nvCxnSpPr>
          <p:cNvPr id="37" name="直接箭头连接符 36"/>
          <p:cNvCxnSpPr>
            <a:stCxn id="16" idx="3"/>
            <a:endCxn id="14" idx="1"/>
          </p:cNvCxnSpPr>
          <p:nvPr/>
        </p:nvCxnSpPr>
        <p:spPr bwMode="auto">
          <a:xfrm>
            <a:off x="1492937" y="2534510"/>
            <a:ext cx="1350811" cy="520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16" idx="3"/>
            <a:endCxn id="13" idx="1"/>
          </p:cNvCxnSpPr>
          <p:nvPr/>
        </p:nvCxnSpPr>
        <p:spPr bwMode="auto">
          <a:xfrm>
            <a:off x="1492937" y="2534510"/>
            <a:ext cx="1205716" cy="229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>
            <a:stCxn id="16" idx="3"/>
            <a:endCxn id="19" idx="1"/>
          </p:cNvCxnSpPr>
          <p:nvPr/>
        </p:nvCxnSpPr>
        <p:spPr bwMode="auto">
          <a:xfrm flipV="1">
            <a:off x="1492937" y="919771"/>
            <a:ext cx="848393" cy="1614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14" idx="3"/>
            <a:endCxn id="24" idx="1"/>
          </p:cNvCxnSpPr>
          <p:nvPr/>
        </p:nvCxnSpPr>
        <p:spPr bwMode="auto">
          <a:xfrm flipV="1">
            <a:off x="5198459" y="2986893"/>
            <a:ext cx="1154405" cy="68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20" idx="3"/>
            <a:endCxn id="29" idx="1"/>
          </p:cNvCxnSpPr>
          <p:nvPr/>
        </p:nvCxnSpPr>
        <p:spPr bwMode="auto">
          <a:xfrm>
            <a:off x="4041261" y="1031907"/>
            <a:ext cx="676523" cy="192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29" idx="3"/>
            <a:endCxn id="30" idx="1"/>
          </p:cNvCxnSpPr>
          <p:nvPr/>
        </p:nvCxnSpPr>
        <p:spPr bwMode="auto">
          <a:xfrm flipV="1">
            <a:off x="6674324" y="850400"/>
            <a:ext cx="554295" cy="373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29" idx="3"/>
            <a:endCxn id="31" idx="1"/>
          </p:cNvCxnSpPr>
          <p:nvPr/>
        </p:nvCxnSpPr>
        <p:spPr bwMode="auto">
          <a:xfrm>
            <a:off x="6674324" y="1224296"/>
            <a:ext cx="5449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29" idx="3"/>
            <a:endCxn id="32" idx="1"/>
          </p:cNvCxnSpPr>
          <p:nvPr/>
        </p:nvCxnSpPr>
        <p:spPr bwMode="auto">
          <a:xfrm>
            <a:off x="6674324" y="1224296"/>
            <a:ext cx="554295" cy="35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2778" y="3733798"/>
            <a:ext cx="1194447" cy="700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01509" y="3871790"/>
            <a:ext cx="1238522" cy="699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邮</a:t>
            </a:r>
            <a:r>
              <a:rPr lang="zh-CN" altLang="en-US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件服务器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861238" y="3877019"/>
            <a:ext cx="1194447" cy="700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022187" y="3992422"/>
            <a:ext cx="1238522" cy="699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流媒</a:t>
            </a:r>
            <a:r>
              <a:rPr lang="zh-CN" altLang="en-US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体服务器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35" name="直接箭头连接符 134"/>
          <p:cNvCxnSpPr>
            <a:endCxn id="33" idx="0"/>
          </p:cNvCxnSpPr>
          <p:nvPr/>
        </p:nvCxnSpPr>
        <p:spPr bwMode="auto">
          <a:xfrm>
            <a:off x="3190553" y="1304931"/>
            <a:ext cx="357543" cy="219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7" name="直接箭头连接符 136"/>
          <p:cNvCxnSpPr>
            <a:stCxn id="33" idx="2"/>
            <a:endCxn id="13" idx="0"/>
          </p:cNvCxnSpPr>
          <p:nvPr/>
        </p:nvCxnSpPr>
        <p:spPr bwMode="auto">
          <a:xfrm>
            <a:off x="3548096" y="1930039"/>
            <a:ext cx="317581" cy="267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3" name="直接箭头连接符 142"/>
          <p:cNvCxnSpPr>
            <a:stCxn id="21" idx="2"/>
            <a:endCxn id="15" idx="0"/>
          </p:cNvCxnSpPr>
          <p:nvPr/>
        </p:nvCxnSpPr>
        <p:spPr bwMode="auto">
          <a:xfrm>
            <a:off x="729367" y="1360988"/>
            <a:ext cx="21349" cy="732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498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164" y="180676"/>
            <a:ext cx="8516938" cy="519054"/>
          </a:xfrm>
        </p:spPr>
        <p:txBody>
          <a:bodyPr/>
          <a:lstStyle/>
          <a:p>
            <a:r>
              <a:rPr lang="zh-CN" altLang="en-US" dirty="0"/>
              <a:t>哪些适合我们？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543433" y="1296397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参数调优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543439" y="1859971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分布式缓存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43432" y="2452716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主从复制、读写分离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43431" y="2987276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分区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543435" y="3535133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垂直拆分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43439" y="4064497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水平拆分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43434" y="705863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sp>
        <p:nvSpPr>
          <p:cNvPr id="4" name="下箭头 3"/>
          <p:cNvSpPr/>
          <p:nvPr/>
        </p:nvSpPr>
        <p:spPr bwMode="auto">
          <a:xfrm>
            <a:off x="3401282" y="825329"/>
            <a:ext cx="216131" cy="35661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872" y="2132595"/>
            <a:ext cx="104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31002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 bwMode="auto">
          <a:xfrm>
            <a:off x="7554588" y="1034160"/>
            <a:ext cx="1523149" cy="343590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1" name="标题 160"/>
          <p:cNvSpPr>
            <a:spLocks noGrp="1"/>
          </p:cNvSpPr>
          <p:nvPr>
            <p:ph type="title"/>
          </p:nvPr>
        </p:nvSpPr>
        <p:spPr>
          <a:xfrm>
            <a:off x="333375" y="341314"/>
            <a:ext cx="8516938" cy="377144"/>
          </a:xfrm>
        </p:spPr>
        <p:txBody>
          <a:bodyPr/>
          <a:lstStyle/>
          <a:p>
            <a:r>
              <a:rPr lang="zh-CN" altLang="en-US" dirty="0"/>
              <a:t>服务器架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-HA</a:t>
            </a:r>
            <a:endParaRPr lang="zh-CN" altLang="en-US" dirty="0"/>
          </a:p>
        </p:txBody>
      </p:sp>
      <p:sp>
        <p:nvSpPr>
          <p:cNvPr id="163" name="Text Box 4"/>
          <p:cNvSpPr txBox="1">
            <a:spLocks noChangeArrowheads="1"/>
          </p:cNvSpPr>
          <p:nvPr/>
        </p:nvSpPr>
        <p:spPr bwMode="auto">
          <a:xfrm>
            <a:off x="2492404" y="1076581"/>
            <a:ext cx="1068388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3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4" name="Rectangle 5"/>
          <p:cNvSpPr>
            <a:spLocks noChangeArrowheads="1"/>
          </p:cNvSpPr>
          <p:nvPr/>
        </p:nvSpPr>
        <p:spPr bwMode="auto">
          <a:xfrm>
            <a:off x="4511676" y="979885"/>
            <a:ext cx="2560624" cy="1840238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5" name="Group 6"/>
          <p:cNvGrpSpPr>
            <a:grpSpLocks/>
          </p:cNvGrpSpPr>
          <p:nvPr/>
        </p:nvGrpSpPr>
        <p:grpSpPr bwMode="auto">
          <a:xfrm>
            <a:off x="2790375" y="1335880"/>
            <a:ext cx="1229964" cy="500105"/>
            <a:chOff x="2026" y="1046"/>
            <a:chExt cx="746" cy="426"/>
          </a:xfrm>
        </p:grpSpPr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2124" y="1234"/>
              <a:ext cx="648" cy="2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endParaRPr lang="zh-CN" altLang="en-US" sz="1000" dirty="0">
                <a:solidFill>
                  <a:schemeClr val="tx1"/>
                </a:solidFill>
                <a:cs typeface="Times New Roman" pitchFamily="18" charset="0"/>
              </a:endParaRPr>
            </a:p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Web Extension</a:t>
              </a:r>
              <a:endParaRPr lang="en-US" altLang="zh-CN" sz="1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67" name="Text Box 8"/>
            <p:cNvSpPr txBox="1">
              <a:spLocks noChangeArrowheads="1"/>
            </p:cNvSpPr>
            <p:nvPr/>
          </p:nvSpPr>
          <p:spPr bwMode="auto">
            <a:xfrm>
              <a:off x="2026" y="1046"/>
              <a:ext cx="576" cy="3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Oracle HTTP Server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168" name="Group 9"/>
          <p:cNvGrpSpPr>
            <a:grpSpLocks/>
          </p:cNvGrpSpPr>
          <p:nvPr/>
        </p:nvGrpSpPr>
        <p:grpSpPr bwMode="auto">
          <a:xfrm>
            <a:off x="4690522" y="2338691"/>
            <a:ext cx="1496843" cy="377955"/>
            <a:chOff x="2581" y="2058"/>
            <a:chExt cx="908" cy="322"/>
          </a:xfrm>
        </p:grpSpPr>
        <p:sp>
          <p:nvSpPr>
            <p:cNvPr id="171" name="Text Box 12"/>
            <p:cNvSpPr txBox="1">
              <a:spLocks noChangeArrowheads="1"/>
            </p:cNvSpPr>
            <p:nvPr/>
          </p:nvSpPr>
          <p:spPr bwMode="auto">
            <a:xfrm>
              <a:off x="2581" y="2117"/>
              <a:ext cx="687" cy="2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200" dirty="0" smtClean="0">
                  <a:solidFill>
                    <a:schemeClr val="tx1"/>
                  </a:solidFill>
                  <a:cs typeface="Times New Roman" pitchFamily="18" charset="0"/>
                </a:rPr>
                <a:t>Gateway Server</a:t>
              </a:r>
              <a:endParaRPr lang="en-US" altLang="zh-CN" sz="12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74" name="Line 17"/>
            <p:cNvSpPr>
              <a:spLocks noChangeShapeType="1"/>
            </p:cNvSpPr>
            <p:nvPr/>
          </p:nvSpPr>
          <p:spPr bwMode="black">
            <a:xfrm flipV="1">
              <a:off x="3272" y="2058"/>
              <a:ext cx="2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" name="Rectangle 20"/>
          <p:cNvSpPr>
            <a:spLocks noChangeArrowheads="1"/>
          </p:cNvSpPr>
          <p:nvPr/>
        </p:nvSpPr>
        <p:spPr bwMode="auto">
          <a:xfrm>
            <a:off x="4483100" y="3014662"/>
            <a:ext cx="2594186" cy="14525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3" name="Group 24"/>
          <p:cNvGrpSpPr>
            <a:grpSpLocks/>
          </p:cNvGrpSpPr>
          <p:nvPr/>
        </p:nvGrpSpPr>
        <p:grpSpPr bwMode="auto">
          <a:xfrm>
            <a:off x="7787958" y="3115038"/>
            <a:ext cx="1187450" cy="1169778"/>
            <a:chOff x="3766" y="2141"/>
            <a:chExt cx="720" cy="996"/>
          </a:xfrm>
        </p:grpSpPr>
        <p:grpSp>
          <p:nvGrpSpPr>
            <p:cNvPr id="184" name="Group 25"/>
            <p:cNvGrpSpPr>
              <a:grpSpLocks/>
            </p:cNvGrpSpPr>
            <p:nvPr/>
          </p:nvGrpSpPr>
          <p:grpSpPr bwMode="auto">
            <a:xfrm>
              <a:off x="3766" y="2141"/>
              <a:ext cx="720" cy="686"/>
              <a:chOff x="8820" y="9396"/>
              <a:chExt cx="1800" cy="1716"/>
            </a:xfrm>
          </p:grpSpPr>
          <p:sp>
            <p:nvSpPr>
              <p:cNvPr id="186" name="Rectangle 26"/>
              <p:cNvSpPr>
                <a:spLocks noChangeArrowheads="1"/>
              </p:cNvSpPr>
              <p:nvPr/>
            </p:nvSpPr>
            <p:spPr bwMode="auto">
              <a:xfrm>
                <a:off x="8820" y="9396"/>
                <a:ext cx="1800" cy="17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7" name="Group 27"/>
              <p:cNvGrpSpPr>
                <a:grpSpLocks/>
              </p:cNvGrpSpPr>
              <p:nvPr/>
            </p:nvGrpSpPr>
            <p:grpSpPr bwMode="auto">
              <a:xfrm>
                <a:off x="9000" y="9552"/>
                <a:ext cx="1440" cy="1095"/>
                <a:chOff x="9360" y="7056"/>
                <a:chExt cx="1440" cy="1095"/>
              </a:xfrm>
            </p:grpSpPr>
            <p:sp>
              <p:nvSpPr>
                <p:cNvPr id="189" name="AutoShape 28"/>
                <p:cNvSpPr>
                  <a:spLocks noChangeArrowheads="1"/>
                </p:cNvSpPr>
                <p:nvPr/>
              </p:nvSpPr>
              <p:spPr bwMode="auto">
                <a:xfrm>
                  <a:off x="9360" y="7056"/>
                  <a:ext cx="1440" cy="1092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360" y="7371"/>
                  <a:ext cx="144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7889FB"/>
                    </a:buClr>
                  </a:pPr>
                  <a:r>
                    <a:rPr lang="en-US" altLang="zh-CN" sz="1400" dirty="0" smtClean="0">
                      <a:solidFill>
                        <a:schemeClr val="tx1"/>
                      </a:solidFill>
                      <a:cs typeface="Times New Roman" pitchFamily="18" charset="0"/>
                    </a:rPr>
                    <a:t>database2</a:t>
                  </a:r>
                  <a:endParaRPr lang="en-US" altLang="zh-CN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3851" y="2950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200" dirty="0">
                  <a:solidFill>
                    <a:schemeClr val="tx1"/>
                  </a:solidFill>
                  <a:cs typeface="Times New Roman" pitchFamily="18" charset="0"/>
                </a:rPr>
                <a:t>Machine </a:t>
              </a:r>
              <a:r>
                <a:rPr lang="en-US" altLang="zh-CN" sz="1200" dirty="0" smtClean="0">
                  <a:solidFill>
                    <a:schemeClr val="tx1"/>
                  </a:solidFill>
                  <a:cs typeface="Times New Roman" pitchFamily="18" charset="0"/>
                </a:rPr>
                <a:t>8</a:t>
              </a:r>
              <a:endParaRPr lang="en-US" altLang="zh-CN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191" name="Line 32"/>
          <p:cNvSpPr>
            <a:spLocks noChangeShapeType="1"/>
          </p:cNvSpPr>
          <p:nvPr/>
        </p:nvSpPr>
        <p:spPr bwMode="auto">
          <a:xfrm flipV="1">
            <a:off x="5524501" y="3014661"/>
            <a:ext cx="2030087" cy="10739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33"/>
          <p:cNvSpPr>
            <a:spLocks noChangeShapeType="1"/>
          </p:cNvSpPr>
          <p:nvPr/>
        </p:nvSpPr>
        <p:spPr bwMode="auto">
          <a:xfrm>
            <a:off x="6956418" y="1792257"/>
            <a:ext cx="598170" cy="977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111375" y="1519604"/>
            <a:ext cx="679000" cy="9348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35"/>
          <p:cNvSpPr>
            <a:spLocks noChangeShapeType="1"/>
          </p:cNvSpPr>
          <p:nvPr/>
        </p:nvSpPr>
        <p:spPr bwMode="auto">
          <a:xfrm>
            <a:off x="2151064" y="2434828"/>
            <a:ext cx="685567" cy="94931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6" name="Group 37"/>
          <p:cNvGrpSpPr>
            <a:grpSpLocks/>
          </p:cNvGrpSpPr>
          <p:nvPr/>
        </p:nvGrpSpPr>
        <p:grpSpPr bwMode="auto">
          <a:xfrm>
            <a:off x="250826" y="1433513"/>
            <a:ext cx="917575" cy="850106"/>
            <a:chOff x="643" y="1183"/>
            <a:chExt cx="556" cy="724"/>
          </a:xfrm>
        </p:grpSpPr>
        <p:sp>
          <p:nvSpPr>
            <p:cNvPr id="197" name="Text Box 38"/>
            <p:cNvSpPr txBox="1">
              <a:spLocks noChangeArrowheads="1"/>
            </p:cNvSpPr>
            <p:nvPr/>
          </p:nvSpPr>
          <p:spPr bwMode="auto">
            <a:xfrm>
              <a:off x="643" y="1183"/>
              <a:ext cx="432" cy="3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>
                  <a:solidFill>
                    <a:schemeClr val="tx1"/>
                  </a:solidFill>
                  <a:cs typeface="Times New Roman" pitchFamily="18" charset="0"/>
                </a:rPr>
                <a:t>Client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zh-CN" altLang="en-US" sz="1000">
                  <a:solidFill>
                    <a:schemeClr val="tx1"/>
                  </a:solidFill>
                  <a:cs typeface="Times New Roman" pitchFamily="18" charset="0"/>
                </a:rPr>
                <a:t>浏览器</a:t>
              </a:r>
              <a:r>
                <a:rPr lang="en-US" altLang="zh-CN" sz="100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altLang="zh-CN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98" name="Line 39"/>
            <p:cNvSpPr>
              <a:spLocks noChangeShapeType="1"/>
            </p:cNvSpPr>
            <p:nvPr/>
          </p:nvSpPr>
          <p:spPr bwMode="auto">
            <a:xfrm>
              <a:off x="1057" y="1558"/>
              <a:ext cx="142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9" name="Group 40"/>
          <p:cNvGrpSpPr>
            <a:grpSpLocks/>
          </p:cNvGrpSpPr>
          <p:nvPr/>
        </p:nvGrpSpPr>
        <p:grpSpPr bwMode="auto">
          <a:xfrm>
            <a:off x="7724458" y="1472803"/>
            <a:ext cx="1185862" cy="804963"/>
            <a:chOff x="11679" y="5077"/>
            <a:chExt cx="1800" cy="1716"/>
          </a:xfrm>
        </p:grpSpPr>
        <p:sp>
          <p:nvSpPr>
            <p:cNvPr id="200" name="Rectangle 41"/>
            <p:cNvSpPr>
              <a:spLocks noChangeArrowheads="1"/>
            </p:cNvSpPr>
            <p:nvPr/>
          </p:nvSpPr>
          <p:spPr bwMode="auto">
            <a:xfrm>
              <a:off x="11679" y="5077"/>
              <a:ext cx="1800" cy="17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1" name="Group 42"/>
            <p:cNvGrpSpPr>
              <a:grpSpLocks/>
            </p:cNvGrpSpPr>
            <p:nvPr/>
          </p:nvGrpSpPr>
          <p:grpSpPr bwMode="auto">
            <a:xfrm>
              <a:off x="11792" y="5304"/>
              <a:ext cx="1440" cy="1234"/>
              <a:chOff x="12152" y="2808"/>
              <a:chExt cx="1440" cy="1234"/>
            </a:xfrm>
          </p:grpSpPr>
          <p:sp>
            <p:nvSpPr>
              <p:cNvPr id="203" name="AutoShape 43"/>
              <p:cNvSpPr>
                <a:spLocks noChangeArrowheads="1"/>
              </p:cNvSpPr>
              <p:nvPr/>
            </p:nvSpPr>
            <p:spPr bwMode="auto">
              <a:xfrm>
                <a:off x="12152" y="2808"/>
                <a:ext cx="1440" cy="1092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Text Box 44"/>
              <p:cNvSpPr txBox="1">
                <a:spLocks noChangeArrowheads="1"/>
              </p:cNvSpPr>
              <p:nvPr/>
            </p:nvSpPr>
            <p:spPr bwMode="auto">
              <a:xfrm>
                <a:off x="12152" y="3262"/>
                <a:ext cx="14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400" dirty="0" smtClean="0">
                    <a:solidFill>
                      <a:schemeClr val="tx1"/>
                    </a:solidFill>
                    <a:cs typeface="Times New Roman" pitchFamily="18" charset="0"/>
                  </a:rPr>
                  <a:t>database1</a:t>
                </a:r>
                <a:endParaRPr lang="en-US" altLang="zh-CN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p:grpSp>
      </p:grp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5927725" y="3167063"/>
            <a:ext cx="909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endParaRPr lang="en-US" altLang="zh-CN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06" name="Group 47"/>
          <p:cNvGrpSpPr>
            <a:grpSpLocks/>
          </p:cNvGrpSpPr>
          <p:nvPr/>
        </p:nvGrpSpPr>
        <p:grpSpPr bwMode="auto">
          <a:xfrm>
            <a:off x="8273680" y="2239625"/>
            <a:ext cx="0" cy="851297"/>
            <a:chOff x="4498" y="2654"/>
            <a:chExt cx="248" cy="726"/>
          </a:xfrm>
        </p:grpSpPr>
        <p:sp>
          <p:nvSpPr>
            <p:cNvPr id="207" name="Line 48"/>
            <p:cNvSpPr>
              <a:spLocks noChangeShapeType="1"/>
            </p:cNvSpPr>
            <p:nvPr/>
          </p:nvSpPr>
          <p:spPr bwMode="black">
            <a:xfrm flipH="1">
              <a:off x="4591" y="2654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Text Box 49"/>
            <p:cNvSpPr txBox="1">
              <a:spLocks noChangeArrowheads="1"/>
            </p:cNvSpPr>
            <p:nvPr/>
          </p:nvSpPr>
          <p:spPr bwMode="auto">
            <a:xfrm>
              <a:off x="4498" y="3026"/>
              <a:ext cx="2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900">
                  <a:solidFill>
                    <a:schemeClr val="tx1"/>
                  </a:solidFill>
                  <a:cs typeface="Times New Roman" pitchFamily="18" charset="0"/>
                </a:rPr>
                <a:t>HA</a:t>
              </a:r>
              <a:endParaRPr lang="en-US" altLang="zh-CN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209" name="Group 50"/>
          <p:cNvGrpSpPr>
            <a:grpSpLocks/>
          </p:cNvGrpSpPr>
          <p:nvPr/>
        </p:nvGrpSpPr>
        <p:grpSpPr bwMode="auto">
          <a:xfrm>
            <a:off x="5495268" y="3097846"/>
            <a:ext cx="1423987" cy="1325165"/>
            <a:chOff x="3016" y="2547"/>
            <a:chExt cx="864" cy="1130"/>
          </a:xfrm>
        </p:grpSpPr>
        <p:sp>
          <p:nvSpPr>
            <p:cNvPr id="210" name="Text Box 51"/>
            <p:cNvSpPr txBox="1">
              <a:spLocks noChangeArrowheads="1"/>
            </p:cNvSpPr>
            <p:nvPr/>
          </p:nvSpPr>
          <p:spPr bwMode="auto">
            <a:xfrm>
              <a:off x="3016" y="2547"/>
              <a:ext cx="864" cy="113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endParaRPr lang="zh-CN" altLang="en-US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11" name="Text Box 52"/>
            <p:cNvSpPr txBox="1">
              <a:spLocks noChangeArrowheads="1"/>
            </p:cNvSpPr>
            <p:nvPr/>
          </p:nvSpPr>
          <p:spPr bwMode="auto">
            <a:xfrm>
              <a:off x="3068" y="3309"/>
              <a:ext cx="75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400" dirty="0" err="1" smtClean="0">
                  <a:solidFill>
                    <a:schemeClr val="tx1"/>
                  </a:solidFill>
                  <a:cs typeface="Times New Roman" pitchFamily="18" charset="0"/>
                </a:rPr>
                <a:t>EnterPrise</a:t>
              </a: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cs typeface="Times New Roman" pitchFamily="18" charset="0"/>
                </a:rPr>
                <a:t>Server</a:t>
              </a:r>
            </a:p>
          </p:txBody>
        </p:sp>
        <p:grpSp>
          <p:nvGrpSpPr>
            <p:cNvPr id="213" name="Group 54"/>
            <p:cNvGrpSpPr>
              <a:grpSpLocks/>
            </p:cNvGrpSpPr>
            <p:nvPr/>
          </p:nvGrpSpPr>
          <p:grpSpPr bwMode="auto">
            <a:xfrm>
              <a:off x="3127" y="2773"/>
              <a:ext cx="600" cy="363"/>
              <a:chOff x="2812" y="301"/>
              <a:chExt cx="600" cy="363"/>
            </a:xfrm>
          </p:grpSpPr>
          <p:sp>
            <p:nvSpPr>
              <p:cNvPr id="215" name="Text Box 55"/>
              <p:cNvSpPr txBox="1">
                <a:spLocks noChangeArrowheads="1"/>
              </p:cNvSpPr>
              <p:nvPr/>
            </p:nvSpPr>
            <p:spPr bwMode="auto">
              <a:xfrm>
                <a:off x="2812" y="301"/>
                <a:ext cx="504" cy="267"/>
              </a:xfrm>
              <a:prstGeom prst="rect">
                <a:avLst/>
              </a:prstGeom>
              <a:solidFill>
                <a:srgbClr val="6666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000" dirty="0">
                    <a:solidFill>
                      <a:schemeClr val="tx1"/>
                    </a:solidFill>
                    <a:cs typeface="Times New Roman" pitchFamily="18" charset="0"/>
                  </a:rPr>
                  <a:t>Siebel Server</a:t>
                </a:r>
              </a:p>
            </p:txBody>
          </p:sp>
          <p:sp>
            <p:nvSpPr>
              <p:cNvPr id="216" name="Text Box 56"/>
              <p:cNvSpPr txBox="1">
                <a:spLocks noChangeArrowheads="1"/>
              </p:cNvSpPr>
              <p:nvPr/>
            </p:nvSpPr>
            <p:spPr bwMode="auto">
              <a:xfrm>
                <a:off x="2908" y="397"/>
                <a:ext cx="504" cy="267"/>
              </a:xfrm>
              <a:prstGeom prst="rect">
                <a:avLst/>
              </a:prstGeom>
              <a:solidFill>
                <a:srgbClr val="6666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000" dirty="0" smtClean="0">
                    <a:solidFill>
                      <a:schemeClr val="tx1"/>
                    </a:solidFill>
                    <a:cs typeface="Times New Roman" pitchFamily="18" charset="0"/>
                  </a:rPr>
                  <a:t>Siebel Server</a:t>
                </a:r>
                <a:endParaRPr lang="en-US" altLang="zh-CN" sz="1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p:grpSp>
      </p:grpSp>
      <p:sp>
        <p:nvSpPr>
          <p:cNvPr id="217" name="Line 58"/>
          <p:cNvSpPr>
            <a:spLocks noChangeShapeType="1"/>
          </p:cNvSpPr>
          <p:nvPr/>
        </p:nvSpPr>
        <p:spPr bwMode="black">
          <a:xfrm>
            <a:off x="5844130" y="2550376"/>
            <a:ext cx="343010" cy="548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Line 59"/>
          <p:cNvSpPr>
            <a:spLocks noChangeShapeType="1"/>
          </p:cNvSpPr>
          <p:nvPr/>
        </p:nvSpPr>
        <p:spPr bwMode="auto">
          <a:xfrm>
            <a:off x="4020340" y="1703328"/>
            <a:ext cx="646911" cy="7511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61"/>
          <p:cNvSpPr>
            <a:spLocks noChangeShapeType="1"/>
          </p:cNvSpPr>
          <p:nvPr/>
        </p:nvSpPr>
        <p:spPr bwMode="auto">
          <a:xfrm flipV="1">
            <a:off x="3905017" y="2512814"/>
            <a:ext cx="785504" cy="12387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Text Box 64"/>
          <p:cNvSpPr txBox="1">
            <a:spLocks noChangeArrowheads="1"/>
          </p:cNvSpPr>
          <p:nvPr/>
        </p:nvSpPr>
        <p:spPr bwMode="black">
          <a:xfrm>
            <a:off x="6956418" y="4241006"/>
            <a:ext cx="79851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7889FB"/>
              </a:buClr>
            </a:pPr>
            <a:r>
              <a:rPr lang="zh-CN" altLang="en-US" sz="1400" dirty="0">
                <a:solidFill>
                  <a:schemeClr val="tx1"/>
                </a:solidFill>
                <a:cs typeface="Times New Roman" pitchFamily="18" charset="0"/>
              </a:rPr>
              <a:t>防火墙</a:t>
            </a:r>
          </a:p>
        </p:txBody>
      </p:sp>
      <p:sp>
        <p:nvSpPr>
          <p:cNvPr id="222" name="Text Box 65"/>
          <p:cNvSpPr txBox="1">
            <a:spLocks noChangeArrowheads="1"/>
          </p:cNvSpPr>
          <p:nvPr/>
        </p:nvSpPr>
        <p:spPr bwMode="auto">
          <a:xfrm>
            <a:off x="1192214" y="2256235"/>
            <a:ext cx="949325" cy="51315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>
                <a:solidFill>
                  <a:schemeClr val="tx1"/>
                </a:solidFill>
                <a:cs typeface="Times New Roman" pitchFamily="18" charset="0"/>
              </a:rPr>
              <a:t>Network Dispatcher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  <a:t>Primary</a:t>
            </a:r>
            <a:b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  <a:t>(Edge Component)</a:t>
            </a:r>
            <a:endParaRPr lang="en-US" altLang="zh-CN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3" name="Text Box 66"/>
          <p:cNvSpPr txBox="1">
            <a:spLocks noChangeArrowheads="1"/>
          </p:cNvSpPr>
          <p:nvPr/>
        </p:nvSpPr>
        <p:spPr bwMode="auto">
          <a:xfrm>
            <a:off x="1192214" y="3163491"/>
            <a:ext cx="949325" cy="51315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>
                <a:solidFill>
                  <a:schemeClr val="tx1"/>
                </a:solidFill>
                <a:cs typeface="Times New Roman" pitchFamily="18" charset="0"/>
              </a:rPr>
              <a:t>Network Dispatcher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  <a:t>Backup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  <a:t>(Edge Component)</a:t>
            </a:r>
            <a:endParaRPr lang="en-US" altLang="zh-CN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4" name="Line 67"/>
          <p:cNvSpPr>
            <a:spLocks noChangeShapeType="1"/>
          </p:cNvSpPr>
          <p:nvPr/>
        </p:nvSpPr>
        <p:spPr bwMode="black">
          <a:xfrm flipH="1">
            <a:off x="1673225" y="2776538"/>
            <a:ext cx="0" cy="369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Text Box 68"/>
          <p:cNvSpPr txBox="1">
            <a:spLocks noChangeArrowheads="1"/>
          </p:cNvSpPr>
          <p:nvPr/>
        </p:nvSpPr>
        <p:spPr bwMode="auto">
          <a:xfrm>
            <a:off x="1682750" y="2890838"/>
            <a:ext cx="407988" cy="1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>
                <a:solidFill>
                  <a:schemeClr val="tx1"/>
                </a:solidFill>
                <a:cs typeface="Times New Roman" pitchFamily="18" charset="0"/>
              </a:rPr>
              <a:t>HA</a:t>
            </a:r>
            <a:endParaRPr lang="en-US" altLang="zh-CN" sz="140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6" name="Text Box 69"/>
          <p:cNvSpPr txBox="1">
            <a:spLocks noChangeArrowheads="1"/>
          </p:cNvSpPr>
          <p:nvPr/>
        </p:nvSpPr>
        <p:spPr bwMode="auto">
          <a:xfrm>
            <a:off x="1189039" y="2030017"/>
            <a:ext cx="1068387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1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7" name="Text Box 70"/>
          <p:cNvSpPr txBox="1">
            <a:spLocks noChangeArrowheads="1"/>
          </p:cNvSpPr>
          <p:nvPr/>
        </p:nvSpPr>
        <p:spPr bwMode="auto">
          <a:xfrm>
            <a:off x="1163638" y="3900928"/>
            <a:ext cx="1066800" cy="32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>
                <a:solidFill>
                  <a:schemeClr val="tx1"/>
                </a:solidFill>
                <a:cs typeface="Times New Roman" pitchFamily="18" charset="0"/>
              </a:rPr>
              <a:t>Machine 2</a:t>
            </a:r>
            <a:endParaRPr lang="en-US" altLang="zh-CN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28" name="Group 62"/>
          <p:cNvGrpSpPr>
            <a:grpSpLocks/>
          </p:cNvGrpSpPr>
          <p:nvPr/>
        </p:nvGrpSpPr>
        <p:grpSpPr bwMode="auto">
          <a:xfrm>
            <a:off x="569914" y="1206104"/>
            <a:ext cx="796925" cy="3376781"/>
            <a:chOff x="668" y="859"/>
            <a:chExt cx="484" cy="2878"/>
          </a:xfrm>
        </p:grpSpPr>
        <p:sp>
          <p:nvSpPr>
            <p:cNvPr id="229" name="Rectangle 63"/>
            <p:cNvSpPr>
              <a:spLocks noChangeArrowheads="1"/>
            </p:cNvSpPr>
            <p:nvPr/>
          </p:nvSpPr>
          <p:spPr bwMode="black">
            <a:xfrm>
              <a:off x="941" y="859"/>
              <a:ext cx="56" cy="2606"/>
            </a:xfrm>
            <a:prstGeom prst="rect">
              <a:avLst/>
            </a:prstGeom>
            <a:solidFill>
              <a:srgbClr val="800000">
                <a:alpha val="7294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Text Box 64"/>
            <p:cNvSpPr txBox="1">
              <a:spLocks noChangeArrowheads="1"/>
            </p:cNvSpPr>
            <p:nvPr/>
          </p:nvSpPr>
          <p:spPr bwMode="black">
            <a:xfrm>
              <a:off x="668" y="3511"/>
              <a:ext cx="48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50000"/>
                </a:spcBef>
                <a:buClr>
                  <a:srgbClr val="7889FB"/>
                </a:buClr>
              </a:pPr>
              <a:r>
                <a:rPr lang="zh-CN" altLang="en-US" sz="1400">
                  <a:solidFill>
                    <a:schemeClr val="tx1"/>
                  </a:solidFill>
                  <a:cs typeface="Times New Roman" pitchFamily="18" charset="0"/>
                </a:rPr>
                <a:t>防火墙</a:t>
              </a:r>
            </a:p>
          </p:txBody>
        </p:sp>
      </p:grpSp>
      <p:cxnSp>
        <p:nvCxnSpPr>
          <p:cNvPr id="231" name="直接连接符 35"/>
          <p:cNvCxnSpPr>
            <a:cxnSpLocks noChangeShapeType="1"/>
            <a:stCxn id="224" idx="1"/>
            <a:endCxn id="224" idx="1"/>
          </p:cNvCxnSpPr>
          <p:nvPr/>
        </p:nvCxnSpPr>
        <p:spPr bwMode="auto">
          <a:xfrm>
            <a:off x="1673225" y="3145631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TextBox 76"/>
          <p:cNvSpPr txBox="1">
            <a:spLocks noChangeArrowheads="1"/>
          </p:cNvSpPr>
          <p:nvPr/>
        </p:nvSpPr>
        <p:spPr bwMode="auto">
          <a:xfrm>
            <a:off x="7680326" y="1259682"/>
            <a:ext cx="873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200" dirty="0">
                <a:solidFill>
                  <a:schemeClr val="tx1"/>
                </a:solidFill>
              </a:rPr>
              <a:t>Machine </a:t>
            </a:r>
            <a:r>
              <a:rPr lang="en-US" altLang="zh-CN" sz="1200" dirty="0" smtClean="0">
                <a:solidFill>
                  <a:schemeClr val="tx1"/>
                </a:solidFill>
              </a:rPr>
              <a:t>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3" name="Group 62"/>
          <p:cNvGrpSpPr>
            <a:grpSpLocks/>
          </p:cNvGrpSpPr>
          <p:nvPr/>
        </p:nvGrpSpPr>
        <p:grpSpPr bwMode="auto">
          <a:xfrm>
            <a:off x="1903642" y="1206104"/>
            <a:ext cx="796925" cy="3376781"/>
            <a:chOff x="668" y="859"/>
            <a:chExt cx="484" cy="2878"/>
          </a:xfrm>
        </p:grpSpPr>
        <p:sp>
          <p:nvSpPr>
            <p:cNvPr id="234" name="Rectangle 63"/>
            <p:cNvSpPr>
              <a:spLocks noChangeArrowheads="1"/>
            </p:cNvSpPr>
            <p:nvPr/>
          </p:nvSpPr>
          <p:spPr bwMode="black">
            <a:xfrm>
              <a:off x="941" y="859"/>
              <a:ext cx="56" cy="2606"/>
            </a:xfrm>
            <a:prstGeom prst="rect">
              <a:avLst/>
            </a:prstGeom>
            <a:solidFill>
              <a:srgbClr val="800000">
                <a:alpha val="72940"/>
              </a:srgbClr>
            </a:solidFill>
            <a:ln w="9525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35" name="Text Box 64"/>
            <p:cNvSpPr txBox="1">
              <a:spLocks noChangeArrowheads="1"/>
            </p:cNvSpPr>
            <p:nvPr/>
          </p:nvSpPr>
          <p:spPr bwMode="black">
            <a:xfrm>
              <a:off x="668" y="3511"/>
              <a:ext cx="48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50000"/>
                </a:spcBef>
                <a:buClr>
                  <a:srgbClr val="7889FB"/>
                </a:buClr>
              </a:pPr>
              <a:r>
                <a:rPr lang="zh-CN" altLang="en-US" sz="1400">
                  <a:solidFill>
                    <a:schemeClr val="tx1"/>
                  </a:solidFill>
                  <a:cs typeface="Times New Roman" pitchFamily="18" charset="0"/>
                </a:rPr>
                <a:t>防火墙</a:t>
              </a:r>
            </a:p>
          </p:txBody>
        </p:sp>
      </p:grpSp>
      <p:sp>
        <p:nvSpPr>
          <p:cNvPr id="236" name="Rectangle 63"/>
          <p:cNvSpPr>
            <a:spLocks noChangeArrowheads="1"/>
          </p:cNvSpPr>
          <p:nvPr/>
        </p:nvSpPr>
        <p:spPr bwMode="black">
          <a:xfrm>
            <a:off x="7331068" y="1235869"/>
            <a:ext cx="92075" cy="3057525"/>
          </a:xfrm>
          <a:prstGeom prst="rect">
            <a:avLst/>
          </a:prstGeom>
          <a:solidFill>
            <a:srgbClr val="800000">
              <a:alpha val="72940"/>
            </a:srgbClr>
          </a:solidFill>
          <a:ln w="9525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37" name="TextBox 80"/>
          <p:cNvSpPr txBox="1">
            <a:spLocks noChangeArrowheads="1"/>
          </p:cNvSpPr>
          <p:nvPr/>
        </p:nvSpPr>
        <p:spPr bwMode="auto">
          <a:xfrm>
            <a:off x="1447800" y="4612482"/>
            <a:ext cx="1710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dirty="0" err="1" smtClean="0">
                <a:solidFill>
                  <a:schemeClr val="tx1"/>
                </a:solidFill>
                <a:latin typeface="宋体" charset="-122"/>
              </a:rPr>
              <a:t>在</a:t>
            </a:r>
            <a:r>
              <a:rPr lang="en-US" altLang="zh-CN" sz="1400" dirty="0" err="1">
                <a:solidFill>
                  <a:schemeClr val="tx1"/>
                </a:solidFill>
                <a:latin typeface="宋体" charset="-122"/>
              </a:rPr>
              <a:t>DMZ区有该</a:t>
            </a:r>
            <a:r>
              <a:rPr lang="zh-CN" altLang="en-US" sz="1400" dirty="0">
                <a:solidFill>
                  <a:schemeClr val="tx1"/>
                </a:solidFill>
                <a:cs typeface="Times New Roman" pitchFamily="18" charset="0"/>
              </a:rPr>
              <a:t>防火墙</a:t>
            </a:r>
            <a:endParaRPr lang="zh-CN" altLang="en-US" sz="14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38" name="TextBox 81"/>
          <p:cNvSpPr txBox="1">
            <a:spLocks noChangeArrowheads="1"/>
          </p:cNvSpPr>
          <p:nvPr/>
        </p:nvSpPr>
        <p:spPr bwMode="auto">
          <a:xfrm>
            <a:off x="6008689" y="4560094"/>
            <a:ext cx="18004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dirty="0" smtClean="0">
                <a:solidFill>
                  <a:schemeClr val="tx1"/>
                </a:solidFill>
                <a:latin typeface="宋体" charset="-122"/>
              </a:rPr>
              <a:t>在 </a:t>
            </a:r>
            <a:r>
              <a:rPr lang="en-US" altLang="zh-CN" sz="1400" dirty="0" err="1">
                <a:solidFill>
                  <a:schemeClr val="tx1"/>
                </a:solidFill>
                <a:latin typeface="宋体" charset="-122"/>
              </a:rPr>
              <a:t>DMZ区有该</a:t>
            </a:r>
            <a:r>
              <a:rPr lang="zh-CN" altLang="en-US" sz="1400" dirty="0">
                <a:solidFill>
                  <a:schemeClr val="tx1"/>
                </a:solidFill>
                <a:cs typeface="Times New Roman" pitchFamily="18" charset="0"/>
              </a:rPr>
              <a:t>防火墙</a:t>
            </a:r>
            <a:endParaRPr lang="zh-CN" altLang="en-US" sz="1400" dirty="0">
              <a:solidFill>
                <a:schemeClr val="tx1"/>
              </a:solidFill>
              <a:latin typeface="宋体" charset="-122"/>
            </a:endParaRPr>
          </a:p>
        </p:txBody>
      </p:sp>
      <p:grpSp>
        <p:nvGrpSpPr>
          <p:cNvPr id="239" name="Group 6"/>
          <p:cNvGrpSpPr>
            <a:grpSpLocks/>
          </p:cNvGrpSpPr>
          <p:nvPr/>
        </p:nvGrpSpPr>
        <p:grpSpPr bwMode="auto">
          <a:xfrm>
            <a:off x="2675053" y="3384144"/>
            <a:ext cx="1229964" cy="500105"/>
            <a:chOff x="2026" y="1046"/>
            <a:chExt cx="746" cy="426"/>
          </a:xfrm>
        </p:grpSpPr>
        <p:sp>
          <p:nvSpPr>
            <p:cNvPr id="240" name="Text Box 7"/>
            <p:cNvSpPr txBox="1">
              <a:spLocks noChangeArrowheads="1"/>
            </p:cNvSpPr>
            <p:nvPr/>
          </p:nvSpPr>
          <p:spPr bwMode="auto">
            <a:xfrm>
              <a:off x="2124" y="1234"/>
              <a:ext cx="648" cy="2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endParaRPr lang="zh-CN" altLang="en-US" sz="1000" dirty="0">
                <a:solidFill>
                  <a:schemeClr val="tx1"/>
                </a:solidFill>
                <a:cs typeface="Times New Roman" pitchFamily="18" charset="0"/>
              </a:endParaRPr>
            </a:p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Web Extension</a:t>
              </a:r>
              <a:endParaRPr lang="en-US" altLang="zh-CN" sz="1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41" name="Text Box 8"/>
            <p:cNvSpPr txBox="1">
              <a:spLocks noChangeArrowheads="1"/>
            </p:cNvSpPr>
            <p:nvPr/>
          </p:nvSpPr>
          <p:spPr bwMode="auto">
            <a:xfrm>
              <a:off x="2026" y="1046"/>
              <a:ext cx="576" cy="3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Oracle HTTP Server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242" name="Text Box 4"/>
          <p:cNvSpPr txBox="1">
            <a:spLocks noChangeArrowheads="1"/>
          </p:cNvSpPr>
          <p:nvPr/>
        </p:nvSpPr>
        <p:spPr bwMode="auto">
          <a:xfrm>
            <a:off x="2731019" y="3978474"/>
            <a:ext cx="1068388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4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3" name="Text Box 4"/>
          <p:cNvSpPr txBox="1">
            <a:spLocks noChangeArrowheads="1"/>
          </p:cNvSpPr>
          <p:nvPr/>
        </p:nvSpPr>
        <p:spPr bwMode="auto">
          <a:xfrm>
            <a:off x="4962525" y="4513660"/>
            <a:ext cx="1068388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4" name="Text Box 4"/>
          <p:cNvSpPr txBox="1">
            <a:spLocks noChangeArrowheads="1"/>
          </p:cNvSpPr>
          <p:nvPr/>
        </p:nvSpPr>
        <p:spPr bwMode="auto">
          <a:xfrm>
            <a:off x="5135547" y="717180"/>
            <a:ext cx="1068388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5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6" name="Text Box 51"/>
          <p:cNvSpPr txBox="1">
            <a:spLocks noChangeArrowheads="1"/>
          </p:cNvSpPr>
          <p:nvPr/>
        </p:nvSpPr>
        <p:spPr bwMode="auto">
          <a:xfrm>
            <a:off x="5478444" y="1013606"/>
            <a:ext cx="1423987" cy="1325165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endParaRPr lang="zh-CN" altLang="en-US" sz="140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7" name="Text Box 52"/>
          <p:cNvSpPr txBox="1">
            <a:spLocks noChangeArrowheads="1"/>
          </p:cNvSpPr>
          <p:nvPr/>
        </p:nvSpPr>
        <p:spPr bwMode="auto">
          <a:xfrm>
            <a:off x="5564147" y="1907213"/>
            <a:ext cx="1245989" cy="35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cs typeface="Times New Roman" pitchFamily="18" charset="0"/>
              </a:rPr>
              <a:t>EnterPrise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Server</a:t>
            </a:r>
          </a:p>
        </p:txBody>
      </p:sp>
      <p:sp>
        <p:nvSpPr>
          <p:cNvPr id="248" name="Text Box 55"/>
          <p:cNvSpPr txBox="1">
            <a:spLocks noChangeArrowheads="1"/>
          </p:cNvSpPr>
          <p:nvPr/>
        </p:nvSpPr>
        <p:spPr bwMode="auto">
          <a:xfrm>
            <a:off x="5661387" y="1278638"/>
            <a:ext cx="830659" cy="313115"/>
          </a:xfrm>
          <a:prstGeom prst="rect">
            <a:avLst/>
          </a:prstGeom>
          <a:solidFill>
            <a:srgbClr val="6666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>
                <a:solidFill>
                  <a:schemeClr val="tx1"/>
                </a:solidFill>
                <a:cs typeface="Times New Roman" pitchFamily="18" charset="0"/>
              </a:rPr>
              <a:t>Siebel Server</a:t>
            </a:r>
          </a:p>
        </p:txBody>
      </p:sp>
      <p:sp>
        <p:nvSpPr>
          <p:cNvPr id="249" name="Text Box 56"/>
          <p:cNvSpPr txBox="1">
            <a:spLocks noChangeArrowheads="1"/>
          </p:cNvSpPr>
          <p:nvPr/>
        </p:nvSpPr>
        <p:spPr bwMode="auto">
          <a:xfrm>
            <a:off x="5819608" y="1391218"/>
            <a:ext cx="830659" cy="313115"/>
          </a:xfrm>
          <a:prstGeom prst="rect">
            <a:avLst/>
          </a:prstGeom>
          <a:solidFill>
            <a:srgbClr val="6666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 smtClean="0">
                <a:solidFill>
                  <a:schemeClr val="tx1"/>
                </a:solidFill>
                <a:cs typeface="Times New Roman" pitchFamily="18" charset="0"/>
              </a:rPr>
              <a:t>Siebel Server</a:t>
            </a:r>
            <a:endParaRPr lang="en-US" altLang="zh-CN" sz="1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6508869" y="534889"/>
            <a:ext cx="0" cy="3426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7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1586893" y="414339"/>
            <a:ext cx="6921500" cy="719137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3810886"/>
              </p:ext>
            </p:extLst>
          </p:nvPr>
        </p:nvGraphicFramePr>
        <p:xfrm>
          <a:off x="1958889" y="7181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9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777" y="155008"/>
            <a:ext cx="8516938" cy="461876"/>
          </a:xfrm>
        </p:spPr>
        <p:txBody>
          <a:bodyPr/>
          <a:lstStyle/>
          <a:p>
            <a:r>
              <a:rPr lang="zh-CN" altLang="en-US" dirty="0" smtClean="0"/>
              <a:t>互联网公司的服务器架构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662313" y="3910528"/>
            <a:ext cx="1194447" cy="700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94179" y="4025931"/>
            <a:ext cx="1238522" cy="699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文件服务器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698653" y="2197415"/>
            <a:ext cx="2334048" cy="11331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应用服务器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843748" y="2485977"/>
            <a:ext cx="2354711" cy="1139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应用服务器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2341" y="2093028"/>
            <a:ext cx="1276749" cy="6422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0354" y="2158971"/>
            <a:ext cx="1292583" cy="7510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负载均衡服务器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Nginx</a:t>
            </a:r>
            <a:r>
              <a:rPr lang="en-US" altLang="zh-CN" sz="1100" dirty="0" smtClean="0"/>
              <a:t>/LVS/HA proxy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341330" y="650440"/>
            <a:ext cx="1582800" cy="538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58461" y="762576"/>
            <a:ext cx="1582800" cy="538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B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01509" y="840404"/>
            <a:ext cx="1055716" cy="5205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客户端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098331" y="2866077"/>
            <a:ext cx="1452725" cy="434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应用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4516" y="3300777"/>
            <a:ext cx="178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本地缓存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352864" y="2534510"/>
            <a:ext cx="1345395" cy="904766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418977" y="2604280"/>
            <a:ext cx="1600558" cy="973495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数据库服务器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6" name="圆柱形 25"/>
          <p:cNvSpPr/>
          <p:nvPr/>
        </p:nvSpPr>
        <p:spPr bwMode="auto">
          <a:xfrm>
            <a:off x="6656147" y="2875659"/>
            <a:ext cx="1042112" cy="56361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数据库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349674" y="3830206"/>
            <a:ext cx="1431588" cy="8034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51166" y="3910528"/>
            <a:ext cx="1603396" cy="8147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rgbClr val="FF0000"/>
                </a:solidFill>
              </a:rPr>
              <a:t>分布式缓存服务器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Redis</a:t>
            </a:r>
            <a:r>
              <a:rPr lang="en-US" altLang="zh-CN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Memcache</a:t>
            </a:r>
            <a:r>
              <a:rPr lang="en-US" altLang="zh-CN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T</a:t>
            </a:r>
            <a:r>
              <a:rPr lang="en-US" altLang="zh-CN" sz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air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7784" y="1000023"/>
            <a:ext cx="1956540" cy="448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分布</a:t>
            </a:r>
            <a:r>
              <a:rPr lang="zh-CN" altLang="en-US" sz="1200" dirty="0" smtClean="0">
                <a:solidFill>
                  <a:srgbClr val="FF0000"/>
                </a:solidFill>
              </a:rPr>
              <a:t>式调度服务器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Dubbo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228619" y="738263"/>
            <a:ext cx="1650005" cy="2242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用</a:t>
            </a:r>
            <a:r>
              <a:rPr lang="zh-CN" altLang="en-US" sz="1200" dirty="0" smtClean="0">
                <a:solidFill>
                  <a:srgbClr val="FF0000"/>
                </a:solidFill>
              </a:rPr>
              <a:t>户服务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19256" y="1112159"/>
            <a:ext cx="1650005" cy="2242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订</a:t>
            </a:r>
            <a:r>
              <a:rPr lang="zh-CN" altLang="en-US" sz="1200" dirty="0" smtClean="0">
                <a:solidFill>
                  <a:srgbClr val="FF0000"/>
                </a:solidFill>
              </a:rPr>
              <a:t>单服务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228619" y="1471959"/>
            <a:ext cx="1650005" cy="2242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rgbClr val="FF0000"/>
                </a:solidFill>
              </a:rPr>
              <a:t>支</a:t>
            </a:r>
            <a:r>
              <a:rPr lang="zh-CN" altLang="en-US" sz="1200" dirty="0" smtClean="0">
                <a:solidFill>
                  <a:srgbClr val="FF0000"/>
                </a:solidFill>
              </a:rPr>
              <a:t>付服务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730060" y="1524240"/>
            <a:ext cx="1636071" cy="405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消息队列服务器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7" name="直接箭头连接符 36"/>
          <p:cNvCxnSpPr>
            <a:stCxn id="16" idx="3"/>
            <a:endCxn id="14" idx="1"/>
          </p:cNvCxnSpPr>
          <p:nvPr/>
        </p:nvCxnSpPr>
        <p:spPr bwMode="auto">
          <a:xfrm>
            <a:off x="1492937" y="2534510"/>
            <a:ext cx="1350811" cy="520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16" idx="3"/>
            <a:endCxn id="13" idx="1"/>
          </p:cNvCxnSpPr>
          <p:nvPr/>
        </p:nvCxnSpPr>
        <p:spPr bwMode="auto">
          <a:xfrm>
            <a:off x="1492937" y="2534510"/>
            <a:ext cx="1205716" cy="229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>
            <a:stCxn id="16" idx="3"/>
            <a:endCxn id="19" idx="1"/>
          </p:cNvCxnSpPr>
          <p:nvPr/>
        </p:nvCxnSpPr>
        <p:spPr bwMode="auto">
          <a:xfrm flipV="1">
            <a:off x="1492937" y="919771"/>
            <a:ext cx="848393" cy="1614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14" idx="3"/>
            <a:endCxn id="24" idx="1"/>
          </p:cNvCxnSpPr>
          <p:nvPr/>
        </p:nvCxnSpPr>
        <p:spPr bwMode="auto">
          <a:xfrm flipV="1">
            <a:off x="5198459" y="2986893"/>
            <a:ext cx="1154405" cy="68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20" idx="3"/>
            <a:endCxn id="29" idx="1"/>
          </p:cNvCxnSpPr>
          <p:nvPr/>
        </p:nvCxnSpPr>
        <p:spPr bwMode="auto">
          <a:xfrm>
            <a:off x="4041261" y="1031907"/>
            <a:ext cx="676523" cy="192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29" idx="3"/>
            <a:endCxn id="30" idx="1"/>
          </p:cNvCxnSpPr>
          <p:nvPr/>
        </p:nvCxnSpPr>
        <p:spPr bwMode="auto">
          <a:xfrm flipV="1">
            <a:off x="6674324" y="850400"/>
            <a:ext cx="554295" cy="373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29" idx="3"/>
            <a:endCxn id="31" idx="1"/>
          </p:cNvCxnSpPr>
          <p:nvPr/>
        </p:nvCxnSpPr>
        <p:spPr bwMode="auto">
          <a:xfrm>
            <a:off x="6674324" y="1224296"/>
            <a:ext cx="5449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29" idx="3"/>
            <a:endCxn id="32" idx="1"/>
          </p:cNvCxnSpPr>
          <p:nvPr/>
        </p:nvCxnSpPr>
        <p:spPr bwMode="auto">
          <a:xfrm>
            <a:off x="6674324" y="1224296"/>
            <a:ext cx="554295" cy="35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2778" y="3733798"/>
            <a:ext cx="1194447" cy="700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01509" y="3871790"/>
            <a:ext cx="1238522" cy="699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邮</a:t>
            </a:r>
            <a:r>
              <a:rPr lang="zh-CN" altLang="en-US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件服务器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861238" y="3877019"/>
            <a:ext cx="1194447" cy="700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022187" y="3992422"/>
            <a:ext cx="1238522" cy="699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流媒</a:t>
            </a:r>
            <a:r>
              <a:rPr lang="zh-CN" altLang="en-US" sz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pitchFamily="34" charset="0"/>
              </a:rPr>
              <a:t>体服务器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35" name="直接箭头连接符 134"/>
          <p:cNvCxnSpPr>
            <a:endCxn id="33" idx="0"/>
          </p:cNvCxnSpPr>
          <p:nvPr/>
        </p:nvCxnSpPr>
        <p:spPr bwMode="auto">
          <a:xfrm>
            <a:off x="3190553" y="1304931"/>
            <a:ext cx="357543" cy="219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7" name="直接箭头连接符 136"/>
          <p:cNvCxnSpPr>
            <a:stCxn id="33" idx="2"/>
            <a:endCxn id="13" idx="0"/>
          </p:cNvCxnSpPr>
          <p:nvPr/>
        </p:nvCxnSpPr>
        <p:spPr bwMode="auto">
          <a:xfrm>
            <a:off x="3548096" y="1930039"/>
            <a:ext cx="317581" cy="267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3" name="直接箭头连接符 142"/>
          <p:cNvCxnSpPr>
            <a:stCxn id="21" idx="2"/>
            <a:endCxn id="15" idx="0"/>
          </p:cNvCxnSpPr>
          <p:nvPr/>
        </p:nvCxnSpPr>
        <p:spPr bwMode="auto">
          <a:xfrm>
            <a:off x="729367" y="1360988"/>
            <a:ext cx="21349" cy="732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88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206086"/>
            <a:ext cx="8516938" cy="722312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库出现</a:t>
            </a:r>
            <a:r>
              <a:rPr lang="zh-CN" altLang="zh-CN" dirty="0" smtClean="0"/>
              <a:t>性</a:t>
            </a:r>
            <a:r>
              <a:rPr lang="zh-CN" altLang="zh-CN" dirty="0" smtClean="0"/>
              <a:t>能瓶颈</a:t>
            </a:r>
            <a:r>
              <a:rPr lang="zh-CN" altLang="en-US" dirty="0"/>
              <a:t>怎</a:t>
            </a:r>
            <a:r>
              <a:rPr lang="zh-CN" altLang="en-US" dirty="0" smtClean="0"/>
              <a:t>么处理？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33374" y="778658"/>
            <a:ext cx="4683083" cy="28418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/>
              <a:t>系统或服务器级别的解决方案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增大服务器的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增加内存条。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增加硬盘个数，对硬盘做</a:t>
            </a:r>
            <a:r>
              <a:rPr lang="en-US" altLang="zh-CN" dirty="0"/>
              <a:t>Raid5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4)	</a:t>
            </a:r>
            <a:r>
              <a:rPr lang="zh-CN" altLang="en-US" dirty="0"/>
              <a:t>使用商用软件</a:t>
            </a:r>
            <a:endParaRPr lang="en-US" altLang="zh-CN" dirty="0"/>
          </a:p>
          <a:p>
            <a:r>
              <a:rPr lang="en-US" altLang="zh-CN" dirty="0"/>
              <a:t>5)	</a:t>
            </a:r>
            <a:r>
              <a:rPr lang="zh-CN" altLang="en-US" dirty="0"/>
              <a:t>增加到二块网卡。</a:t>
            </a:r>
          </a:p>
          <a:p>
            <a:r>
              <a:rPr lang="en-US" altLang="zh-CN" dirty="0"/>
              <a:t>6)	</a:t>
            </a:r>
            <a:r>
              <a:rPr lang="zh-CN" altLang="en-US" dirty="0"/>
              <a:t>聘请系统架构师优化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</a:p>
          <a:p>
            <a:r>
              <a:rPr lang="en-US" altLang="zh-CN" dirty="0"/>
              <a:t>7)	</a:t>
            </a:r>
            <a:r>
              <a:rPr lang="zh-CN" altLang="en-US" dirty="0"/>
              <a:t>甚至花高价直接购买高性能服务器</a:t>
            </a:r>
          </a:p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5980671" y="667265"/>
            <a:ext cx="2743199" cy="2483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/>
              <a:t>单台服务器纵向扩展的方便之处：</a:t>
            </a:r>
            <a:endParaRPr lang="en-US" altLang="zh-CN" b="1" dirty="0"/>
          </a:p>
          <a:p>
            <a:r>
              <a:rPr lang="zh-CN" altLang="en-US" dirty="0"/>
              <a:t>维护</a:t>
            </a:r>
            <a:endParaRPr lang="en-US" altLang="zh-CN" dirty="0"/>
          </a:p>
          <a:p>
            <a:r>
              <a:rPr lang="zh-CN" altLang="en-US" dirty="0"/>
              <a:t>发版</a:t>
            </a:r>
            <a:endParaRPr lang="en-US" altLang="zh-CN" dirty="0"/>
          </a:p>
          <a:p>
            <a:r>
              <a:rPr lang="zh-CN" altLang="en-US" dirty="0"/>
              <a:t>备份</a:t>
            </a:r>
            <a:endParaRPr lang="en-US" altLang="zh-CN" dirty="0"/>
          </a:p>
          <a:p>
            <a:r>
              <a:rPr lang="zh-CN" altLang="en-US" dirty="0"/>
              <a:t>恢复</a:t>
            </a:r>
            <a:endParaRPr lang="en-US" altLang="zh-CN" dirty="0"/>
          </a:p>
          <a:p>
            <a:r>
              <a:rPr lang="zh-CN" altLang="en-US" dirty="0"/>
              <a:t>数据库脚本编写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1704973" y="4096696"/>
            <a:ext cx="5647297" cy="556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随着业务的不断增加，服务器性能很快又到达瓶颈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6833288" y="3101458"/>
            <a:ext cx="2202378" cy="1038144"/>
          </a:xfrm>
          <a:prstGeom prst="wedgeEllipseCallout">
            <a:avLst>
              <a:gd name="adj1" fmla="val -29030"/>
              <a:gd name="adj2" fmla="val -779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存在的问题：</a:t>
            </a:r>
            <a:endParaRPr lang="en-US" altLang="zh-CN" b="1" dirty="0"/>
          </a:p>
          <a:p>
            <a:r>
              <a:rPr lang="zh-CN" altLang="en-US" dirty="0"/>
              <a:t>单点、瓶颈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164" y="180676"/>
            <a:ext cx="8516938" cy="519054"/>
          </a:xfrm>
        </p:spPr>
        <p:txBody>
          <a:bodyPr/>
          <a:lstStyle/>
          <a:p>
            <a:r>
              <a:rPr lang="zh-CN" altLang="en-US" dirty="0"/>
              <a:t>数据库出现</a:t>
            </a:r>
            <a:r>
              <a:rPr lang="zh-CN" altLang="zh-CN" dirty="0"/>
              <a:t>性能瓶颈</a:t>
            </a:r>
            <a:r>
              <a:rPr lang="zh-CN" altLang="en-US" dirty="0"/>
              <a:t>怎么处理？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543433" y="1296397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参数调优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543439" y="1859971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分布式缓存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43432" y="2452716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主从复制、读写分离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43431" y="2987276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分区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543435" y="3535133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垂直拆分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43439" y="4064497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水平拆分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43434" y="705863"/>
            <a:ext cx="3262441" cy="457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sp>
        <p:nvSpPr>
          <p:cNvPr id="4" name="下箭头 3"/>
          <p:cNvSpPr/>
          <p:nvPr/>
        </p:nvSpPr>
        <p:spPr bwMode="auto">
          <a:xfrm>
            <a:off x="3401282" y="825329"/>
            <a:ext cx="216131" cy="35661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872" y="2132595"/>
            <a:ext cx="104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26391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FD4"/>
                </a:solidFill>
              </a:rPr>
              <a:t>主从复</a:t>
            </a:r>
            <a:r>
              <a:rPr lang="zh-CN" altLang="en-US" dirty="0" smtClean="0">
                <a:solidFill>
                  <a:srgbClr val="008FD4"/>
                </a:solidFill>
              </a:rPr>
              <a:t>制</a:t>
            </a:r>
            <a:endParaRPr lang="zh-CN" altLang="en-US" dirty="0">
              <a:solidFill>
                <a:srgbClr val="008FD4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3410005"/>
              </p:ext>
            </p:extLst>
          </p:nvPr>
        </p:nvGraphicFramePr>
        <p:xfrm>
          <a:off x="333375" y="928688"/>
          <a:ext cx="849153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0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复制原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相通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3" y="889058"/>
            <a:ext cx="7257184" cy="372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9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3073</TotalTime>
  <Pages>0</Pages>
  <Words>1902</Words>
  <Characters>0</Characters>
  <Application>Microsoft Office PowerPoint</Application>
  <DocSecurity>0</DocSecurity>
  <PresentationFormat>全屏显示(16:9)</PresentationFormat>
  <Lines>0</Lines>
  <Paragraphs>442</Paragraphs>
  <Slides>27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ZTE-内部公开-16X9</vt:lpstr>
      <vt:lpstr>目录</vt:lpstr>
      <vt:lpstr>正文</vt:lpstr>
      <vt:lpstr>封底</vt:lpstr>
      <vt:lpstr>Mysql分布式集群 </vt:lpstr>
      <vt:lpstr>目录</vt:lpstr>
      <vt:lpstr>服务器架构-HA</vt:lpstr>
      <vt:lpstr>目录</vt:lpstr>
      <vt:lpstr>互联网公司的服务器架构 </vt:lpstr>
      <vt:lpstr>数据库出现性能瓶颈怎么处理？</vt:lpstr>
      <vt:lpstr>数据库出现性能瓶颈怎么处理？</vt:lpstr>
      <vt:lpstr>主从复制</vt:lpstr>
      <vt:lpstr>复制原理 – 相通</vt:lpstr>
      <vt:lpstr>读写分离</vt:lpstr>
      <vt:lpstr>灵活的层间对应关系</vt:lpstr>
      <vt:lpstr>拆分</vt:lpstr>
      <vt:lpstr>垂直分表 </vt:lpstr>
      <vt:lpstr>优缺点</vt:lpstr>
      <vt:lpstr>垂直分库 </vt:lpstr>
      <vt:lpstr>PowerPoint 演示文稿</vt:lpstr>
      <vt:lpstr>优缺点</vt:lpstr>
      <vt:lpstr>水平分库分表  </vt:lpstr>
      <vt:lpstr>PowerPoint 演示文稿</vt:lpstr>
      <vt:lpstr>优缺点</vt:lpstr>
      <vt:lpstr>水平分表 </vt:lpstr>
      <vt:lpstr>PowerPoint 演示文稿</vt:lpstr>
      <vt:lpstr>优缺点</vt:lpstr>
      <vt:lpstr>目录</vt:lpstr>
      <vt:lpstr>互联网公司的服务器架构 </vt:lpstr>
      <vt:lpstr>哪些适合我们？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Siebel技术架构 培训材料</dc:title>
  <dc:creator>Administrator</dc:creator>
  <cp:lastModifiedBy>johnny</cp:lastModifiedBy>
  <cp:revision>181</cp:revision>
  <dcterms:created xsi:type="dcterms:W3CDTF">2015-07-31T08:20:59Z</dcterms:created>
  <dcterms:modified xsi:type="dcterms:W3CDTF">2016-11-13T08:56:34Z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