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76" r:id="rId2"/>
    <p:sldMasterId id="2147483677" r:id="rId3"/>
    <p:sldMasterId id="2147483680" r:id="rId4"/>
  </p:sldMasterIdLst>
  <p:notesMasterIdLst>
    <p:notesMasterId r:id="rId33"/>
  </p:notesMasterIdLst>
  <p:sldIdLst>
    <p:sldId id="262" r:id="rId5"/>
    <p:sldId id="263" r:id="rId6"/>
    <p:sldId id="272" r:id="rId7"/>
    <p:sldId id="312" r:id="rId8"/>
    <p:sldId id="278" r:id="rId9"/>
    <p:sldId id="284" r:id="rId10"/>
    <p:sldId id="286" r:id="rId11"/>
    <p:sldId id="287" r:id="rId12"/>
    <p:sldId id="289" r:id="rId13"/>
    <p:sldId id="297" r:id="rId14"/>
    <p:sldId id="310" r:id="rId15"/>
    <p:sldId id="298" r:id="rId16"/>
    <p:sldId id="296" r:id="rId17"/>
    <p:sldId id="302" r:id="rId18"/>
    <p:sldId id="299" r:id="rId19"/>
    <p:sldId id="301" r:id="rId20"/>
    <p:sldId id="317" r:id="rId21"/>
    <p:sldId id="293" r:id="rId22"/>
    <p:sldId id="314" r:id="rId23"/>
    <p:sldId id="321" r:id="rId24"/>
    <p:sldId id="318" r:id="rId25"/>
    <p:sldId id="292" r:id="rId26"/>
    <p:sldId id="305" r:id="rId27"/>
    <p:sldId id="319" r:id="rId28"/>
    <p:sldId id="313" r:id="rId29"/>
    <p:sldId id="320" r:id="rId30"/>
    <p:sldId id="316" r:id="rId31"/>
    <p:sldId id="268" r:id="rId32"/>
  </p:sldIdLst>
  <p:sldSz cx="9144000" cy="5143500" type="screen16x9"/>
  <p:notesSz cx="6858000" cy="9144000"/>
  <p:defaultTex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FD4"/>
    <a:srgbClr val="EEECE1"/>
    <a:srgbClr val="EEE2E1"/>
    <a:srgbClr val="5ACBF5"/>
    <a:srgbClr val="8CC63E"/>
    <a:srgbClr val="0070B1"/>
    <a:srgbClr val="00ABBD"/>
    <a:srgbClr val="00AEEF"/>
    <a:srgbClr val="0089C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85172" autoAdjust="0"/>
  </p:normalViewPr>
  <p:slideViewPr>
    <p:cSldViewPr snapToGrid="0" snapToObjects="1">
      <p:cViewPr varScale="1">
        <p:scale>
          <a:sx n="95" d="100"/>
          <a:sy n="95" d="100"/>
        </p:scale>
        <p:origin x="-798"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7919C-3EDF-4917-87AA-ABEECC02DBE1}" type="doc">
      <dgm:prSet loTypeId="urn:microsoft.com/office/officeart/2005/8/layout/process1" loCatId="process" qsTypeId="urn:microsoft.com/office/officeart/2005/8/quickstyle/simple1" qsCatId="simple" csTypeId="urn:microsoft.com/office/officeart/2005/8/colors/accent2_4" csCatId="accent2" phldr="1"/>
      <dgm:spPr/>
    </dgm:pt>
    <dgm:pt modelId="{0A7910F1-D284-4E3C-BCC6-1324E8E3AB06}">
      <dgm:prSet phldrT="[文本]">
        <dgm:style>
          <a:lnRef idx="3">
            <a:schemeClr val="lt1"/>
          </a:lnRef>
          <a:fillRef idx="1">
            <a:schemeClr val="dk1"/>
          </a:fillRef>
          <a:effectRef idx="1">
            <a:schemeClr val="dk1"/>
          </a:effectRef>
          <a:fontRef idx="minor">
            <a:schemeClr val="lt1"/>
          </a:fontRef>
        </dgm:style>
      </dgm:prSet>
      <dgm:spPr/>
      <dgm:t>
        <a:bodyPr/>
        <a:lstStyle/>
        <a:p>
          <a:r>
            <a:rPr lang="zh-CN" altLang="en-US" dirty="0" smtClean="0"/>
            <a:t>架构</a:t>
          </a:r>
          <a:endParaRPr lang="zh-CN" altLang="en-US" dirty="0"/>
        </a:p>
      </dgm:t>
    </dgm:pt>
    <dgm:pt modelId="{DDC62DD5-7B3B-4234-B2C8-A91B1191B5C0}" type="parTrans" cxnId="{82C29910-CDBE-4926-8767-EC049FB38431}">
      <dgm:prSet/>
      <dgm:spPr/>
      <dgm:t>
        <a:bodyPr/>
        <a:lstStyle/>
        <a:p>
          <a:endParaRPr lang="zh-CN" altLang="en-US"/>
        </a:p>
      </dgm:t>
    </dgm:pt>
    <dgm:pt modelId="{D2675598-06A6-414C-849D-7E2B18670463}" type="sibTrans" cxnId="{82C29910-CDBE-4926-8767-EC049FB38431}">
      <dgm:prSet/>
      <dgm:spPr/>
      <dgm:t>
        <a:bodyPr/>
        <a:lstStyle/>
        <a:p>
          <a:endParaRPr lang="zh-CN" altLang="en-US"/>
        </a:p>
      </dgm:t>
    </dgm:pt>
    <dgm:pt modelId="{2690CC8C-5C69-45AB-97A6-293846EC772A}">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优化</a:t>
          </a:r>
          <a:endParaRPr lang="zh-CN" altLang="en-US" dirty="0"/>
        </a:p>
      </dgm:t>
    </dgm:pt>
    <dgm:pt modelId="{97AC4FC6-86E7-4DB8-A9F7-81B8FBFC574E}" type="parTrans" cxnId="{34933687-6F38-4DED-9F7E-FCE9FE3FDAB4}">
      <dgm:prSet/>
      <dgm:spPr/>
      <dgm:t>
        <a:bodyPr/>
        <a:lstStyle/>
        <a:p>
          <a:endParaRPr lang="zh-CN" altLang="en-US"/>
        </a:p>
      </dgm:t>
    </dgm:pt>
    <dgm:pt modelId="{0E0C830D-4943-4E41-8FD8-00C899885B4B}" type="sibTrans" cxnId="{34933687-6F38-4DED-9F7E-FCE9FE3FDAB4}">
      <dgm:prSet/>
      <dgm:spPr/>
      <dgm:t>
        <a:bodyPr/>
        <a:lstStyle/>
        <a:p>
          <a:endParaRPr lang="zh-CN" altLang="en-US"/>
        </a:p>
      </dgm:t>
    </dgm:pt>
    <dgm:pt modelId="{D06D5A27-6393-4E6D-AA71-EEA243EF88B4}">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展望</a:t>
          </a:r>
          <a:endParaRPr lang="zh-CN" altLang="en-US" dirty="0"/>
        </a:p>
      </dgm:t>
    </dgm:pt>
    <dgm:pt modelId="{06FC5977-EA4A-47EE-88DC-B009D0B234BE}" type="parTrans" cxnId="{1671C07E-5F21-42CF-85C3-CA027707FBD6}">
      <dgm:prSet/>
      <dgm:spPr/>
      <dgm:t>
        <a:bodyPr/>
        <a:lstStyle/>
        <a:p>
          <a:endParaRPr lang="zh-CN" altLang="en-US"/>
        </a:p>
      </dgm:t>
    </dgm:pt>
    <dgm:pt modelId="{9CABCECF-92DF-4F15-8C0B-63404B6E36EB}" type="sibTrans" cxnId="{1671C07E-5F21-42CF-85C3-CA027707FBD6}">
      <dgm:prSet/>
      <dgm:spPr/>
      <dgm:t>
        <a:bodyPr/>
        <a:lstStyle/>
        <a:p>
          <a:endParaRPr lang="zh-CN" altLang="en-US"/>
        </a:p>
      </dgm:t>
    </dgm:pt>
    <dgm:pt modelId="{6FA4EC7F-D212-46E4-891C-A92E05F78BDF}" type="pres">
      <dgm:prSet presAssocID="{8867919C-3EDF-4917-87AA-ABEECC02DBE1}" presName="Name0" presStyleCnt="0">
        <dgm:presLayoutVars>
          <dgm:dir/>
          <dgm:resizeHandles val="exact"/>
        </dgm:presLayoutVars>
      </dgm:prSet>
      <dgm:spPr/>
    </dgm:pt>
    <dgm:pt modelId="{344AEA7E-3E83-443E-A7B9-9D0DEC799961}" type="pres">
      <dgm:prSet presAssocID="{0A7910F1-D284-4E3C-BCC6-1324E8E3AB06}" presName="node" presStyleLbl="node1" presStyleIdx="0" presStyleCnt="3">
        <dgm:presLayoutVars>
          <dgm:bulletEnabled val="1"/>
        </dgm:presLayoutVars>
      </dgm:prSet>
      <dgm:spPr/>
      <dgm:t>
        <a:bodyPr/>
        <a:lstStyle/>
        <a:p>
          <a:endParaRPr lang="zh-CN" altLang="en-US"/>
        </a:p>
      </dgm:t>
    </dgm:pt>
    <dgm:pt modelId="{42E19491-E11C-4969-A0B9-1AE52A55C8F7}" type="pres">
      <dgm:prSet presAssocID="{D2675598-06A6-414C-849D-7E2B18670463}" presName="sibTrans" presStyleLbl="sibTrans2D1" presStyleIdx="0" presStyleCnt="2"/>
      <dgm:spPr/>
      <dgm:t>
        <a:bodyPr/>
        <a:lstStyle/>
        <a:p>
          <a:endParaRPr lang="zh-CN" altLang="en-US"/>
        </a:p>
      </dgm:t>
    </dgm:pt>
    <dgm:pt modelId="{8869CB2B-9FA2-493F-8200-25064ECF060C}" type="pres">
      <dgm:prSet presAssocID="{D2675598-06A6-414C-849D-7E2B18670463}" presName="connectorText" presStyleLbl="sibTrans2D1" presStyleIdx="0" presStyleCnt="2"/>
      <dgm:spPr/>
      <dgm:t>
        <a:bodyPr/>
        <a:lstStyle/>
        <a:p>
          <a:endParaRPr lang="zh-CN" altLang="en-US"/>
        </a:p>
      </dgm:t>
    </dgm:pt>
    <dgm:pt modelId="{C1EAC164-3950-4244-9728-99DEE5AA4DF2}" type="pres">
      <dgm:prSet presAssocID="{2690CC8C-5C69-45AB-97A6-293846EC772A}" presName="node" presStyleLbl="node1" presStyleIdx="1" presStyleCnt="3">
        <dgm:presLayoutVars>
          <dgm:bulletEnabled val="1"/>
        </dgm:presLayoutVars>
      </dgm:prSet>
      <dgm:spPr/>
      <dgm:t>
        <a:bodyPr/>
        <a:lstStyle/>
        <a:p>
          <a:endParaRPr lang="zh-CN" altLang="en-US"/>
        </a:p>
      </dgm:t>
    </dgm:pt>
    <dgm:pt modelId="{F332400D-5600-43EE-8162-FCBEBB42023C}" type="pres">
      <dgm:prSet presAssocID="{0E0C830D-4943-4E41-8FD8-00C899885B4B}" presName="sibTrans" presStyleLbl="sibTrans2D1" presStyleIdx="1" presStyleCnt="2"/>
      <dgm:spPr/>
      <dgm:t>
        <a:bodyPr/>
        <a:lstStyle/>
        <a:p>
          <a:endParaRPr lang="zh-CN" altLang="en-US"/>
        </a:p>
      </dgm:t>
    </dgm:pt>
    <dgm:pt modelId="{8A196B1D-5F2A-4127-A018-590D9F9AF590}" type="pres">
      <dgm:prSet presAssocID="{0E0C830D-4943-4E41-8FD8-00C899885B4B}" presName="connectorText" presStyleLbl="sibTrans2D1" presStyleIdx="1" presStyleCnt="2"/>
      <dgm:spPr/>
      <dgm:t>
        <a:bodyPr/>
        <a:lstStyle/>
        <a:p>
          <a:endParaRPr lang="zh-CN" altLang="en-US"/>
        </a:p>
      </dgm:t>
    </dgm:pt>
    <dgm:pt modelId="{E9B8A9E6-24C8-43E5-8FD3-BA9773CB78E7}" type="pres">
      <dgm:prSet presAssocID="{D06D5A27-6393-4E6D-AA71-EEA243EF88B4}" presName="node" presStyleLbl="node1" presStyleIdx="2" presStyleCnt="3">
        <dgm:presLayoutVars>
          <dgm:bulletEnabled val="1"/>
        </dgm:presLayoutVars>
      </dgm:prSet>
      <dgm:spPr/>
      <dgm:t>
        <a:bodyPr/>
        <a:lstStyle/>
        <a:p>
          <a:endParaRPr lang="zh-CN" altLang="en-US"/>
        </a:p>
      </dgm:t>
    </dgm:pt>
  </dgm:ptLst>
  <dgm:cxnLst>
    <dgm:cxn modelId="{08287CF3-9628-4149-B5BA-82BE7CE154FE}" type="presOf" srcId="{D06D5A27-6393-4E6D-AA71-EEA243EF88B4}" destId="{E9B8A9E6-24C8-43E5-8FD3-BA9773CB78E7}" srcOrd="0" destOrd="0" presId="urn:microsoft.com/office/officeart/2005/8/layout/process1"/>
    <dgm:cxn modelId="{7F94FD0D-D029-4FB7-8AB5-0D863B7AAE6C}" type="presOf" srcId="{0A7910F1-D284-4E3C-BCC6-1324E8E3AB06}" destId="{344AEA7E-3E83-443E-A7B9-9D0DEC799961}" srcOrd="0" destOrd="0" presId="urn:microsoft.com/office/officeart/2005/8/layout/process1"/>
    <dgm:cxn modelId="{82C29910-CDBE-4926-8767-EC049FB38431}" srcId="{8867919C-3EDF-4917-87AA-ABEECC02DBE1}" destId="{0A7910F1-D284-4E3C-BCC6-1324E8E3AB06}" srcOrd="0" destOrd="0" parTransId="{DDC62DD5-7B3B-4234-B2C8-A91B1191B5C0}" sibTransId="{D2675598-06A6-414C-849D-7E2B18670463}"/>
    <dgm:cxn modelId="{7FEAEF95-19A9-4741-B844-1562546F6FBD}" type="presOf" srcId="{D2675598-06A6-414C-849D-7E2B18670463}" destId="{42E19491-E11C-4969-A0B9-1AE52A55C8F7}" srcOrd="0" destOrd="0" presId="urn:microsoft.com/office/officeart/2005/8/layout/process1"/>
    <dgm:cxn modelId="{018E0079-DB97-4EE5-A56D-C955CCADA6CC}" type="presOf" srcId="{0E0C830D-4943-4E41-8FD8-00C899885B4B}" destId="{8A196B1D-5F2A-4127-A018-590D9F9AF590}" srcOrd="1" destOrd="0" presId="urn:microsoft.com/office/officeart/2005/8/layout/process1"/>
    <dgm:cxn modelId="{8BE5A6A3-7E71-44D8-B928-A349730D9DEA}" type="presOf" srcId="{8867919C-3EDF-4917-87AA-ABEECC02DBE1}" destId="{6FA4EC7F-D212-46E4-891C-A92E05F78BDF}" srcOrd="0" destOrd="0" presId="urn:microsoft.com/office/officeart/2005/8/layout/process1"/>
    <dgm:cxn modelId="{CEDAA678-997E-4D85-97EF-FABC605CD452}" type="presOf" srcId="{0E0C830D-4943-4E41-8FD8-00C899885B4B}" destId="{F332400D-5600-43EE-8162-FCBEBB42023C}" srcOrd="0" destOrd="0" presId="urn:microsoft.com/office/officeart/2005/8/layout/process1"/>
    <dgm:cxn modelId="{1671C07E-5F21-42CF-85C3-CA027707FBD6}" srcId="{8867919C-3EDF-4917-87AA-ABEECC02DBE1}" destId="{D06D5A27-6393-4E6D-AA71-EEA243EF88B4}" srcOrd="2" destOrd="0" parTransId="{06FC5977-EA4A-47EE-88DC-B009D0B234BE}" sibTransId="{9CABCECF-92DF-4F15-8C0B-63404B6E36EB}"/>
    <dgm:cxn modelId="{02816019-10E5-4AD8-AE10-4BBB5C76E01F}" type="presOf" srcId="{D2675598-06A6-414C-849D-7E2B18670463}" destId="{8869CB2B-9FA2-493F-8200-25064ECF060C}" srcOrd="1" destOrd="0" presId="urn:microsoft.com/office/officeart/2005/8/layout/process1"/>
    <dgm:cxn modelId="{1238E2B4-C58F-4BBC-AAAA-16D2780539A3}" type="presOf" srcId="{2690CC8C-5C69-45AB-97A6-293846EC772A}" destId="{C1EAC164-3950-4244-9728-99DEE5AA4DF2}" srcOrd="0" destOrd="0" presId="urn:microsoft.com/office/officeart/2005/8/layout/process1"/>
    <dgm:cxn modelId="{34933687-6F38-4DED-9F7E-FCE9FE3FDAB4}" srcId="{8867919C-3EDF-4917-87AA-ABEECC02DBE1}" destId="{2690CC8C-5C69-45AB-97A6-293846EC772A}" srcOrd="1" destOrd="0" parTransId="{97AC4FC6-86E7-4DB8-A9F7-81B8FBFC574E}" sibTransId="{0E0C830D-4943-4E41-8FD8-00C899885B4B}"/>
    <dgm:cxn modelId="{51894BF2-B299-4417-9921-A7ABD3C291FA}" type="presParOf" srcId="{6FA4EC7F-D212-46E4-891C-A92E05F78BDF}" destId="{344AEA7E-3E83-443E-A7B9-9D0DEC799961}" srcOrd="0" destOrd="0" presId="urn:microsoft.com/office/officeart/2005/8/layout/process1"/>
    <dgm:cxn modelId="{9DEC72FC-B69C-4B0F-BA4D-61E9FCC0559F}" type="presParOf" srcId="{6FA4EC7F-D212-46E4-891C-A92E05F78BDF}" destId="{42E19491-E11C-4969-A0B9-1AE52A55C8F7}" srcOrd="1" destOrd="0" presId="urn:microsoft.com/office/officeart/2005/8/layout/process1"/>
    <dgm:cxn modelId="{90B34E15-71F9-4447-9709-902BCD48CB47}" type="presParOf" srcId="{42E19491-E11C-4969-A0B9-1AE52A55C8F7}" destId="{8869CB2B-9FA2-493F-8200-25064ECF060C}" srcOrd="0" destOrd="0" presId="urn:microsoft.com/office/officeart/2005/8/layout/process1"/>
    <dgm:cxn modelId="{59110A24-E2DE-4BDD-8106-1FD60868895E}" type="presParOf" srcId="{6FA4EC7F-D212-46E4-891C-A92E05F78BDF}" destId="{C1EAC164-3950-4244-9728-99DEE5AA4DF2}" srcOrd="2" destOrd="0" presId="urn:microsoft.com/office/officeart/2005/8/layout/process1"/>
    <dgm:cxn modelId="{6A5F7BAF-206E-4DBA-A979-CAAE3B643697}" type="presParOf" srcId="{6FA4EC7F-D212-46E4-891C-A92E05F78BDF}" destId="{F332400D-5600-43EE-8162-FCBEBB42023C}" srcOrd="3" destOrd="0" presId="urn:microsoft.com/office/officeart/2005/8/layout/process1"/>
    <dgm:cxn modelId="{C3257737-21C0-4EC9-83CE-5D6AEFC5D049}" type="presParOf" srcId="{F332400D-5600-43EE-8162-FCBEBB42023C}" destId="{8A196B1D-5F2A-4127-A018-590D9F9AF590}" srcOrd="0" destOrd="0" presId="urn:microsoft.com/office/officeart/2005/8/layout/process1"/>
    <dgm:cxn modelId="{9012DBBF-4D86-4387-9409-74A5B2A0BB82}" type="presParOf" srcId="{6FA4EC7F-D212-46E4-891C-A92E05F78BDF}" destId="{E9B8A9E6-24C8-43E5-8FD3-BA9773CB78E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67919C-3EDF-4917-87AA-ABEECC02DBE1}" type="doc">
      <dgm:prSet loTypeId="urn:microsoft.com/office/officeart/2005/8/layout/process1" loCatId="process" qsTypeId="urn:microsoft.com/office/officeart/2005/8/quickstyle/simple1" qsCatId="simple" csTypeId="urn:microsoft.com/office/officeart/2005/8/colors/accent2_4" csCatId="accent2" phldr="1"/>
      <dgm:spPr/>
    </dgm:pt>
    <dgm:pt modelId="{0A7910F1-D284-4E3C-BCC6-1324E8E3AB06}">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架构</a:t>
          </a:r>
          <a:endParaRPr lang="zh-CN" altLang="en-US" dirty="0"/>
        </a:p>
      </dgm:t>
    </dgm:pt>
    <dgm:pt modelId="{DDC62DD5-7B3B-4234-B2C8-A91B1191B5C0}" type="parTrans" cxnId="{82C29910-CDBE-4926-8767-EC049FB38431}">
      <dgm:prSet/>
      <dgm:spPr/>
      <dgm:t>
        <a:bodyPr/>
        <a:lstStyle/>
        <a:p>
          <a:endParaRPr lang="zh-CN" altLang="en-US"/>
        </a:p>
      </dgm:t>
    </dgm:pt>
    <dgm:pt modelId="{D2675598-06A6-414C-849D-7E2B18670463}" type="sibTrans" cxnId="{82C29910-CDBE-4926-8767-EC049FB38431}">
      <dgm:prSet/>
      <dgm:spPr/>
      <dgm:t>
        <a:bodyPr/>
        <a:lstStyle/>
        <a:p>
          <a:endParaRPr lang="zh-CN" altLang="en-US"/>
        </a:p>
      </dgm:t>
    </dgm:pt>
    <dgm:pt modelId="{2690CC8C-5C69-45AB-97A6-293846EC772A}">
      <dgm:prSet phldrT="[文本]">
        <dgm:style>
          <a:lnRef idx="3">
            <a:schemeClr val="lt1"/>
          </a:lnRef>
          <a:fillRef idx="1">
            <a:schemeClr val="dk1"/>
          </a:fillRef>
          <a:effectRef idx="1">
            <a:schemeClr val="dk1"/>
          </a:effectRef>
          <a:fontRef idx="minor">
            <a:schemeClr val="lt1"/>
          </a:fontRef>
        </dgm:style>
      </dgm:prSet>
      <dgm:spPr/>
      <dgm:t>
        <a:bodyPr/>
        <a:lstStyle/>
        <a:p>
          <a:r>
            <a:rPr lang="zh-CN" altLang="en-US" dirty="0" smtClean="0"/>
            <a:t>优化</a:t>
          </a:r>
          <a:endParaRPr lang="zh-CN" altLang="en-US" dirty="0"/>
        </a:p>
      </dgm:t>
    </dgm:pt>
    <dgm:pt modelId="{97AC4FC6-86E7-4DB8-A9F7-81B8FBFC574E}" type="parTrans" cxnId="{34933687-6F38-4DED-9F7E-FCE9FE3FDAB4}">
      <dgm:prSet/>
      <dgm:spPr/>
      <dgm:t>
        <a:bodyPr/>
        <a:lstStyle/>
        <a:p>
          <a:endParaRPr lang="zh-CN" altLang="en-US"/>
        </a:p>
      </dgm:t>
    </dgm:pt>
    <dgm:pt modelId="{0E0C830D-4943-4E41-8FD8-00C899885B4B}" type="sibTrans" cxnId="{34933687-6F38-4DED-9F7E-FCE9FE3FDAB4}">
      <dgm:prSet/>
      <dgm:spPr/>
      <dgm:t>
        <a:bodyPr/>
        <a:lstStyle/>
        <a:p>
          <a:endParaRPr lang="zh-CN" altLang="en-US"/>
        </a:p>
      </dgm:t>
    </dgm:pt>
    <dgm:pt modelId="{D06D5A27-6393-4E6D-AA71-EEA243EF88B4}">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展望</a:t>
          </a:r>
          <a:endParaRPr lang="zh-CN" altLang="en-US" dirty="0"/>
        </a:p>
      </dgm:t>
    </dgm:pt>
    <dgm:pt modelId="{06FC5977-EA4A-47EE-88DC-B009D0B234BE}" type="parTrans" cxnId="{1671C07E-5F21-42CF-85C3-CA027707FBD6}">
      <dgm:prSet/>
      <dgm:spPr/>
      <dgm:t>
        <a:bodyPr/>
        <a:lstStyle/>
        <a:p>
          <a:endParaRPr lang="zh-CN" altLang="en-US"/>
        </a:p>
      </dgm:t>
    </dgm:pt>
    <dgm:pt modelId="{9CABCECF-92DF-4F15-8C0B-63404B6E36EB}" type="sibTrans" cxnId="{1671C07E-5F21-42CF-85C3-CA027707FBD6}">
      <dgm:prSet/>
      <dgm:spPr/>
      <dgm:t>
        <a:bodyPr/>
        <a:lstStyle/>
        <a:p>
          <a:endParaRPr lang="zh-CN" altLang="en-US"/>
        </a:p>
      </dgm:t>
    </dgm:pt>
    <dgm:pt modelId="{6FA4EC7F-D212-46E4-891C-A92E05F78BDF}" type="pres">
      <dgm:prSet presAssocID="{8867919C-3EDF-4917-87AA-ABEECC02DBE1}" presName="Name0" presStyleCnt="0">
        <dgm:presLayoutVars>
          <dgm:dir/>
          <dgm:resizeHandles val="exact"/>
        </dgm:presLayoutVars>
      </dgm:prSet>
      <dgm:spPr/>
    </dgm:pt>
    <dgm:pt modelId="{344AEA7E-3E83-443E-A7B9-9D0DEC799961}" type="pres">
      <dgm:prSet presAssocID="{0A7910F1-D284-4E3C-BCC6-1324E8E3AB06}" presName="node" presStyleLbl="node1" presStyleIdx="0" presStyleCnt="3">
        <dgm:presLayoutVars>
          <dgm:bulletEnabled val="1"/>
        </dgm:presLayoutVars>
      </dgm:prSet>
      <dgm:spPr/>
      <dgm:t>
        <a:bodyPr/>
        <a:lstStyle/>
        <a:p>
          <a:endParaRPr lang="zh-CN" altLang="en-US"/>
        </a:p>
      </dgm:t>
    </dgm:pt>
    <dgm:pt modelId="{42E19491-E11C-4969-A0B9-1AE52A55C8F7}" type="pres">
      <dgm:prSet presAssocID="{D2675598-06A6-414C-849D-7E2B18670463}" presName="sibTrans" presStyleLbl="sibTrans2D1" presStyleIdx="0" presStyleCnt="2"/>
      <dgm:spPr/>
      <dgm:t>
        <a:bodyPr/>
        <a:lstStyle/>
        <a:p>
          <a:endParaRPr lang="zh-CN" altLang="en-US"/>
        </a:p>
      </dgm:t>
    </dgm:pt>
    <dgm:pt modelId="{8869CB2B-9FA2-493F-8200-25064ECF060C}" type="pres">
      <dgm:prSet presAssocID="{D2675598-06A6-414C-849D-7E2B18670463}" presName="connectorText" presStyleLbl="sibTrans2D1" presStyleIdx="0" presStyleCnt="2"/>
      <dgm:spPr/>
      <dgm:t>
        <a:bodyPr/>
        <a:lstStyle/>
        <a:p>
          <a:endParaRPr lang="zh-CN" altLang="en-US"/>
        </a:p>
      </dgm:t>
    </dgm:pt>
    <dgm:pt modelId="{C1EAC164-3950-4244-9728-99DEE5AA4DF2}" type="pres">
      <dgm:prSet presAssocID="{2690CC8C-5C69-45AB-97A6-293846EC772A}" presName="node" presStyleLbl="node1" presStyleIdx="1" presStyleCnt="3">
        <dgm:presLayoutVars>
          <dgm:bulletEnabled val="1"/>
        </dgm:presLayoutVars>
      </dgm:prSet>
      <dgm:spPr/>
      <dgm:t>
        <a:bodyPr/>
        <a:lstStyle/>
        <a:p>
          <a:endParaRPr lang="zh-CN" altLang="en-US"/>
        </a:p>
      </dgm:t>
    </dgm:pt>
    <dgm:pt modelId="{F332400D-5600-43EE-8162-FCBEBB42023C}" type="pres">
      <dgm:prSet presAssocID="{0E0C830D-4943-4E41-8FD8-00C899885B4B}" presName="sibTrans" presStyleLbl="sibTrans2D1" presStyleIdx="1" presStyleCnt="2"/>
      <dgm:spPr/>
      <dgm:t>
        <a:bodyPr/>
        <a:lstStyle/>
        <a:p>
          <a:endParaRPr lang="zh-CN" altLang="en-US"/>
        </a:p>
      </dgm:t>
    </dgm:pt>
    <dgm:pt modelId="{8A196B1D-5F2A-4127-A018-590D9F9AF590}" type="pres">
      <dgm:prSet presAssocID="{0E0C830D-4943-4E41-8FD8-00C899885B4B}" presName="connectorText" presStyleLbl="sibTrans2D1" presStyleIdx="1" presStyleCnt="2"/>
      <dgm:spPr/>
      <dgm:t>
        <a:bodyPr/>
        <a:lstStyle/>
        <a:p>
          <a:endParaRPr lang="zh-CN" altLang="en-US"/>
        </a:p>
      </dgm:t>
    </dgm:pt>
    <dgm:pt modelId="{E9B8A9E6-24C8-43E5-8FD3-BA9773CB78E7}" type="pres">
      <dgm:prSet presAssocID="{D06D5A27-6393-4E6D-AA71-EEA243EF88B4}" presName="node" presStyleLbl="node1" presStyleIdx="2" presStyleCnt="3">
        <dgm:presLayoutVars>
          <dgm:bulletEnabled val="1"/>
        </dgm:presLayoutVars>
      </dgm:prSet>
      <dgm:spPr/>
      <dgm:t>
        <a:bodyPr/>
        <a:lstStyle/>
        <a:p>
          <a:endParaRPr lang="zh-CN" altLang="en-US"/>
        </a:p>
      </dgm:t>
    </dgm:pt>
  </dgm:ptLst>
  <dgm:cxnLst>
    <dgm:cxn modelId="{E5533E7B-C51E-48B2-9D49-4E6D033378AA}" type="presOf" srcId="{D2675598-06A6-414C-849D-7E2B18670463}" destId="{42E19491-E11C-4969-A0B9-1AE52A55C8F7}" srcOrd="0" destOrd="0" presId="urn:microsoft.com/office/officeart/2005/8/layout/process1"/>
    <dgm:cxn modelId="{82C29910-CDBE-4926-8767-EC049FB38431}" srcId="{8867919C-3EDF-4917-87AA-ABEECC02DBE1}" destId="{0A7910F1-D284-4E3C-BCC6-1324E8E3AB06}" srcOrd="0" destOrd="0" parTransId="{DDC62DD5-7B3B-4234-B2C8-A91B1191B5C0}" sibTransId="{D2675598-06A6-414C-849D-7E2B18670463}"/>
    <dgm:cxn modelId="{DC1273F8-3922-49FE-A650-7471330CD9E2}" type="presOf" srcId="{0A7910F1-D284-4E3C-BCC6-1324E8E3AB06}" destId="{344AEA7E-3E83-443E-A7B9-9D0DEC799961}" srcOrd="0" destOrd="0" presId="urn:microsoft.com/office/officeart/2005/8/layout/process1"/>
    <dgm:cxn modelId="{56C088F4-48CE-47C8-842C-C7811E5DD683}" type="presOf" srcId="{0E0C830D-4943-4E41-8FD8-00C899885B4B}" destId="{8A196B1D-5F2A-4127-A018-590D9F9AF590}" srcOrd="1" destOrd="0" presId="urn:microsoft.com/office/officeart/2005/8/layout/process1"/>
    <dgm:cxn modelId="{3682EC5C-CB32-4916-9DAC-5F3732089262}" type="presOf" srcId="{D06D5A27-6393-4E6D-AA71-EEA243EF88B4}" destId="{E9B8A9E6-24C8-43E5-8FD3-BA9773CB78E7}" srcOrd="0" destOrd="0" presId="urn:microsoft.com/office/officeart/2005/8/layout/process1"/>
    <dgm:cxn modelId="{E5D7C226-F65A-42A3-A154-2FB5435759F8}" type="presOf" srcId="{8867919C-3EDF-4917-87AA-ABEECC02DBE1}" destId="{6FA4EC7F-D212-46E4-891C-A92E05F78BDF}" srcOrd="0" destOrd="0" presId="urn:microsoft.com/office/officeart/2005/8/layout/process1"/>
    <dgm:cxn modelId="{02FC44BE-2F9B-4E41-9713-19A1221721C4}" type="presOf" srcId="{2690CC8C-5C69-45AB-97A6-293846EC772A}" destId="{C1EAC164-3950-4244-9728-99DEE5AA4DF2}" srcOrd="0" destOrd="0" presId="urn:microsoft.com/office/officeart/2005/8/layout/process1"/>
    <dgm:cxn modelId="{1671C07E-5F21-42CF-85C3-CA027707FBD6}" srcId="{8867919C-3EDF-4917-87AA-ABEECC02DBE1}" destId="{D06D5A27-6393-4E6D-AA71-EEA243EF88B4}" srcOrd="2" destOrd="0" parTransId="{06FC5977-EA4A-47EE-88DC-B009D0B234BE}" sibTransId="{9CABCECF-92DF-4F15-8C0B-63404B6E36EB}"/>
    <dgm:cxn modelId="{0862035B-3506-4735-8E38-877E7C23BCB5}" type="presOf" srcId="{D2675598-06A6-414C-849D-7E2B18670463}" destId="{8869CB2B-9FA2-493F-8200-25064ECF060C}" srcOrd="1" destOrd="0" presId="urn:microsoft.com/office/officeart/2005/8/layout/process1"/>
    <dgm:cxn modelId="{34933687-6F38-4DED-9F7E-FCE9FE3FDAB4}" srcId="{8867919C-3EDF-4917-87AA-ABEECC02DBE1}" destId="{2690CC8C-5C69-45AB-97A6-293846EC772A}" srcOrd="1" destOrd="0" parTransId="{97AC4FC6-86E7-4DB8-A9F7-81B8FBFC574E}" sibTransId="{0E0C830D-4943-4E41-8FD8-00C899885B4B}"/>
    <dgm:cxn modelId="{78BA6921-DA62-4780-BB00-CEE79ED7BADC}" type="presOf" srcId="{0E0C830D-4943-4E41-8FD8-00C899885B4B}" destId="{F332400D-5600-43EE-8162-FCBEBB42023C}" srcOrd="0" destOrd="0" presId="urn:microsoft.com/office/officeart/2005/8/layout/process1"/>
    <dgm:cxn modelId="{60B2B056-43DC-4957-9B9F-C1B25A0DCFCA}" type="presParOf" srcId="{6FA4EC7F-D212-46E4-891C-A92E05F78BDF}" destId="{344AEA7E-3E83-443E-A7B9-9D0DEC799961}" srcOrd="0" destOrd="0" presId="urn:microsoft.com/office/officeart/2005/8/layout/process1"/>
    <dgm:cxn modelId="{A12BEE28-6715-4646-95E2-9649590A24BE}" type="presParOf" srcId="{6FA4EC7F-D212-46E4-891C-A92E05F78BDF}" destId="{42E19491-E11C-4969-A0B9-1AE52A55C8F7}" srcOrd="1" destOrd="0" presId="urn:microsoft.com/office/officeart/2005/8/layout/process1"/>
    <dgm:cxn modelId="{7FBB21A1-A612-4073-A102-3E51A3409A0F}" type="presParOf" srcId="{42E19491-E11C-4969-A0B9-1AE52A55C8F7}" destId="{8869CB2B-9FA2-493F-8200-25064ECF060C}" srcOrd="0" destOrd="0" presId="urn:microsoft.com/office/officeart/2005/8/layout/process1"/>
    <dgm:cxn modelId="{871627F6-1DF5-4EAA-8E50-7D390C7AFF05}" type="presParOf" srcId="{6FA4EC7F-D212-46E4-891C-A92E05F78BDF}" destId="{C1EAC164-3950-4244-9728-99DEE5AA4DF2}" srcOrd="2" destOrd="0" presId="urn:microsoft.com/office/officeart/2005/8/layout/process1"/>
    <dgm:cxn modelId="{06F71F74-DE50-4AE2-A302-686E2047CC71}" type="presParOf" srcId="{6FA4EC7F-D212-46E4-891C-A92E05F78BDF}" destId="{F332400D-5600-43EE-8162-FCBEBB42023C}" srcOrd="3" destOrd="0" presId="urn:microsoft.com/office/officeart/2005/8/layout/process1"/>
    <dgm:cxn modelId="{C05DD531-98A8-4B2A-8E70-F7B95342CE71}" type="presParOf" srcId="{F332400D-5600-43EE-8162-FCBEBB42023C}" destId="{8A196B1D-5F2A-4127-A018-590D9F9AF590}" srcOrd="0" destOrd="0" presId="urn:microsoft.com/office/officeart/2005/8/layout/process1"/>
    <dgm:cxn modelId="{748ADE46-30AE-40FE-9E3E-C3156706643A}" type="presParOf" srcId="{6FA4EC7F-D212-46E4-891C-A92E05F78BDF}" destId="{E9B8A9E6-24C8-43E5-8FD3-BA9773CB78E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7919C-3EDF-4917-87AA-ABEECC02DBE1}" type="doc">
      <dgm:prSet loTypeId="urn:microsoft.com/office/officeart/2005/8/layout/process1" loCatId="process" qsTypeId="urn:microsoft.com/office/officeart/2005/8/quickstyle/simple1" qsCatId="simple" csTypeId="urn:microsoft.com/office/officeart/2005/8/colors/accent2_4" csCatId="accent2" phldr="1"/>
      <dgm:spPr/>
    </dgm:pt>
    <dgm:pt modelId="{0A7910F1-D284-4E3C-BCC6-1324E8E3AB06}">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架构</a:t>
          </a:r>
          <a:endParaRPr lang="zh-CN" altLang="en-US" dirty="0"/>
        </a:p>
      </dgm:t>
    </dgm:pt>
    <dgm:pt modelId="{DDC62DD5-7B3B-4234-B2C8-A91B1191B5C0}" type="parTrans" cxnId="{82C29910-CDBE-4926-8767-EC049FB38431}">
      <dgm:prSet/>
      <dgm:spPr/>
      <dgm:t>
        <a:bodyPr/>
        <a:lstStyle/>
        <a:p>
          <a:endParaRPr lang="zh-CN" altLang="en-US"/>
        </a:p>
      </dgm:t>
    </dgm:pt>
    <dgm:pt modelId="{D2675598-06A6-414C-849D-7E2B18670463}" type="sibTrans" cxnId="{82C29910-CDBE-4926-8767-EC049FB38431}">
      <dgm:prSet/>
      <dgm:spPr/>
      <dgm:t>
        <a:bodyPr/>
        <a:lstStyle/>
        <a:p>
          <a:endParaRPr lang="zh-CN" altLang="en-US"/>
        </a:p>
      </dgm:t>
    </dgm:pt>
    <dgm:pt modelId="{2690CC8C-5C69-45AB-97A6-293846EC772A}">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优化</a:t>
          </a:r>
          <a:endParaRPr lang="zh-CN" altLang="en-US" dirty="0"/>
        </a:p>
      </dgm:t>
    </dgm:pt>
    <dgm:pt modelId="{97AC4FC6-86E7-4DB8-A9F7-81B8FBFC574E}" type="parTrans" cxnId="{34933687-6F38-4DED-9F7E-FCE9FE3FDAB4}">
      <dgm:prSet/>
      <dgm:spPr/>
      <dgm:t>
        <a:bodyPr/>
        <a:lstStyle/>
        <a:p>
          <a:endParaRPr lang="zh-CN" altLang="en-US"/>
        </a:p>
      </dgm:t>
    </dgm:pt>
    <dgm:pt modelId="{0E0C830D-4943-4E41-8FD8-00C899885B4B}" type="sibTrans" cxnId="{34933687-6F38-4DED-9F7E-FCE9FE3FDAB4}">
      <dgm:prSet/>
      <dgm:spPr/>
      <dgm:t>
        <a:bodyPr/>
        <a:lstStyle/>
        <a:p>
          <a:endParaRPr lang="zh-CN" altLang="en-US"/>
        </a:p>
      </dgm:t>
    </dgm:pt>
    <dgm:pt modelId="{D06D5A27-6393-4E6D-AA71-EEA243EF88B4}">
      <dgm:prSet phldrT="[文本]">
        <dgm:style>
          <a:lnRef idx="3">
            <a:schemeClr val="lt1"/>
          </a:lnRef>
          <a:fillRef idx="1">
            <a:schemeClr val="dk1"/>
          </a:fillRef>
          <a:effectRef idx="1">
            <a:schemeClr val="dk1"/>
          </a:effectRef>
          <a:fontRef idx="minor">
            <a:schemeClr val="lt1"/>
          </a:fontRef>
        </dgm:style>
      </dgm:prSet>
      <dgm:spPr/>
      <dgm:t>
        <a:bodyPr/>
        <a:lstStyle/>
        <a:p>
          <a:r>
            <a:rPr lang="zh-CN" altLang="en-US" dirty="0" smtClean="0"/>
            <a:t>展望</a:t>
          </a:r>
          <a:endParaRPr lang="zh-CN" altLang="en-US" dirty="0"/>
        </a:p>
      </dgm:t>
    </dgm:pt>
    <dgm:pt modelId="{06FC5977-EA4A-47EE-88DC-B009D0B234BE}" type="parTrans" cxnId="{1671C07E-5F21-42CF-85C3-CA027707FBD6}">
      <dgm:prSet/>
      <dgm:spPr/>
      <dgm:t>
        <a:bodyPr/>
        <a:lstStyle/>
        <a:p>
          <a:endParaRPr lang="zh-CN" altLang="en-US"/>
        </a:p>
      </dgm:t>
    </dgm:pt>
    <dgm:pt modelId="{9CABCECF-92DF-4F15-8C0B-63404B6E36EB}" type="sibTrans" cxnId="{1671C07E-5F21-42CF-85C3-CA027707FBD6}">
      <dgm:prSet/>
      <dgm:spPr/>
      <dgm:t>
        <a:bodyPr/>
        <a:lstStyle/>
        <a:p>
          <a:endParaRPr lang="zh-CN" altLang="en-US"/>
        </a:p>
      </dgm:t>
    </dgm:pt>
    <dgm:pt modelId="{6FA4EC7F-D212-46E4-891C-A92E05F78BDF}" type="pres">
      <dgm:prSet presAssocID="{8867919C-3EDF-4917-87AA-ABEECC02DBE1}" presName="Name0" presStyleCnt="0">
        <dgm:presLayoutVars>
          <dgm:dir/>
          <dgm:resizeHandles val="exact"/>
        </dgm:presLayoutVars>
      </dgm:prSet>
      <dgm:spPr/>
    </dgm:pt>
    <dgm:pt modelId="{344AEA7E-3E83-443E-A7B9-9D0DEC799961}" type="pres">
      <dgm:prSet presAssocID="{0A7910F1-D284-4E3C-BCC6-1324E8E3AB06}" presName="node" presStyleLbl="node1" presStyleIdx="0" presStyleCnt="3">
        <dgm:presLayoutVars>
          <dgm:bulletEnabled val="1"/>
        </dgm:presLayoutVars>
      </dgm:prSet>
      <dgm:spPr/>
      <dgm:t>
        <a:bodyPr/>
        <a:lstStyle/>
        <a:p>
          <a:endParaRPr lang="zh-CN" altLang="en-US"/>
        </a:p>
      </dgm:t>
    </dgm:pt>
    <dgm:pt modelId="{42E19491-E11C-4969-A0B9-1AE52A55C8F7}" type="pres">
      <dgm:prSet presAssocID="{D2675598-06A6-414C-849D-7E2B18670463}" presName="sibTrans" presStyleLbl="sibTrans2D1" presStyleIdx="0" presStyleCnt="2"/>
      <dgm:spPr/>
      <dgm:t>
        <a:bodyPr/>
        <a:lstStyle/>
        <a:p>
          <a:endParaRPr lang="zh-CN" altLang="en-US"/>
        </a:p>
      </dgm:t>
    </dgm:pt>
    <dgm:pt modelId="{8869CB2B-9FA2-493F-8200-25064ECF060C}" type="pres">
      <dgm:prSet presAssocID="{D2675598-06A6-414C-849D-7E2B18670463}" presName="connectorText" presStyleLbl="sibTrans2D1" presStyleIdx="0" presStyleCnt="2"/>
      <dgm:spPr/>
      <dgm:t>
        <a:bodyPr/>
        <a:lstStyle/>
        <a:p>
          <a:endParaRPr lang="zh-CN" altLang="en-US"/>
        </a:p>
      </dgm:t>
    </dgm:pt>
    <dgm:pt modelId="{C1EAC164-3950-4244-9728-99DEE5AA4DF2}" type="pres">
      <dgm:prSet presAssocID="{2690CC8C-5C69-45AB-97A6-293846EC772A}" presName="node" presStyleLbl="node1" presStyleIdx="1" presStyleCnt="3">
        <dgm:presLayoutVars>
          <dgm:bulletEnabled val="1"/>
        </dgm:presLayoutVars>
      </dgm:prSet>
      <dgm:spPr/>
      <dgm:t>
        <a:bodyPr/>
        <a:lstStyle/>
        <a:p>
          <a:endParaRPr lang="zh-CN" altLang="en-US"/>
        </a:p>
      </dgm:t>
    </dgm:pt>
    <dgm:pt modelId="{F332400D-5600-43EE-8162-FCBEBB42023C}" type="pres">
      <dgm:prSet presAssocID="{0E0C830D-4943-4E41-8FD8-00C899885B4B}" presName="sibTrans" presStyleLbl="sibTrans2D1" presStyleIdx="1" presStyleCnt="2"/>
      <dgm:spPr/>
      <dgm:t>
        <a:bodyPr/>
        <a:lstStyle/>
        <a:p>
          <a:endParaRPr lang="zh-CN" altLang="en-US"/>
        </a:p>
      </dgm:t>
    </dgm:pt>
    <dgm:pt modelId="{8A196B1D-5F2A-4127-A018-590D9F9AF590}" type="pres">
      <dgm:prSet presAssocID="{0E0C830D-4943-4E41-8FD8-00C899885B4B}" presName="connectorText" presStyleLbl="sibTrans2D1" presStyleIdx="1" presStyleCnt="2"/>
      <dgm:spPr/>
      <dgm:t>
        <a:bodyPr/>
        <a:lstStyle/>
        <a:p>
          <a:endParaRPr lang="zh-CN" altLang="en-US"/>
        </a:p>
      </dgm:t>
    </dgm:pt>
    <dgm:pt modelId="{E9B8A9E6-24C8-43E5-8FD3-BA9773CB78E7}" type="pres">
      <dgm:prSet presAssocID="{D06D5A27-6393-4E6D-AA71-EEA243EF88B4}" presName="node" presStyleLbl="node1" presStyleIdx="2" presStyleCnt="3">
        <dgm:presLayoutVars>
          <dgm:bulletEnabled val="1"/>
        </dgm:presLayoutVars>
      </dgm:prSet>
      <dgm:spPr/>
      <dgm:t>
        <a:bodyPr/>
        <a:lstStyle/>
        <a:p>
          <a:endParaRPr lang="zh-CN" altLang="en-US"/>
        </a:p>
      </dgm:t>
    </dgm:pt>
  </dgm:ptLst>
  <dgm:cxnLst>
    <dgm:cxn modelId="{82C29910-CDBE-4926-8767-EC049FB38431}" srcId="{8867919C-3EDF-4917-87AA-ABEECC02DBE1}" destId="{0A7910F1-D284-4E3C-BCC6-1324E8E3AB06}" srcOrd="0" destOrd="0" parTransId="{DDC62DD5-7B3B-4234-B2C8-A91B1191B5C0}" sibTransId="{D2675598-06A6-414C-849D-7E2B18670463}"/>
    <dgm:cxn modelId="{18EEB072-C9E8-4973-A166-709DE7438EC3}" type="presOf" srcId="{0A7910F1-D284-4E3C-BCC6-1324E8E3AB06}" destId="{344AEA7E-3E83-443E-A7B9-9D0DEC799961}" srcOrd="0" destOrd="0" presId="urn:microsoft.com/office/officeart/2005/8/layout/process1"/>
    <dgm:cxn modelId="{F8E5AD5B-AF6E-4A05-8FBC-3BB9C5E19D4E}" type="presOf" srcId="{D06D5A27-6393-4E6D-AA71-EEA243EF88B4}" destId="{E9B8A9E6-24C8-43E5-8FD3-BA9773CB78E7}" srcOrd="0" destOrd="0" presId="urn:microsoft.com/office/officeart/2005/8/layout/process1"/>
    <dgm:cxn modelId="{89E0E647-283F-4377-973D-6F86D0DDCFB4}" type="presOf" srcId="{0E0C830D-4943-4E41-8FD8-00C899885B4B}" destId="{8A196B1D-5F2A-4127-A018-590D9F9AF590}" srcOrd="1" destOrd="0" presId="urn:microsoft.com/office/officeart/2005/8/layout/process1"/>
    <dgm:cxn modelId="{C7FF3B3E-7AE7-40F3-8E4F-A9399EC48A70}" type="presOf" srcId="{D2675598-06A6-414C-849D-7E2B18670463}" destId="{42E19491-E11C-4969-A0B9-1AE52A55C8F7}" srcOrd="0" destOrd="0" presId="urn:microsoft.com/office/officeart/2005/8/layout/process1"/>
    <dgm:cxn modelId="{1671C07E-5F21-42CF-85C3-CA027707FBD6}" srcId="{8867919C-3EDF-4917-87AA-ABEECC02DBE1}" destId="{D06D5A27-6393-4E6D-AA71-EEA243EF88B4}" srcOrd="2" destOrd="0" parTransId="{06FC5977-EA4A-47EE-88DC-B009D0B234BE}" sibTransId="{9CABCECF-92DF-4F15-8C0B-63404B6E36EB}"/>
    <dgm:cxn modelId="{CEB32D5F-BEA7-4FA9-9EDF-1E98372988F2}" type="presOf" srcId="{8867919C-3EDF-4917-87AA-ABEECC02DBE1}" destId="{6FA4EC7F-D212-46E4-891C-A92E05F78BDF}" srcOrd="0" destOrd="0" presId="urn:microsoft.com/office/officeart/2005/8/layout/process1"/>
    <dgm:cxn modelId="{F3C6F850-A6B3-4A8D-AF88-3E67F62C796D}" type="presOf" srcId="{2690CC8C-5C69-45AB-97A6-293846EC772A}" destId="{C1EAC164-3950-4244-9728-99DEE5AA4DF2}" srcOrd="0" destOrd="0" presId="urn:microsoft.com/office/officeart/2005/8/layout/process1"/>
    <dgm:cxn modelId="{34933687-6F38-4DED-9F7E-FCE9FE3FDAB4}" srcId="{8867919C-3EDF-4917-87AA-ABEECC02DBE1}" destId="{2690CC8C-5C69-45AB-97A6-293846EC772A}" srcOrd="1" destOrd="0" parTransId="{97AC4FC6-86E7-4DB8-A9F7-81B8FBFC574E}" sibTransId="{0E0C830D-4943-4E41-8FD8-00C899885B4B}"/>
    <dgm:cxn modelId="{B5ADDB46-ACCD-4CA0-9499-9F1DAD14DA70}" type="presOf" srcId="{D2675598-06A6-414C-849D-7E2B18670463}" destId="{8869CB2B-9FA2-493F-8200-25064ECF060C}" srcOrd="1" destOrd="0" presId="urn:microsoft.com/office/officeart/2005/8/layout/process1"/>
    <dgm:cxn modelId="{F3227D4A-EEF8-4798-B9BB-A3350F406843}" type="presOf" srcId="{0E0C830D-4943-4E41-8FD8-00C899885B4B}" destId="{F332400D-5600-43EE-8162-FCBEBB42023C}" srcOrd="0" destOrd="0" presId="urn:microsoft.com/office/officeart/2005/8/layout/process1"/>
    <dgm:cxn modelId="{2BCE3CAF-2C91-46F1-BB34-00F71B8B7E3A}" type="presParOf" srcId="{6FA4EC7F-D212-46E4-891C-A92E05F78BDF}" destId="{344AEA7E-3E83-443E-A7B9-9D0DEC799961}" srcOrd="0" destOrd="0" presId="urn:microsoft.com/office/officeart/2005/8/layout/process1"/>
    <dgm:cxn modelId="{36453CEC-5C79-4383-B0FC-10306B3F744D}" type="presParOf" srcId="{6FA4EC7F-D212-46E4-891C-A92E05F78BDF}" destId="{42E19491-E11C-4969-A0B9-1AE52A55C8F7}" srcOrd="1" destOrd="0" presId="urn:microsoft.com/office/officeart/2005/8/layout/process1"/>
    <dgm:cxn modelId="{26633977-8783-4F04-9B0F-2A6D3A5B0C8A}" type="presParOf" srcId="{42E19491-E11C-4969-A0B9-1AE52A55C8F7}" destId="{8869CB2B-9FA2-493F-8200-25064ECF060C}" srcOrd="0" destOrd="0" presId="urn:microsoft.com/office/officeart/2005/8/layout/process1"/>
    <dgm:cxn modelId="{4B599F5D-19E4-42FF-BA33-785AD4165574}" type="presParOf" srcId="{6FA4EC7F-D212-46E4-891C-A92E05F78BDF}" destId="{C1EAC164-3950-4244-9728-99DEE5AA4DF2}" srcOrd="2" destOrd="0" presId="urn:microsoft.com/office/officeart/2005/8/layout/process1"/>
    <dgm:cxn modelId="{2A63C2D4-2460-4AE0-AD98-AB2A33485F6E}" type="presParOf" srcId="{6FA4EC7F-D212-46E4-891C-A92E05F78BDF}" destId="{F332400D-5600-43EE-8162-FCBEBB42023C}" srcOrd="3" destOrd="0" presId="urn:microsoft.com/office/officeart/2005/8/layout/process1"/>
    <dgm:cxn modelId="{F6C483C5-A3A7-430E-AD4E-414A0F77A73C}" type="presParOf" srcId="{F332400D-5600-43EE-8162-FCBEBB42023C}" destId="{8A196B1D-5F2A-4127-A018-590D9F9AF590}" srcOrd="0" destOrd="0" presId="urn:microsoft.com/office/officeart/2005/8/layout/process1"/>
    <dgm:cxn modelId="{D392A460-CFED-4954-82A9-BCCEC7A6671C}" type="presParOf" srcId="{6FA4EC7F-D212-46E4-891C-A92E05F78BDF}" destId="{E9B8A9E6-24C8-43E5-8FD3-BA9773CB78E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AEA7E-3E83-443E-A7B9-9D0DEC799961}">
      <dsp:nvSpPr>
        <dsp:cNvPr id="0" name=""/>
        <dsp:cNvSpPr/>
      </dsp:nvSpPr>
      <dsp:spPr>
        <a:xfrm>
          <a:off x="5357" y="1551582"/>
          <a:ext cx="1601390" cy="960834"/>
        </a:xfrm>
        <a:prstGeom prst="roundRect">
          <a:avLst>
            <a:gd name="adj" fmla="val 10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架构</a:t>
          </a:r>
          <a:endParaRPr lang="zh-CN" altLang="en-US" sz="3200" kern="1200" dirty="0"/>
        </a:p>
      </dsp:txBody>
      <dsp:txXfrm>
        <a:off x="33499" y="1579724"/>
        <a:ext cx="1545106" cy="904550"/>
      </dsp:txXfrm>
    </dsp:sp>
    <dsp:sp modelId="{42E19491-E11C-4969-A0B9-1AE52A55C8F7}">
      <dsp:nvSpPr>
        <dsp:cNvPr id="0" name=""/>
        <dsp:cNvSpPr/>
      </dsp:nvSpPr>
      <dsp:spPr>
        <a:xfrm>
          <a:off x="1766887" y="1833427"/>
          <a:ext cx="339494" cy="39714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766887" y="1912856"/>
        <a:ext cx="237646" cy="238286"/>
      </dsp:txXfrm>
    </dsp:sp>
    <dsp:sp modelId="{C1EAC164-3950-4244-9728-99DEE5AA4DF2}">
      <dsp:nvSpPr>
        <dsp:cNvPr id="0" name=""/>
        <dsp:cNvSpPr/>
      </dsp:nvSpPr>
      <dsp:spPr>
        <a:xfrm>
          <a:off x="2247304"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优化</a:t>
          </a:r>
          <a:endParaRPr lang="zh-CN" altLang="en-US" sz="3200" kern="1200" dirty="0"/>
        </a:p>
      </dsp:txBody>
      <dsp:txXfrm>
        <a:off x="2275446" y="1579724"/>
        <a:ext cx="1545106" cy="904550"/>
      </dsp:txXfrm>
    </dsp:sp>
    <dsp:sp modelId="{F332400D-5600-43EE-8162-FCBEBB42023C}">
      <dsp:nvSpPr>
        <dsp:cNvPr id="0" name=""/>
        <dsp:cNvSpPr/>
      </dsp:nvSpPr>
      <dsp:spPr>
        <a:xfrm>
          <a:off x="4008834" y="1833427"/>
          <a:ext cx="339494" cy="397144"/>
        </a:xfrm>
        <a:prstGeom prst="rightArrow">
          <a:avLst>
            <a:gd name="adj1" fmla="val 60000"/>
            <a:gd name="adj2" fmla="val 50000"/>
          </a:avLst>
        </a:prstGeom>
        <a:solidFill>
          <a:schemeClr val="accent2">
            <a:shade val="90000"/>
            <a:hueOff val="256892"/>
            <a:satOff val="4897"/>
            <a:lumOff val="242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008834" y="1912856"/>
        <a:ext cx="237646" cy="238286"/>
      </dsp:txXfrm>
    </dsp:sp>
    <dsp:sp modelId="{E9B8A9E6-24C8-43E5-8FD3-BA9773CB78E7}">
      <dsp:nvSpPr>
        <dsp:cNvPr id="0" name=""/>
        <dsp:cNvSpPr/>
      </dsp:nvSpPr>
      <dsp:spPr>
        <a:xfrm>
          <a:off x="4489251"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展望</a:t>
          </a:r>
          <a:endParaRPr lang="zh-CN" altLang="en-US" sz="3200" kern="1200" dirty="0"/>
        </a:p>
      </dsp:txBody>
      <dsp:txXfrm>
        <a:off x="4517393" y="1579724"/>
        <a:ext cx="1545106" cy="904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AEA7E-3E83-443E-A7B9-9D0DEC799961}">
      <dsp:nvSpPr>
        <dsp:cNvPr id="0" name=""/>
        <dsp:cNvSpPr/>
      </dsp:nvSpPr>
      <dsp:spPr>
        <a:xfrm>
          <a:off x="5357"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架构</a:t>
          </a:r>
          <a:endParaRPr lang="zh-CN" altLang="en-US" sz="3200" kern="1200" dirty="0"/>
        </a:p>
      </dsp:txBody>
      <dsp:txXfrm>
        <a:off x="33499" y="1579724"/>
        <a:ext cx="1545106" cy="904550"/>
      </dsp:txXfrm>
    </dsp:sp>
    <dsp:sp modelId="{42E19491-E11C-4969-A0B9-1AE52A55C8F7}">
      <dsp:nvSpPr>
        <dsp:cNvPr id="0" name=""/>
        <dsp:cNvSpPr/>
      </dsp:nvSpPr>
      <dsp:spPr>
        <a:xfrm>
          <a:off x="1766887" y="1833427"/>
          <a:ext cx="339494" cy="39714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766887" y="1912856"/>
        <a:ext cx="237646" cy="238286"/>
      </dsp:txXfrm>
    </dsp:sp>
    <dsp:sp modelId="{C1EAC164-3950-4244-9728-99DEE5AA4DF2}">
      <dsp:nvSpPr>
        <dsp:cNvPr id="0" name=""/>
        <dsp:cNvSpPr/>
      </dsp:nvSpPr>
      <dsp:spPr>
        <a:xfrm>
          <a:off x="2247304" y="1551582"/>
          <a:ext cx="1601390" cy="960834"/>
        </a:xfrm>
        <a:prstGeom prst="roundRect">
          <a:avLst>
            <a:gd name="adj" fmla="val 10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优化</a:t>
          </a:r>
          <a:endParaRPr lang="zh-CN" altLang="en-US" sz="3200" kern="1200" dirty="0"/>
        </a:p>
      </dsp:txBody>
      <dsp:txXfrm>
        <a:off x="2275446" y="1579724"/>
        <a:ext cx="1545106" cy="904550"/>
      </dsp:txXfrm>
    </dsp:sp>
    <dsp:sp modelId="{F332400D-5600-43EE-8162-FCBEBB42023C}">
      <dsp:nvSpPr>
        <dsp:cNvPr id="0" name=""/>
        <dsp:cNvSpPr/>
      </dsp:nvSpPr>
      <dsp:spPr>
        <a:xfrm>
          <a:off x="4008834" y="1833427"/>
          <a:ext cx="339494" cy="397144"/>
        </a:xfrm>
        <a:prstGeom prst="rightArrow">
          <a:avLst>
            <a:gd name="adj1" fmla="val 60000"/>
            <a:gd name="adj2" fmla="val 50000"/>
          </a:avLst>
        </a:prstGeom>
        <a:solidFill>
          <a:schemeClr val="accent2">
            <a:shade val="90000"/>
            <a:hueOff val="256892"/>
            <a:satOff val="4897"/>
            <a:lumOff val="242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008834" y="1912856"/>
        <a:ext cx="237646" cy="238286"/>
      </dsp:txXfrm>
    </dsp:sp>
    <dsp:sp modelId="{E9B8A9E6-24C8-43E5-8FD3-BA9773CB78E7}">
      <dsp:nvSpPr>
        <dsp:cNvPr id="0" name=""/>
        <dsp:cNvSpPr/>
      </dsp:nvSpPr>
      <dsp:spPr>
        <a:xfrm>
          <a:off x="4489251"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展望</a:t>
          </a:r>
          <a:endParaRPr lang="zh-CN" altLang="en-US" sz="3200" kern="1200" dirty="0"/>
        </a:p>
      </dsp:txBody>
      <dsp:txXfrm>
        <a:off x="4517393" y="1579724"/>
        <a:ext cx="1545106" cy="904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AEA7E-3E83-443E-A7B9-9D0DEC799961}">
      <dsp:nvSpPr>
        <dsp:cNvPr id="0" name=""/>
        <dsp:cNvSpPr/>
      </dsp:nvSpPr>
      <dsp:spPr>
        <a:xfrm>
          <a:off x="5357"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架构</a:t>
          </a:r>
          <a:endParaRPr lang="zh-CN" altLang="en-US" sz="3200" kern="1200" dirty="0"/>
        </a:p>
      </dsp:txBody>
      <dsp:txXfrm>
        <a:off x="33499" y="1579724"/>
        <a:ext cx="1545106" cy="904550"/>
      </dsp:txXfrm>
    </dsp:sp>
    <dsp:sp modelId="{42E19491-E11C-4969-A0B9-1AE52A55C8F7}">
      <dsp:nvSpPr>
        <dsp:cNvPr id="0" name=""/>
        <dsp:cNvSpPr/>
      </dsp:nvSpPr>
      <dsp:spPr>
        <a:xfrm>
          <a:off x="1766887" y="1833427"/>
          <a:ext cx="339494" cy="39714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766887" y="1912856"/>
        <a:ext cx="237646" cy="238286"/>
      </dsp:txXfrm>
    </dsp:sp>
    <dsp:sp modelId="{C1EAC164-3950-4244-9728-99DEE5AA4DF2}">
      <dsp:nvSpPr>
        <dsp:cNvPr id="0" name=""/>
        <dsp:cNvSpPr/>
      </dsp:nvSpPr>
      <dsp:spPr>
        <a:xfrm>
          <a:off x="2247304"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优化</a:t>
          </a:r>
          <a:endParaRPr lang="zh-CN" altLang="en-US" sz="3200" kern="1200" dirty="0"/>
        </a:p>
      </dsp:txBody>
      <dsp:txXfrm>
        <a:off x="2275446" y="1579724"/>
        <a:ext cx="1545106" cy="904550"/>
      </dsp:txXfrm>
    </dsp:sp>
    <dsp:sp modelId="{F332400D-5600-43EE-8162-FCBEBB42023C}">
      <dsp:nvSpPr>
        <dsp:cNvPr id="0" name=""/>
        <dsp:cNvSpPr/>
      </dsp:nvSpPr>
      <dsp:spPr>
        <a:xfrm>
          <a:off x="4008834" y="1833427"/>
          <a:ext cx="339494" cy="397144"/>
        </a:xfrm>
        <a:prstGeom prst="rightArrow">
          <a:avLst>
            <a:gd name="adj1" fmla="val 60000"/>
            <a:gd name="adj2" fmla="val 50000"/>
          </a:avLst>
        </a:prstGeom>
        <a:solidFill>
          <a:schemeClr val="accent2">
            <a:shade val="90000"/>
            <a:hueOff val="256892"/>
            <a:satOff val="4897"/>
            <a:lumOff val="242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008834" y="1912856"/>
        <a:ext cx="237646" cy="238286"/>
      </dsp:txXfrm>
    </dsp:sp>
    <dsp:sp modelId="{E9B8A9E6-24C8-43E5-8FD3-BA9773CB78E7}">
      <dsp:nvSpPr>
        <dsp:cNvPr id="0" name=""/>
        <dsp:cNvSpPr/>
      </dsp:nvSpPr>
      <dsp:spPr>
        <a:xfrm>
          <a:off x="4489251" y="1551582"/>
          <a:ext cx="1601390" cy="960834"/>
        </a:xfrm>
        <a:prstGeom prst="roundRect">
          <a:avLst>
            <a:gd name="adj" fmla="val 10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展望</a:t>
          </a:r>
          <a:endParaRPr lang="zh-CN" altLang="en-US" sz="3200" kern="1200" dirty="0"/>
        </a:p>
      </dsp:txBody>
      <dsp:txXfrm>
        <a:off x="4517393" y="157972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939D1-8C27-46B8-AC62-60CF091D914D}" type="datetimeFigureOut">
              <a:rPr lang="zh-CN" altLang="en-US" smtClean="0"/>
              <a:t>2016/11/13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25255-DBE1-4938-8774-1BBFB7E78C23}" type="slidenum">
              <a:rPr lang="zh-CN" altLang="en-US" smtClean="0"/>
              <a:t>‹#›</a:t>
            </a:fld>
            <a:endParaRPr lang="zh-CN" altLang="en-US"/>
          </a:p>
        </p:txBody>
      </p:sp>
    </p:spTree>
    <p:extLst>
      <p:ext uri="{BB962C8B-B14F-4D97-AF65-F5344CB8AC3E}">
        <p14:creationId xmlns:p14="http://schemas.microsoft.com/office/powerpoint/2010/main" val="70106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1</a:t>
            </a:fld>
            <a:endParaRPr lang="zh-CN" altLang="en-US"/>
          </a:p>
        </p:txBody>
      </p:sp>
    </p:spTree>
    <p:extLst>
      <p:ext uri="{BB962C8B-B14F-4D97-AF65-F5344CB8AC3E}">
        <p14:creationId xmlns:p14="http://schemas.microsoft.com/office/powerpoint/2010/main" val="886153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单点问题</a:t>
            </a:r>
            <a:endParaRPr lang="en-US" altLang="zh-CN" dirty="0" smtClean="0"/>
          </a:p>
          <a:p>
            <a:r>
              <a:rPr lang="zh-CN" altLang="en-US" dirty="0" smtClean="0"/>
              <a:t>从机空闲</a:t>
            </a:r>
            <a:r>
              <a:rPr lang="zh-CN" altLang="en-US" dirty="0" smtClean="0"/>
              <a:t>：数据分析、数据同步、数据备份</a:t>
            </a:r>
            <a:endParaRPr lang="en-US" altLang="zh-CN" dirty="0" smtClean="0"/>
          </a:p>
          <a:p>
            <a:endParaRPr lang="en-US" altLang="zh-CN" dirty="0" smtClean="0"/>
          </a:p>
          <a:p>
            <a:r>
              <a:rPr lang="en-US" altLang="zh-CN" dirty="0" smtClean="0"/>
              <a:t>MySQL </a:t>
            </a:r>
            <a:r>
              <a:rPr lang="zh-CN" altLang="en-US" dirty="0" smtClean="0"/>
              <a:t>自身支持双主配置，但并没有去解决潜在的主键和双写带来的数据一致性冲突。</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10</a:t>
            </a:fld>
            <a:endParaRPr lang="zh-CN" altLang="en-US"/>
          </a:p>
        </p:txBody>
      </p:sp>
    </p:spTree>
    <p:extLst>
      <p:ext uri="{BB962C8B-B14F-4D97-AF65-F5344CB8AC3E}">
        <p14:creationId xmlns:p14="http://schemas.microsoft.com/office/powerpoint/2010/main" val="432312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15</a:t>
            </a:fld>
            <a:endParaRPr lang="zh-CN" altLang="en-US"/>
          </a:p>
        </p:txBody>
      </p:sp>
    </p:spTree>
    <p:extLst>
      <p:ext uri="{BB962C8B-B14F-4D97-AF65-F5344CB8AC3E}">
        <p14:creationId xmlns:p14="http://schemas.microsoft.com/office/powerpoint/2010/main" val="2392921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充分利用多台机器各种处理能力</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21</a:t>
            </a:fld>
            <a:endParaRPr lang="zh-CN" altLang="en-US"/>
          </a:p>
        </p:txBody>
      </p:sp>
    </p:spTree>
    <p:extLst>
      <p:ext uri="{BB962C8B-B14F-4D97-AF65-F5344CB8AC3E}">
        <p14:creationId xmlns:p14="http://schemas.microsoft.com/office/powerpoint/2010/main" val="161391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24</a:t>
            </a:fld>
            <a:endParaRPr lang="zh-CN" altLang="en-US"/>
          </a:p>
        </p:txBody>
      </p:sp>
    </p:spTree>
    <p:extLst>
      <p:ext uri="{BB962C8B-B14F-4D97-AF65-F5344CB8AC3E}">
        <p14:creationId xmlns:p14="http://schemas.microsoft.com/office/powerpoint/2010/main" val="121172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25</a:t>
            </a:fld>
            <a:endParaRPr lang="zh-CN" altLang="en-US"/>
          </a:p>
        </p:txBody>
      </p:sp>
    </p:spTree>
    <p:extLst>
      <p:ext uri="{BB962C8B-B14F-4D97-AF65-F5344CB8AC3E}">
        <p14:creationId xmlns:p14="http://schemas.microsoft.com/office/powerpoint/2010/main" val="4220228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u="sng" kern="1200" dirty="0" err="1" smtClean="0">
                <a:solidFill>
                  <a:schemeClr val="tx1"/>
                </a:solidFill>
                <a:latin typeface="+mn-lt"/>
                <a:ea typeface="+mn-ea"/>
                <a:cs typeface="+mn-cs"/>
              </a:rPr>
              <a:t>ehcache</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Redis</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Memcache</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Mongdb</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26</a:t>
            </a:fld>
            <a:endParaRPr lang="zh-CN" altLang="en-US"/>
          </a:p>
        </p:txBody>
      </p:sp>
    </p:spTree>
    <p:extLst>
      <p:ext uri="{BB962C8B-B14F-4D97-AF65-F5344CB8AC3E}">
        <p14:creationId xmlns:p14="http://schemas.microsoft.com/office/powerpoint/2010/main" val="3751226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27</a:t>
            </a:fld>
            <a:endParaRPr lang="zh-CN" altLang="en-US"/>
          </a:p>
        </p:txBody>
      </p:sp>
    </p:spTree>
    <p:extLst>
      <p:ext uri="{BB962C8B-B14F-4D97-AF65-F5344CB8AC3E}">
        <p14:creationId xmlns:p14="http://schemas.microsoft.com/office/powerpoint/2010/main" val="25867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a:t>
            </a:fld>
            <a:endParaRPr lang="zh-CN" altLang="en-US"/>
          </a:p>
        </p:txBody>
      </p:sp>
    </p:spTree>
    <p:extLst>
      <p:ext uri="{BB962C8B-B14F-4D97-AF65-F5344CB8AC3E}">
        <p14:creationId xmlns:p14="http://schemas.microsoft.com/office/powerpoint/2010/main" val="422022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smtClean="0">
                <a:solidFill>
                  <a:schemeClr val="tx1"/>
                </a:solidFill>
                <a:latin typeface="+mn-lt"/>
                <a:ea typeface="+mn-ea"/>
                <a:cs typeface="+mn-cs"/>
              </a:rPr>
              <a:t>keepalived</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缓存服务器 移动信息服务器 </a:t>
            </a:r>
            <a:r>
              <a:rPr lang="en-US" altLang="zh-CN" sz="1200" u="sng" kern="1200" dirty="0" err="1" smtClean="0">
                <a:solidFill>
                  <a:schemeClr val="tx1"/>
                </a:solidFill>
                <a:latin typeface="+mn-lt"/>
                <a:ea typeface="+mn-ea"/>
                <a:cs typeface="+mn-cs"/>
              </a:rPr>
              <a:t>Hadoop</a:t>
            </a:r>
            <a:r>
              <a:rPr lang="zh-CN" altLang="en-US" sz="1200" u="sng" kern="1200" dirty="0" smtClean="0">
                <a:solidFill>
                  <a:schemeClr val="tx1"/>
                </a:solidFill>
                <a:latin typeface="+mn-lt"/>
                <a:ea typeface="+mn-ea"/>
                <a:cs typeface="+mn-cs"/>
              </a:rPr>
              <a:t>集群  实时通信服务器 流媒体服务器 电子邮件服务器</a:t>
            </a:r>
            <a:endParaRPr lang="en-US" altLang="zh-CN" dirty="0" smtClean="0"/>
          </a:p>
          <a:p>
            <a:r>
              <a:rPr lang="zh-CN" altLang="en-US" sz="1200" kern="1200" dirty="0" smtClean="0">
                <a:solidFill>
                  <a:schemeClr val="tx1"/>
                </a:solidFill>
                <a:latin typeface="+mn-lt"/>
                <a:ea typeface="+mn-ea"/>
                <a:cs typeface="+mn-cs"/>
              </a:rPr>
              <a:t>互联网需求的</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高</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HC</a:t>
            </a:r>
            <a:r>
              <a:rPr lang="zh-CN" altLang="en-US" dirty="0" smtClean="0"/>
              <a:t>高并发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HE</a:t>
            </a:r>
            <a:r>
              <a:rPr lang="zh-CN" altLang="en-US" dirty="0" smtClean="0"/>
              <a:t>高可扩</a:t>
            </a:r>
            <a:r>
              <a:rPr lang="en-US" altLang="zh-CN" dirty="0" smtClean="0"/>
              <a:t>-HA</a:t>
            </a:r>
            <a:r>
              <a:rPr lang="zh-CN" altLang="en-US" dirty="0" smtClean="0"/>
              <a:t>高可用</a:t>
            </a:r>
            <a:endParaRPr lang="en-US" altLang="zh-CN" dirty="0" smtClean="0"/>
          </a:p>
          <a:p>
            <a:r>
              <a:rPr lang="en-US" altLang="zh-CN" dirty="0" smtClean="0"/>
              <a:t>HP</a:t>
            </a:r>
            <a:r>
              <a:rPr lang="zh-CN" altLang="en-US" dirty="0" smtClean="0"/>
              <a:t>高性能</a:t>
            </a:r>
            <a:endParaRPr lang="en-US" altLang="zh-CN" dirty="0" smtClean="0"/>
          </a:p>
          <a:p>
            <a:endParaRPr lang="en-US" altLang="zh-CN" dirty="0" smtClean="0"/>
          </a:p>
          <a:p>
            <a:r>
              <a:rPr lang="zh-CN" altLang="en-US" dirty="0" smtClean="0"/>
              <a:t>应用服务器可扩展，无数据存储</a:t>
            </a:r>
            <a:endParaRPr lang="en-US" altLang="zh-CN" dirty="0" smtClean="0"/>
          </a:p>
          <a:p>
            <a:r>
              <a:rPr lang="zh-CN" altLang="en-US" dirty="0" smtClean="0"/>
              <a:t>存储数据的，缓存、数据库、文件</a:t>
            </a:r>
            <a:r>
              <a:rPr lang="zh-CN" altLang="en-US" baseline="0" dirty="0" smtClean="0"/>
              <a:t> 集群需要考虑数据的同步问题</a:t>
            </a:r>
            <a:endParaRPr lang="en-US" altLang="zh-CN" dirty="0" smtClean="0"/>
          </a:p>
        </p:txBody>
      </p:sp>
      <p:sp>
        <p:nvSpPr>
          <p:cNvPr id="4" name="灯片编号占位符 3"/>
          <p:cNvSpPr>
            <a:spLocks noGrp="1"/>
          </p:cNvSpPr>
          <p:nvPr>
            <p:ph type="sldNum" sz="quarter" idx="10"/>
          </p:nvPr>
        </p:nvSpPr>
        <p:spPr/>
        <p:txBody>
          <a:bodyPr/>
          <a:lstStyle/>
          <a:p>
            <a:fld id="{3BB25255-DBE1-4938-8774-1BBFB7E78C23}" type="slidenum">
              <a:rPr lang="zh-CN" altLang="en-US" smtClean="0"/>
              <a:t>3</a:t>
            </a:fld>
            <a:endParaRPr lang="zh-CN" altLang="en-US"/>
          </a:p>
        </p:txBody>
      </p:sp>
    </p:spTree>
    <p:extLst>
      <p:ext uri="{BB962C8B-B14F-4D97-AF65-F5344CB8AC3E}">
        <p14:creationId xmlns:p14="http://schemas.microsoft.com/office/powerpoint/2010/main" val="1323007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4</a:t>
            </a:fld>
            <a:endParaRPr lang="zh-CN" altLang="en-US"/>
          </a:p>
        </p:txBody>
      </p:sp>
    </p:spTree>
    <p:extLst>
      <p:ext uri="{BB962C8B-B14F-4D97-AF65-F5344CB8AC3E}">
        <p14:creationId xmlns:p14="http://schemas.microsoft.com/office/powerpoint/2010/main" val="422022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u="sng" kern="1200" dirty="0" err="1" smtClean="0">
                <a:solidFill>
                  <a:schemeClr val="tx1"/>
                </a:solidFill>
                <a:latin typeface="+mn-lt"/>
                <a:ea typeface="+mn-ea"/>
                <a:cs typeface="+mn-cs"/>
              </a:rPr>
              <a:t>ehcache</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Redis</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Memcache</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Mongdb</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5</a:t>
            </a:fld>
            <a:endParaRPr lang="zh-CN" altLang="en-US"/>
          </a:p>
        </p:txBody>
      </p:sp>
    </p:spTree>
    <p:extLst>
      <p:ext uri="{BB962C8B-B14F-4D97-AF65-F5344CB8AC3E}">
        <p14:creationId xmlns:p14="http://schemas.microsoft.com/office/powerpoint/2010/main" val="3751226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dirty="0" smtClean="0"/>
              <a:t>应用级别的解决方案</a:t>
            </a:r>
          </a:p>
          <a:p>
            <a:r>
              <a:rPr lang="en-US" altLang="zh-CN" sz="1200" dirty="0" smtClean="0"/>
              <a:t>1)	</a:t>
            </a:r>
            <a:r>
              <a:rPr lang="zh-CN" altLang="en-US" sz="1200" dirty="0" smtClean="0"/>
              <a:t>网页</a:t>
            </a:r>
            <a:r>
              <a:rPr lang="en-US" altLang="zh-CN" sz="1200" dirty="0" smtClean="0"/>
              <a:t>HTML </a:t>
            </a:r>
            <a:r>
              <a:rPr lang="zh-CN" altLang="en-US" sz="1200" dirty="0" smtClean="0"/>
              <a:t>静态化（需要</a:t>
            </a:r>
            <a:r>
              <a:rPr lang="en-US" altLang="zh-CN" sz="1200" dirty="0" smtClean="0"/>
              <a:t>CMS</a:t>
            </a:r>
            <a:r>
              <a:rPr lang="zh-CN" altLang="en-US" sz="1200" dirty="0" smtClean="0"/>
              <a:t>项目支持）</a:t>
            </a:r>
          </a:p>
          <a:p>
            <a:r>
              <a:rPr lang="en-US" altLang="zh-CN" sz="1200" dirty="0" smtClean="0"/>
              <a:t>2)	</a:t>
            </a:r>
            <a:r>
              <a:rPr lang="zh-CN" altLang="en-US" sz="1200" dirty="0" smtClean="0"/>
              <a:t>图片服务器分离（常用解决方案）</a:t>
            </a:r>
          </a:p>
          <a:p>
            <a:r>
              <a:rPr lang="en-US" altLang="zh-CN" sz="1200" dirty="0" smtClean="0"/>
              <a:t>3)	</a:t>
            </a:r>
            <a:r>
              <a:rPr lang="zh-CN" altLang="en-US" sz="1200" dirty="0" smtClean="0"/>
              <a:t>缓存（常用解决方案） 上上策为分布式缓存</a:t>
            </a:r>
          </a:p>
          <a:p>
            <a:r>
              <a:rPr lang="en-US" altLang="zh-CN" sz="1200" dirty="0" smtClean="0"/>
              <a:t>4)	</a:t>
            </a:r>
            <a:r>
              <a:rPr lang="zh-CN" altLang="en-US" sz="1200" dirty="0" smtClean="0"/>
              <a:t>镜像（下载较多）</a:t>
            </a:r>
          </a:p>
          <a:p>
            <a:endParaRPr lang="zh-CN" altLang="en-US" sz="1200" dirty="0" smtClean="0"/>
          </a:p>
          <a:p>
            <a:r>
              <a:rPr lang="zh-CN" altLang="en-US" dirty="0" smtClean="0"/>
              <a:t>数据库层面的解决方案</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6</a:t>
            </a:fld>
            <a:endParaRPr lang="zh-CN" altLang="en-US"/>
          </a:p>
        </p:txBody>
      </p:sp>
    </p:spTree>
    <p:extLst>
      <p:ext uri="{BB962C8B-B14F-4D97-AF65-F5344CB8AC3E}">
        <p14:creationId xmlns:p14="http://schemas.microsoft.com/office/powerpoint/2010/main" val="426207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7</a:t>
            </a:fld>
            <a:endParaRPr lang="zh-CN" altLang="en-US"/>
          </a:p>
        </p:txBody>
      </p:sp>
    </p:spTree>
    <p:extLst>
      <p:ext uri="{BB962C8B-B14F-4D97-AF65-F5344CB8AC3E}">
        <p14:creationId xmlns:p14="http://schemas.microsoft.com/office/powerpoint/2010/main" val="25867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t>mysql</a:t>
            </a:r>
            <a:r>
              <a:rPr lang="zh-CN" altLang="en-US" sz="1200" dirty="0" smtClean="0"/>
              <a:t>内建的复制功能是构建基于</a:t>
            </a:r>
            <a:r>
              <a:rPr lang="en-US" altLang="zh-CN" sz="1200" dirty="0" err="1" smtClean="0"/>
              <a:t>Mysql</a:t>
            </a:r>
            <a:r>
              <a:rPr lang="zh-CN" altLang="en-US" sz="1200" dirty="0" smtClean="0"/>
              <a:t>的大规模、高性能应用的基础，这类应用使用所谓的“水平扩展”的架构。</a:t>
            </a:r>
            <a:endParaRPr lang="en-US" altLang="zh-CN" sz="1200" dirty="0" smtClean="0"/>
          </a:p>
          <a:p>
            <a:endParaRPr lang="en-US" altLang="zh-CN" sz="1200" dirty="0" smtClean="0"/>
          </a:p>
          <a:p>
            <a:r>
              <a:rPr lang="zh-CN" altLang="en-US" sz="1200" dirty="0" smtClean="0"/>
              <a:t>复制功能也是高可用性、可扩展性、容灾恢复、备份以及数据仓库等工作的基础</a:t>
            </a:r>
          </a:p>
          <a:p>
            <a:endParaRPr lang="en-US" altLang="zh-CN" dirty="0" smtClean="0"/>
          </a:p>
          <a:p>
            <a:pPr lvl="0"/>
            <a:r>
              <a:rPr lang="zh-CN" altLang="en-US" dirty="0" smtClean="0"/>
              <a:t>复制</a:t>
            </a:r>
          </a:p>
          <a:p>
            <a:pPr lvl="1"/>
            <a:r>
              <a:rPr lang="zh-CN" altLang="en-US" dirty="0" smtClean="0"/>
              <a:t>高性能</a:t>
            </a:r>
          </a:p>
          <a:p>
            <a:pPr lvl="1"/>
            <a:r>
              <a:rPr lang="zh-CN" altLang="en-US" dirty="0" smtClean="0"/>
              <a:t>高可用</a:t>
            </a:r>
          </a:p>
          <a:p>
            <a:pPr lvl="1"/>
            <a:r>
              <a:rPr lang="zh-CN" altLang="en-US" dirty="0" smtClean="0"/>
              <a:t>备份</a:t>
            </a:r>
          </a:p>
          <a:p>
            <a:pPr lvl="1"/>
            <a:r>
              <a:rPr lang="zh-CN" altLang="en-US" dirty="0" smtClean="0"/>
              <a:t>容灾恢复</a:t>
            </a:r>
          </a:p>
          <a:p>
            <a:pPr lvl="1"/>
            <a:r>
              <a:rPr lang="zh-CN" altLang="en-US" dirty="0" smtClean="0"/>
              <a:t>高可扩</a:t>
            </a:r>
          </a:p>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8</a:t>
            </a:fld>
            <a:endParaRPr lang="zh-CN" altLang="en-US"/>
          </a:p>
        </p:txBody>
      </p:sp>
    </p:spTree>
    <p:extLst>
      <p:ext uri="{BB962C8B-B14F-4D97-AF65-F5344CB8AC3E}">
        <p14:creationId xmlns:p14="http://schemas.microsoft.com/office/powerpoint/2010/main" val="217781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FILE </a:t>
            </a:r>
            <a:r>
              <a:rPr lang="zh-CN" altLang="zh-CN" sz="1200" kern="1200" dirty="0" smtClean="0">
                <a:solidFill>
                  <a:schemeClr val="tx1"/>
                </a:solidFill>
                <a:effectLst/>
                <a:latin typeface="+mn-lt"/>
                <a:ea typeface="+mn-ea"/>
                <a:cs typeface="+mn-cs"/>
              </a:rPr>
              <a:t>及</a:t>
            </a:r>
            <a:r>
              <a:rPr lang="en-US" altLang="zh-CN" sz="1200" kern="1200" dirty="0" smtClean="0">
                <a:solidFill>
                  <a:schemeClr val="tx1"/>
                </a:solidFill>
                <a:effectLst/>
                <a:latin typeface="+mn-lt"/>
                <a:ea typeface="+mn-ea"/>
                <a:cs typeface="+mn-cs"/>
              </a:rPr>
              <a:t> Position</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9</a:t>
            </a:fld>
            <a:endParaRPr lang="zh-CN" altLang="en-US"/>
          </a:p>
        </p:txBody>
      </p:sp>
    </p:spTree>
    <p:extLst>
      <p:ext uri="{BB962C8B-B14F-4D97-AF65-F5344CB8AC3E}">
        <p14:creationId xmlns:p14="http://schemas.microsoft.com/office/powerpoint/2010/main" val="212851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Text Placeholder 2"/>
          <p:cNvSpPr>
            <a:spLocks noGrp="1"/>
          </p:cNvSpPr>
          <p:nvPr userDrawn="1">
            <p:ph type="body" sz="quarter" idx="4294967295"/>
          </p:nvPr>
        </p:nvSpPr>
        <p:spPr>
          <a:xfrm>
            <a:off x="430215" y="2390776"/>
            <a:ext cx="4478337" cy="1008063"/>
          </a:xfrm>
        </p:spPr>
        <p:txBody>
          <a:bodyPr/>
          <a:lstStyle/>
          <a:p>
            <a:pPr lvl="0"/>
            <a:r>
              <a:rPr lang="zh-CN" altLang="en-US" sz="1400" smtClean="0">
                <a:solidFill>
                  <a:srgbClr val="FFFFFF"/>
                </a:solidFill>
                <a:latin typeface="微软雅黑" pitchFamily="34" charset="-122"/>
                <a:cs typeface="Arial" pitchFamily="34" charset="0"/>
              </a:rPr>
              <a:t>单击此处编辑母版文本样式</a:t>
            </a:r>
          </a:p>
        </p:txBody>
      </p:sp>
      <p:sp>
        <p:nvSpPr>
          <p:cNvPr id="5" name="Subtitle 6"/>
          <p:cNvSpPr>
            <a:spLocks noGrp="1"/>
          </p:cNvSpPr>
          <p:nvPr userDrawn="1">
            <p:ph type="subTitle" idx="4294967295"/>
          </p:nvPr>
        </p:nvSpPr>
        <p:spPr>
          <a:xfrm>
            <a:off x="430213" y="1314451"/>
            <a:ext cx="6400800" cy="561975"/>
          </a:xfrm>
        </p:spPr>
        <p:txBody>
          <a:bodyPr/>
          <a:lstStyle/>
          <a:p>
            <a:pPr>
              <a:lnSpc>
                <a:spcPct val="100000"/>
              </a:lnSpc>
            </a:pPr>
            <a:r>
              <a:rPr lang="zh-CN" altLang="en-US" sz="2200" smtClean="0">
                <a:solidFill>
                  <a:srgbClr val="8CC63E"/>
                </a:solidFill>
                <a:latin typeface="微软雅黑" pitchFamily="34" charset="-122"/>
              </a:rPr>
              <a:t>单击此处编辑母版副标题样式</a:t>
            </a:r>
            <a:endParaRPr lang="en-US" sz="2200">
              <a:solidFill>
                <a:srgbClr val="8CC63E"/>
              </a:solidFill>
              <a:latin typeface="微软雅黑" pitchFamily="34" charset="-122"/>
            </a:endParaRPr>
          </a:p>
        </p:txBody>
      </p:sp>
      <p:sp>
        <p:nvSpPr>
          <p:cNvPr id="7" name="Title 7"/>
          <p:cNvSpPr>
            <a:spLocks noGrp="1"/>
          </p:cNvSpPr>
          <p:nvPr userDrawn="1">
            <p:ph type="ctrTitle" idx="4294967295"/>
          </p:nvPr>
        </p:nvSpPr>
        <p:spPr>
          <a:xfrm>
            <a:off x="430213" y="860425"/>
            <a:ext cx="6400800" cy="444500"/>
          </a:xfrm>
        </p:spPr>
        <p:txBody>
          <a:bodyPr/>
          <a:lstStyle/>
          <a:p>
            <a:r>
              <a:rPr lang="zh-CN" altLang="en-US" sz="2800" b="1" smtClean="0">
                <a:solidFill>
                  <a:schemeClr val="bg1"/>
                </a:solidFill>
                <a:latin typeface="微软雅黑" pitchFamily="34" charset="-122"/>
              </a:rPr>
              <a:t>单击此处编辑母版标题样式</a:t>
            </a:r>
            <a:endParaRPr lang="en-US" sz="2800" b="1" dirty="0">
              <a:solidFill>
                <a:schemeClr val="bg1"/>
              </a:solidFill>
              <a:latin typeface="微软雅黑"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6" y="1200150"/>
            <a:ext cx="4168775"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2" y="1200150"/>
            <a:ext cx="4170363"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5065280"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69527" y="1200150"/>
            <a:ext cx="3280786"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4" name="标题 1"/>
          <p:cNvSpPr txBox="1">
            <a:spLocks/>
          </p:cNvSpPr>
          <p:nvPr userDrawn="1"/>
        </p:nvSpPr>
        <p:spPr bwMode="auto">
          <a:xfrm>
            <a:off x="1338946" y="1396724"/>
            <a:ext cx="2429189" cy="1101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4000"/>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4800" b="0" i="0" u="none" strike="noStrike" kern="0" cap="none" spc="0" normalizeH="0" baseline="0" noProof="0" dirty="0" smtClean="0">
                <a:ln>
                  <a:noFill/>
                </a:ln>
                <a:solidFill>
                  <a:schemeClr val="bg1"/>
                </a:solidFill>
                <a:effectLst/>
                <a:uLnTx/>
                <a:uFillTx/>
                <a:latin typeface="+mj-lt"/>
                <a:ea typeface="+mj-ea"/>
                <a:cs typeface="+mj-cs"/>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2563064"/>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Size：32-24-pt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Size：20pt</a:t>
            </a:r>
          </a:p>
          <a:p>
            <a:pPr defTabSz="935038"/>
            <a:r>
              <a:rPr lang="en-US" altLang="en-US" sz="800" noProof="1">
                <a:solidFill>
                  <a:schemeClr val="bg1"/>
                </a:solidFill>
                <a:latin typeface="Arial" pitchFamily="34" charset="0"/>
                <a:ea typeface="Heiti SC Light"/>
                <a:cs typeface="Heiti SC Light"/>
              </a:rPr>
              <a:t>Color: The ZTE green</a:t>
            </a:r>
          </a:p>
        </p:txBody>
      </p:sp>
      <p:sp>
        <p:nvSpPr>
          <p:cNvPr id="2051" name="TextBox 4"/>
          <p:cNvSpPr txBox="1">
            <a:spLocks noChangeArrowheads="1"/>
          </p:cNvSpPr>
          <p:nvPr/>
        </p:nvSpPr>
        <p:spPr bwMode="auto">
          <a:xfrm>
            <a:off x="5848352" y="4454526"/>
            <a:ext cx="184731" cy="369332"/>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2" name="TextBox 5"/>
          <p:cNvSpPr txBox="1">
            <a:spLocks noChangeArrowheads="1"/>
          </p:cNvSpPr>
          <p:nvPr/>
        </p:nvSpPr>
        <p:spPr bwMode="auto">
          <a:xfrm>
            <a:off x="4814889" y="4170363"/>
            <a:ext cx="184731" cy="369332"/>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3" name="TextBox 6"/>
          <p:cNvSpPr txBox="1">
            <a:spLocks noChangeArrowheads="1"/>
          </p:cNvSpPr>
          <p:nvPr/>
        </p:nvSpPr>
        <p:spPr bwMode="auto">
          <a:xfrm>
            <a:off x="4037014" y="3638551"/>
            <a:ext cx="184731" cy="369332"/>
          </a:xfrm>
          <a:prstGeom prst="rect">
            <a:avLst/>
          </a:prstGeom>
          <a:noFill/>
          <a:ln w="9525">
            <a:noFill/>
            <a:miter lim="800000"/>
            <a:headEnd/>
            <a:tailEnd/>
          </a:ln>
        </p:spPr>
        <p:txBody>
          <a:bodyPr wrap="none">
            <a:spAutoFit/>
          </a:bodyPr>
          <a:lstStyle/>
          <a:p>
            <a:endParaRPr lang="en-US">
              <a:latin typeface="Arial" pitchFamily="34" charset="0"/>
            </a:endParaRPr>
          </a:p>
        </p:txBody>
      </p:sp>
      <p:grpSp>
        <p:nvGrpSpPr>
          <p:cNvPr id="2054" name="组 5"/>
          <p:cNvGrpSpPr>
            <a:grpSpLocks/>
          </p:cNvGrpSpPr>
          <p:nvPr/>
        </p:nvGrpSpPr>
        <p:grpSpPr bwMode="auto">
          <a:xfrm>
            <a:off x="9364665" y="3851276"/>
            <a:ext cx="1392237" cy="989013"/>
            <a:chOff x="0" y="0"/>
            <a:chExt cx="1392554" cy="989008"/>
          </a:xfrm>
        </p:grpSpPr>
        <p:grpSp>
          <p:nvGrpSpPr>
            <p:cNvPr id="2055" name="组 6"/>
            <p:cNvGrpSpPr>
              <a:grpSpLocks/>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57" name="文本框 19"/>
              <p:cNvSpPr txBox="1">
                <a:spLocks noChangeArrowheads="1"/>
              </p:cNvSpPr>
              <p:nvPr/>
            </p:nvSpPr>
            <p:spPr bwMode="auto">
              <a:xfrm>
                <a:off x="217344" y="31110"/>
                <a:ext cx="717814"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2058" name="组 9"/>
            <p:cNvGrpSpPr>
              <a:grpSpLocks/>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0" name="文本框 15"/>
              <p:cNvSpPr txBox="1">
                <a:spLocks noChangeArrowheads="1"/>
              </p:cNvSpPr>
              <p:nvPr/>
            </p:nvSpPr>
            <p:spPr bwMode="auto">
              <a:xfrm>
                <a:off x="217344" y="31110"/>
                <a:ext cx="982018"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2061"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2" name="文本框 12"/>
            <p:cNvSpPr txBox="1">
              <a:spLocks noChangeArrowheads="1"/>
            </p:cNvSpPr>
            <p:nvPr/>
          </p:nvSpPr>
          <p:spPr bwMode="auto">
            <a:xfrm>
              <a:off x="217344" y="765728"/>
              <a:ext cx="1175210"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2063" name="TextBox 18"/>
          <p:cNvSpPr txBox="1">
            <a:spLocks noChangeArrowheads="1"/>
          </p:cNvSpPr>
          <p:nvPr/>
        </p:nvSpPr>
        <p:spPr bwMode="auto">
          <a:xfrm>
            <a:off x="8153400" y="1016000"/>
            <a:ext cx="914400" cy="9144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4" name="TextBox 19"/>
          <p:cNvSpPr txBox="1">
            <a:spLocks noChangeArrowheads="1"/>
          </p:cNvSpPr>
          <p:nvPr/>
        </p:nvSpPr>
        <p:spPr bwMode="auto">
          <a:xfrm>
            <a:off x="4864100" y="3378200"/>
            <a:ext cx="914400" cy="9144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5" name="标题占位符 1"/>
          <p:cNvSpPr>
            <a:spLocks noGrp="1" noChangeArrowheads="1"/>
          </p:cNvSpPr>
          <p:nvPr>
            <p:ph type="title"/>
          </p:nvPr>
        </p:nvSpPr>
        <p:spPr bwMode="auto">
          <a:xfrm>
            <a:off x="333376" y="342901"/>
            <a:ext cx="6767513" cy="720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2066"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pic>
        <p:nvPicPr>
          <p:cNvPr id="2067" name="Picture 19" descr="1-01"/>
          <p:cNvPicPr>
            <a:picLocks noChangeAspect="1" noChangeArrowheads="1"/>
          </p:cNvPicPr>
          <p:nvPr/>
        </p:nvPicPr>
        <p:blipFill>
          <a:blip r:embed="rId4" cstate="print"/>
          <a:srcRect/>
          <a:stretch>
            <a:fillRect/>
          </a:stretch>
        </p:blipFill>
        <p:spPr bwMode="auto">
          <a:xfrm>
            <a:off x="7158038" y="69851"/>
            <a:ext cx="1789112" cy="1343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2pPr>
      <a:lvl3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3pPr>
      <a:lvl4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4pPr>
      <a:lvl5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5pPr>
      <a:lvl6pPr marL="4572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6pPr>
      <a:lvl7pPr marL="9144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7pPr>
      <a:lvl8pPr marL="13716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8pPr>
      <a:lvl9pPr marL="18288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eaLnBrk="1" fontAlgn="base" hangingPunct="1">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eaLnBrk="1" fontAlgn="base" hangingPunct="1">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eaLnBrk="1" fontAlgn="base" hangingPunct="1">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eaLnBrk="1" fontAlgn="base" hangingPunct="1">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2563064"/>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Size：16-20pt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3075" name="组 5"/>
          <p:cNvGrpSpPr>
            <a:grpSpLocks/>
          </p:cNvGrpSpPr>
          <p:nvPr/>
        </p:nvGrpSpPr>
        <p:grpSpPr bwMode="auto">
          <a:xfrm>
            <a:off x="9364665" y="3851276"/>
            <a:ext cx="1392237" cy="989013"/>
            <a:chOff x="0" y="0"/>
            <a:chExt cx="1392554" cy="989008"/>
          </a:xfrm>
        </p:grpSpPr>
        <p:grpSp>
          <p:nvGrpSpPr>
            <p:cNvPr id="3076" name="组 6"/>
            <p:cNvGrpSpPr>
              <a:grpSpLocks/>
            </p:cNvGrpSpPr>
            <p:nvPr/>
          </p:nvGrpSpPr>
          <p:grpSpPr bwMode="auto">
            <a:xfrm>
              <a:off x="0" y="0"/>
              <a:ext cx="935158" cy="254390"/>
              <a:chOff x="0" y="0"/>
              <a:chExt cx="935158" cy="254390"/>
            </a:xfrm>
          </p:grpSpPr>
          <p:sp>
            <p:nvSpPr>
              <p:cNvPr id="3077"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78" name="文本框 19"/>
              <p:cNvSpPr txBox="1">
                <a:spLocks noChangeArrowheads="1"/>
              </p:cNvSpPr>
              <p:nvPr/>
            </p:nvSpPr>
            <p:spPr bwMode="auto">
              <a:xfrm>
                <a:off x="217344" y="31110"/>
                <a:ext cx="717814"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3079" name="组 9"/>
            <p:cNvGrpSpPr>
              <a:grpSpLocks/>
            </p:cNvGrpSpPr>
            <p:nvPr/>
          </p:nvGrpSpPr>
          <p:grpSpPr bwMode="auto">
            <a:xfrm>
              <a:off x="0" y="373460"/>
              <a:ext cx="1199362" cy="254390"/>
              <a:chOff x="0" y="0"/>
              <a:chExt cx="1199362" cy="254390"/>
            </a:xfrm>
          </p:grpSpPr>
          <p:sp>
            <p:nvSpPr>
              <p:cNvPr id="3080"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1" name="文本框 15"/>
              <p:cNvSpPr txBox="1">
                <a:spLocks noChangeArrowheads="1"/>
              </p:cNvSpPr>
              <p:nvPr/>
            </p:nvSpPr>
            <p:spPr bwMode="auto">
              <a:xfrm>
                <a:off x="217344" y="31110"/>
                <a:ext cx="982018"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3082"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3" name="文本框 12"/>
            <p:cNvSpPr txBox="1">
              <a:spLocks noChangeArrowheads="1"/>
            </p:cNvSpPr>
            <p:nvPr/>
          </p:nvSpPr>
          <p:spPr bwMode="auto">
            <a:xfrm>
              <a:off x="217344" y="765728"/>
              <a:ext cx="1175210"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3084" name="标题占位符 1"/>
          <p:cNvSpPr>
            <a:spLocks noGrp="1" noChangeArrowheads="1"/>
          </p:cNvSpPr>
          <p:nvPr>
            <p:ph type="title"/>
          </p:nvPr>
        </p:nvSpPr>
        <p:spPr bwMode="auto">
          <a:xfrm>
            <a:off x="1257300" y="341314"/>
            <a:ext cx="7593013"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3085" name="文本占位符 2"/>
          <p:cNvSpPr>
            <a:spLocks noGrp="1" noChangeArrowheads="1"/>
          </p:cNvSpPr>
          <p:nvPr>
            <p:ph type="body" idx="1"/>
          </p:nvPr>
        </p:nvSpPr>
        <p:spPr bwMode="auto">
          <a:xfrm>
            <a:off x="1257299" y="1200150"/>
            <a:ext cx="7593014"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dirty="0" smtClean="0"/>
              <a:t>单击此处编辑母版文本样式</a:t>
            </a:r>
          </a:p>
          <a:p>
            <a:pPr lvl="1"/>
            <a:r>
              <a:rPr lang="zh-CN" dirty="0" smtClean="0"/>
              <a:t>二级</a:t>
            </a:r>
          </a:p>
          <a:p>
            <a:pPr lvl="2"/>
            <a:r>
              <a:rPr lang="zh-CN" dirty="0" smtClean="0"/>
              <a:t>三级</a:t>
            </a:r>
          </a:p>
          <a:p>
            <a:pPr lvl="3"/>
            <a:r>
              <a:rPr lang="zh-CN" dirty="0" smtClean="0"/>
              <a:t>四级</a:t>
            </a:r>
          </a:p>
          <a:p>
            <a:pPr lvl="4"/>
            <a:r>
              <a:rPr lang="zh-CN" dirty="0" smtClean="0"/>
              <a:t>五级</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ZTE-PPT-16x9-03"/>
          <p:cNvPicPr>
            <a:picLocks noChangeAspect="1" noChangeArrowheads="1"/>
          </p:cNvPicPr>
          <p:nvPr/>
        </p:nvPicPr>
        <p:blipFill>
          <a:blip r:embed="rId5" cstate="print"/>
          <a:srcRect/>
          <a:stretch>
            <a:fillRect/>
          </a:stretch>
        </p:blipFill>
        <p:spPr bwMode="auto">
          <a:xfrm>
            <a:off x="0" y="0"/>
            <a:ext cx="9144000" cy="5143500"/>
          </a:xfrm>
          <a:prstGeom prst="rect">
            <a:avLst/>
          </a:prstGeom>
          <a:noFill/>
          <a:ln w="9525">
            <a:noFill/>
            <a:miter lim="800000"/>
            <a:headEnd/>
            <a:tailEnd/>
          </a:ln>
        </p:spPr>
      </p:pic>
      <p:sp>
        <p:nvSpPr>
          <p:cNvPr id="4099" name="Rectangle 8"/>
          <p:cNvSpPr>
            <a:spLocks noChangeArrowheads="1"/>
          </p:cNvSpPr>
          <p:nvPr/>
        </p:nvSpPr>
        <p:spPr bwMode="auto">
          <a:xfrm>
            <a:off x="9236075" y="2563064"/>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Size：14-18pt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4100" name="组 5"/>
          <p:cNvGrpSpPr>
            <a:grpSpLocks/>
          </p:cNvGrpSpPr>
          <p:nvPr/>
        </p:nvGrpSpPr>
        <p:grpSpPr bwMode="auto">
          <a:xfrm>
            <a:off x="9364665" y="3851276"/>
            <a:ext cx="1392237" cy="989013"/>
            <a:chOff x="0" y="0"/>
            <a:chExt cx="1392554" cy="989008"/>
          </a:xfrm>
        </p:grpSpPr>
        <p:grpSp>
          <p:nvGrpSpPr>
            <p:cNvPr id="4101" name="组 6"/>
            <p:cNvGrpSpPr>
              <a:grpSpLocks/>
            </p:cNvGrpSpPr>
            <p:nvPr/>
          </p:nvGrpSpPr>
          <p:grpSpPr bwMode="auto">
            <a:xfrm>
              <a:off x="0" y="0"/>
              <a:ext cx="935158" cy="254390"/>
              <a:chOff x="0" y="0"/>
              <a:chExt cx="935158" cy="254390"/>
            </a:xfrm>
          </p:grpSpPr>
          <p:sp>
            <p:nvSpPr>
              <p:cNvPr id="4102"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3" name="文本框 19"/>
              <p:cNvSpPr txBox="1">
                <a:spLocks noChangeArrowheads="1"/>
              </p:cNvSpPr>
              <p:nvPr/>
            </p:nvSpPr>
            <p:spPr bwMode="auto">
              <a:xfrm>
                <a:off x="217344" y="31110"/>
                <a:ext cx="717814"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4104" name="组 9"/>
            <p:cNvGrpSpPr>
              <a:grpSpLocks/>
            </p:cNvGrpSpPr>
            <p:nvPr/>
          </p:nvGrpSpPr>
          <p:grpSpPr bwMode="auto">
            <a:xfrm>
              <a:off x="0" y="373460"/>
              <a:ext cx="1199362" cy="254390"/>
              <a:chOff x="0" y="0"/>
              <a:chExt cx="1199362" cy="254390"/>
            </a:xfrm>
          </p:grpSpPr>
          <p:sp>
            <p:nvSpPr>
              <p:cNvPr id="4105"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6" name="文本框 15"/>
              <p:cNvSpPr txBox="1">
                <a:spLocks noChangeArrowheads="1"/>
              </p:cNvSpPr>
              <p:nvPr/>
            </p:nvSpPr>
            <p:spPr bwMode="auto">
              <a:xfrm>
                <a:off x="217344" y="31110"/>
                <a:ext cx="982018"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4107"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8" name="文本框 12"/>
            <p:cNvSpPr txBox="1">
              <a:spLocks noChangeArrowheads="1"/>
            </p:cNvSpPr>
            <p:nvPr/>
          </p:nvSpPr>
          <p:spPr bwMode="auto">
            <a:xfrm>
              <a:off x="217344" y="765728"/>
              <a:ext cx="1175210"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4109" name="TextBox 16"/>
          <p:cNvSpPr txBox="1">
            <a:spLocks noChangeArrowheads="1"/>
          </p:cNvSpPr>
          <p:nvPr/>
        </p:nvSpPr>
        <p:spPr bwMode="auto">
          <a:xfrm>
            <a:off x="5030506" y="4852555"/>
            <a:ext cx="2190750" cy="169863"/>
          </a:xfrm>
          <a:prstGeom prst="rect">
            <a:avLst/>
          </a:prstGeom>
          <a:noFill/>
          <a:ln w="9525">
            <a:noFill/>
            <a:miter lim="800000"/>
            <a:headEnd/>
            <a:tailEnd/>
          </a:ln>
        </p:spPr>
        <p:txBody>
          <a:bodyPr lIns="0" tIns="0" rIns="0" bIns="0"/>
          <a:lstStyle/>
          <a:p>
            <a:r>
              <a:rPr lang="en-US" sz="600" dirty="0">
                <a:solidFill>
                  <a:srgbClr val="7F7F7F"/>
                </a:solidFill>
                <a:latin typeface="Arial" pitchFamily="34" charset="0"/>
              </a:rPr>
              <a:t>© </a:t>
            </a:r>
            <a:r>
              <a:rPr lang="en-US" sz="600" dirty="0" smtClean="0">
                <a:solidFill>
                  <a:srgbClr val="7F7F7F"/>
                </a:solidFill>
                <a:latin typeface="Arial" pitchFamily="34" charset="0"/>
              </a:rPr>
              <a:t>ZTE</a:t>
            </a:r>
            <a:r>
              <a:rPr lang="en-US" sz="600" baseline="0" dirty="0" smtClean="0">
                <a:solidFill>
                  <a:srgbClr val="7F7F7F"/>
                </a:solidFill>
                <a:latin typeface="Arial" pitchFamily="34" charset="0"/>
              </a:rPr>
              <a:t> </a:t>
            </a:r>
            <a:r>
              <a:rPr lang="en-US" sz="600" dirty="0" smtClean="0">
                <a:solidFill>
                  <a:srgbClr val="7F7F7F"/>
                </a:solidFill>
                <a:latin typeface="Arial" pitchFamily="34" charset="0"/>
              </a:rPr>
              <a:t>All </a:t>
            </a:r>
            <a:r>
              <a:rPr lang="en-US" sz="600" dirty="0">
                <a:solidFill>
                  <a:srgbClr val="7F7F7F"/>
                </a:solidFill>
                <a:latin typeface="Arial" pitchFamily="34" charset="0"/>
              </a:rPr>
              <a:t>rights reserved</a:t>
            </a:r>
          </a:p>
        </p:txBody>
      </p:sp>
      <p:sp>
        <p:nvSpPr>
          <p:cNvPr id="4110" name="Slide Number Placeholder 5"/>
          <p:cNvSpPr>
            <a:spLocks noGrp="1" noChangeArrowheads="1"/>
          </p:cNvSpPr>
          <p:nvPr/>
        </p:nvSpPr>
        <p:spPr bwMode="auto">
          <a:xfrm>
            <a:off x="238125" y="4849814"/>
            <a:ext cx="419100" cy="365125"/>
          </a:xfrm>
          <a:prstGeom prst="rect">
            <a:avLst/>
          </a:prstGeom>
          <a:noFill/>
          <a:ln w="9525">
            <a:noFill/>
            <a:miter lim="800000"/>
            <a:headEnd/>
            <a:tailEnd/>
          </a:ln>
        </p:spPr>
        <p:txBody>
          <a:bodyPr anchor="ctr"/>
          <a:lstStyle/>
          <a:p>
            <a:fld id="{63A232AC-B835-42C1-99DB-2C459B2C1403}" type="slidenum">
              <a:rPr lang="en-US" sz="800">
                <a:solidFill>
                  <a:srgbClr val="404040"/>
                </a:solidFill>
                <a:latin typeface="Arial" pitchFamily="34" charset="0"/>
              </a:rPr>
              <a:pPr/>
              <a:t>‹#›</a:t>
            </a:fld>
            <a:endParaRPr lang="en-US" sz="800">
              <a:solidFill>
                <a:srgbClr val="404040"/>
              </a:solidFill>
              <a:latin typeface="Arial" pitchFamily="34" charset="0"/>
            </a:endParaRPr>
          </a:p>
        </p:txBody>
      </p:sp>
      <p:sp>
        <p:nvSpPr>
          <p:cNvPr id="4111" name="标题占位符 1"/>
          <p:cNvSpPr>
            <a:spLocks noGrp="1" noChangeArrowheads="1"/>
          </p:cNvSpPr>
          <p:nvPr>
            <p:ph type="title"/>
          </p:nvPr>
        </p:nvSpPr>
        <p:spPr bwMode="auto">
          <a:xfrm>
            <a:off x="333375" y="341314"/>
            <a:ext cx="8516938"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4112"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
        <p:nvSpPr>
          <p:cNvPr id="4113" name="TextBox 17"/>
          <p:cNvSpPr txBox="1">
            <a:spLocks noChangeArrowheads="1"/>
          </p:cNvSpPr>
          <p:nvPr/>
        </p:nvSpPr>
        <p:spPr bwMode="auto">
          <a:xfrm>
            <a:off x="8210410" y="110549"/>
            <a:ext cx="777737" cy="230765"/>
          </a:xfrm>
          <a:prstGeom prst="rect">
            <a:avLst/>
          </a:prstGeom>
          <a:noFill/>
          <a:ln w="9525" cap="flat" cmpd="sng">
            <a:noFill/>
            <a:bevel/>
            <a:headEnd/>
            <a:tailEnd/>
          </a:ln>
          <a:effectLst/>
        </p:spPr>
        <p:txBody>
          <a:bodyPr lIns="0" tIns="0" rIns="0" bIns="0"/>
          <a:lstStyle/>
          <a:p>
            <a:r>
              <a:rPr lang="zh-CN" altLang="en-US" sz="1000" dirty="0" smtClean="0">
                <a:solidFill>
                  <a:srgbClr val="404040"/>
                </a:solidFill>
                <a:latin typeface="微软雅黑" pitchFamily="34" charset="-122"/>
                <a:ea typeface="微软雅黑" pitchFamily="34" charset="-122"/>
                <a:cs typeface="Heiti SC Light"/>
              </a:rPr>
              <a:t>内部公开</a:t>
            </a:r>
            <a:r>
              <a:rPr lang="en-US" sz="1000" dirty="0" smtClean="0">
                <a:solidFill>
                  <a:srgbClr val="404040"/>
                </a:solidFill>
                <a:latin typeface="微软雅黑" pitchFamily="34" charset="-122"/>
                <a:ea typeface="Heiti SC Light"/>
                <a:cs typeface="Heiti SC Light"/>
              </a:rPr>
              <a:t>▲</a:t>
            </a:r>
            <a:endParaRPr lang="en-US" sz="1000" dirty="0">
              <a:solidFill>
                <a:srgbClr val="404040"/>
              </a:solidFill>
              <a:latin typeface="微软雅黑" pitchFamily="34" charset="-122"/>
              <a:ea typeface="Heiti SC Light"/>
              <a:cs typeface="Heiti SC Light"/>
            </a:endParaRPr>
          </a:p>
        </p:txBody>
      </p:sp>
    </p:spTree>
  </p:cSld>
  <p:clrMap bg1="lt1" tx1="dk1" bg2="lt2" tx2="dk2" accent1="accent1" accent2="accent2" accent3="accent3" accent4="accent4" accent5="accent5" accent6="accent6" hlink="hlink" folHlink="folHlink"/>
  <p:sldLayoutIdLst>
    <p:sldLayoutId id="2147483715" r:id="rId1"/>
    <p:sldLayoutId id="2147483717" r:id="rId2"/>
    <p:sldLayoutId id="2147483758" r:id="rId3"/>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2" descr="ZTE-PPT-4x3-05"/>
          <p:cNvPicPr>
            <a:picLocks noChangeAspect="1" noChangeArrowheads="1"/>
          </p:cNvPicPr>
          <p:nvPr/>
        </p:nvPicPr>
        <p:blipFill>
          <a:blip r:embed="rId3" cstate="print"/>
          <a:srcRect/>
          <a:stretch>
            <a:fillRect/>
          </a:stretch>
        </p:blipFill>
        <p:spPr bwMode="auto">
          <a:xfrm>
            <a:off x="-26988" y="-822325"/>
            <a:ext cx="9191626" cy="6896100"/>
          </a:xfrm>
          <a:prstGeom prst="rect">
            <a:avLst/>
          </a:prstGeom>
          <a:noFill/>
          <a:ln w="9525">
            <a:noFill/>
            <a:miter lim="800000"/>
            <a:headEnd/>
            <a:tailEnd/>
          </a:ln>
        </p:spPr>
      </p:pic>
      <p:sp>
        <p:nvSpPr>
          <p:cNvPr id="7171" name="标题占位符 1"/>
          <p:cNvSpPr>
            <a:spLocks noGrp="1" noChangeArrowheads="1"/>
          </p:cNvSpPr>
          <p:nvPr>
            <p:ph type="title"/>
          </p:nvPr>
        </p:nvSpPr>
        <p:spPr bwMode="auto">
          <a:xfrm>
            <a:off x="333375" y="341314"/>
            <a:ext cx="8516938"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7172"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Tree>
  </p:cSld>
  <p:clrMap bg1="lt1" tx1="dk1" bg2="lt2" tx2="dk2" accent1="accent1" accent2="accent2" accent3="accent3" accent4="accent4" accent5="accent5" accent6="accent6" hlink="hlink" folHlink="folHlink"/>
  <p:sldLayoutIdLst>
    <p:sldLayoutId id="2147483748"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218" name="Text Placeholder 2"/>
          <p:cNvSpPr>
            <a:spLocks noGrp="1"/>
          </p:cNvSpPr>
          <p:nvPr>
            <p:ph type="body" sz="quarter" idx="4294967295"/>
          </p:nvPr>
        </p:nvSpPr>
        <p:spPr>
          <a:xfrm>
            <a:off x="430215" y="2390776"/>
            <a:ext cx="4478337" cy="1008063"/>
          </a:xfrm>
        </p:spPr>
        <p:txBody>
          <a:bodyPr/>
          <a:lstStyle/>
          <a:p>
            <a:r>
              <a:rPr lang="zh-CN" altLang="en-US" sz="1400" dirty="0">
                <a:solidFill>
                  <a:srgbClr val="FFFFFF"/>
                </a:solidFill>
                <a:latin typeface="微软雅黑" pitchFamily="34" charset="-122"/>
                <a:cs typeface="Arial" pitchFamily="34" charset="0"/>
              </a:rPr>
              <a:t>黄福</a:t>
            </a:r>
            <a:r>
              <a:rPr lang="zh-CN" altLang="en-US" sz="1400" dirty="0" smtClean="0">
                <a:solidFill>
                  <a:srgbClr val="FFFFFF"/>
                </a:solidFill>
                <a:latin typeface="微软雅黑" pitchFamily="34" charset="-122"/>
                <a:cs typeface="Arial" pitchFamily="34" charset="0"/>
              </a:rPr>
              <a:t>强</a:t>
            </a:r>
            <a:endParaRPr lang="en-US" altLang="zh-CN" sz="1400" dirty="0" smtClean="0">
              <a:solidFill>
                <a:srgbClr val="FFFFFF"/>
              </a:solidFill>
              <a:latin typeface="微软雅黑" pitchFamily="34" charset="-122"/>
              <a:cs typeface="Arial" pitchFamily="34" charset="0"/>
            </a:endParaRPr>
          </a:p>
          <a:p>
            <a:r>
              <a:rPr lang="en-US" sz="1400" dirty="0" smtClean="0">
                <a:solidFill>
                  <a:srgbClr val="FFFFFF"/>
                </a:solidFill>
                <a:latin typeface="微软雅黑" pitchFamily="34" charset="-122"/>
                <a:cs typeface="Arial" pitchFamily="34" charset="0"/>
              </a:rPr>
              <a:t>2016.11.14</a:t>
            </a:r>
            <a:endParaRPr lang="en-US" sz="1400" dirty="0">
              <a:solidFill>
                <a:srgbClr val="FFFFFF"/>
              </a:solidFill>
              <a:latin typeface="微软雅黑" pitchFamily="34" charset="-122"/>
              <a:cs typeface="Arial" pitchFamily="34" charset="0"/>
            </a:endParaRPr>
          </a:p>
        </p:txBody>
      </p:sp>
      <p:sp>
        <p:nvSpPr>
          <p:cNvPr id="9219" name="Subtitle 6"/>
          <p:cNvSpPr>
            <a:spLocks noGrp="1"/>
          </p:cNvSpPr>
          <p:nvPr>
            <p:ph type="subTitle" idx="4294967295"/>
          </p:nvPr>
        </p:nvSpPr>
        <p:spPr>
          <a:xfrm>
            <a:off x="615408" y="1464921"/>
            <a:ext cx="6400800" cy="561975"/>
          </a:xfrm>
        </p:spPr>
        <p:txBody>
          <a:bodyPr/>
          <a:lstStyle/>
          <a:p>
            <a:pPr>
              <a:lnSpc>
                <a:spcPct val="100000"/>
              </a:lnSpc>
            </a:pPr>
            <a:endParaRPr lang="en-US" sz="2200" dirty="0">
              <a:solidFill>
                <a:srgbClr val="8CC63E"/>
              </a:solidFill>
              <a:latin typeface="微软雅黑" pitchFamily="34" charset="-122"/>
            </a:endParaRPr>
          </a:p>
        </p:txBody>
      </p:sp>
      <p:sp>
        <p:nvSpPr>
          <p:cNvPr id="9220" name="Title 7"/>
          <p:cNvSpPr>
            <a:spLocks noGrp="1"/>
          </p:cNvSpPr>
          <p:nvPr>
            <p:ph type="ctrTitle" idx="4294967295"/>
          </p:nvPr>
        </p:nvSpPr>
        <p:spPr>
          <a:xfrm>
            <a:off x="430213" y="860425"/>
            <a:ext cx="6400800" cy="444500"/>
          </a:xfrm>
        </p:spPr>
        <p:txBody>
          <a:bodyPr/>
          <a:lstStyle/>
          <a:p>
            <a:r>
              <a:rPr lang="en-US" altLang="zh-CN" sz="2800" b="1" dirty="0" err="1" smtClean="0">
                <a:solidFill>
                  <a:schemeClr val="bg1"/>
                </a:solidFill>
                <a:latin typeface="微软雅黑" pitchFamily="34" charset="-122"/>
              </a:rPr>
              <a:t>Mysql</a:t>
            </a:r>
            <a:r>
              <a:rPr lang="zh-CN" altLang="en-US" sz="2800" b="1" dirty="0" smtClean="0">
                <a:solidFill>
                  <a:schemeClr val="bg1"/>
                </a:solidFill>
                <a:latin typeface="微软雅黑" pitchFamily="34" charset="-122"/>
              </a:rPr>
              <a:t>分布式集</a:t>
            </a:r>
            <a:r>
              <a:rPr lang="zh-CN" altLang="en-US" sz="2800" b="1" dirty="0" smtClean="0">
                <a:solidFill>
                  <a:schemeClr val="bg1"/>
                </a:solidFill>
                <a:latin typeface="微软雅黑" pitchFamily="34" charset="-122"/>
              </a:rPr>
              <a:t>群</a:t>
            </a:r>
            <a:endParaRPr lang="en-US" sz="2800" b="1" dirty="0">
              <a:solidFill>
                <a:schemeClr val="bg1"/>
              </a:solidFill>
              <a:latin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bwMode="auto">
          <a:xfrm>
            <a:off x="4744995" y="2792583"/>
            <a:ext cx="4287794" cy="1865914"/>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2" name="标题 1"/>
          <p:cNvSpPr>
            <a:spLocks noGrp="1"/>
          </p:cNvSpPr>
          <p:nvPr>
            <p:ph type="title"/>
          </p:nvPr>
        </p:nvSpPr>
        <p:spPr/>
        <p:txBody>
          <a:bodyPr/>
          <a:lstStyle/>
          <a:p>
            <a:r>
              <a:rPr lang="zh-CN" altLang="en-US" dirty="0" smtClean="0"/>
              <a:t>读写分离</a:t>
            </a:r>
            <a:endParaRPr lang="zh-CN" altLang="en-US" dirty="0"/>
          </a:p>
        </p:txBody>
      </p:sp>
      <p:sp>
        <p:nvSpPr>
          <p:cNvPr id="8" name="流程图: 过程 7"/>
          <p:cNvSpPr/>
          <p:nvPr/>
        </p:nvSpPr>
        <p:spPr bwMode="auto">
          <a:xfrm>
            <a:off x="172994" y="1713384"/>
            <a:ext cx="1556952" cy="845323"/>
          </a:xfrm>
          <a:prstGeom prst="flowChartProces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a:t>
            </a:r>
          </a:p>
        </p:txBody>
      </p:sp>
      <p:sp>
        <p:nvSpPr>
          <p:cNvPr id="10" name="流程图: 过程 9"/>
          <p:cNvSpPr/>
          <p:nvPr/>
        </p:nvSpPr>
        <p:spPr bwMode="auto">
          <a:xfrm>
            <a:off x="2573296" y="1728746"/>
            <a:ext cx="1824681" cy="829962"/>
          </a:xfrm>
          <a:prstGeom prst="flowChart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-Proxy</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err="1">
                <a:solidFill>
                  <a:schemeClr val="tx1"/>
                </a:solidFill>
                <a:latin typeface="Calibri" pitchFamily="34" charset="0"/>
                <a:ea typeface="宋体" pitchFamily="2" charset="-122"/>
                <a:cs typeface="Arial" pitchFamily="34" charset="0"/>
              </a:rPr>
              <a:t>Lua</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3" name="圆柱形 12"/>
          <p:cNvSpPr/>
          <p:nvPr/>
        </p:nvSpPr>
        <p:spPr bwMode="auto">
          <a:xfrm>
            <a:off x="6296794" y="990430"/>
            <a:ext cx="976185" cy="1299519"/>
          </a:xfrm>
          <a:prstGeom prst="ca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Master</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5" name="圆柱形 14"/>
          <p:cNvSpPr/>
          <p:nvPr/>
        </p:nvSpPr>
        <p:spPr bwMode="auto">
          <a:xfrm>
            <a:off x="5109516" y="3222021"/>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Slave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6" name="圆柱形 15"/>
          <p:cNvSpPr/>
          <p:nvPr/>
        </p:nvSpPr>
        <p:spPr bwMode="auto">
          <a:xfrm>
            <a:off x="7599296" y="3243982"/>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r>
              <a:rPr lang="en-US" altLang="zh-CN" dirty="0" smtClean="0"/>
              <a:t>Slave</a:t>
            </a:r>
            <a:endParaRPr lang="zh-CN" altLang="en-US" dirty="0"/>
          </a:p>
        </p:txBody>
      </p:sp>
      <p:sp>
        <p:nvSpPr>
          <p:cNvPr id="17" name="圆柱形 16"/>
          <p:cNvSpPr/>
          <p:nvPr/>
        </p:nvSpPr>
        <p:spPr bwMode="auto">
          <a:xfrm>
            <a:off x="6296794" y="3222361"/>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r>
              <a:rPr lang="en-US" altLang="zh-CN" dirty="0" smtClean="0"/>
              <a:t>Slave</a:t>
            </a:r>
            <a:endParaRPr lang="zh-CN" altLang="en-US" dirty="0"/>
          </a:p>
        </p:txBody>
      </p:sp>
      <p:cxnSp>
        <p:nvCxnSpPr>
          <p:cNvPr id="19" name="直接箭头连接符 18"/>
          <p:cNvCxnSpPr>
            <a:stCxn id="13" idx="3"/>
            <a:endCxn id="15" idx="1"/>
          </p:cNvCxnSpPr>
          <p:nvPr/>
        </p:nvCxnSpPr>
        <p:spPr bwMode="auto">
          <a:xfrm flipH="1">
            <a:off x="5597609" y="2289949"/>
            <a:ext cx="1187278" cy="932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3" idx="3"/>
            <a:endCxn id="17" idx="1"/>
          </p:cNvCxnSpPr>
          <p:nvPr/>
        </p:nvCxnSpPr>
        <p:spPr bwMode="auto">
          <a:xfrm>
            <a:off x="6784887" y="2289949"/>
            <a:ext cx="0" cy="9324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直接箭头连接符 22"/>
          <p:cNvCxnSpPr>
            <a:stCxn id="13" idx="3"/>
            <a:endCxn id="16" idx="1"/>
          </p:cNvCxnSpPr>
          <p:nvPr/>
        </p:nvCxnSpPr>
        <p:spPr bwMode="auto">
          <a:xfrm>
            <a:off x="6784887" y="2289949"/>
            <a:ext cx="1302502" cy="9540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接箭头连接符 24"/>
          <p:cNvCxnSpPr>
            <a:stCxn id="10" idx="3"/>
          </p:cNvCxnSpPr>
          <p:nvPr/>
        </p:nvCxnSpPr>
        <p:spPr bwMode="auto">
          <a:xfrm flipV="1">
            <a:off x="4397977" y="1841157"/>
            <a:ext cx="1898817" cy="3025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直接箭头连接符 27"/>
          <p:cNvCxnSpPr/>
          <p:nvPr/>
        </p:nvCxnSpPr>
        <p:spPr bwMode="auto">
          <a:xfrm>
            <a:off x="3583459" y="2558707"/>
            <a:ext cx="1161536" cy="144685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TextBox 29"/>
          <p:cNvSpPr txBox="1"/>
          <p:nvPr/>
        </p:nvSpPr>
        <p:spPr>
          <a:xfrm>
            <a:off x="5239265" y="1841157"/>
            <a:ext cx="415498" cy="369332"/>
          </a:xfrm>
          <a:prstGeom prst="rect">
            <a:avLst/>
          </a:prstGeom>
          <a:noFill/>
        </p:spPr>
        <p:txBody>
          <a:bodyPr wrap="none" rtlCol="0">
            <a:spAutoFit/>
          </a:bodyPr>
          <a:lstStyle/>
          <a:p>
            <a:r>
              <a:rPr lang="zh-CN" altLang="en-US" dirty="0" smtClean="0"/>
              <a:t>写</a:t>
            </a:r>
            <a:endParaRPr lang="zh-CN" altLang="en-US" dirty="0"/>
          </a:p>
        </p:txBody>
      </p:sp>
      <p:sp>
        <p:nvSpPr>
          <p:cNvPr id="31" name="TextBox 30"/>
          <p:cNvSpPr txBox="1"/>
          <p:nvPr/>
        </p:nvSpPr>
        <p:spPr>
          <a:xfrm>
            <a:off x="3805364" y="2979689"/>
            <a:ext cx="415498" cy="369332"/>
          </a:xfrm>
          <a:prstGeom prst="rect">
            <a:avLst/>
          </a:prstGeom>
          <a:noFill/>
        </p:spPr>
        <p:txBody>
          <a:bodyPr wrap="none" rtlCol="0">
            <a:spAutoFit/>
          </a:bodyPr>
          <a:lstStyle/>
          <a:p>
            <a:r>
              <a:rPr lang="zh-CN" altLang="en-US" dirty="0"/>
              <a:t>读</a:t>
            </a:r>
          </a:p>
        </p:txBody>
      </p:sp>
      <p:cxnSp>
        <p:nvCxnSpPr>
          <p:cNvPr id="33" name="直接箭头连接符 32"/>
          <p:cNvCxnSpPr>
            <a:stCxn id="8" idx="3"/>
            <a:endCxn id="10" idx="1"/>
          </p:cNvCxnSpPr>
          <p:nvPr/>
        </p:nvCxnSpPr>
        <p:spPr bwMode="auto">
          <a:xfrm>
            <a:off x="1729946" y="2136046"/>
            <a:ext cx="843350" cy="768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椭圆形标注 42"/>
          <p:cNvSpPr/>
          <p:nvPr/>
        </p:nvSpPr>
        <p:spPr bwMode="auto">
          <a:xfrm>
            <a:off x="2940392" y="984251"/>
            <a:ext cx="1619251" cy="523273"/>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单点</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44" name="椭圆形标注 43"/>
          <p:cNvSpPr/>
          <p:nvPr/>
        </p:nvSpPr>
        <p:spPr bwMode="auto">
          <a:xfrm>
            <a:off x="5667241" y="321194"/>
            <a:ext cx="1932055" cy="523273"/>
          </a:xfrm>
          <a:prstGeom prst="wedgeEllipseCallout">
            <a:avLst>
              <a:gd name="adj1" fmla="val -7402"/>
              <a:gd name="adj2" fmla="val 6722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单点</a:t>
            </a:r>
            <a:r>
              <a:rPr lang="en-US" altLang="zh-CN" dirty="0" smtClean="0"/>
              <a:t>? </a:t>
            </a:r>
            <a:r>
              <a:rPr lang="zh-CN" altLang="en-US" dirty="0" smtClean="0"/>
              <a:t>性能？</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45" name="圆柱形 44"/>
          <p:cNvSpPr/>
          <p:nvPr/>
        </p:nvSpPr>
        <p:spPr bwMode="auto">
          <a:xfrm>
            <a:off x="8087388" y="1015144"/>
            <a:ext cx="976185" cy="1299519"/>
          </a:xfrm>
          <a:prstGeom prst="ca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Slave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46" name="椭圆形标注 45"/>
          <p:cNvSpPr/>
          <p:nvPr/>
        </p:nvSpPr>
        <p:spPr bwMode="auto">
          <a:xfrm>
            <a:off x="7599296" y="367615"/>
            <a:ext cx="1619251" cy="523273"/>
          </a:xfrm>
          <a:prstGeom prst="wedgeEllipseCallout">
            <a:avLst>
              <a:gd name="adj1" fmla="val -7097"/>
              <a:gd name="adj2" fmla="val 6486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dirty="0"/>
              <a:t>空闲</a:t>
            </a:r>
            <a:r>
              <a:rPr lang="en-US" altLang="zh-CN" dirty="0" smtClean="0"/>
              <a:t>?</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50" name="直接箭头连接符 49"/>
          <p:cNvCxnSpPr>
            <a:stCxn id="13" idx="4"/>
            <a:endCxn id="45" idx="2"/>
          </p:cNvCxnSpPr>
          <p:nvPr/>
        </p:nvCxnSpPr>
        <p:spPr bwMode="auto">
          <a:xfrm>
            <a:off x="7272979" y="1640190"/>
            <a:ext cx="814409" cy="247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7368303" y="1471825"/>
            <a:ext cx="461986" cy="369332"/>
          </a:xfrm>
          <a:prstGeom prst="rect">
            <a:avLst/>
          </a:prstGeom>
          <a:noFill/>
        </p:spPr>
        <p:txBody>
          <a:bodyPr wrap="none" rtlCol="0">
            <a:spAutoFit/>
          </a:bodyPr>
          <a:lstStyle/>
          <a:p>
            <a:r>
              <a:rPr lang="en-US" altLang="zh-CN" dirty="0" smtClean="0"/>
              <a:t>HA</a:t>
            </a:r>
            <a:endParaRPr lang="zh-CN" altLang="en-US" dirty="0"/>
          </a:p>
        </p:txBody>
      </p:sp>
      <p:sp>
        <p:nvSpPr>
          <p:cNvPr id="55" name="TextBox 54"/>
          <p:cNvSpPr txBox="1"/>
          <p:nvPr/>
        </p:nvSpPr>
        <p:spPr>
          <a:xfrm>
            <a:off x="333375" y="3509319"/>
            <a:ext cx="2434539" cy="923330"/>
          </a:xfrm>
          <a:prstGeom prst="rect">
            <a:avLst/>
          </a:prstGeom>
          <a:noFill/>
        </p:spPr>
        <p:txBody>
          <a:bodyPr wrap="square" rtlCol="0">
            <a:spAutoFit/>
          </a:bodyPr>
          <a:lstStyle/>
          <a:p>
            <a:r>
              <a:rPr lang="zh-CN" altLang="en-US" dirty="0"/>
              <a:t>其</a:t>
            </a:r>
            <a:r>
              <a:rPr lang="zh-CN" altLang="en-US" dirty="0" smtClean="0"/>
              <a:t>他方案：</a:t>
            </a:r>
            <a:endParaRPr lang="en-US" altLang="zh-CN" dirty="0" smtClean="0"/>
          </a:p>
          <a:p>
            <a:r>
              <a:rPr lang="en-US" altLang="zh-CN" dirty="0" smtClean="0"/>
              <a:t>	Amoeba</a:t>
            </a:r>
          </a:p>
          <a:p>
            <a:r>
              <a:rPr lang="en-US" altLang="zh-CN" dirty="0" smtClean="0"/>
              <a:t>	</a:t>
            </a:r>
            <a:r>
              <a:rPr lang="zh-CN" altLang="en-US" dirty="0" smtClean="0"/>
              <a:t>*</a:t>
            </a:r>
            <a:r>
              <a:rPr lang="en-US" altLang="zh-CN" dirty="0" err="1" smtClean="0"/>
              <a:t>Spring+ibatis</a:t>
            </a:r>
            <a:endParaRPr lang="zh-CN" altLang="en-US" dirty="0"/>
          </a:p>
        </p:txBody>
      </p:sp>
      <p:sp>
        <p:nvSpPr>
          <p:cNvPr id="56" name="TextBox 55"/>
          <p:cNvSpPr txBox="1"/>
          <p:nvPr/>
        </p:nvSpPr>
        <p:spPr>
          <a:xfrm>
            <a:off x="6158239" y="2423251"/>
            <a:ext cx="1781375" cy="369332"/>
          </a:xfrm>
          <a:prstGeom prst="rect">
            <a:avLst/>
          </a:prstGeom>
          <a:noFill/>
        </p:spPr>
        <p:txBody>
          <a:bodyPr wrap="square" rtlCol="0">
            <a:spAutoFit/>
          </a:bodyPr>
          <a:lstStyle/>
          <a:p>
            <a:r>
              <a:rPr lang="en-US" altLang="zh-CN" dirty="0" smtClean="0"/>
              <a:t>Replication</a:t>
            </a:r>
            <a:endParaRPr lang="zh-CN" altLang="en-US" dirty="0"/>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1000"/>
                                        <p:tgtEl>
                                          <p:spTgt spid="46"/>
                                        </p:tgtEl>
                                      </p:cBhvr>
                                    </p:animEffect>
                                    <p:anim calcmode="lin" valueType="num">
                                      <p:cBhvr>
                                        <p:cTn id="39" dur="1000" fill="hold"/>
                                        <p:tgtEl>
                                          <p:spTgt spid="46"/>
                                        </p:tgtEl>
                                        <p:attrNameLst>
                                          <p:attrName>ppt_x</p:attrName>
                                        </p:attrNameLst>
                                      </p:cBhvr>
                                      <p:tavLst>
                                        <p:tav tm="0">
                                          <p:val>
                                            <p:strVal val="#ppt_x"/>
                                          </p:val>
                                        </p:tav>
                                        <p:tav tm="100000">
                                          <p:val>
                                            <p:strVal val="#ppt_x"/>
                                          </p:val>
                                        </p:tav>
                                      </p:tavLst>
                                    </p:anim>
                                    <p:anim calcmode="lin" valueType="num">
                                      <p:cBhvr>
                                        <p:cTn id="4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1000"/>
                                        <p:tgtEl>
                                          <p:spTgt spid="55"/>
                                        </p:tgtEl>
                                      </p:cBhvr>
                                    </p:animEffect>
                                    <p:anim calcmode="lin" valueType="num">
                                      <p:cBhvr>
                                        <p:cTn id="46" dur="1000" fill="hold"/>
                                        <p:tgtEl>
                                          <p:spTgt spid="55"/>
                                        </p:tgtEl>
                                        <p:attrNameLst>
                                          <p:attrName>ppt_x</p:attrName>
                                        </p:attrNameLst>
                                      </p:cBhvr>
                                      <p:tavLst>
                                        <p:tav tm="0">
                                          <p:val>
                                            <p:strVal val="#ppt_x"/>
                                          </p:val>
                                        </p:tav>
                                        <p:tav tm="100000">
                                          <p:val>
                                            <p:strVal val="#ppt_x"/>
                                          </p:val>
                                        </p:tav>
                                      </p:tavLst>
                                    </p:anim>
                                    <p:anim calcmode="lin" valueType="num">
                                      <p:cBhvr>
                                        <p:cTn id="4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51"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ChangeArrowheads="1"/>
          </p:cNvSpPr>
          <p:nvPr/>
        </p:nvSpPr>
        <p:spPr bwMode="auto">
          <a:xfrm>
            <a:off x="16764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2</a:t>
            </a:r>
          </a:p>
        </p:txBody>
      </p:sp>
      <p:sp>
        <p:nvSpPr>
          <p:cNvPr id="161794" name="Rectangle 3"/>
          <p:cNvSpPr>
            <a:spLocks noChangeArrowheads="1"/>
          </p:cNvSpPr>
          <p:nvPr/>
        </p:nvSpPr>
        <p:spPr bwMode="auto">
          <a:xfrm>
            <a:off x="31242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3</a:t>
            </a:r>
          </a:p>
        </p:txBody>
      </p:sp>
      <p:sp>
        <p:nvSpPr>
          <p:cNvPr id="161795" name="Rectangle 4"/>
          <p:cNvSpPr>
            <a:spLocks noChangeArrowheads="1"/>
          </p:cNvSpPr>
          <p:nvPr/>
        </p:nvSpPr>
        <p:spPr bwMode="auto">
          <a:xfrm>
            <a:off x="45720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4</a:t>
            </a:r>
          </a:p>
        </p:txBody>
      </p:sp>
      <p:sp>
        <p:nvSpPr>
          <p:cNvPr id="161796" name="Rectangle 5"/>
          <p:cNvSpPr>
            <a:spLocks noChangeArrowheads="1"/>
          </p:cNvSpPr>
          <p:nvPr/>
        </p:nvSpPr>
        <p:spPr bwMode="auto">
          <a:xfrm>
            <a:off x="60198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5</a:t>
            </a:r>
          </a:p>
        </p:txBody>
      </p:sp>
      <p:sp>
        <p:nvSpPr>
          <p:cNvPr id="161797" name="Rectangle 6"/>
          <p:cNvSpPr>
            <a:spLocks noChangeArrowheads="1"/>
          </p:cNvSpPr>
          <p:nvPr/>
        </p:nvSpPr>
        <p:spPr bwMode="auto">
          <a:xfrm>
            <a:off x="74676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6</a:t>
            </a:r>
          </a:p>
        </p:txBody>
      </p:sp>
      <p:sp>
        <p:nvSpPr>
          <p:cNvPr id="161798" name="Rectangle 7"/>
          <p:cNvSpPr>
            <a:spLocks noChangeArrowheads="1"/>
          </p:cNvSpPr>
          <p:nvPr/>
        </p:nvSpPr>
        <p:spPr bwMode="auto">
          <a:xfrm>
            <a:off x="2286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1</a:t>
            </a:r>
          </a:p>
        </p:txBody>
      </p:sp>
      <p:sp>
        <p:nvSpPr>
          <p:cNvPr id="161799" name="Rectangle 8"/>
          <p:cNvSpPr>
            <a:spLocks noChangeArrowheads="1"/>
          </p:cNvSpPr>
          <p:nvPr/>
        </p:nvSpPr>
        <p:spPr bwMode="auto">
          <a:xfrm>
            <a:off x="3048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dirty="0"/>
              <a:t>物理机</a:t>
            </a:r>
          </a:p>
        </p:txBody>
      </p:sp>
      <p:sp>
        <p:nvSpPr>
          <p:cNvPr id="161800" name="Rectangle 9"/>
          <p:cNvSpPr>
            <a:spLocks noGrp="1" noChangeArrowheads="1"/>
          </p:cNvSpPr>
          <p:nvPr>
            <p:ph type="title"/>
          </p:nvPr>
        </p:nvSpPr>
        <p:spPr>
          <a:xfrm>
            <a:off x="398462" y="341314"/>
            <a:ext cx="8516938" cy="722312"/>
          </a:xfrm>
        </p:spPr>
        <p:txBody>
          <a:bodyPr/>
          <a:lstStyle/>
          <a:p>
            <a:pPr eaLnBrk="1" hangingPunct="1"/>
            <a:r>
              <a:rPr lang="zh-CN" altLang="en-US" dirty="0" smtClean="0">
                <a:ea typeface="微软雅黑"/>
                <a:cs typeface="微软雅黑"/>
              </a:rPr>
              <a:t>灵活的层间对应关系</a:t>
            </a:r>
          </a:p>
        </p:txBody>
      </p:sp>
      <p:sp>
        <p:nvSpPr>
          <p:cNvPr id="161801" name="AutoShape 10"/>
          <p:cNvSpPr>
            <a:spLocks noChangeArrowheads="1"/>
          </p:cNvSpPr>
          <p:nvPr/>
        </p:nvSpPr>
        <p:spPr bwMode="auto">
          <a:xfrm>
            <a:off x="25146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dirty="0">
                <a:latin typeface="微软雅黑"/>
              </a:rPr>
              <a:t>S</a:t>
            </a:r>
          </a:p>
        </p:txBody>
      </p:sp>
      <p:sp>
        <p:nvSpPr>
          <p:cNvPr id="161802" name="AutoShape 11"/>
          <p:cNvSpPr>
            <a:spLocks noChangeArrowheads="1"/>
          </p:cNvSpPr>
          <p:nvPr/>
        </p:nvSpPr>
        <p:spPr bwMode="auto">
          <a:xfrm>
            <a:off x="18288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03" name="AutoShape 12"/>
          <p:cNvCxnSpPr>
            <a:cxnSpLocks noChangeShapeType="1"/>
            <a:stCxn id="161802" idx="4"/>
            <a:endCxn id="161801" idx="2"/>
          </p:cNvCxnSpPr>
          <p:nvPr/>
        </p:nvCxnSpPr>
        <p:spPr bwMode="auto">
          <a:xfrm>
            <a:off x="2286000" y="2943225"/>
            <a:ext cx="228600" cy="0"/>
          </a:xfrm>
          <a:prstGeom prst="straightConnector1">
            <a:avLst/>
          </a:prstGeom>
          <a:noFill/>
          <a:ln w="9525">
            <a:solidFill>
              <a:schemeClr val="tx1"/>
            </a:solidFill>
            <a:round/>
            <a:headEnd type="triangle" w="med" len="med"/>
            <a:tailEnd type="triangle" w="med" len="med"/>
          </a:ln>
        </p:spPr>
      </p:cxnSp>
      <p:sp>
        <p:nvSpPr>
          <p:cNvPr id="161804" name="Oval 13"/>
          <p:cNvSpPr>
            <a:spLocks noChangeArrowheads="1"/>
          </p:cNvSpPr>
          <p:nvPr/>
        </p:nvSpPr>
        <p:spPr bwMode="auto">
          <a:xfrm>
            <a:off x="22098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5" name="Oval 14"/>
          <p:cNvSpPr>
            <a:spLocks noChangeArrowheads="1"/>
          </p:cNvSpPr>
          <p:nvPr/>
        </p:nvSpPr>
        <p:spPr bwMode="auto">
          <a:xfrm>
            <a:off x="25146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6" name="Oval 15"/>
          <p:cNvSpPr>
            <a:spLocks noChangeArrowheads="1"/>
          </p:cNvSpPr>
          <p:nvPr/>
        </p:nvSpPr>
        <p:spPr bwMode="auto">
          <a:xfrm>
            <a:off x="24384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7" name="Oval 16"/>
          <p:cNvSpPr>
            <a:spLocks noChangeArrowheads="1"/>
          </p:cNvSpPr>
          <p:nvPr/>
        </p:nvSpPr>
        <p:spPr bwMode="auto">
          <a:xfrm>
            <a:off x="22860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8" name="Oval 17"/>
          <p:cNvSpPr>
            <a:spLocks noChangeArrowheads="1"/>
          </p:cNvSpPr>
          <p:nvPr/>
        </p:nvSpPr>
        <p:spPr bwMode="auto">
          <a:xfrm>
            <a:off x="20574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9" name="Oval 18"/>
          <p:cNvSpPr>
            <a:spLocks noChangeArrowheads="1"/>
          </p:cNvSpPr>
          <p:nvPr/>
        </p:nvSpPr>
        <p:spPr bwMode="auto">
          <a:xfrm>
            <a:off x="25908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0" name="Oval 19"/>
          <p:cNvSpPr>
            <a:spLocks noChangeArrowheads="1"/>
          </p:cNvSpPr>
          <p:nvPr/>
        </p:nvSpPr>
        <p:spPr bwMode="auto">
          <a:xfrm>
            <a:off x="19812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11" name="AutoShape 20"/>
          <p:cNvCxnSpPr>
            <a:cxnSpLocks noChangeShapeType="1"/>
            <a:stCxn id="161810" idx="4"/>
            <a:endCxn id="161802" idx="1"/>
          </p:cNvCxnSpPr>
          <p:nvPr/>
        </p:nvCxnSpPr>
        <p:spPr bwMode="auto">
          <a:xfrm flipH="1">
            <a:off x="2057400" y="2228850"/>
            <a:ext cx="342900" cy="400050"/>
          </a:xfrm>
          <a:prstGeom prst="straightConnector1">
            <a:avLst/>
          </a:prstGeom>
          <a:noFill/>
          <a:ln w="9525">
            <a:solidFill>
              <a:schemeClr val="tx1"/>
            </a:solidFill>
            <a:round/>
            <a:headEnd/>
            <a:tailEnd/>
          </a:ln>
        </p:spPr>
      </p:cxnSp>
      <p:sp>
        <p:nvSpPr>
          <p:cNvPr id="161812" name="AutoShape 21"/>
          <p:cNvSpPr>
            <a:spLocks noChangeArrowheads="1"/>
          </p:cNvSpPr>
          <p:nvPr/>
        </p:nvSpPr>
        <p:spPr bwMode="auto">
          <a:xfrm>
            <a:off x="39624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a:latin typeface="微软雅黑"/>
              </a:rPr>
              <a:t>S</a:t>
            </a:r>
          </a:p>
        </p:txBody>
      </p:sp>
      <p:sp>
        <p:nvSpPr>
          <p:cNvPr id="161813" name="AutoShape 22"/>
          <p:cNvSpPr>
            <a:spLocks noChangeArrowheads="1"/>
          </p:cNvSpPr>
          <p:nvPr/>
        </p:nvSpPr>
        <p:spPr bwMode="auto">
          <a:xfrm>
            <a:off x="32766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14" name="AutoShape 23"/>
          <p:cNvCxnSpPr>
            <a:cxnSpLocks noChangeShapeType="1"/>
            <a:stCxn id="161813" idx="4"/>
            <a:endCxn id="161812" idx="2"/>
          </p:cNvCxnSpPr>
          <p:nvPr/>
        </p:nvCxnSpPr>
        <p:spPr bwMode="auto">
          <a:xfrm>
            <a:off x="3733800" y="2943225"/>
            <a:ext cx="228600" cy="0"/>
          </a:xfrm>
          <a:prstGeom prst="straightConnector1">
            <a:avLst/>
          </a:prstGeom>
          <a:noFill/>
          <a:ln w="9525">
            <a:solidFill>
              <a:schemeClr val="tx1"/>
            </a:solidFill>
            <a:round/>
            <a:headEnd type="triangle" w="med" len="med"/>
            <a:tailEnd type="triangle" w="med" len="med"/>
          </a:ln>
        </p:spPr>
      </p:cxnSp>
      <p:sp>
        <p:nvSpPr>
          <p:cNvPr id="161815" name="Oval 24"/>
          <p:cNvSpPr>
            <a:spLocks noChangeArrowheads="1"/>
          </p:cNvSpPr>
          <p:nvPr/>
        </p:nvSpPr>
        <p:spPr bwMode="auto">
          <a:xfrm>
            <a:off x="36576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6" name="Oval 25"/>
          <p:cNvSpPr>
            <a:spLocks noChangeArrowheads="1"/>
          </p:cNvSpPr>
          <p:nvPr/>
        </p:nvSpPr>
        <p:spPr bwMode="auto">
          <a:xfrm>
            <a:off x="39624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7" name="Oval 26"/>
          <p:cNvSpPr>
            <a:spLocks noChangeArrowheads="1"/>
          </p:cNvSpPr>
          <p:nvPr/>
        </p:nvSpPr>
        <p:spPr bwMode="auto">
          <a:xfrm>
            <a:off x="38862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8" name="Oval 27"/>
          <p:cNvSpPr>
            <a:spLocks noChangeArrowheads="1"/>
          </p:cNvSpPr>
          <p:nvPr/>
        </p:nvSpPr>
        <p:spPr bwMode="auto">
          <a:xfrm>
            <a:off x="37338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9" name="Oval 28"/>
          <p:cNvSpPr>
            <a:spLocks noChangeArrowheads="1"/>
          </p:cNvSpPr>
          <p:nvPr/>
        </p:nvSpPr>
        <p:spPr bwMode="auto">
          <a:xfrm>
            <a:off x="35052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0" name="Oval 29"/>
          <p:cNvSpPr>
            <a:spLocks noChangeArrowheads="1"/>
          </p:cNvSpPr>
          <p:nvPr/>
        </p:nvSpPr>
        <p:spPr bwMode="auto">
          <a:xfrm>
            <a:off x="40386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1" name="Oval 30"/>
          <p:cNvSpPr>
            <a:spLocks noChangeArrowheads="1"/>
          </p:cNvSpPr>
          <p:nvPr/>
        </p:nvSpPr>
        <p:spPr bwMode="auto">
          <a:xfrm>
            <a:off x="34290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22" name="AutoShape 31"/>
          <p:cNvCxnSpPr>
            <a:cxnSpLocks noChangeShapeType="1"/>
            <a:stCxn id="161821" idx="4"/>
            <a:endCxn id="161813" idx="1"/>
          </p:cNvCxnSpPr>
          <p:nvPr/>
        </p:nvCxnSpPr>
        <p:spPr bwMode="auto">
          <a:xfrm flipH="1">
            <a:off x="3505200" y="2228850"/>
            <a:ext cx="342900" cy="400050"/>
          </a:xfrm>
          <a:prstGeom prst="straightConnector1">
            <a:avLst/>
          </a:prstGeom>
          <a:noFill/>
          <a:ln w="9525">
            <a:solidFill>
              <a:schemeClr val="tx1"/>
            </a:solidFill>
            <a:round/>
            <a:headEnd/>
            <a:tailEnd/>
          </a:ln>
        </p:spPr>
      </p:cxnSp>
      <p:sp>
        <p:nvSpPr>
          <p:cNvPr id="161823" name="AutoShape 32"/>
          <p:cNvSpPr>
            <a:spLocks noChangeArrowheads="1"/>
          </p:cNvSpPr>
          <p:nvPr/>
        </p:nvSpPr>
        <p:spPr bwMode="auto">
          <a:xfrm>
            <a:off x="54102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a:latin typeface="微软雅黑"/>
              </a:rPr>
              <a:t>S</a:t>
            </a:r>
          </a:p>
        </p:txBody>
      </p:sp>
      <p:sp>
        <p:nvSpPr>
          <p:cNvPr id="161824" name="AutoShape 33"/>
          <p:cNvSpPr>
            <a:spLocks noChangeArrowheads="1"/>
          </p:cNvSpPr>
          <p:nvPr/>
        </p:nvSpPr>
        <p:spPr bwMode="auto">
          <a:xfrm>
            <a:off x="47244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25" name="AutoShape 34"/>
          <p:cNvCxnSpPr>
            <a:cxnSpLocks noChangeShapeType="1"/>
            <a:stCxn id="161824" idx="4"/>
            <a:endCxn id="161823" idx="2"/>
          </p:cNvCxnSpPr>
          <p:nvPr/>
        </p:nvCxnSpPr>
        <p:spPr bwMode="auto">
          <a:xfrm>
            <a:off x="5181600" y="2943225"/>
            <a:ext cx="228600" cy="0"/>
          </a:xfrm>
          <a:prstGeom prst="straightConnector1">
            <a:avLst/>
          </a:prstGeom>
          <a:noFill/>
          <a:ln w="9525">
            <a:solidFill>
              <a:schemeClr val="tx1"/>
            </a:solidFill>
            <a:round/>
            <a:headEnd type="triangle" w="med" len="med"/>
            <a:tailEnd type="triangle" w="med" len="med"/>
          </a:ln>
        </p:spPr>
      </p:cxnSp>
      <p:sp>
        <p:nvSpPr>
          <p:cNvPr id="161826" name="Oval 35"/>
          <p:cNvSpPr>
            <a:spLocks noChangeArrowheads="1"/>
          </p:cNvSpPr>
          <p:nvPr/>
        </p:nvSpPr>
        <p:spPr bwMode="auto">
          <a:xfrm>
            <a:off x="51054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7" name="Oval 36"/>
          <p:cNvSpPr>
            <a:spLocks noChangeArrowheads="1"/>
          </p:cNvSpPr>
          <p:nvPr/>
        </p:nvSpPr>
        <p:spPr bwMode="auto">
          <a:xfrm>
            <a:off x="54102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8" name="Oval 37"/>
          <p:cNvSpPr>
            <a:spLocks noChangeArrowheads="1"/>
          </p:cNvSpPr>
          <p:nvPr/>
        </p:nvSpPr>
        <p:spPr bwMode="auto">
          <a:xfrm>
            <a:off x="53340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9" name="Oval 38"/>
          <p:cNvSpPr>
            <a:spLocks noChangeArrowheads="1"/>
          </p:cNvSpPr>
          <p:nvPr/>
        </p:nvSpPr>
        <p:spPr bwMode="auto">
          <a:xfrm>
            <a:off x="51816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0" name="Oval 39"/>
          <p:cNvSpPr>
            <a:spLocks noChangeArrowheads="1"/>
          </p:cNvSpPr>
          <p:nvPr/>
        </p:nvSpPr>
        <p:spPr bwMode="auto">
          <a:xfrm>
            <a:off x="49530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1" name="Oval 40"/>
          <p:cNvSpPr>
            <a:spLocks noChangeArrowheads="1"/>
          </p:cNvSpPr>
          <p:nvPr/>
        </p:nvSpPr>
        <p:spPr bwMode="auto">
          <a:xfrm>
            <a:off x="54864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2" name="Oval 41"/>
          <p:cNvSpPr>
            <a:spLocks noChangeArrowheads="1"/>
          </p:cNvSpPr>
          <p:nvPr/>
        </p:nvSpPr>
        <p:spPr bwMode="auto">
          <a:xfrm>
            <a:off x="48768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33" name="AutoShape 42"/>
          <p:cNvCxnSpPr>
            <a:cxnSpLocks noChangeShapeType="1"/>
            <a:stCxn id="161832" idx="4"/>
            <a:endCxn id="161824" idx="1"/>
          </p:cNvCxnSpPr>
          <p:nvPr/>
        </p:nvCxnSpPr>
        <p:spPr bwMode="auto">
          <a:xfrm flipH="1">
            <a:off x="4953000" y="2228850"/>
            <a:ext cx="342900" cy="400050"/>
          </a:xfrm>
          <a:prstGeom prst="straightConnector1">
            <a:avLst/>
          </a:prstGeom>
          <a:noFill/>
          <a:ln w="9525">
            <a:solidFill>
              <a:schemeClr val="tx1"/>
            </a:solidFill>
            <a:round/>
            <a:headEnd/>
            <a:tailEnd/>
          </a:ln>
        </p:spPr>
      </p:cxnSp>
      <p:sp>
        <p:nvSpPr>
          <p:cNvPr id="161834" name="AutoShape 43"/>
          <p:cNvSpPr>
            <a:spLocks noChangeArrowheads="1"/>
          </p:cNvSpPr>
          <p:nvPr/>
        </p:nvSpPr>
        <p:spPr bwMode="auto">
          <a:xfrm>
            <a:off x="68580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a:latin typeface="微软雅黑"/>
              </a:rPr>
              <a:t>S</a:t>
            </a:r>
          </a:p>
        </p:txBody>
      </p:sp>
      <p:sp>
        <p:nvSpPr>
          <p:cNvPr id="161835" name="AutoShape 44"/>
          <p:cNvSpPr>
            <a:spLocks noChangeArrowheads="1"/>
          </p:cNvSpPr>
          <p:nvPr/>
        </p:nvSpPr>
        <p:spPr bwMode="auto">
          <a:xfrm>
            <a:off x="61722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36" name="AutoShape 45"/>
          <p:cNvCxnSpPr>
            <a:cxnSpLocks noChangeShapeType="1"/>
            <a:stCxn id="161835" idx="4"/>
            <a:endCxn id="161834" idx="2"/>
          </p:cNvCxnSpPr>
          <p:nvPr/>
        </p:nvCxnSpPr>
        <p:spPr bwMode="auto">
          <a:xfrm>
            <a:off x="6629400" y="2943225"/>
            <a:ext cx="228600" cy="0"/>
          </a:xfrm>
          <a:prstGeom prst="straightConnector1">
            <a:avLst/>
          </a:prstGeom>
          <a:noFill/>
          <a:ln w="9525">
            <a:solidFill>
              <a:schemeClr val="tx1"/>
            </a:solidFill>
            <a:round/>
            <a:headEnd type="triangle" w="med" len="med"/>
            <a:tailEnd type="triangle" w="med" len="med"/>
          </a:ln>
        </p:spPr>
      </p:cxnSp>
      <p:sp>
        <p:nvSpPr>
          <p:cNvPr id="161837" name="Oval 46"/>
          <p:cNvSpPr>
            <a:spLocks noChangeArrowheads="1"/>
          </p:cNvSpPr>
          <p:nvPr/>
        </p:nvSpPr>
        <p:spPr bwMode="auto">
          <a:xfrm>
            <a:off x="65532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8" name="Oval 47"/>
          <p:cNvSpPr>
            <a:spLocks noChangeArrowheads="1"/>
          </p:cNvSpPr>
          <p:nvPr/>
        </p:nvSpPr>
        <p:spPr bwMode="auto">
          <a:xfrm>
            <a:off x="68580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9" name="Oval 48"/>
          <p:cNvSpPr>
            <a:spLocks noChangeArrowheads="1"/>
          </p:cNvSpPr>
          <p:nvPr/>
        </p:nvSpPr>
        <p:spPr bwMode="auto">
          <a:xfrm>
            <a:off x="67818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0" name="Oval 49"/>
          <p:cNvSpPr>
            <a:spLocks noChangeArrowheads="1"/>
          </p:cNvSpPr>
          <p:nvPr/>
        </p:nvSpPr>
        <p:spPr bwMode="auto">
          <a:xfrm>
            <a:off x="66294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1" name="Oval 50"/>
          <p:cNvSpPr>
            <a:spLocks noChangeArrowheads="1"/>
          </p:cNvSpPr>
          <p:nvPr/>
        </p:nvSpPr>
        <p:spPr bwMode="auto">
          <a:xfrm>
            <a:off x="64008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2" name="Oval 51"/>
          <p:cNvSpPr>
            <a:spLocks noChangeArrowheads="1"/>
          </p:cNvSpPr>
          <p:nvPr/>
        </p:nvSpPr>
        <p:spPr bwMode="auto">
          <a:xfrm>
            <a:off x="69342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3" name="Oval 52"/>
          <p:cNvSpPr>
            <a:spLocks noChangeArrowheads="1"/>
          </p:cNvSpPr>
          <p:nvPr/>
        </p:nvSpPr>
        <p:spPr bwMode="auto">
          <a:xfrm>
            <a:off x="63246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44" name="AutoShape 53"/>
          <p:cNvCxnSpPr>
            <a:cxnSpLocks noChangeShapeType="1"/>
            <a:stCxn id="161843" idx="4"/>
            <a:endCxn id="161835" idx="1"/>
          </p:cNvCxnSpPr>
          <p:nvPr/>
        </p:nvCxnSpPr>
        <p:spPr bwMode="auto">
          <a:xfrm flipH="1">
            <a:off x="6400800" y="2228850"/>
            <a:ext cx="342900" cy="400050"/>
          </a:xfrm>
          <a:prstGeom prst="straightConnector1">
            <a:avLst/>
          </a:prstGeom>
          <a:noFill/>
          <a:ln w="9525">
            <a:solidFill>
              <a:schemeClr val="tx1"/>
            </a:solidFill>
            <a:round/>
            <a:headEnd/>
            <a:tailEnd/>
          </a:ln>
        </p:spPr>
      </p:cxnSp>
      <p:sp>
        <p:nvSpPr>
          <p:cNvPr id="161845" name="AutoShape 54"/>
          <p:cNvSpPr>
            <a:spLocks noChangeArrowheads="1"/>
          </p:cNvSpPr>
          <p:nvPr/>
        </p:nvSpPr>
        <p:spPr bwMode="auto">
          <a:xfrm>
            <a:off x="83058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a:latin typeface="微软雅黑"/>
              </a:rPr>
              <a:t>S</a:t>
            </a:r>
          </a:p>
        </p:txBody>
      </p:sp>
      <p:sp>
        <p:nvSpPr>
          <p:cNvPr id="161846" name="AutoShape 55"/>
          <p:cNvSpPr>
            <a:spLocks noChangeArrowheads="1"/>
          </p:cNvSpPr>
          <p:nvPr/>
        </p:nvSpPr>
        <p:spPr bwMode="auto">
          <a:xfrm>
            <a:off x="76200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47" name="AutoShape 56"/>
          <p:cNvCxnSpPr>
            <a:cxnSpLocks noChangeShapeType="1"/>
            <a:stCxn id="161846" idx="4"/>
            <a:endCxn id="161845" idx="2"/>
          </p:cNvCxnSpPr>
          <p:nvPr/>
        </p:nvCxnSpPr>
        <p:spPr bwMode="auto">
          <a:xfrm>
            <a:off x="8077200" y="2943225"/>
            <a:ext cx="228600" cy="0"/>
          </a:xfrm>
          <a:prstGeom prst="straightConnector1">
            <a:avLst/>
          </a:prstGeom>
          <a:noFill/>
          <a:ln w="9525">
            <a:solidFill>
              <a:schemeClr val="tx1"/>
            </a:solidFill>
            <a:round/>
            <a:headEnd type="triangle" w="med" len="med"/>
            <a:tailEnd type="triangle" w="med" len="med"/>
          </a:ln>
        </p:spPr>
      </p:cxnSp>
      <p:sp>
        <p:nvSpPr>
          <p:cNvPr id="161848" name="Oval 57"/>
          <p:cNvSpPr>
            <a:spLocks noChangeArrowheads="1"/>
          </p:cNvSpPr>
          <p:nvPr/>
        </p:nvSpPr>
        <p:spPr bwMode="auto">
          <a:xfrm>
            <a:off x="80010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9" name="Oval 58"/>
          <p:cNvSpPr>
            <a:spLocks noChangeArrowheads="1"/>
          </p:cNvSpPr>
          <p:nvPr/>
        </p:nvSpPr>
        <p:spPr bwMode="auto">
          <a:xfrm>
            <a:off x="83058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0" name="Oval 59"/>
          <p:cNvSpPr>
            <a:spLocks noChangeArrowheads="1"/>
          </p:cNvSpPr>
          <p:nvPr/>
        </p:nvSpPr>
        <p:spPr bwMode="auto">
          <a:xfrm>
            <a:off x="82296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1" name="Oval 60"/>
          <p:cNvSpPr>
            <a:spLocks noChangeArrowheads="1"/>
          </p:cNvSpPr>
          <p:nvPr/>
        </p:nvSpPr>
        <p:spPr bwMode="auto">
          <a:xfrm>
            <a:off x="80772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2" name="Oval 61"/>
          <p:cNvSpPr>
            <a:spLocks noChangeArrowheads="1"/>
          </p:cNvSpPr>
          <p:nvPr/>
        </p:nvSpPr>
        <p:spPr bwMode="auto">
          <a:xfrm>
            <a:off x="78486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3" name="Oval 62"/>
          <p:cNvSpPr>
            <a:spLocks noChangeArrowheads="1"/>
          </p:cNvSpPr>
          <p:nvPr/>
        </p:nvSpPr>
        <p:spPr bwMode="auto">
          <a:xfrm>
            <a:off x="83820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4" name="Oval 63"/>
          <p:cNvSpPr>
            <a:spLocks noChangeArrowheads="1"/>
          </p:cNvSpPr>
          <p:nvPr/>
        </p:nvSpPr>
        <p:spPr bwMode="auto">
          <a:xfrm>
            <a:off x="77724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55" name="AutoShape 64"/>
          <p:cNvCxnSpPr>
            <a:cxnSpLocks noChangeShapeType="1"/>
            <a:stCxn id="161854" idx="4"/>
            <a:endCxn id="161846" idx="1"/>
          </p:cNvCxnSpPr>
          <p:nvPr/>
        </p:nvCxnSpPr>
        <p:spPr bwMode="auto">
          <a:xfrm flipH="1">
            <a:off x="7848600" y="2228850"/>
            <a:ext cx="342900" cy="400050"/>
          </a:xfrm>
          <a:prstGeom prst="straightConnector1">
            <a:avLst/>
          </a:prstGeom>
          <a:noFill/>
          <a:ln w="9525">
            <a:solidFill>
              <a:schemeClr val="tx1"/>
            </a:solidFill>
            <a:round/>
            <a:headEnd/>
            <a:tailEnd/>
          </a:ln>
        </p:spPr>
      </p:cxnSp>
      <p:sp>
        <p:nvSpPr>
          <p:cNvPr id="161856" name="AutoShape 65"/>
          <p:cNvSpPr>
            <a:spLocks noChangeArrowheads="1"/>
          </p:cNvSpPr>
          <p:nvPr/>
        </p:nvSpPr>
        <p:spPr bwMode="auto">
          <a:xfrm>
            <a:off x="10668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dirty="0">
                <a:latin typeface="微软雅黑"/>
              </a:rPr>
              <a:t>S</a:t>
            </a:r>
          </a:p>
        </p:txBody>
      </p:sp>
      <p:sp>
        <p:nvSpPr>
          <p:cNvPr id="161857" name="AutoShape 66"/>
          <p:cNvSpPr>
            <a:spLocks noChangeArrowheads="1"/>
          </p:cNvSpPr>
          <p:nvPr/>
        </p:nvSpPr>
        <p:spPr bwMode="auto">
          <a:xfrm>
            <a:off x="3810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dirty="0">
                <a:latin typeface="微软雅黑"/>
              </a:rPr>
              <a:t>M</a:t>
            </a:r>
          </a:p>
        </p:txBody>
      </p:sp>
      <p:cxnSp>
        <p:nvCxnSpPr>
          <p:cNvPr id="161858" name="AutoShape 67"/>
          <p:cNvCxnSpPr>
            <a:cxnSpLocks noChangeShapeType="1"/>
            <a:stCxn id="161857" idx="4"/>
            <a:endCxn id="161856" idx="2"/>
          </p:cNvCxnSpPr>
          <p:nvPr/>
        </p:nvCxnSpPr>
        <p:spPr bwMode="auto">
          <a:xfrm>
            <a:off x="838200" y="2943225"/>
            <a:ext cx="228600" cy="0"/>
          </a:xfrm>
          <a:prstGeom prst="straightConnector1">
            <a:avLst/>
          </a:prstGeom>
          <a:noFill/>
          <a:ln w="9525">
            <a:solidFill>
              <a:schemeClr val="tx1"/>
            </a:solidFill>
            <a:round/>
            <a:headEnd type="triangle" w="med" len="med"/>
            <a:tailEnd type="triangle" w="med" len="med"/>
          </a:ln>
        </p:spPr>
      </p:cxnSp>
      <p:sp>
        <p:nvSpPr>
          <p:cNvPr id="161859" name="Oval 68"/>
          <p:cNvSpPr>
            <a:spLocks noChangeArrowheads="1"/>
          </p:cNvSpPr>
          <p:nvPr/>
        </p:nvSpPr>
        <p:spPr bwMode="auto">
          <a:xfrm>
            <a:off x="7620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0" name="Oval 69"/>
          <p:cNvSpPr>
            <a:spLocks noChangeArrowheads="1"/>
          </p:cNvSpPr>
          <p:nvPr/>
        </p:nvSpPr>
        <p:spPr bwMode="auto">
          <a:xfrm>
            <a:off x="10668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1" name="Oval 70"/>
          <p:cNvSpPr>
            <a:spLocks noChangeArrowheads="1"/>
          </p:cNvSpPr>
          <p:nvPr/>
        </p:nvSpPr>
        <p:spPr bwMode="auto">
          <a:xfrm>
            <a:off x="9906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2" name="Oval 71"/>
          <p:cNvSpPr>
            <a:spLocks noChangeArrowheads="1"/>
          </p:cNvSpPr>
          <p:nvPr/>
        </p:nvSpPr>
        <p:spPr bwMode="auto">
          <a:xfrm>
            <a:off x="8382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3" name="Oval 72"/>
          <p:cNvSpPr>
            <a:spLocks noChangeArrowheads="1"/>
          </p:cNvSpPr>
          <p:nvPr/>
        </p:nvSpPr>
        <p:spPr bwMode="auto">
          <a:xfrm>
            <a:off x="6096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4" name="Oval 73"/>
          <p:cNvSpPr>
            <a:spLocks noChangeArrowheads="1"/>
          </p:cNvSpPr>
          <p:nvPr/>
        </p:nvSpPr>
        <p:spPr bwMode="auto">
          <a:xfrm>
            <a:off x="11430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5" name="Oval 74"/>
          <p:cNvSpPr>
            <a:spLocks noChangeArrowheads="1"/>
          </p:cNvSpPr>
          <p:nvPr/>
        </p:nvSpPr>
        <p:spPr bwMode="auto">
          <a:xfrm>
            <a:off x="5334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66" name="AutoShape 75"/>
          <p:cNvCxnSpPr>
            <a:cxnSpLocks noChangeShapeType="1"/>
            <a:stCxn id="161865" idx="4"/>
            <a:endCxn id="161857" idx="1"/>
          </p:cNvCxnSpPr>
          <p:nvPr/>
        </p:nvCxnSpPr>
        <p:spPr bwMode="auto">
          <a:xfrm flipH="1">
            <a:off x="609600" y="2228850"/>
            <a:ext cx="342900" cy="400050"/>
          </a:xfrm>
          <a:prstGeom prst="straightConnector1">
            <a:avLst/>
          </a:prstGeom>
          <a:noFill/>
          <a:ln w="9525">
            <a:solidFill>
              <a:schemeClr val="tx1"/>
            </a:solidFill>
            <a:round/>
            <a:headEnd/>
            <a:tailEnd/>
          </a:ln>
        </p:spPr>
      </p:cxnSp>
      <p:sp>
        <p:nvSpPr>
          <p:cNvPr id="161867" name="Rectangle 76"/>
          <p:cNvSpPr>
            <a:spLocks noChangeArrowheads="1"/>
          </p:cNvSpPr>
          <p:nvPr/>
        </p:nvSpPr>
        <p:spPr bwMode="auto">
          <a:xfrm>
            <a:off x="17526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dirty="0"/>
              <a:t>物理机</a:t>
            </a:r>
          </a:p>
        </p:txBody>
      </p:sp>
      <p:sp>
        <p:nvSpPr>
          <p:cNvPr id="161868" name="Rectangle 77"/>
          <p:cNvSpPr>
            <a:spLocks noChangeArrowheads="1"/>
          </p:cNvSpPr>
          <p:nvPr/>
        </p:nvSpPr>
        <p:spPr bwMode="auto">
          <a:xfrm>
            <a:off x="32004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a:t>物理机</a:t>
            </a:r>
          </a:p>
        </p:txBody>
      </p:sp>
      <p:sp>
        <p:nvSpPr>
          <p:cNvPr id="161869" name="Rectangle 78"/>
          <p:cNvSpPr>
            <a:spLocks noChangeArrowheads="1"/>
          </p:cNvSpPr>
          <p:nvPr/>
        </p:nvSpPr>
        <p:spPr bwMode="auto">
          <a:xfrm>
            <a:off x="46482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a:t>物理机</a:t>
            </a:r>
          </a:p>
        </p:txBody>
      </p:sp>
      <p:sp>
        <p:nvSpPr>
          <p:cNvPr id="161870" name="Rectangle 79"/>
          <p:cNvSpPr>
            <a:spLocks noChangeArrowheads="1"/>
          </p:cNvSpPr>
          <p:nvPr/>
        </p:nvSpPr>
        <p:spPr bwMode="auto">
          <a:xfrm>
            <a:off x="60960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a:t>物理机</a:t>
            </a:r>
          </a:p>
        </p:txBody>
      </p:sp>
      <p:sp>
        <p:nvSpPr>
          <p:cNvPr id="161871" name="Rectangle 80"/>
          <p:cNvSpPr>
            <a:spLocks noChangeArrowheads="1"/>
          </p:cNvSpPr>
          <p:nvPr/>
        </p:nvSpPr>
        <p:spPr bwMode="auto">
          <a:xfrm>
            <a:off x="75438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dirty="0"/>
              <a:t>物理机</a:t>
            </a:r>
          </a:p>
        </p:txBody>
      </p:sp>
      <p:cxnSp>
        <p:nvCxnSpPr>
          <p:cNvPr id="161872" name="AutoShape 81"/>
          <p:cNvCxnSpPr>
            <a:cxnSpLocks noChangeShapeType="1"/>
            <a:stCxn id="161856" idx="3"/>
            <a:endCxn id="161799" idx="0"/>
          </p:cNvCxnSpPr>
          <p:nvPr/>
        </p:nvCxnSpPr>
        <p:spPr bwMode="auto">
          <a:xfrm flipH="1">
            <a:off x="952500" y="3257550"/>
            <a:ext cx="342900" cy="742950"/>
          </a:xfrm>
          <a:prstGeom prst="straightConnector1">
            <a:avLst/>
          </a:prstGeom>
          <a:noFill/>
          <a:ln w="9525">
            <a:solidFill>
              <a:schemeClr val="tx1"/>
            </a:solidFill>
            <a:round/>
            <a:headEnd/>
            <a:tailEnd/>
          </a:ln>
        </p:spPr>
      </p:cxnSp>
      <p:cxnSp>
        <p:nvCxnSpPr>
          <p:cNvPr id="161873" name="AutoShape 82"/>
          <p:cNvCxnSpPr>
            <a:cxnSpLocks noChangeShapeType="1"/>
            <a:stCxn id="161802" idx="3"/>
            <a:endCxn id="161799" idx="0"/>
          </p:cNvCxnSpPr>
          <p:nvPr/>
        </p:nvCxnSpPr>
        <p:spPr bwMode="auto">
          <a:xfrm flipH="1">
            <a:off x="952500" y="3257550"/>
            <a:ext cx="1104900" cy="742950"/>
          </a:xfrm>
          <a:prstGeom prst="straightConnector1">
            <a:avLst/>
          </a:prstGeom>
          <a:noFill/>
          <a:ln w="9525">
            <a:solidFill>
              <a:schemeClr val="tx1"/>
            </a:solidFill>
            <a:round/>
            <a:headEnd/>
            <a:tailEnd/>
          </a:ln>
        </p:spPr>
      </p:cxnSp>
      <p:cxnSp>
        <p:nvCxnSpPr>
          <p:cNvPr id="161874" name="AutoShape 83"/>
          <p:cNvCxnSpPr>
            <a:cxnSpLocks noChangeShapeType="1"/>
            <a:stCxn id="161801" idx="3"/>
            <a:endCxn id="161867" idx="0"/>
          </p:cNvCxnSpPr>
          <p:nvPr/>
        </p:nvCxnSpPr>
        <p:spPr bwMode="auto">
          <a:xfrm flipH="1">
            <a:off x="2400300" y="3257550"/>
            <a:ext cx="342900" cy="742950"/>
          </a:xfrm>
          <a:prstGeom prst="straightConnector1">
            <a:avLst/>
          </a:prstGeom>
          <a:noFill/>
          <a:ln w="9525">
            <a:solidFill>
              <a:schemeClr val="tx1"/>
            </a:solidFill>
            <a:round/>
            <a:headEnd/>
            <a:tailEnd/>
          </a:ln>
        </p:spPr>
      </p:cxnSp>
      <p:cxnSp>
        <p:nvCxnSpPr>
          <p:cNvPr id="161875" name="AutoShape 84"/>
          <p:cNvCxnSpPr>
            <a:cxnSpLocks noChangeShapeType="1"/>
            <a:stCxn id="161813" idx="3"/>
            <a:endCxn id="161867" idx="0"/>
          </p:cNvCxnSpPr>
          <p:nvPr/>
        </p:nvCxnSpPr>
        <p:spPr bwMode="auto">
          <a:xfrm flipH="1">
            <a:off x="2400300" y="3257550"/>
            <a:ext cx="1104900" cy="742950"/>
          </a:xfrm>
          <a:prstGeom prst="straightConnector1">
            <a:avLst/>
          </a:prstGeom>
          <a:noFill/>
          <a:ln w="9525">
            <a:solidFill>
              <a:schemeClr val="tx1"/>
            </a:solidFill>
            <a:round/>
            <a:headEnd/>
            <a:tailEnd/>
          </a:ln>
        </p:spPr>
      </p:cxnSp>
      <p:cxnSp>
        <p:nvCxnSpPr>
          <p:cNvPr id="161876" name="AutoShape 85"/>
          <p:cNvCxnSpPr>
            <a:cxnSpLocks noChangeShapeType="1"/>
            <a:stCxn id="161812" idx="3"/>
            <a:endCxn id="161868" idx="0"/>
          </p:cNvCxnSpPr>
          <p:nvPr/>
        </p:nvCxnSpPr>
        <p:spPr bwMode="auto">
          <a:xfrm flipH="1">
            <a:off x="3848100" y="3257550"/>
            <a:ext cx="342900" cy="742950"/>
          </a:xfrm>
          <a:prstGeom prst="straightConnector1">
            <a:avLst/>
          </a:prstGeom>
          <a:noFill/>
          <a:ln w="9525">
            <a:solidFill>
              <a:schemeClr val="tx1"/>
            </a:solidFill>
            <a:round/>
            <a:headEnd/>
            <a:tailEnd/>
          </a:ln>
        </p:spPr>
      </p:cxnSp>
      <p:cxnSp>
        <p:nvCxnSpPr>
          <p:cNvPr id="161877" name="AutoShape 86"/>
          <p:cNvCxnSpPr>
            <a:cxnSpLocks noChangeShapeType="1"/>
            <a:stCxn id="161824" idx="3"/>
            <a:endCxn id="161868" idx="0"/>
          </p:cNvCxnSpPr>
          <p:nvPr/>
        </p:nvCxnSpPr>
        <p:spPr bwMode="auto">
          <a:xfrm flipH="1">
            <a:off x="3848100" y="3257550"/>
            <a:ext cx="1104900" cy="742950"/>
          </a:xfrm>
          <a:prstGeom prst="straightConnector1">
            <a:avLst/>
          </a:prstGeom>
          <a:noFill/>
          <a:ln w="9525">
            <a:solidFill>
              <a:schemeClr val="tx1"/>
            </a:solidFill>
            <a:round/>
            <a:headEnd/>
            <a:tailEnd/>
          </a:ln>
        </p:spPr>
      </p:cxnSp>
      <p:cxnSp>
        <p:nvCxnSpPr>
          <p:cNvPr id="161878" name="AutoShape 87"/>
          <p:cNvCxnSpPr>
            <a:cxnSpLocks noChangeShapeType="1"/>
            <a:stCxn id="161823" idx="3"/>
            <a:endCxn id="161869" idx="0"/>
          </p:cNvCxnSpPr>
          <p:nvPr/>
        </p:nvCxnSpPr>
        <p:spPr bwMode="auto">
          <a:xfrm flipH="1">
            <a:off x="5295900" y="3257550"/>
            <a:ext cx="342900" cy="742950"/>
          </a:xfrm>
          <a:prstGeom prst="straightConnector1">
            <a:avLst/>
          </a:prstGeom>
          <a:noFill/>
          <a:ln w="9525">
            <a:solidFill>
              <a:schemeClr val="tx1"/>
            </a:solidFill>
            <a:round/>
            <a:headEnd/>
            <a:tailEnd/>
          </a:ln>
        </p:spPr>
      </p:cxnSp>
      <p:cxnSp>
        <p:nvCxnSpPr>
          <p:cNvPr id="161879" name="AutoShape 88"/>
          <p:cNvCxnSpPr>
            <a:cxnSpLocks noChangeShapeType="1"/>
            <a:stCxn id="161835" idx="3"/>
            <a:endCxn id="161869" idx="0"/>
          </p:cNvCxnSpPr>
          <p:nvPr/>
        </p:nvCxnSpPr>
        <p:spPr bwMode="auto">
          <a:xfrm flipH="1">
            <a:off x="5295900" y="3257550"/>
            <a:ext cx="1104900" cy="742950"/>
          </a:xfrm>
          <a:prstGeom prst="straightConnector1">
            <a:avLst/>
          </a:prstGeom>
          <a:noFill/>
          <a:ln w="9525">
            <a:solidFill>
              <a:schemeClr val="tx1"/>
            </a:solidFill>
            <a:round/>
            <a:headEnd/>
            <a:tailEnd/>
          </a:ln>
        </p:spPr>
      </p:cxnSp>
      <p:cxnSp>
        <p:nvCxnSpPr>
          <p:cNvPr id="161880" name="AutoShape 89"/>
          <p:cNvCxnSpPr>
            <a:cxnSpLocks noChangeShapeType="1"/>
            <a:stCxn id="161834" idx="3"/>
            <a:endCxn id="161870" idx="0"/>
          </p:cNvCxnSpPr>
          <p:nvPr/>
        </p:nvCxnSpPr>
        <p:spPr bwMode="auto">
          <a:xfrm flipH="1">
            <a:off x="6743700" y="3257550"/>
            <a:ext cx="342900" cy="742950"/>
          </a:xfrm>
          <a:prstGeom prst="straightConnector1">
            <a:avLst/>
          </a:prstGeom>
          <a:noFill/>
          <a:ln w="9525">
            <a:solidFill>
              <a:schemeClr val="tx1"/>
            </a:solidFill>
            <a:round/>
            <a:headEnd/>
            <a:tailEnd/>
          </a:ln>
        </p:spPr>
      </p:cxnSp>
      <p:cxnSp>
        <p:nvCxnSpPr>
          <p:cNvPr id="161881" name="AutoShape 90"/>
          <p:cNvCxnSpPr>
            <a:cxnSpLocks noChangeShapeType="1"/>
            <a:stCxn id="161846" idx="3"/>
            <a:endCxn id="161870" idx="0"/>
          </p:cNvCxnSpPr>
          <p:nvPr/>
        </p:nvCxnSpPr>
        <p:spPr bwMode="auto">
          <a:xfrm flipH="1">
            <a:off x="6743700" y="3257550"/>
            <a:ext cx="1104900" cy="742950"/>
          </a:xfrm>
          <a:prstGeom prst="straightConnector1">
            <a:avLst/>
          </a:prstGeom>
          <a:noFill/>
          <a:ln w="9525">
            <a:solidFill>
              <a:schemeClr val="tx1"/>
            </a:solidFill>
            <a:round/>
            <a:headEnd/>
            <a:tailEnd/>
          </a:ln>
        </p:spPr>
      </p:cxnSp>
      <p:cxnSp>
        <p:nvCxnSpPr>
          <p:cNvPr id="161882" name="AutoShape 91"/>
          <p:cNvCxnSpPr>
            <a:cxnSpLocks noChangeShapeType="1"/>
            <a:stCxn id="161845" idx="3"/>
            <a:endCxn id="161871" idx="0"/>
          </p:cNvCxnSpPr>
          <p:nvPr/>
        </p:nvCxnSpPr>
        <p:spPr bwMode="auto">
          <a:xfrm flipH="1">
            <a:off x="8191500" y="3257550"/>
            <a:ext cx="342900" cy="742950"/>
          </a:xfrm>
          <a:prstGeom prst="straightConnector1">
            <a:avLst/>
          </a:prstGeom>
          <a:noFill/>
          <a:ln w="9525">
            <a:solidFill>
              <a:schemeClr val="tx1"/>
            </a:solidFill>
            <a:round/>
            <a:headEnd/>
            <a:tailEnd/>
          </a:ln>
        </p:spPr>
      </p:cxnSp>
      <p:cxnSp>
        <p:nvCxnSpPr>
          <p:cNvPr id="161883" name="AutoShape 92"/>
          <p:cNvCxnSpPr>
            <a:cxnSpLocks noChangeShapeType="1"/>
            <a:stCxn id="161857" idx="3"/>
            <a:endCxn id="161871" idx="0"/>
          </p:cNvCxnSpPr>
          <p:nvPr/>
        </p:nvCxnSpPr>
        <p:spPr bwMode="auto">
          <a:xfrm>
            <a:off x="609600" y="3257550"/>
            <a:ext cx="7581900" cy="742950"/>
          </a:xfrm>
          <a:prstGeom prst="straightConnector1">
            <a:avLst/>
          </a:prstGeom>
          <a:noFill/>
          <a:ln w="9525">
            <a:solidFill>
              <a:schemeClr val="tx1"/>
            </a:solidFill>
            <a:round/>
            <a:headEnd/>
            <a:tailEnd/>
          </a:ln>
        </p:spPr>
      </p:cxnSp>
    </p:spTree>
    <p:extLst>
      <p:ext uri="{BB962C8B-B14F-4D97-AF65-F5344CB8AC3E}">
        <p14:creationId xmlns:p14="http://schemas.microsoft.com/office/powerpoint/2010/main" val="3301328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8775" y="321023"/>
            <a:ext cx="8516938" cy="722312"/>
          </a:xfrm>
        </p:spPr>
        <p:txBody>
          <a:bodyPr/>
          <a:lstStyle/>
          <a:p>
            <a:r>
              <a:rPr lang="zh-CN" altLang="en-US" dirty="0"/>
              <a:t>拆分</a:t>
            </a:r>
          </a:p>
        </p:txBody>
      </p:sp>
      <p:sp>
        <p:nvSpPr>
          <p:cNvPr id="5" name="圆角矩形 4"/>
          <p:cNvSpPr/>
          <p:nvPr/>
        </p:nvSpPr>
        <p:spPr bwMode="auto">
          <a:xfrm>
            <a:off x="358775" y="1043335"/>
            <a:ext cx="7907895" cy="6124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sz="2400" dirty="0"/>
              <a:t>垂直分表</a:t>
            </a:r>
            <a:endParaRPr lang="en-US" altLang="zh-CN" sz="2400" dirty="0"/>
          </a:p>
        </p:txBody>
      </p:sp>
      <p:sp>
        <p:nvSpPr>
          <p:cNvPr id="6" name="圆角矩形 5"/>
          <p:cNvSpPr/>
          <p:nvPr/>
        </p:nvSpPr>
        <p:spPr bwMode="auto">
          <a:xfrm>
            <a:off x="358775" y="1934642"/>
            <a:ext cx="7907895" cy="6124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sz="2400" dirty="0"/>
              <a:t>垂直分库</a:t>
            </a:r>
            <a:endParaRPr lang="en-US" altLang="zh-CN" sz="2400" dirty="0"/>
          </a:p>
        </p:txBody>
      </p:sp>
      <p:sp>
        <p:nvSpPr>
          <p:cNvPr id="7" name="圆角矩形 6"/>
          <p:cNvSpPr/>
          <p:nvPr/>
        </p:nvSpPr>
        <p:spPr bwMode="auto">
          <a:xfrm>
            <a:off x="358774" y="3768147"/>
            <a:ext cx="7907895" cy="6124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sz="2400" dirty="0"/>
              <a:t>水平分表</a:t>
            </a:r>
            <a:endParaRPr lang="en-US" altLang="zh-CN" sz="2400" dirty="0"/>
          </a:p>
        </p:txBody>
      </p:sp>
      <p:sp>
        <p:nvSpPr>
          <p:cNvPr id="8" name="圆角矩形 7"/>
          <p:cNvSpPr/>
          <p:nvPr/>
        </p:nvSpPr>
        <p:spPr bwMode="auto">
          <a:xfrm>
            <a:off x="358774" y="2881144"/>
            <a:ext cx="7907895" cy="6124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sz="2400" dirty="0"/>
              <a:t>水平分库分表</a:t>
            </a:r>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垂直分表</a:t>
            </a:r>
            <a:r>
              <a:rPr lang="en-US" altLang="zh-CN" dirty="0"/>
              <a:t/>
            </a:r>
            <a:br>
              <a:rPr lang="en-US" altLang="zh-CN" dirty="0"/>
            </a:br>
            <a:endParaRPr lang="zh-CN" altLang="en-US" dirty="0"/>
          </a:p>
        </p:txBody>
      </p:sp>
      <p:sp>
        <p:nvSpPr>
          <p:cNvPr id="3" name="内容占位符 2"/>
          <p:cNvSpPr>
            <a:spLocks noGrp="1"/>
          </p:cNvSpPr>
          <p:nvPr>
            <p:ph sz="half" idx="1"/>
          </p:nvPr>
        </p:nvSpPr>
        <p:spPr>
          <a:xfrm>
            <a:off x="333375" y="1104149"/>
            <a:ext cx="8037080" cy="3189288"/>
          </a:xfrm>
        </p:spPr>
        <p:txBody>
          <a:bodyPr/>
          <a:lstStyle/>
          <a:p>
            <a:r>
              <a:rPr lang="zh-CN" altLang="en-US" sz="2000" dirty="0"/>
              <a:t>垂直分表在日常开发和设计中比较常见，通俗的说法叫做“大表拆小表”，拆分是基于关系型数据库中的“列”（字段）进行的</a:t>
            </a:r>
            <a:r>
              <a:rPr lang="zh-CN" altLang="en-US" sz="2000" dirty="0" smtClean="0"/>
              <a:t>。</a:t>
            </a:r>
            <a:endParaRPr lang="en-US" altLang="zh-CN" sz="2000" dirty="0" smtClean="0"/>
          </a:p>
          <a:p>
            <a:endParaRPr lang="en-US" altLang="zh-CN"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341842"/>
            <a:ext cx="2405846" cy="1951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236" y="1846480"/>
            <a:ext cx="1999391" cy="294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右箭头 9"/>
          <p:cNvSpPr/>
          <p:nvPr/>
        </p:nvSpPr>
        <p:spPr bwMode="auto">
          <a:xfrm>
            <a:off x="2829698" y="3034182"/>
            <a:ext cx="2261286" cy="28345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333375" y="1063626"/>
            <a:ext cx="3659076" cy="3217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解决</a:t>
            </a:r>
            <a:endParaRPr lang="en-US" altLang="zh-CN" b="1" dirty="0" smtClean="0"/>
          </a:p>
          <a:p>
            <a:endParaRPr lang="en-US" altLang="zh-CN" b="1" dirty="0"/>
          </a:p>
          <a:p>
            <a:pPr marL="285750" indent="-285750">
              <a:buFont typeface="Arial" pitchFamily="34" charset="0"/>
              <a:buChar char="•"/>
            </a:pPr>
            <a:r>
              <a:rPr lang="zh-CN" altLang="en-US" dirty="0"/>
              <a:t>提升查询性能</a:t>
            </a:r>
          </a:p>
        </p:txBody>
      </p:sp>
      <p:sp>
        <p:nvSpPr>
          <p:cNvPr id="6" name="圆角矩形 5"/>
          <p:cNvSpPr/>
          <p:nvPr/>
        </p:nvSpPr>
        <p:spPr bwMode="auto">
          <a:xfrm>
            <a:off x="4520483" y="1063626"/>
            <a:ext cx="3891947" cy="321746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问题</a:t>
            </a:r>
            <a:endParaRPr lang="en-US" altLang="zh-CN" b="1" dirty="0" smtClean="0"/>
          </a:p>
          <a:p>
            <a:endParaRPr lang="en-US" altLang="zh-CN" b="1" dirty="0"/>
          </a:p>
          <a:p>
            <a:pPr marL="285750" indent="-285750">
              <a:buFont typeface="Arial" pitchFamily="34" charset="0"/>
              <a:buChar char="•"/>
            </a:pPr>
            <a:r>
              <a:rPr lang="zh-CN" altLang="en-US" dirty="0"/>
              <a:t>拆分字段的操作建议在数据库设计阶</a:t>
            </a:r>
            <a:r>
              <a:rPr lang="zh-CN" altLang="en-US" dirty="0" smtClean="0"/>
              <a:t>段。</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如果是</a:t>
            </a:r>
            <a:r>
              <a:rPr lang="zh-CN" altLang="en-US" dirty="0" smtClean="0"/>
              <a:t>在后期过</a:t>
            </a:r>
            <a:r>
              <a:rPr lang="zh-CN" altLang="en-US" dirty="0"/>
              <a:t>程中拆分，则需要改写以前的查询语句，会额外带来一定的成本和风险，建议谨慎。</a:t>
            </a:r>
          </a:p>
          <a:p>
            <a:endParaRPr lang="zh-CN" altLang="en-US" dirty="0"/>
          </a:p>
        </p:txBody>
      </p:sp>
    </p:spTree>
    <p:extLst>
      <p:ext uri="{BB962C8B-B14F-4D97-AF65-F5344CB8AC3E}">
        <p14:creationId xmlns:p14="http://schemas.microsoft.com/office/powerpoint/2010/main" val="1808445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垂直分库</a:t>
            </a:r>
            <a:r>
              <a:rPr lang="en-US" altLang="zh-CN" dirty="0"/>
              <a:t/>
            </a:r>
            <a:br>
              <a:rPr lang="en-US" altLang="zh-CN" dirty="0"/>
            </a:br>
            <a:endParaRPr lang="zh-CN" altLang="en-US" dirty="0"/>
          </a:p>
        </p:txBody>
      </p:sp>
      <p:sp>
        <p:nvSpPr>
          <p:cNvPr id="3" name="内容占位符 2"/>
          <p:cNvSpPr>
            <a:spLocks noGrp="1"/>
          </p:cNvSpPr>
          <p:nvPr>
            <p:ph sz="half" idx="1"/>
          </p:nvPr>
        </p:nvSpPr>
        <p:spPr>
          <a:xfrm>
            <a:off x="308899" y="1062587"/>
            <a:ext cx="7987203" cy="3189288"/>
          </a:xfrm>
        </p:spPr>
        <p:txBody>
          <a:bodyPr/>
          <a:lstStyle/>
          <a:p>
            <a:r>
              <a:rPr lang="zh-CN" altLang="en-US" sz="2000" dirty="0"/>
              <a:t>垂直分库在“微服务”盛行的今天已经非常普及了。基本的思路就是按照业务模块来划分出不同的数据库，而不是像早期一样将所有的数据表都放到同一个数据库中</a:t>
            </a:r>
            <a:r>
              <a:rPr lang="zh-CN" altLang="en-US" sz="2000" dirty="0" smtClean="0"/>
              <a:t>。</a:t>
            </a:r>
            <a:endParaRPr lang="en-US" altLang="zh-CN" sz="2000" dirty="0" smtClean="0"/>
          </a:p>
          <a:p>
            <a:endParaRPr lang="en-US" altLang="zh-CN" sz="2000" dirty="0" smtClean="0"/>
          </a:p>
          <a:p>
            <a:r>
              <a:rPr lang="zh-CN" altLang="en-US" sz="2000" dirty="0"/>
              <a:t>系统层面的“服务化”拆分操作，能够解决业务系统层面的耦合和性能瓶颈，有利于系统的扩展维护。而数据库层面的拆分，道理也是相通的。与服务的“治理”和“降级”机制类似，我们也能对不同业务类型的数据进行“分级”管理、维护、监控、扩展等。</a:t>
            </a:r>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柱形 4"/>
          <p:cNvSpPr/>
          <p:nvPr/>
        </p:nvSpPr>
        <p:spPr bwMode="auto">
          <a:xfrm>
            <a:off x="1050325" y="996137"/>
            <a:ext cx="2360140" cy="3059412"/>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DB</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lang="en-US" altLang="zh-CN" dirty="0"/>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User</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Product</a:t>
            </a:r>
          </a:p>
          <a:p>
            <a:r>
              <a:rPr lang="en-US" altLang="zh-CN" dirty="0" smtClean="0"/>
              <a:t>Order</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Project</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err="1"/>
              <a:t>Oppty</a:t>
            </a:r>
            <a:endParaRPr lang="en-US" altLang="zh-CN" dirty="0" smtClean="0"/>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6" name="圆柱形 5"/>
          <p:cNvSpPr/>
          <p:nvPr/>
        </p:nvSpPr>
        <p:spPr bwMode="auto">
          <a:xfrm>
            <a:off x="5605845" y="434377"/>
            <a:ext cx="1359243" cy="1123520"/>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User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8" name="圆柱形 7"/>
          <p:cNvSpPr/>
          <p:nvPr/>
        </p:nvSpPr>
        <p:spPr bwMode="auto">
          <a:xfrm>
            <a:off x="5605845" y="1964083"/>
            <a:ext cx="1359243" cy="1123520"/>
          </a:xfrm>
          <a:prstGeom prst="ca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Order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9" name="圆柱形 8"/>
          <p:cNvSpPr/>
          <p:nvPr/>
        </p:nvSpPr>
        <p:spPr bwMode="auto">
          <a:xfrm>
            <a:off x="5605845" y="3409823"/>
            <a:ext cx="1359243" cy="1123520"/>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Project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12" name="直接箭头连接符 11"/>
          <p:cNvCxnSpPr>
            <a:stCxn id="5" idx="4"/>
            <a:endCxn id="8" idx="2"/>
          </p:cNvCxnSpPr>
          <p:nvPr/>
        </p:nvCxnSpPr>
        <p:spPr bwMode="auto">
          <a:xfrm>
            <a:off x="3410465" y="2525843"/>
            <a:ext cx="21953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a:stCxn id="5" idx="4"/>
            <a:endCxn id="6" idx="2"/>
          </p:cNvCxnSpPr>
          <p:nvPr/>
        </p:nvCxnSpPr>
        <p:spPr bwMode="auto">
          <a:xfrm flipV="1">
            <a:off x="3410465" y="996137"/>
            <a:ext cx="2195380" cy="15297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接箭头连接符 15"/>
          <p:cNvCxnSpPr>
            <a:stCxn id="5" idx="4"/>
            <a:endCxn id="9" idx="2"/>
          </p:cNvCxnSpPr>
          <p:nvPr/>
        </p:nvCxnSpPr>
        <p:spPr bwMode="auto">
          <a:xfrm>
            <a:off x="3410465" y="2525843"/>
            <a:ext cx="2195380" cy="14457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圆柱形 23"/>
          <p:cNvSpPr/>
          <p:nvPr/>
        </p:nvSpPr>
        <p:spPr bwMode="auto">
          <a:xfrm>
            <a:off x="1050324" y="996137"/>
            <a:ext cx="2360140" cy="3059412"/>
          </a:xfrm>
          <a:prstGeom prst="ca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DB</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lang="en-US" altLang="zh-CN" dirty="0"/>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User</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Product</a:t>
            </a:r>
          </a:p>
          <a:p>
            <a:r>
              <a:rPr lang="en-US" altLang="zh-CN" dirty="0" smtClean="0"/>
              <a:t>Order</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Project</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err="1" smtClean="0"/>
              <a:t>Oppty</a:t>
            </a:r>
            <a:endParaRPr lang="en-US" altLang="zh-CN" dirty="0" smtClean="0"/>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a:t>
            </a:r>
            <a:endParaRPr lang="en-US" altLang="zh-CN" dirty="0" smtClean="0"/>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5" name="圆柱形 24"/>
          <p:cNvSpPr/>
          <p:nvPr/>
        </p:nvSpPr>
        <p:spPr bwMode="auto">
          <a:xfrm>
            <a:off x="5605844" y="434377"/>
            <a:ext cx="1359243" cy="1123520"/>
          </a:xfrm>
          <a:prstGeom prst="ca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User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6" name="圆柱形 25"/>
          <p:cNvSpPr/>
          <p:nvPr/>
        </p:nvSpPr>
        <p:spPr bwMode="auto">
          <a:xfrm>
            <a:off x="5605844" y="3409823"/>
            <a:ext cx="1359243" cy="1123520"/>
          </a:xfrm>
          <a:prstGeom prst="ca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Project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1443764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333375" y="1063626"/>
            <a:ext cx="3659076" cy="3217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解决</a:t>
            </a:r>
            <a:endParaRPr lang="en-US" altLang="zh-CN" b="1" dirty="0" smtClean="0"/>
          </a:p>
          <a:p>
            <a:endParaRPr lang="en-US" altLang="zh-CN" dirty="0"/>
          </a:p>
          <a:p>
            <a:pPr marL="285750" indent="-285750">
              <a:buFont typeface="Arial" pitchFamily="34" charset="0"/>
              <a:buChar char="•"/>
            </a:pPr>
            <a:r>
              <a:rPr lang="zh-CN" altLang="en-US" dirty="0"/>
              <a:t>在高并发场景下，垂直分库一定程度上能够突破</a:t>
            </a:r>
            <a:r>
              <a:rPr lang="en-US" altLang="zh-CN" dirty="0"/>
              <a:t>IO</a:t>
            </a:r>
            <a:r>
              <a:rPr lang="zh-CN" altLang="en-US" dirty="0"/>
              <a:t>、连接数及单机硬件资源的瓶颈，是大型分布式系统中优化数据库架构的重要手段</a:t>
            </a:r>
          </a:p>
        </p:txBody>
      </p:sp>
      <p:sp>
        <p:nvSpPr>
          <p:cNvPr id="6" name="圆角矩形 5"/>
          <p:cNvSpPr/>
          <p:nvPr/>
        </p:nvSpPr>
        <p:spPr bwMode="auto">
          <a:xfrm>
            <a:off x="4520483" y="1063626"/>
            <a:ext cx="3891947" cy="321746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问题</a:t>
            </a:r>
            <a:endParaRPr lang="en-US" altLang="zh-CN" b="1" dirty="0" smtClean="0"/>
          </a:p>
          <a:p>
            <a:endParaRPr lang="en-US" altLang="zh-CN" b="1" dirty="0"/>
          </a:p>
          <a:p>
            <a:pPr marL="285750" indent="-285750">
              <a:buFont typeface="Arial" pitchFamily="34" charset="0"/>
              <a:buChar char="•"/>
            </a:pPr>
            <a:r>
              <a:rPr lang="zh-CN" altLang="en-US" dirty="0"/>
              <a:t>跨库</a:t>
            </a:r>
            <a:r>
              <a:rPr lang="en-US" altLang="zh-CN" dirty="0" smtClean="0"/>
              <a:t>joi</a:t>
            </a:r>
            <a:r>
              <a:rPr lang="en-US" altLang="zh-CN" u="sng" dirty="0" smtClean="0"/>
              <a:t>n</a:t>
            </a:r>
            <a:endParaRPr lang="en-US" altLang="zh-CN" u="sng" dirty="0"/>
          </a:p>
          <a:p>
            <a:pPr marL="742950" lvl="1" indent="-285750">
              <a:buFont typeface="Arial" pitchFamily="34" charset="0"/>
              <a:buChar char="•"/>
            </a:pPr>
            <a:r>
              <a:rPr lang="zh-CN" altLang="en-US" dirty="0"/>
              <a:t>全局</a:t>
            </a:r>
            <a:r>
              <a:rPr lang="zh-CN" altLang="en-US" dirty="0" smtClean="0"/>
              <a:t>表</a:t>
            </a:r>
            <a:endParaRPr lang="en-US" altLang="zh-CN" dirty="0" smtClean="0"/>
          </a:p>
          <a:p>
            <a:pPr marL="742950" lvl="1" indent="-285750">
              <a:buFont typeface="Arial" pitchFamily="34" charset="0"/>
              <a:buChar char="•"/>
            </a:pPr>
            <a:r>
              <a:rPr lang="zh-CN" altLang="en-US" dirty="0"/>
              <a:t>字段冗</a:t>
            </a:r>
            <a:r>
              <a:rPr lang="zh-CN" altLang="en-US" dirty="0" smtClean="0"/>
              <a:t>余</a:t>
            </a:r>
            <a:endParaRPr lang="en-US" altLang="zh-CN" dirty="0" smtClean="0"/>
          </a:p>
          <a:p>
            <a:pPr marL="742950" lvl="1" indent="-285750">
              <a:buFont typeface="Arial" pitchFamily="34" charset="0"/>
              <a:buChar char="•"/>
            </a:pPr>
            <a:r>
              <a:rPr lang="zh-CN" altLang="en-US" dirty="0"/>
              <a:t>数据同</a:t>
            </a:r>
            <a:r>
              <a:rPr lang="zh-CN" altLang="en-US" dirty="0" smtClean="0"/>
              <a:t>步</a:t>
            </a:r>
            <a:endParaRPr lang="en-US" altLang="zh-CN" dirty="0" smtClean="0"/>
          </a:p>
          <a:p>
            <a:pPr marL="742950" lvl="1" indent="-285750">
              <a:buFont typeface="Arial" pitchFamily="34" charset="0"/>
              <a:buChar char="•"/>
            </a:pPr>
            <a:r>
              <a:rPr lang="zh-CN" altLang="en-US" dirty="0"/>
              <a:t>服</a:t>
            </a:r>
            <a:r>
              <a:rPr lang="zh-CN" altLang="en-US" dirty="0" smtClean="0"/>
              <a:t>务接口</a:t>
            </a:r>
            <a:endParaRPr lang="en-US" altLang="zh-CN" dirty="0"/>
          </a:p>
          <a:p>
            <a:pPr marL="285750" indent="-285750">
              <a:buFont typeface="Arial" pitchFamily="34" charset="0"/>
              <a:buChar char="•"/>
            </a:pPr>
            <a:r>
              <a:rPr lang="zh-CN" altLang="en-US" dirty="0" smtClean="0"/>
              <a:t>分</a:t>
            </a:r>
            <a:r>
              <a:rPr lang="zh-CN" altLang="en-US" dirty="0"/>
              <a:t>布式事</a:t>
            </a:r>
            <a:r>
              <a:rPr lang="zh-CN" altLang="en-US" dirty="0" smtClean="0"/>
              <a:t>务</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1211737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水平分库分表</a:t>
            </a:r>
            <a:r>
              <a:rPr lang="zh-CN" altLang="en-US" dirty="0"/>
              <a:t/>
            </a:r>
            <a:br>
              <a:rPr lang="zh-CN" altLang="en-US" dirty="0"/>
            </a:br>
            <a:r>
              <a:rPr lang="zh-CN" altLang="en-US" dirty="0"/>
              <a:t/>
            </a:r>
            <a:br>
              <a:rPr lang="zh-CN" altLang="en-US" dirty="0"/>
            </a:br>
            <a:endParaRPr lang="zh-CN" altLang="en-US" dirty="0"/>
          </a:p>
        </p:txBody>
      </p:sp>
      <p:sp>
        <p:nvSpPr>
          <p:cNvPr id="3" name="内容占位符 2"/>
          <p:cNvSpPr>
            <a:spLocks noGrp="1"/>
          </p:cNvSpPr>
          <p:nvPr>
            <p:ph sz="half" idx="1"/>
          </p:nvPr>
        </p:nvSpPr>
        <p:spPr>
          <a:xfrm>
            <a:off x="358776" y="1200150"/>
            <a:ext cx="7754447" cy="3189288"/>
          </a:xfrm>
        </p:spPr>
        <p:txBody>
          <a:bodyPr/>
          <a:lstStyle/>
          <a:p>
            <a:r>
              <a:rPr lang="zh-CN" altLang="en-US" sz="2000" dirty="0" smtClean="0"/>
              <a:t>水平分库分表，</a:t>
            </a:r>
            <a:r>
              <a:rPr lang="zh-CN" altLang="en-US" sz="2000" dirty="0"/>
              <a:t>就是将表中不同的数据行按照一定规律分布到不同的数据库表中（这些表保存</a:t>
            </a:r>
            <a:r>
              <a:rPr lang="zh-CN" altLang="en-US" sz="2000" dirty="0" smtClean="0"/>
              <a:t>在不同数</a:t>
            </a:r>
            <a:r>
              <a:rPr lang="zh-CN" altLang="en-US" sz="2000" dirty="0"/>
              <a:t>据库中），这样来</a:t>
            </a:r>
            <a:r>
              <a:rPr lang="zh-CN" altLang="en-US" sz="2000" dirty="0">
                <a:solidFill>
                  <a:srgbClr val="FF0000"/>
                </a:solidFill>
              </a:rPr>
              <a:t>降低单表数据</a:t>
            </a:r>
            <a:r>
              <a:rPr lang="zh-CN" altLang="en-US" sz="2000" dirty="0" smtClean="0">
                <a:solidFill>
                  <a:srgbClr val="FF0000"/>
                </a:solidFill>
              </a:rPr>
              <a:t>量</a:t>
            </a:r>
            <a:r>
              <a:rPr lang="zh-CN" altLang="en-US" sz="2000" dirty="0" smtClean="0"/>
              <a:t>，</a:t>
            </a:r>
            <a:r>
              <a:rPr lang="zh-CN" altLang="en-US" sz="2000" dirty="0"/>
              <a:t>优化查询性能</a:t>
            </a:r>
            <a:r>
              <a:rPr lang="zh-CN" altLang="en-US" sz="2000" dirty="0" smtClean="0"/>
              <a:t>。</a:t>
            </a:r>
            <a:endParaRPr lang="en-US" altLang="zh-CN" sz="2000" dirty="0" smtClean="0"/>
          </a:p>
          <a:p>
            <a:endParaRPr lang="en-US" altLang="zh-CN" sz="2000" dirty="0"/>
          </a:p>
          <a:p>
            <a:r>
              <a:rPr lang="zh-CN" altLang="en-US" sz="2000" dirty="0" smtClean="0"/>
              <a:t>最</a:t>
            </a:r>
            <a:r>
              <a:rPr lang="zh-CN" altLang="en-US" sz="2000" dirty="0"/>
              <a:t>常见的方式就是通过主键或者时间等字段进行</a:t>
            </a:r>
            <a:r>
              <a:rPr lang="en-US" altLang="zh-CN" sz="2000" dirty="0"/>
              <a:t>Hash</a:t>
            </a:r>
            <a:r>
              <a:rPr lang="zh-CN" altLang="en-US" sz="2000" dirty="0"/>
              <a:t>和取模后拆分。</a:t>
            </a:r>
          </a:p>
          <a:p>
            <a:endParaRPr lang="en-US" altLang="zh-CN" sz="2000" dirty="0"/>
          </a:p>
          <a:p>
            <a:r>
              <a:rPr lang="zh-CN" altLang="en-US" sz="2000" dirty="0" smtClean="0"/>
              <a:t>这</a:t>
            </a:r>
            <a:r>
              <a:rPr lang="zh-CN" altLang="en-US" sz="2000" dirty="0"/>
              <a:t>也是很多大型互联网公司所选择的做法。</a:t>
            </a:r>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ph idx="1"/>
            <p:extLst>
              <p:ext uri="{D42A27DB-BD31-4B8C-83A1-F6EECF244321}">
                <p14:modId xmlns:p14="http://schemas.microsoft.com/office/powerpoint/2010/main" val="2122469564"/>
              </p:ext>
            </p:extLst>
          </p:nvPr>
        </p:nvGraphicFramePr>
        <p:xfrm>
          <a:off x="220362" y="751384"/>
          <a:ext cx="2768600" cy="3169920"/>
        </p:xfrm>
        <a:graphic>
          <a:graphicData uri="http://schemas.openxmlformats.org/drawingml/2006/table">
            <a:tbl>
              <a:tblPr/>
              <a:tblGrid>
                <a:gridCol w="466725"/>
                <a:gridCol w="1511300"/>
                <a:gridCol w="790575"/>
              </a:tblGrid>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QQ_NUM</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1</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987773</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3</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123488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4</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899988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5</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999888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9</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234888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11</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899988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20</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333288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 name="Group 45"/>
          <p:cNvGraphicFramePr>
            <a:graphicFrameLocks noGrp="1"/>
          </p:cNvGraphicFramePr>
          <p:nvPr>
            <p:extLst>
              <p:ext uri="{D42A27DB-BD31-4B8C-83A1-F6EECF244321}">
                <p14:modId xmlns:p14="http://schemas.microsoft.com/office/powerpoint/2010/main" val="2104592425"/>
              </p:ext>
            </p:extLst>
          </p:nvPr>
        </p:nvGraphicFramePr>
        <p:xfrm>
          <a:off x="5367037" y="502146"/>
          <a:ext cx="2574925" cy="1828800"/>
        </p:xfrm>
        <a:graphic>
          <a:graphicData uri="http://schemas.openxmlformats.org/drawingml/2006/table">
            <a:tbl>
              <a:tblPr/>
              <a:tblGrid>
                <a:gridCol w="466725"/>
                <a:gridCol w="1377950"/>
                <a:gridCol w="730250"/>
              </a:tblGrid>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charset="0"/>
                          <a:ea typeface="微软雅黑"/>
                          <a:cs typeface="微软雅黑"/>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987773</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899988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999888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899988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 name="Group 75"/>
          <p:cNvGraphicFramePr>
            <a:graphicFrameLocks noGrp="1"/>
          </p:cNvGraphicFramePr>
          <p:nvPr>
            <p:extLst>
              <p:ext uri="{D42A27DB-BD31-4B8C-83A1-F6EECF244321}">
                <p14:modId xmlns:p14="http://schemas.microsoft.com/office/powerpoint/2010/main" val="1505038690"/>
              </p:ext>
            </p:extLst>
          </p:nvPr>
        </p:nvGraphicFramePr>
        <p:xfrm>
          <a:off x="5351162" y="3032621"/>
          <a:ext cx="2768600" cy="1584960"/>
        </p:xfrm>
        <a:graphic>
          <a:graphicData uri="http://schemas.openxmlformats.org/drawingml/2006/table">
            <a:tbl>
              <a:tblPr/>
              <a:tblGrid>
                <a:gridCol w="466725"/>
                <a:gridCol w="1511300"/>
                <a:gridCol w="790575"/>
              </a:tblGrid>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123488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234888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333288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AutoShape 101"/>
          <p:cNvSpPr>
            <a:spLocks noChangeArrowheads="1"/>
          </p:cNvSpPr>
          <p:nvPr/>
        </p:nvSpPr>
        <p:spPr bwMode="auto">
          <a:xfrm>
            <a:off x="5122562" y="41771"/>
            <a:ext cx="3119395" cy="2289176"/>
          </a:xfrm>
          <a:prstGeom prst="flowChartMagneticDisk">
            <a:avLst/>
          </a:prstGeom>
          <a:noFill/>
          <a:ln w="9525">
            <a:solidFill>
              <a:srgbClr val="333333"/>
            </a:solidFill>
            <a:round/>
            <a:headEnd/>
            <a:tailEnd/>
          </a:ln>
        </p:spPr>
        <p:txBody>
          <a:bodyPr wrap="none" anchor="ctr"/>
          <a:lstStyle/>
          <a:p>
            <a:pPr algn="ctr"/>
            <a:endParaRPr lang="zh-CN" altLang="en-US"/>
          </a:p>
        </p:txBody>
      </p:sp>
      <p:sp>
        <p:nvSpPr>
          <p:cNvPr id="12" name="Rectangle 103"/>
          <p:cNvSpPr>
            <a:spLocks noChangeArrowheads="1"/>
          </p:cNvSpPr>
          <p:nvPr/>
        </p:nvSpPr>
        <p:spPr bwMode="auto">
          <a:xfrm rot="2185500">
            <a:off x="3579512" y="2929403"/>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123488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13" name="Rectangle 104"/>
          <p:cNvSpPr>
            <a:spLocks noChangeArrowheads="1"/>
          </p:cNvSpPr>
          <p:nvPr/>
        </p:nvSpPr>
        <p:spPr bwMode="auto">
          <a:xfrm>
            <a:off x="6170312" y="25896"/>
            <a:ext cx="1162050" cy="400110"/>
          </a:xfrm>
          <a:prstGeom prst="rect">
            <a:avLst/>
          </a:prstGeom>
          <a:noFill/>
          <a:ln w="9525" algn="ctr">
            <a:noFill/>
            <a:miter lim="800000"/>
            <a:headEnd/>
            <a:tailEnd/>
          </a:ln>
        </p:spPr>
        <p:txBody>
          <a:bodyPr>
            <a:spAutoFit/>
          </a:bodyPr>
          <a:lstStyle/>
          <a:p>
            <a:pPr algn="ctr"/>
            <a:r>
              <a:rPr lang="zh-CN" altLang="en-US" sz="2000">
                <a:latin typeface="Courier New" pitchFamily="49" charset="0"/>
              </a:rPr>
              <a:t>库</a:t>
            </a:r>
            <a:r>
              <a:rPr lang="en-US" altLang="zh-CN" sz="2000">
                <a:latin typeface="Courier New" pitchFamily="49" charset="0"/>
              </a:rPr>
              <a:t>1</a:t>
            </a:r>
          </a:p>
        </p:txBody>
      </p:sp>
      <p:sp>
        <p:nvSpPr>
          <p:cNvPr id="15" name="Text Box 106"/>
          <p:cNvSpPr txBox="1">
            <a:spLocks noChangeArrowheads="1"/>
          </p:cNvSpPr>
          <p:nvPr/>
        </p:nvSpPr>
        <p:spPr bwMode="auto">
          <a:xfrm>
            <a:off x="1007762" y="40461"/>
            <a:ext cx="1143000" cy="369332"/>
          </a:xfrm>
          <a:prstGeom prst="rect">
            <a:avLst/>
          </a:prstGeom>
          <a:noFill/>
          <a:ln w="3175" algn="ctr">
            <a:solidFill>
              <a:schemeClr val="bg2"/>
            </a:solidFill>
            <a:prstDash val="dash"/>
            <a:miter lim="800000"/>
            <a:headEnd/>
            <a:tailEnd/>
          </a:ln>
        </p:spPr>
        <p:txBody>
          <a:bodyPr anchor="ctr">
            <a:spAutoFit/>
          </a:bodyPr>
          <a:lstStyle/>
          <a:p>
            <a:pPr algn="ctr">
              <a:spcBef>
                <a:spcPct val="50000"/>
              </a:spcBef>
            </a:pPr>
            <a:r>
              <a:rPr lang="zh-CN" altLang="en-US">
                <a:solidFill>
                  <a:schemeClr val="tx2"/>
                </a:solidFill>
              </a:rPr>
              <a:t>拆分字段</a:t>
            </a:r>
          </a:p>
        </p:txBody>
      </p:sp>
      <p:sp>
        <p:nvSpPr>
          <p:cNvPr id="16" name="Line 107"/>
          <p:cNvSpPr>
            <a:spLocks noChangeShapeType="1"/>
          </p:cNvSpPr>
          <p:nvPr/>
        </p:nvSpPr>
        <p:spPr bwMode="auto">
          <a:xfrm flipH="1">
            <a:off x="1464962" y="422771"/>
            <a:ext cx="152400" cy="304800"/>
          </a:xfrm>
          <a:prstGeom prst="line">
            <a:avLst/>
          </a:prstGeom>
          <a:noFill/>
          <a:ln w="3175">
            <a:solidFill>
              <a:schemeClr val="bg2"/>
            </a:solidFill>
            <a:prstDash val="dash"/>
            <a:round/>
            <a:headEnd/>
            <a:tailEnd/>
          </a:ln>
        </p:spPr>
        <p:txBody>
          <a:bodyPr wrap="none" anchor="ctr"/>
          <a:lstStyle/>
          <a:p>
            <a:endParaRPr lang="zh-CN" altLang="en-US"/>
          </a:p>
        </p:txBody>
      </p:sp>
      <p:sp>
        <p:nvSpPr>
          <p:cNvPr id="17" name="Line 108"/>
          <p:cNvSpPr>
            <a:spLocks noChangeShapeType="1"/>
          </p:cNvSpPr>
          <p:nvPr/>
        </p:nvSpPr>
        <p:spPr bwMode="auto">
          <a:xfrm flipV="1">
            <a:off x="2988962" y="1032371"/>
            <a:ext cx="2362200" cy="304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18" name="Line 109"/>
          <p:cNvSpPr>
            <a:spLocks noChangeShapeType="1"/>
          </p:cNvSpPr>
          <p:nvPr/>
        </p:nvSpPr>
        <p:spPr bwMode="auto">
          <a:xfrm flipV="1">
            <a:off x="2988962" y="1413371"/>
            <a:ext cx="2362200" cy="685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19" name="Line 110"/>
          <p:cNvSpPr>
            <a:spLocks noChangeShapeType="1"/>
          </p:cNvSpPr>
          <p:nvPr/>
        </p:nvSpPr>
        <p:spPr bwMode="auto">
          <a:xfrm flipV="1">
            <a:off x="2988962" y="1794371"/>
            <a:ext cx="2362200" cy="762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0" name="Line 111"/>
          <p:cNvSpPr>
            <a:spLocks noChangeShapeType="1"/>
          </p:cNvSpPr>
          <p:nvPr/>
        </p:nvSpPr>
        <p:spPr bwMode="auto">
          <a:xfrm flipV="1">
            <a:off x="2988962" y="2175371"/>
            <a:ext cx="2362200" cy="1143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1" name="Line 112"/>
          <p:cNvSpPr>
            <a:spLocks noChangeShapeType="1"/>
          </p:cNvSpPr>
          <p:nvPr/>
        </p:nvSpPr>
        <p:spPr bwMode="auto">
          <a:xfrm>
            <a:off x="2988962" y="1794371"/>
            <a:ext cx="2362200" cy="1828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2" name="Line 113"/>
          <p:cNvSpPr>
            <a:spLocks noChangeShapeType="1"/>
          </p:cNvSpPr>
          <p:nvPr/>
        </p:nvSpPr>
        <p:spPr bwMode="auto">
          <a:xfrm>
            <a:off x="2988962" y="2937371"/>
            <a:ext cx="2362200" cy="1143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3" name="Line 114"/>
          <p:cNvSpPr>
            <a:spLocks noChangeShapeType="1"/>
          </p:cNvSpPr>
          <p:nvPr/>
        </p:nvSpPr>
        <p:spPr bwMode="auto">
          <a:xfrm>
            <a:off x="2988962" y="3699371"/>
            <a:ext cx="2362200" cy="762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4" name="Rectangle 115"/>
          <p:cNvSpPr>
            <a:spLocks noChangeArrowheads="1"/>
          </p:cNvSpPr>
          <p:nvPr/>
        </p:nvSpPr>
        <p:spPr bwMode="auto">
          <a:xfrm rot="-406361">
            <a:off x="2896887" y="95931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987773</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5" name="Rectangle 116"/>
          <p:cNvSpPr>
            <a:spLocks noChangeArrowheads="1"/>
          </p:cNvSpPr>
          <p:nvPr/>
        </p:nvSpPr>
        <p:spPr bwMode="auto">
          <a:xfrm rot="-955059">
            <a:off x="2920700" y="145461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899988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6" name="Rectangle 117"/>
          <p:cNvSpPr>
            <a:spLocks noChangeArrowheads="1"/>
          </p:cNvSpPr>
          <p:nvPr/>
        </p:nvSpPr>
        <p:spPr bwMode="auto">
          <a:xfrm rot="-955059">
            <a:off x="2920700" y="194356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999888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7" name="Rectangle 118"/>
          <p:cNvSpPr>
            <a:spLocks noChangeArrowheads="1"/>
          </p:cNvSpPr>
          <p:nvPr/>
        </p:nvSpPr>
        <p:spPr bwMode="auto">
          <a:xfrm rot="-1553140">
            <a:off x="2925462" y="2443628"/>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899988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8" name="Rectangle 119"/>
          <p:cNvSpPr>
            <a:spLocks noChangeArrowheads="1"/>
          </p:cNvSpPr>
          <p:nvPr/>
        </p:nvSpPr>
        <p:spPr bwMode="auto">
          <a:xfrm rot="1028098">
            <a:off x="2903237" y="377236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333288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29" name="Rectangle 120"/>
          <p:cNvSpPr>
            <a:spLocks noChangeArrowheads="1"/>
          </p:cNvSpPr>
          <p:nvPr/>
        </p:nvSpPr>
        <p:spPr bwMode="auto">
          <a:xfrm rot="1579897">
            <a:off x="3203275" y="3313578"/>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234888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30" name="Text Box 121"/>
          <p:cNvSpPr txBox="1">
            <a:spLocks noChangeArrowheads="1"/>
          </p:cNvSpPr>
          <p:nvPr/>
        </p:nvSpPr>
        <p:spPr bwMode="auto">
          <a:xfrm>
            <a:off x="2988962" y="40461"/>
            <a:ext cx="1143000" cy="369332"/>
          </a:xfrm>
          <a:prstGeom prst="rect">
            <a:avLst/>
          </a:prstGeom>
          <a:noFill/>
          <a:ln w="3175" algn="ctr">
            <a:solidFill>
              <a:srgbClr val="FF0000"/>
            </a:solidFill>
            <a:prstDash val="dash"/>
            <a:miter lim="800000"/>
            <a:headEnd/>
            <a:tailEnd/>
          </a:ln>
        </p:spPr>
        <p:txBody>
          <a:bodyPr anchor="ctr">
            <a:spAutoFit/>
          </a:bodyPr>
          <a:lstStyle/>
          <a:p>
            <a:pPr algn="ctr">
              <a:spcBef>
                <a:spcPct val="50000"/>
              </a:spcBef>
            </a:pPr>
            <a:r>
              <a:rPr lang="zh-CN" altLang="en-US">
                <a:solidFill>
                  <a:srgbClr val="FF0000"/>
                </a:solidFill>
              </a:rPr>
              <a:t>路由算法</a:t>
            </a:r>
          </a:p>
        </p:txBody>
      </p:sp>
      <p:sp>
        <p:nvSpPr>
          <p:cNvPr id="31" name="Line 122"/>
          <p:cNvSpPr>
            <a:spLocks noChangeShapeType="1"/>
          </p:cNvSpPr>
          <p:nvPr/>
        </p:nvSpPr>
        <p:spPr bwMode="auto">
          <a:xfrm flipH="1">
            <a:off x="3141362" y="422771"/>
            <a:ext cx="228600" cy="762000"/>
          </a:xfrm>
          <a:prstGeom prst="line">
            <a:avLst/>
          </a:prstGeom>
          <a:noFill/>
          <a:ln w="3175">
            <a:solidFill>
              <a:srgbClr val="FF0000"/>
            </a:solidFill>
            <a:prstDash val="dash"/>
            <a:round/>
            <a:headEnd/>
            <a:tailEnd/>
          </a:ln>
        </p:spPr>
        <p:txBody>
          <a:bodyPr wrap="none" anchor="ctr"/>
          <a:lstStyle/>
          <a:p>
            <a:endParaRPr lang="zh-CN" altLang="en-US"/>
          </a:p>
        </p:txBody>
      </p:sp>
      <p:sp>
        <p:nvSpPr>
          <p:cNvPr id="32" name="AutoShape 101"/>
          <p:cNvSpPr>
            <a:spLocks noChangeArrowheads="1"/>
          </p:cNvSpPr>
          <p:nvPr/>
        </p:nvSpPr>
        <p:spPr bwMode="auto">
          <a:xfrm>
            <a:off x="5191639" y="2501927"/>
            <a:ext cx="3119395" cy="2289176"/>
          </a:xfrm>
          <a:prstGeom prst="flowChartMagneticDisk">
            <a:avLst/>
          </a:prstGeom>
          <a:noFill/>
          <a:ln w="9525">
            <a:solidFill>
              <a:srgbClr val="333333"/>
            </a:solidFill>
            <a:round/>
            <a:headEnd/>
            <a:tailEnd/>
          </a:ln>
        </p:spPr>
        <p:txBody>
          <a:bodyPr wrap="none" anchor="ctr"/>
          <a:lstStyle/>
          <a:p>
            <a:pPr algn="ctr"/>
            <a:endParaRPr lang="zh-CN" altLang="en-US"/>
          </a:p>
        </p:txBody>
      </p:sp>
      <p:sp>
        <p:nvSpPr>
          <p:cNvPr id="33" name="Rectangle 104"/>
          <p:cNvSpPr>
            <a:spLocks noChangeArrowheads="1"/>
          </p:cNvSpPr>
          <p:nvPr/>
        </p:nvSpPr>
        <p:spPr bwMode="auto">
          <a:xfrm>
            <a:off x="6239389" y="2486052"/>
            <a:ext cx="1162050" cy="400110"/>
          </a:xfrm>
          <a:prstGeom prst="rect">
            <a:avLst/>
          </a:prstGeom>
          <a:noFill/>
          <a:ln w="9525" algn="ctr">
            <a:noFill/>
            <a:miter lim="800000"/>
            <a:headEnd/>
            <a:tailEnd/>
          </a:ln>
        </p:spPr>
        <p:txBody>
          <a:bodyPr>
            <a:spAutoFit/>
          </a:bodyPr>
          <a:lstStyle/>
          <a:p>
            <a:pPr algn="ctr"/>
            <a:r>
              <a:rPr lang="zh-CN" altLang="en-US" sz="2000" dirty="0" smtClean="0">
                <a:latin typeface="Courier New" pitchFamily="49" charset="0"/>
              </a:rPr>
              <a:t>库</a:t>
            </a:r>
            <a:r>
              <a:rPr lang="en-US" altLang="zh-CN" sz="2000" dirty="0" smtClean="0">
                <a:latin typeface="Courier New" pitchFamily="49" charset="0"/>
              </a:rPr>
              <a:t>2</a:t>
            </a:r>
            <a:endParaRPr lang="en-US" altLang="zh-CN" sz="2000" dirty="0">
              <a:latin typeface="Courier New" pitchFamily="49" charset="0"/>
            </a:endParaRPr>
          </a:p>
        </p:txBody>
      </p:sp>
    </p:spTree>
    <p:extLst>
      <p:ext uri="{BB962C8B-B14F-4D97-AF65-F5344CB8AC3E}">
        <p14:creationId xmlns:p14="http://schemas.microsoft.com/office/powerpoint/2010/main" val="2859198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idx="4294967295"/>
          </p:nvPr>
        </p:nvSpPr>
        <p:spPr>
          <a:xfrm>
            <a:off x="1586893" y="414339"/>
            <a:ext cx="6921500" cy="719137"/>
          </a:xfrm>
        </p:spPr>
        <p:txBody>
          <a:bodyPr/>
          <a:lstStyle/>
          <a:p>
            <a:r>
              <a:rPr lang="zh-CN" dirty="0">
                <a:solidFill>
                  <a:srgbClr val="008FD4"/>
                </a:solidFill>
                <a:latin typeface="+mj-ea"/>
              </a:rPr>
              <a:t>目录</a:t>
            </a:r>
          </a:p>
        </p:txBody>
      </p:sp>
      <p:graphicFrame>
        <p:nvGraphicFramePr>
          <p:cNvPr id="2" name="图示 1"/>
          <p:cNvGraphicFramePr/>
          <p:nvPr>
            <p:extLst>
              <p:ext uri="{D42A27DB-BD31-4B8C-83A1-F6EECF244321}">
                <p14:modId xmlns:p14="http://schemas.microsoft.com/office/powerpoint/2010/main" val="3864642295"/>
              </p:ext>
            </p:extLst>
          </p:nvPr>
        </p:nvGraphicFramePr>
        <p:xfrm>
          <a:off x="1958889" y="71816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分片</a:t>
            </a:r>
            <a:r>
              <a:rPr lang="zh-CN" altLang="en-US" dirty="0" smtClean="0"/>
              <a:t>需要注意</a:t>
            </a:r>
            <a:endParaRPr lang="zh-CN" altLang="en-US" dirty="0"/>
          </a:p>
        </p:txBody>
      </p:sp>
      <p:sp>
        <p:nvSpPr>
          <p:cNvPr id="3" name="内容占位符 2"/>
          <p:cNvSpPr>
            <a:spLocks noGrp="1"/>
          </p:cNvSpPr>
          <p:nvPr>
            <p:ph sz="half" idx="1"/>
          </p:nvPr>
        </p:nvSpPr>
        <p:spPr>
          <a:xfrm>
            <a:off x="358776" y="1200150"/>
            <a:ext cx="8491537" cy="3189288"/>
          </a:xfrm>
        </p:spPr>
        <p:txBody>
          <a:bodyPr/>
          <a:lstStyle/>
          <a:p>
            <a:pPr marL="342900" indent="-342900">
              <a:buFont typeface="Arial" pitchFamily="34" charset="0"/>
              <a:buChar char="•"/>
            </a:pPr>
            <a:r>
              <a:rPr lang="zh-CN" altLang="en-US" sz="2000" dirty="0"/>
              <a:t> </a:t>
            </a:r>
            <a:r>
              <a:rPr lang="zh-CN" altLang="en-US" sz="2000" dirty="0" smtClean="0"/>
              <a:t>要</a:t>
            </a:r>
            <a:r>
              <a:rPr lang="zh-CN" altLang="en-US" sz="2000" dirty="0"/>
              <a:t>让尽可能多的数据访问点安排在一起，因为跨分片访问代价很昂</a:t>
            </a:r>
            <a:r>
              <a:rPr lang="zh-CN" altLang="en-US" sz="2000" dirty="0" smtClean="0"/>
              <a:t>贵</a:t>
            </a:r>
            <a:endParaRPr lang="zh-CN" altLang="en-US" sz="2000" dirty="0"/>
          </a:p>
          <a:p>
            <a:pPr marL="342900" indent="-342900">
              <a:buFont typeface="Arial" pitchFamily="34" charset="0"/>
              <a:buChar char="•"/>
            </a:pPr>
            <a:r>
              <a:rPr lang="zh-CN" altLang="en-US" sz="2000" dirty="0" smtClean="0"/>
              <a:t>确</a:t>
            </a:r>
            <a:r>
              <a:rPr lang="zh-CN" altLang="en-US" sz="2000" dirty="0"/>
              <a:t>保要做的分片方案不会产生新的分片，也就是说新的分片不能太大以至于不能处理相关数据规模或者访问量。例如，按国家分</a:t>
            </a:r>
            <a:r>
              <a:rPr lang="zh-CN" altLang="en-US" sz="2000" dirty="0" smtClean="0"/>
              <a:t>片</a:t>
            </a:r>
            <a:endParaRPr lang="en-US" altLang="zh-CN" sz="2000" dirty="0" smtClean="0"/>
          </a:p>
          <a:p>
            <a:pPr marL="342900" indent="-342900">
              <a:buFont typeface="Arial" pitchFamily="34" charset="0"/>
              <a:buChar char="•"/>
            </a:pPr>
            <a:r>
              <a:rPr lang="zh-CN" altLang="en-US" sz="2000" dirty="0"/>
              <a:t>分</a:t>
            </a:r>
            <a:r>
              <a:rPr lang="zh-CN" altLang="en-US" sz="2000" dirty="0" smtClean="0"/>
              <a:t>片的路由算法要考虑扩展性</a:t>
            </a:r>
            <a:endParaRPr lang="en-US" altLang="zh-CN" sz="2000" dirty="0" smtClean="0"/>
          </a:p>
          <a:p>
            <a:endParaRPr lang="en-US" altLang="zh-CN" sz="2000" dirty="0" smtClean="0"/>
          </a:p>
          <a:p>
            <a:endParaRPr lang="zh-CN" altLang="en-US" sz="2000" dirty="0"/>
          </a:p>
        </p:txBody>
      </p:sp>
    </p:spTree>
    <p:extLst>
      <p:ext uri="{BB962C8B-B14F-4D97-AF65-F5344CB8AC3E}">
        <p14:creationId xmlns:p14="http://schemas.microsoft.com/office/powerpoint/2010/main" val="3068680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a:t>
            </a:r>
            <a:endParaRPr lang="zh-CN" altLang="en-US" dirty="0"/>
          </a:p>
        </p:txBody>
      </p:sp>
      <p:sp>
        <p:nvSpPr>
          <p:cNvPr id="5" name="圆角矩形 4"/>
          <p:cNvSpPr/>
          <p:nvPr/>
        </p:nvSpPr>
        <p:spPr bwMode="auto">
          <a:xfrm>
            <a:off x="333375" y="1063626"/>
            <a:ext cx="3659076" cy="3217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优</a:t>
            </a:r>
            <a:r>
              <a:rPr lang="zh-CN" altLang="en-US" b="1" dirty="0" smtClean="0"/>
              <a:t>点</a:t>
            </a:r>
            <a:endParaRPr lang="en-US" altLang="zh-CN" b="1" dirty="0" smtClean="0"/>
          </a:p>
          <a:p>
            <a:endParaRPr lang="en-US" altLang="zh-CN" dirty="0"/>
          </a:p>
          <a:p>
            <a:pPr marL="285750" indent="-285750">
              <a:buFont typeface="Arial" pitchFamily="34" charset="0"/>
              <a:buChar char="•"/>
            </a:pPr>
            <a:r>
              <a:rPr lang="zh-CN" altLang="en-US" dirty="0"/>
              <a:t>在高并发和海量数据的场景下，分库分表能</a:t>
            </a:r>
            <a:r>
              <a:rPr lang="zh-CN" altLang="en-US" u="sng" dirty="0"/>
              <a:t>够</a:t>
            </a:r>
            <a:r>
              <a:rPr lang="zh-CN" altLang="en-US" dirty="0"/>
              <a:t>有效缓解单机和单库的性能瓶颈和压力，突破</a:t>
            </a:r>
            <a:r>
              <a:rPr lang="en-US" altLang="zh-CN" dirty="0"/>
              <a:t>IO</a:t>
            </a:r>
            <a:r>
              <a:rPr lang="zh-CN" altLang="en-US" dirty="0"/>
              <a:t>、连接数、硬件资源的瓶颈</a:t>
            </a:r>
            <a:r>
              <a:rPr lang="zh-CN" altLang="en-US" dirty="0" smtClean="0"/>
              <a:t>。</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smtClean="0"/>
              <a:t>大表</a:t>
            </a:r>
            <a:r>
              <a:rPr lang="en-US" altLang="zh-CN" dirty="0" smtClean="0"/>
              <a:t>DDL</a:t>
            </a:r>
            <a:r>
              <a:rPr lang="zh-CN" altLang="en-US" dirty="0" smtClean="0"/>
              <a:t>操作</a:t>
            </a:r>
            <a:endParaRPr lang="zh-CN" altLang="en-US" dirty="0"/>
          </a:p>
        </p:txBody>
      </p:sp>
      <p:sp>
        <p:nvSpPr>
          <p:cNvPr id="6" name="圆角矩形 5"/>
          <p:cNvSpPr/>
          <p:nvPr/>
        </p:nvSpPr>
        <p:spPr bwMode="auto">
          <a:xfrm>
            <a:off x="4520483" y="1063626"/>
            <a:ext cx="3891947" cy="321746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挑战</a:t>
            </a:r>
            <a:endParaRPr lang="en-US" altLang="zh-CN" b="1" dirty="0" smtClean="0"/>
          </a:p>
          <a:p>
            <a:endParaRPr lang="en-US" altLang="zh-CN" dirty="0"/>
          </a:p>
          <a:p>
            <a:pPr marL="285750" indent="-285750">
              <a:buFont typeface="Arial" pitchFamily="34" charset="0"/>
              <a:buChar char="•"/>
            </a:pPr>
            <a:r>
              <a:rPr lang="zh-CN" altLang="en-US" dirty="0" smtClean="0"/>
              <a:t>跨</a:t>
            </a:r>
            <a:r>
              <a:rPr lang="zh-CN" altLang="en-US" dirty="0"/>
              <a:t>分片的复杂查</a:t>
            </a:r>
            <a:r>
              <a:rPr lang="zh-CN" altLang="en-US" dirty="0" smtClean="0"/>
              <a:t>询</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多张表的分</a:t>
            </a:r>
            <a:r>
              <a:rPr lang="zh-CN" altLang="en-US" dirty="0"/>
              <a:t>页查</a:t>
            </a:r>
            <a:r>
              <a:rPr lang="zh-CN" altLang="en-US" dirty="0" smtClean="0"/>
              <a:t>询</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多张表的维护问</a:t>
            </a:r>
            <a:r>
              <a:rPr lang="zh-CN" altLang="en-US" dirty="0" smtClean="0"/>
              <a:t>题</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分布式的主键机</a:t>
            </a:r>
            <a:r>
              <a:rPr lang="zh-CN" altLang="en-US" dirty="0" smtClean="0"/>
              <a:t>制</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smtClean="0"/>
              <a:t>跨</a:t>
            </a:r>
            <a:r>
              <a:rPr lang="zh-CN" altLang="en-US" dirty="0"/>
              <a:t>分片事务</a:t>
            </a:r>
            <a:r>
              <a:rPr lang="zh-CN" altLang="en-US" dirty="0" smtClean="0"/>
              <a:t>等</a:t>
            </a:r>
            <a:endParaRPr lang="en-US" altLang="zh-CN" dirty="0" smtClean="0"/>
          </a:p>
          <a:p>
            <a:endParaRPr lang="en-US" altLang="zh-CN" dirty="0"/>
          </a:p>
          <a:p>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2372000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水平分表</a:t>
            </a:r>
            <a:r>
              <a:rPr lang="en-US" altLang="zh-CN" dirty="0"/>
              <a:t/>
            </a:r>
            <a:br>
              <a:rPr lang="en-US" altLang="zh-CN" dirty="0"/>
            </a:br>
            <a:endParaRPr lang="zh-CN" altLang="en-US" dirty="0"/>
          </a:p>
        </p:txBody>
      </p:sp>
      <p:sp>
        <p:nvSpPr>
          <p:cNvPr id="3" name="内容占位符 2"/>
          <p:cNvSpPr>
            <a:spLocks noGrp="1"/>
          </p:cNvSpPr>
          <p:nvPr>
            <p:ph sz="half" idx="1"/>
          </p:nvPr>
        </p:nvSpPr>
        <p:spPr>
          <a:xfrm>
            <a:off x="358775" y="1200150"/>
            <a:ext cx="7172556" cy="3189288"/>
          </a:xfrm>
        </p:spPr>
        <p:txBody>
          <a:bodyPr/>
          <a:lstStyle/>
          <a:p>
            <a:r>
              <a:rPr lang="zh-CN" altLang="en-US" sz="2000" dirty="0"/>
              <a:t>水</a:t>
            </a:r>
            <a:r>
              <a:rPr lang="zh-CN" altLang="en-US" sz="2000" dirty="0" smtClean="0"/>
              <a:t>平分</a:t>
            </a:r>
            <a:r>
              <a:rPr lang="zh-CN" altLang="en-US" sz="2000" dirty="0"/>
              <a:t>表与上面讲到的水</a:t>
            </a:r>
            <a:r>
              <a:rPr lang="zh-CN" altLang="en-US" sz="2000" dirty="0" smtClean="0"/>
              <a:t>平分库分</a:t>
            </a:r>
            <a:r>
              <a:rPr lang="zh-CN" altLang="en-US" sz="2000" dirty="0"/>
              <a:t>表的思想相同，唯一不同的就是将这些拆分出来的表保存</a:t>
            </a:r>
            <a:r>
              <a:rPr lang="zh-CN" altLang="en-US" sz="2000" dirty="0" smtClean="0"/>
              <a:t>在同一个数据库中</a:t>
            </a:r>
            <a:r>
              <a:rPr lang="zh-CN" altLang="en-US" sz="2000" dirty="0"/>
              <a:t>。</a:t>
            </a:r>
            <a:endParaRPr lang="en-US" altLang="zh-CN" sz="2000" dirty="0"/>
          </a:p>
        </p:txBody>
      </p:sp>
    </p:spTree>
    <p:extLst>
      <p:ext uri="{BB962C8B-B14F-4D97-AF65-F5344CB8AC3E}">
        <p14:creationId xmlns:p14="http://schemas.microsoft.com/office/powerpoint/2010/main" val="880926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ph idx="1"/>
            <p:extLst>
              <p:ext uri="{D42A27DB-BD31-4B8C-83A1-F6EECF244321}">
                <p14:modId xmlns:p14="http://schemas.microsoft.com/office/powerpoint/2010/main" val="2274249520"/>
              </p:ext>
            </p:extLst>
          </p:nvPr>
        </p:nvGraphicFramePr>
        <p:xfrm>
          <a:off x="220362" y="751384"/>
          <a:ext cx="2768600" cy="3169920"/>
        </p:xfrm>
        <a:graphic>
          <a:graphicData uri="http://schemas.openxmlformats.org/drawingml/2006/table">
            <a:tbl>
              <a:tblPr/>
              <a:tblGrid>
                <a:gridCol w="466725"/>
                <a:gridCol w="1511300"/>
                <a:gridCol w="790575"/>
              </a:tblGrid>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QQ_NUM</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1</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987773</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3</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123488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4</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899988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5</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999888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9</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234888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11</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899988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20</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333288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 name="Group 45"/>
          <p:cNvGraphicFramePr>
            <a:graphicFrameLocks noGrp="1"/>
          </p:cNvGraphicFramePr>
          <p:nvPr>
            <p:extLst>
              <p:ext uri="{D42A27DB-BD31-4B8C-83A1-F6EECF244321}">
                <p14:modId xmlns:p14="http://schemas.microsoft.com/office/powerpoint/2010/main" val="2039628090"/>
              </p:ext>
            </p:extLst>
          </p:nvPr>
        </p:nvGraphicFramePr>
        <p:xfrm>
          <a:off x="5367037" y="502146"/>
          <a:ext cx="2574925" cy="1828800"/>
        </p:xfrm>
        <a:graphic>
          <a:graphicData uri="http://schemas.openxmlformats.org/drawingml/2006/table">
            <a:tbl>
              <a:tblPr/>
              <a:tblGrid>
                <a:gridCol w="466725"/>
                <a:gridCol w="1377950"/>
                <a:gridCol w="730250"/>
              </a:tblGrid>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charset="0"/>
                          <a:ea typeface="微软雅黑"/>
                          <a:cs typeface="微软雅黑"/>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987773</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899988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999888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899988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 name="Group 75"/>
          <p:cNvGraphicFramePr>
            <a:graphicFrameLocks noGrp="1"/>
          </p:cNvGraphicFramePr>
          <p:nvPr>
            <p:extLst>
              <p:ext uri="{D42A27DB-BD31-4B8C-83A1-F6EECF244321}">
                <p14:modId xmlns:p14="http://schemas.microsoft.com/office/powerpoint/2010/main" val="29639644"/>
              </p:ext>
            </p:extLst>
          </p:nvPr>
        </p:nvGraphicFramePr>
        <p:xfrm>
          <a:off x="5351162" y="3032621"/>
          <a:ext cx="2768600" cy="1584960"/>
        </p:xfrm>
        <a:graphic>
          <a:graphicData uri="http://schemas.openxmlformats.org/drawingml/2006/table">
            <a:tbl>
              <a:tblPr/>
              <a:tblGrid>
                <a:gridCol w="466725"/>
                <a:gridCol w="1511300"/>
                <a:gridCol w="790575"/>
              </a:tblGrid>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123488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234888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333288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AutoShape 101"/>
          <p:cNvSpPr>
            <a:spLocks noChangeArrowheads="1"/>
          </p:cNvSpPr>
          <p:nvPr/>
        </p:nvSpPr>
        <p:spPr bwMode="auto">
          <a:xfrm>
            <a:off x="5122562" y="41770"/>
            <a:ext cx="3539524" cy="4851505"/>
          </a:xfrm>
          <a:prstGeom prst="flowChartMagneticDisk">
            <a:avLst/>
          </a:prstGeom>
          <a:noFill/>
          <a:ln w="9525">
            <a:solidFill>
              <a:srgbClr val="333333"/>
            </a:solidFill>
            <a:round/>
            <a:headEnd/>
            <a:tailEnd/>
          </a:ln>
        </p:spPr>
        <p:txBody>
          <a:bodyPr wrap="none" anchor="ctr"/>
          <a:lstStyle/>
          <a:p>
            <a:pPr algn="ctr"/>
            <a:endParaRPr lang="zh-CN" altLang="en-US"/>
          </a:p>
        </p:txBody>
      </p:sp>
      <p:sp>
        <p:nvSpPr>
          <p:cNvPr id="12" name="Rectangle 103"/>
          <p:cNvSpPr>
            <a:spLocks noChangeArrowheads="1"/>
          </p:cNvSpPr>
          <p:nvPr/>
        </p:nvSpPr>
        <p:spPr bwMode="auto">
          <a:xfrm rot="2185500">
            <a:off x="3579512" y="2929403"/>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123488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13" name="Rectangle 104"/>
          <p:cNvSpPr>
            <a:spLocks noChangeArrowheads="1"/>
          </p:cNvSpPr>
          <p:nvPr/>
        </p:nvSpPr>
        <p:spPr bwMode="auto">
          <a:xfrm>
            <a:off x="6170312" y="25896"/>
            <a:ext cx="1162050" cy="400110"/>
          </a:xfrm>
          <a:prstGeom prst="rect">
            <a:avLst/>
          </a:prstGeom>
          <a:noFill/>
          <a:ln w="9525" algn="ctr">
            <a:noFill/>
            <a:miter lim="800000"/>
            <a:headEnd/>
            <a:tailEnd/>
          </a:ln>
        </p:spPr>
        <p:txBody>
          <a:bodyPr>
            <a:spAutoFit/>
          </a:bodyPr>
          <a:lstStyle/>
          <a:p>
            <a:pPr algn="ctr"/>
            <a:r>
              <a:rPr lang="zh-CN" altLang="en-US" sz="2000">
                <a:latin typeface="Courier New" pitchFamily="49" charset="0"/>
              </a:rPr>
              <a:t>库</a:t>
            </a:r>
            <a:r>
              <a:rPr lang="en-US" altLang="zh-CN" sz="2000">
                <a:latin typeface="Courier New" pitchFamily="49" charset="0"/>
              </a:rPr>
              <a:t>1</a:t>
            </a:r>
          </a:p>
        </p:txBody>
      </p:sp>
      <p:sp>
        <p:nvSpPr>
          <p:cNvPr id="15" name="Text Box 106"/>
          <p:cNvSpPr txBox="1">
            <a:spLocks noChangeArrowheads="1"/>
          </p:cNvSpPr>
          <p:nvPr/>
        </p:nvSpPr>
        <p:spPr bwMode="auto">
          <a:xfrm>
            <a:off x="1007762" y="40461"/>
            <a:ext cx="1143000" cy="369332"/>
          </a:xfrm>
          <a:prstGeom prst="rect">
            <a:avLst/>
          </a:prstGeom>
          <a:noFill/>
          <a:ln w="3175" algn="ctr">
            <a:solidFill>
              <a:schemeClr val="bg2"/>
            </a:solidFill>
            <a:prstDash val="dash"/>
            <a:miter lim="800000"/>
            <a:headEnd/>
            <a:tailEnd/>
          </a:ln>
        </p:spPr>
        <p:txBody>
          <a:bodyPr anchor="ctr">
            <a:spAutoFit/>
          </a:bodyPr>
          <a:lstStyle/>
          <a:p>
            <a:pPr algn="ctr">
              <a:spcBef>
                <a:spcPct val="50000"/>
              </a:spcBef>
            </a:pPr>
            <a:r>
              <a:rPr lang="zh-CN" altLang="en-US">
                <a:solidFill>
                  <a:schemeClr val="tx2"/>
                </a:solidFill>
              </a:rPr>
              <a:t>拆分字段</a:t>
            </a:r>
          </a:p>
        </p:txBody>
      </p:sp>
      <p:sp>
        <p:nvSpPr>
          <p:cNvPr id="16" name="Line 107"/>
          <p:cNvSpPr>
            <a:spLocks noChangeShapeType="1"/>
          </p:cNvSpPr>
          <p:nvPr/>
        </p:nvSpPr>
        <p:spPr bwMode="auto">
          <a:xfrm flipH="1">
            <a:off x="1464962" y="422771"/>
            <a:ext cx="152400" cy="304800"/>
          </a:xfrm>
          <a:prstGeom prst="line">
            <a:avLst/>
          </a:prstGeom>
          <a:noFill/>
          <a:ln w="3175">
            <a:solidFill>
              <a:schemeClr val="bg2"/>
            </a:solidFill>
            <a:prstDash val="dash"/>
            <a:round/>
            <a:headEnd/>
            <a:tailEnd/>
          </a:ln>
        </p:spPr>
        <p:txBody>
          <a:bodyPr wrap="none" anchor="ctr"/>
          <a:lstStyle/>
          <a:p>
            <a:endParaRPr lang="zh-CN" altLang="en-US"/>
          </a:p>
        </p:txBody>
      </p:sp>
      <p:sp>
        <p:nvSpPr>
          <p:cNvPr id="17" name="Line 108"/>
          <p:cNvSpPr>
            <a:spLocks noChangeShapeType="1"/>
          </p:cNvSpPr>
          <p:nvPr/>
        </p:nvSpPr>
        <p:spPr bwMode="auto">
          <a:xfrm flipV="1">
            <a:off x="2988962" y="1032371"/>
            <a:ext cx="2362200" cy="304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18" name="Line 109"/>
          <p:cNvSpPr>
            <a:spLocks noChangeShapeType="1"/>
          </p:cNvSpPr>
          <p:nvPr/>
        </p:nvSpPr>
        <p:spPr bwMode="auto">
          <a:xfrm flipV="1">
            <a:off x="2988962" y="1413371"/>
            <a:ext cx="2362200" cy="685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19" name="Line 110"/>
          <p:cNvSpPr>
            <a:spLocks noChangeShapeType="1"/>
          </p:cNvSpPr>
          <p:nvPr/>
        </p:nvSpPr>
        <p:spPr bwMode="auto">
          <a:xfrm flipV="1">
            <a:off x="2988962" y="1794371"/>
            <a:ext cx="2362200" cy="762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0" name="Line 111"/>
          <p:cNvSpPr>
            <a:spLocks noChangeShapeType="1"/>
          </p:cNvSpPr>
          <p:nvPr/>
        </p:nvSpPr>
        <p:spPr bwMode="auto">
          <a:xfrm flipV="1">
            <a:off x="2988962" y="2175371"/>
            <a:ext cx="2362200" cy="1143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1" name="Line 112"/>
          <p:cNvSpPr>
            <a:spLocks noChangeShapeType="1"/>
          </p:cNvSpPr>
          <p:nvPr/>
        </p:nvSpPr>
        <p:spPr bwMode="auto">
          <a:xfrm>
            <a:off x="2988962" y="1794371"/>
            <a:ext cx="2362200" cy="1828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2" name="Line 113"/>
          <p:cNvSpPr>
            <a:spLocks noChangeShapeType="1"/>
          </p:cNvSpPr>
          <p:nvPr/>
        </p:nvSpPr>
        <p:spPr bwMode="auto">
          <a:xfrm>
            <a:off x="2988962" y="2937371"/>
            <a:ext cx="2362200" cy="1143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3" name="Line 114"/>
          <p:cNvSpPr>
            <a:spLocks noChangeShapeType="1"/>
          </p:cNvSpPr>
          <p:nvPr/>
        </p:nvSpPr>
        <p:spPr bwMode="auto">
          <a:xfrm>
            <a:off x="2988962" y="3699371"/>
            <a:ext cx="2362200" cy="762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4" name="Rectangle 115"/>
          <p:cNvSpPr>
            <a:spLocks noChangeArrowheads="1"/>
          </p:cNvSpPr>
          <p:nvPr/>
        </p:nvSpPr>
        <p:spPr bwMode="auto">
          <a:xfrm rot="-406361">
            <a:off x="2896887" y="95931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987773</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5" name="Rectangle 116"/>
          <p:cNvSpPr>
            <a:spLocks noChangeArrowheads="1"/>
          </p:cNvSpPr>
          <p:nvPr/>
        </p:nvSpPr>
        <p:spPr bwMode="auto">
          <a:xfrm rot="-955059">
            <a:off x="2920700" y="145461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899988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6" name="Rectangle 117"/>
          <p:cNvSpPr>
            <a:spLocks noChangeArrowheads="1"/>
          </p:cNvSpPr>
          <p:nvPr/>
        </p:nvSpPr>
        <p:spPr bwMode="auto">
          <a:xfrm rot="-955059">
            <a:off x="2920700" y="194356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999888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7" name="Rectangle 118"/>
          <p:cNvSpPr>
            <a:spLocks noChangeArrowheads="1"/>
          </p:cNvSpPr>
          <p:nvPr/>
        </p:nvSpPr>
        <p:spPr bwMode="auto">
          <a:xfrm rot="-1553140">
            <a:off x="2925462" y="2443628"/>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899988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8" name="Rectangle 119"/>
          <p:cNvSpPr>
            <a:spLocks noChangeArrowheads="1"/>
          </p:cNvSpPr>
          <p:nvPr/>
        </p:nvSpPr>
        <p:spPr bwMode="auto">
          <a:xfrm rot="1028098">
            <a:off x="2903237" y="377236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333288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29" name="Rectangle 120"/>
          <p:cNvSpPr>
            <a:spLocks noChangeArrowheads="1"/>
          </p:cNvSpPr>
          <p:nvPr/>
        </p:nvSpPr>
        <p:spPr bwMode="auto">
          <a:xfrm rot="1579897">
            <a:off x="3203275" y="3313578"/>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234888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30" name="Text Box 121"/>
          <p:cNvSpPr txBox="1">
            <a:spLocks noChangeArrowheads="1"/>
          </p:cNvSpPr>
          <p:nvPr/>
        </p:nvSpPr>
        <p:spPr bwMode="auto">
          <a:xfrm>
            <a:off x="2988962" y="40461"/>
            <a:ext cx="1143000" cy="369332"/>
          </a:xfrm>
          <a:prstGeom prst="rect">
            <a:avLst/>
          </a:prstGeom>
          <a:noFill/>
          <a:ln w="3175" algn="ctr">
            <a:solidFill>
              <a:srgbClr val="FF0000"/>
            </a:solidFill>
            <a:prstDash val="dash"/>
            <a:miter lim="800000"/>
            <a:headEnd/>
            <a:tailEnd/>
          </a:ln>
        </p:spPr>
        <p:txBody>
          <a:bodyPr anchor="ctr">
            <a:spAutoFit/>
          </a:bodyPr>
          <a:lstStyle/>
          <a:p>
            <a:pPr algn="ctr">
              <a:spcBef>
                <a:spcPct val="50000"/>
              </a:spcBef>
            </a:pPr>
            <a:r>
              <a:rPr lang="zh-CN" altLang="en-US">
                <a:solidFill>
                  <a:srgbClr val="FF0000"/>
                </a:solidFill>
              </a:rPr>
              <a:t>路由算法</a:t>
            </a:r>
          </a:p>
        </p:txBody>
      </p:sp>
      <p:sp>
        <p:nvSpPr>
          <p:cNvPr id="31" name="Line 122"/>
          <p:cNvSpPr>
            <a:spLocks noChangeShapeType="1"/>
          </p:cNvSpPr>
          <p:nvPr/>
        </p:nvSpPr>
        <p:spPr bwMode="auto">
          <a:xfrm flipH="1">
            <a:off x="3141362" y="422771"/>
            <a:ext cx="228600" cy="762000"/>
          </a:xfrm>
          <a:prstGeom prst="line">
            <a:avLst/>
          </a:prstGeom>
          <a:noFill/>
          <a:ln w="3175">
            <a:solidFill>
              <a:srgbClr val="FF0000"/>
            </a:solidFill>
            <a:prstDash val="dash"/>
            <a:round/>
            <a:headEnd/>
            <a:tailEnd/>
          </a:ln>
        </p:spPr>
        <p:txBody>
          <a:bodyPr wrap="none" anchor="ctr"/>
          <a:lstStyle/>
          <a:p>
            <a:endParaRPr lang="zh-CN" altLang="en-US"/>
          </a:p>
        </p:txBody>
      </p:sp>
    </p:spTree>
    <p:extLst>
      <p:ext uri="{BB962C8B-B14F-4D97-AF65-F5344CB8AC3E}">
        <p14:creationId xmlns:p14="http://schemas.microsoft.com/office/powerpoint/2010/main" val="1570786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a:t>
            </a:r>
            <a:endParaRPr lang="zh-CN" altLang="en-US" dirty="0"/>
          </a:p>
        </p:txBody>
      </p:sp>
      <p:sp>
        <p:nvSpPr>
          <p:cNvPr id="5" name="圆角矩形 4"/>
          <p:cNvSpPr/>
          <p:nvPr/>
        </p:nvSpPr>
        <p:spPr bwMode="auto">
          <a:xfrm>
            <a:off x="333375" y="1063626"/>
            <a:ext cx="3659076" cy="3217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优</a:t>
            </a:r>
            <a:r>
              <a:rPr lang="zh-CN" altLang="en-US" b="1" dirty="0" smtClean="0"/>
              <a:t>点</a:t>
            </a:r>
            <a:endParaRPr lang="en-US" altLang="zh-CN" b="1"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smtClean="0"/>
              <a:t>水</a:t>
            </a:r>
            <a:r>
              <a:rPr lang="zh-CN" altLang="en-US" dirty="0"/>
              <a:t>平分表降低单表的数据量，一定程度上可以缓解查询性能瓶颈</a:t>
            </a:r>
            <a:r>
              <a:rPr lang="zh-CN" altLang="en-US" dirty="0" smtClean="0"/>
              <a:t>。</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对大表的</a:t>
            </a:r>
            <a:r>
              <a:rPr lang="en-US" altLang="zh-CN" dirty="0"/>
              <a:t>DDL</a:t>
            </a:r>
            <a:r>
              <a:rPr lang="zh-CN" altLang="en-US" dirty="0"/>
              <a:t>操作</a:t>
            </a:r>
            <a:endParaRPr lang="en-US" altLang="zh-CN" dirty="0"/>
          </a:p>
          <a:p>
            <a:endParaRPr lang="zh-CN" altLang="en-US" dirty="0"/>
          </a:p>
        </p:txBody>
      </p:sp>
      <p:sp>
        <p:nvSpPr>
          <p:cNvPr id="6" name="圆角矩形 5"/>
          <p:cNvSpPr/>
          <p:nvPr/>
        </p:nvSpPr>
        <p:spPr bwMode="auto">
          <a:xfrm>
            <a:off x="4520483" y="1063626"/>
            <a:ext cx="3891947" cy="321746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挑战</a:t>
            </a:r>
            <a:endParaRPr lang="en-US" altLang="zh-CN" b="1" dirty="0" smtClean="0"/>
          </a:p>
          <a:p>
            <a:endParaRPr lang="en-US" altLang="zh-CN" dirty="0"/>
          </a:p>
          <a:p>
            <a:pPr marL="285750" indent="-285750">
              <a:buFont typeface="Arial" pitchFamily="34" charset="0"/>
              <a:buChar char="•"/>
            </a:pPr>
            <a:r>
              <a:rPr lang="zh-CN" altLang="en-US" dirty="0"/>
              <a:t>但本质上这些表还保存在同一个库中，所以库级别还是会有</a:t>
            </a:r>
            <a:r>
              <a:rPr lang="en-US" altLang="zh-CN" dirty="0"/>
              <a:t>IO</a:t>
            </a:r>
            <a:r>
              <a:rPr lang="zh-CN" altLang="en-US" dirty="0"/>
              <a:t>瓶颈。所以，一般不建议采用这种做法</a:t>
            </a:r>
            <a:r>
              <a:rPr lang="zh-CN" altLang="en-US" dirty="0" smtClean="0"/>
              <a:t>。</a:t>
            </a:r>
            <a:endParaRPr lang="en-US" altLang="zh-CN" dirty="0"/>
          </a:p>
          <a:p>
            <a:pPr marL="285750" indent="-285750">
              <a:buFont typeface="Arial" pitchFamily="34" charset="0"/>
              <a:buChar char="•"/>
            </a:pPr>
            <a:r>
              <a:rPr lang="zh-CN" altLang="en-US" dirty="0"/>
              <a:t>多张表的维护问</a:t>
            </a:r>
            <a:r>
              <a:rPr lang="zh-CN" altLang="en-US" dirty="0" smtClean="0"/>
              <a:t>题</a:t>
            </a:r>
            <a:endParaRPr lang="en-US" altLang="zh-CN" dirty="0" smtClean="0"/>
          </a:p>
          <a:p>
            <a:pPr marL="285750" indent="-285750">
              <a:buFont typeface="Arial" pitchFamily="34" charset="0"/>
              <a:buChar char="•"/>
            </a:pPr>
            <a:r>
              <a:rPr lang="zh-CN" altLang="en-US" dirty="0"/>
              <a:t>分布式的主键机</a:t>
            </a:r>
            <a:r>
              <a:rPr lang="zh-CN" altLang="en-US" dirty="0" smtClean="0"/>
              <a:t>制</a:t>
            </a:r>
            <a:endParaRPr lang="en-US" altLang="zh-CN" dirty="0"/>
          </a:p>
          <a:p>
            <a:pPr marL="285750" indent="-285750">
              <a:buFont typeface="Arial" pitchFamily="34" charset="0"/>
              <a:buChar char="•"/>
            </a:pPr>
            <a:r>
              <a:rPr lang="zh-CN" altLang="en-US" dirty="0"/>
              <a:t>分页查</a:t>
            </a:r>
            <a:r>
              <a:rPr lang="zh-CN" altLang="en-US" dirty="0" smtClean="0"/>
              <a:t>询</a:t>
            </a:r>
            <a:endParaRPr lang="zh-CN" altLang="en-US" dirty="0"/>
          </a:p>
          <a:p>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1034164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idx="4294967295"/>
          </p:nvPr>
        </p:nvSpPr>
        <p:spPr>
          <a:xfrm>
            <a:off x="1586893" y="414339"/>
            <a:ext cx="6921500" cy="719137"/>
          </a:xfrm>
        </p:spPr>
        <p:txBody>
          <a:bodyPr/>
          <a:lstStyle/>
          <a:p>
            <a:r>
              <a:rPr lang="zh-CN" dirty="0">
                <a:solidFill>
                  <a:srgbClr val="008FD4"/>
                </a:solidFill>
                <a:latin typeface="+mj-ea"/>
              </a:rPr>
              <a:t>目录</a:t>
            </a:r>
          </a:p>
        </p:txBody>
      </p:sp>
      <p:graphicFrame>
        <p:nvGraphicFramePr>
          <p:cNvPr id="2" name="图示 1"/>
          <p:cNvGraphicFramePr/>
          <p:nvPr>
            <p:extLst>
              <p:ext uri="{D42A27DB-BD31-4B8C-83A1-F6EECF244321}">
                <p14:modId xmlns:p14="http://schemas.microsoft.com/office/powerpoint/2010/main" val="56222486"/>
              </p:ext>
            </p:extLst>
          </p:nvPr>
        </p:nvGraphicFramePr>
        <p:xfrm>
          <a:off x="1958889" y="71816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6624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7777" y="155008"/>
            <a:ext cx="8516938" cy="461876"/>
          </a:xfrm>
        </p:spPr>
        <p:txBody>
          <a:bodyPr/>
          <a:lstStyle/>
          <a:p>
            <a:r>
              <a:rPr lang="zh-CN" altLang="en-US" dirty="0"/>
              <a:t>哪些适合我们？</a:t>
            </a:r>
            <a:endParaRPr lang="zh-CN" altLang="en-US" dirty="0"/>
          </a:p>
        </p:txBody>
      </p:sp>
      <p:sp>
        <p:nvSpPr>
          <p:cNvPr id="9" name="矩形 8"/>
          <p:cNvSpPr/>
          <p:nvPr/>
        </p:nvSpPr>
        <p:spPr bwMode="auto">
          <a:xfrm>
            <a:off x="3662313" y="3910528"/>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0" name="矩形 9"/>
          <p:cNvSpPr/>
          <p:nvPr/>
        </p:nvSpPr>
        <p:spPr bwMode="auto">
          <a:xfrm>
            <a:off x="3794179" y="4025931"/>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文件服务器</a:t>
            </a:r>
          </a:p>
        </p:txBody>
      </p:sp>
      <p:sp>
        <p:nvSpPr>
          <p:cNvPr id="13" name="矩形 12"/>
          <p:cNvSpPr/>
          <p:nvPr/>
        </p:nvSpPr>
        <p:spPr bwMode="auto">
          <a:xfrm>
            <a:off x="2698653" y="2197415"/>
            <a:ext cx="2334048" cy="113318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2</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4" name="矩形 13"/>
          <p:cNvSpPr/>
          <p:nvPr/>
        </p:nvSpPr>
        <p:spPr bwMode="auto">
          <a:xfrm>
            <a:off x="2843748" y="2485977"/>
            <a:ext cx="2354711" cy="1139019"/>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1</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5" name="矩形 14"/>
          <p:cNvSpPr/>
          <p:nvPr/>
        </p:nvSpPr>
        <p:spPr bwMode="auto">
          <a:xfrm>
            <a:off x="112341" y="2093028"/>
            <a:ext cx="1276749" cy="64221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6" name="矩形 15"/>
          <p:cNvSpPr/>
          <p:nvPr/>
        </p:nvSpPr>
        <p:spPr bwMode="auto">
          <a:xfrm>
            <a:off x="200354" y="2158971"/>
            <a:ext cx="1292583" cy="75107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负载均衡服务器</a:t>
            </a:r>
            <a:endPar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Nginx</a:t>
            </a:r>
            <a:r>
              <a:rPr lang="en-US" altLang="zh-CN" sz="1100" dirty="0" smtClean="0"/>
              <a:t>/LVS/HA proxy</a:t>
            </a:r>
            <a:endParaRPr kumimoji="0" lang="zh-CN" altLang="en-US"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9" name="矩形 18"/>
          <p:cNvSpPr/>
          <p:nvPr/>
        </p:nvSpPr>
        <p:spPr bwMode="auto">
          <a:xfrm>
            <a:off x="2341330" y="650440"/>
            <a:ext cx="1582800" cy="5386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0" name="矩形 19"/>
          <p:cNvSpPr/>
          <p:nvPr/>
        </p:nvSpPr>
        <p:spPr bwMode="auto">
          <a:xfrm>
            <a:off x="2458461" y="762576"/>
            <a:ext cx="1582800" cy="5386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B</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p>
        </p:txBody>
      </p:sp>
      <p:sp>
        <p:nvSpPr>
          <p:cNvPr id="21" name="矩形 20"/>
          <p:cNvSpPr/>
          <p:nvPr/>
        </p:nvSpPr>
        <p:spPr bwMode="auto">
          <a:xfrm>
            <a:off x="201509" y="840404"/>
            <a:ext cx="1055716" cy="5205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客户端</a:t>
            </a:r>
          </a:p>
        </p:txBody>
      </p:sp>
      <p:sp>
        <p:nvSpPr>
          <p:cNvPr id="22" name="矩形 21"/>
          <p:cNvSpPr/>
          <p:nvPr/>
        </p:nvSpPr>
        <p:spPr bwMode="auto">
          <a:xfrm>
            <a:off x="3098331" y="2866077"/>
            <a:ext cx="1452725" cy="4347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a:t>
            </a:r>
          </a:p>
        </p:txBody>
      </p:sp>
      <p:sp>
        <p:nvSpPr>
          <p:cNvPr id="23" name="TextBox 22"/>
          <p:cNvSpPr txBox="1"/>
          <p:nvPr/>
        </p:nvSpPr>
        <p:spPr>
          <a:xfrm>
            <a:off x="3534516" y="3300777"/>
            <a:ext cx="1783474" cy="276999"/>
          </a:xfrm>
          <a:prstGeom prst="rect">
            <a:avLst/>
          </a:prstGeom>
          <a:noFill/>
        </p:spPr>
        <p:txBody>
          <a:bodyPr wrap="square" rtlCol="0">
            <a:spAutoFit/>
          </a:bodyPr>
          <a:lstStyle/>
          <a:p>
            <a:r>
              <a:rPr lang="zh-CN" altLang="en-US" sz="1200" dirty="0" smtClean="0"/>
              <a:t>本地缓存</a:t>
            </a:r>
            <a:endParaRPr lang="zh-CN" altLang="en-US" sz="1200" dirty="0"/>
          </a:p>
        </p:txBody>
      </p:sp>
      <p:sp>
        <p:nvSpPr>
          <p:cNvPr id="24" name="矩形 23"/>
          <p:cNvSpPr/>
          <p:nvPr/>
        </p:nvSpPr>
        <p:spPr bwMode="auto">
          <a:xfrm>
            <a:off x="5970899" y="2569234"/>
            <a:ext cx="1345395" cy="904766"/>
          </a:xfrm>
          <a:prstGeom prst="rect">
            <a:avLst/>
          </a:prstGeom>
          <a:solidFill>
            <a:srgbClr val="FF0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5" name="矩形 24"/>
          <p:cNvSpPr/>
          <p:nvPr/>
        </p:nvSpPr>
        <p:spPr bwMode="auto">
          <a:xfrm>
            <a:off x="6037012" y="2639004"/>
            <a:ext cx="1600558" cy="973495"/>
          </a:xfrm>
          <a:prstGeom prst="rect">
            <a:avLst/>
          </a:prstGeom>
          <a:solidFill>
            <a:srgbClr val="FF0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bg1"/>
                </a:solidFill>
                <a:effectLst/>
                <a:latin typeface="Calibri" pitchFamily="34" charset="0"/>
                <a:ea typeface="宋体" pitchFamily="2" charset="-122"/>
                <a:cs typeface="Arial" pitchFamily="34" charset="0"/>
              </a:rPr>
              <a:t>数据库服务器</a:t>
            </a:r>
          </a:p>
        </p:txBody>
      </p:sp>
      <p:sp>
        <p:nvSpPr>
          <p:cNvPr id="26" name="圆柱形 25"/>
          <p:cNvSpPr/>
          <p:nvPr/>
        </p:nvSpPr>
        <p:spPr bwMode="auto">
          <a:xfrm>
            <a:off x="6274182" y="2910383"/>
            <a:ext cx="1042112" cy="563617"/>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05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数据库</a:t>
            </a:r>
          </a:p>
        </p:txBody>
      </p:sp>
      <p:sp>
        <p:nvSpPr>
          <p:cNvPr id="27" name="矩形 26"/>
          <p:cNvSpPr/>
          <p:nvPr/>
        </p:nvSpPr>
        <p:spPr bwMode="auto">
          <a:xfrm>
            <a:off x="5349674" y="3830206"/>
            <a:ext cx="1431588" cy="80342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8" name="矩形 27"/>
          <p:cNvSpPr/>
          <p:nvPr/>
        </p:nvSpPr>
        <p:spPr bwMode="auto">
          <a:xfrm>
            <a:off x="5551166" y="3910528"/>
            <a:ext cx="1603396" cy="81478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smtClean="0">
                <a:solidFill>
                  <a:srgbClr val="FF0000"/>
                </a:solidFill>
              </a:rPr>
              <a:t>分布式缓存服务器</a:t>
            </a:r>
            <a:endParaRPr kumimoji="0" lang="en-US" altLang="zh-CN" sz="1200" b="0" i="0" u="none" strike="noStrike" cap="none" normalizeH="0" baseline="0" dirty="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solidFill>
                  <a:schemeClr val="tx1"/>
                </a:solidFill>
                <a:latin typeface="Calibri" pitchFamily="34" charset="0"/>
                <a:ea typeface="宋体" pitchFamily="2" charset="-122"/>
                <a:cs typeface="Arial" pitchFamily="34" charset="0"/>
              </a:rPr>
              <a:t>Redis</a:t>
            </a:r>
            <a:r>
              <a:rPr lang="en-US" altLang="zh-CN" sz="1200" dirty="0" smtClean="0">
                <a:solidFill>
                  <a:schemeClr val="tx1"/>
                </a:solidFill>
                <a:latin typeface="Calibri" pitchFamily="34" charset="0"/>
                <a:ea typeface="宋体" pitchFamily="2" charset="-122"/>
                <a:cs typeface="Arial" pitchFamily="34" charset="0"/>
              </a:rPr>
              <a:t>/</a:t>
            </a:r>
            <a:r>
              <a:rPr lang="en-US" altLang="zh-CN" sz="1200" dirty="0" err="1" smtClean="0">
                <a:solidFill>
                  <a:schemeClr val="tx1"/>
                </a:solidFill>
                <a:latin typeface="Calibri" pitchFamily="34" charset="0"/>
                <a:ea typeface="宋体" pitchFamily="2" charset="-122"/>
                <a:cs typeface="Arial" pitchFamily="34" charset="0"/>
              </a:rPr>
              <a:t>Memcached</a:t>
            </a:r>
            <a:r>
              <a:rPr lang="en-US" altLang="zh-CN" sz="1200" dirty="0" smtClean="0">
                <a:solidFill>
                  <a:schemeClr val="tx1"/>
                </a:solidFill>
                <a:latin typeface="Calibri" pitchFamily="34" charset="0"/>
                <a:ea typeface="宋体" pitchFamily="2" charset="-122"/>
                <a:cs typeface="Arial" pitchFamily="34" charset="0"/>
              </a:rPr>
              <a:t>/</a:t>
            </a:r>
            <a:r>
              <a:rPr lang="en-US" altLang="zh-CN" sz="1200" dirty="0" err="1" smtClean="0">
                <a:solidFill>
                  <a:schemeClr val="tx1"/>
                </a:solidFill>
                <a:latin typeface="Calibri" pitchFamily="34" charset="0"/>
                <a:ea typeface="宋体" pitchFamily="2" charset="-122"/>
                <a:cs typeface="Arial" pitchFamily="34" charset="0"/>
              </a:rPr>
              <a:t>Tair</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9" name="矩形 28"/>
          <p:cNvSpPr/>
          <p:nvPr/>
        </p:nvSpPr>
        <p:spPr bwMode="auto">
          <a:xfrm>
            <a:off x="4717784" y="1000023"/>
            <a:ext cx="1956540" cy="4485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分布</a:t>
            </a:r>
            <a:r>
              <a:rPr lang="zh-CN" altLang="en-US" sz="1200" dirty="0" smtClean="0">
                <a:solidFill>
                  <a:srgbClr val="FF0000"/>
                </a:solidFill>
              </a:rPr>
              <a:t>式调度服务器 </a:t>
            </a:r>
            <a:endParaRPr lang="en-US" altLang="zh-CN" sz="1200" dirty="0" smtClean="0">
              <a:solidFill>
                <a:srgbClr val="FF0000"/>
              </a:solidFill>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solidFill>
                  <a:srgbClr val="FF0000"/>
                </a:solidFill>
              </a:rPr>
              <a:t>Dubbo</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0" name="矩形 29"/>
          <p:cNvSpPr/>
          <p:nvPr/>
        </p:nvSpPr>
        <p:spPr bwMode="auto">
          <a:xfrm>
            <a:off x="7228619" y="738263"/>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用</a:t>
            </a:r>
            <a:r>
              <a:rPr lang="zh-CN" altLang="en-US" sz="1200" dirty="0" smtClean="0">
                <a:solidFill>
                  <a:srgbClr val="FF0000"/>
                </a:solidFill>
              </a:rPr>
              <a:t>户服务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1" name="矩形 30"/>
          <p:cNvSpPr/>
          <p:nvPr/>
        </p:nvSpPr>
        <p:spPr bwMode="auto">
          <a:xfrm>
            <a:off x="7219256" y="1112159"/>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订</a:t>
            </a:r>
            <a:r>
              <a:rPr lang="zh-CN" altLang="en-US" sz="1200" dirty="0" smtClean="0">
                <a:solidFill>
                  <a:srgbClr val="FF0000"/>
                </a:solidFill>
              </a:rPr>
              <a:t>单服务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2" name="矩形 31"/>
          <p:cNvSpPr/>
          <p:nvPr/>
        </p:nvSpPr>
        <p:spPr bwMode="auto">
          <a:xfrm>
            <a:off x="7228619" y="1471959"/>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支</a:t>
            </a:r>
            <a:r>
              <a:rPr lang="zh-CN" altLang="en-US" sz="1200" dirty="0" smtClean="0">
                <a:solidFill>
                  <a:srgbClr val="FF0000"/>
                </a:solidFill>
              </a:rPr>
              <a:t>付服务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3" name="矩形 32"/>
          <p:cNvSpPr/>
          <p:nvPr/>
        </p:nvSpPr>
        <p:spPr bwMode="auto">
          <a:xfrm>
            <a:off x="2730060" y="1524240"/>
            <a:ext cx="1636071" cy="40579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rPr>
              <a:t>消息队列服务器</a:t>
            </a:r>
          </a:p>
        </p:txBody>
      </p:sp>
      <p:cxnSp>
        <p:nvCxnSpPr>
          <p:cNvPr id="37" name="直接箭头连接符 36"/>
          <p:cNvCxnSpPr>
            <a:stCxn id="16" idx="3"/>
            <a:endCxn id="14" idx="1"/>
          </p:cNvCxnSpPr>
          <p:nvPr/>
        </p:nvCxnSpPr>
        <p:spPr bwMode="auto">
          <a:xfrm>
            <a:off x="1492937" y="2534510"/>
            <a:ext cx="1350811" cy="5209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接箭头连接符 39"/>
          <p:cNvCxnSpPr>
            <a:stCxn id="16" idx="3"/>
            <a:endCxn id="13" idx="1"/>
          </p:cNvCxnSpPr>
          <p:nvPr/>
        </p:nvCxnSpPr>
        <p:spPr bwMode="auto">
          <a:xfrm>
            <a:off x="1492937" y="2534510"/>
            <a:ext cx="1205716" cy="2294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直接箭头连接符 41"/>
          <p:cNvCxnSpPr>
            <a:stCxn id="16" idx="3"/>
            <a:endCxn id="19" idx="1"/>
          </p:cNvCxnSpPr>
          <p:nvPr/>
        </p:nvCxnSpPr>
        <p:spPr bwMode="auto">
          <a:xfrm flipV="1">
            <a:off x="1492937" y="919771"/>
            <a:ext cx="848393" cy="16147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直接箭头连接符 43"/>
          <p:cNvCxnSpPr>
            <a:stCxn id="14" idx="3"/>
            <a:endCxn id="24" idx="1"/>
          </p:cNvCxnSpPr>
          <p:nvPr/>
        </p:nvCxnSpPr>
        <p:spPr bwMode="auto">
          <a:xfrm flipV="1">
            <a:off x="5198459" y="3021617"/>
            <a:ext cx="772440" cy="338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直接箭头连接符 50"/>
          <p:cNvCxnSpPr>
            <a:stCxn id="20" idx="3"/>
            <a:endCxn id="29" idx="1"/>
          </p:cNvCxnSpPr>
          <p:nvPr/>
        </p:nvCxnSpPr>
        <p:spPr bwMode="auto">
          <a:xfrm>
            <a:off x="4041261" y="1031907"/>
            <a:ext cx="676523" cy="1923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29" idx="3"/>
            <a:endCxn id="30" idx="1"/>
          </p:cNvCxnSpPr>
          <p:nvPr/>
        </p:nvCxnSpPr>
        <p:spPr bwMode="auto">
          <a:xfrm flipV="1">
            <a:off x="6674324" y="850400"/>
            <a:ext cx="554295" cy="3738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直接箭头连接符 54"/>
          <p:cNvCxnSpPr>
            <a:stCxn id="29" idx="3"/>
            <a:endCxn id="31" idx="1"/>
          </p:cNvCxnSpPr>
          <p:nvPr/>
        </p:nvCxnSpPr>
        <p:spPr bwMode="auto">
          <a:xfrm>
            <a:off x="6674324" y="1224296"/>
            <a:ext cx="54493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直接箭头连接符 56"/>
          <p:cNvCxnSpPr>
            <a:stCxn id="29" idx="3"/>
            <a:endCxn id="32" idx="1"/>
          </p:cNvCxnSpPr>
          <p:nvPr/>
        </p:nvCxnSpPr>
        <p:spPr bwMode="auto">
          <a:xfrm>
            <a:off x="6674324" y="1224296"/>
            <a:ext cx="554295" cy="359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矩形 67"/>
          <p:cNvSpPr/>
          <p:nvPr/>
        </p:nvSpPr>
        <p:spPr bwMode="auto">
          <a:xfrm>
            <a:off x="62778" y="3733798"/>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69" name="矩形 68"/>
          <p:cNvSpPr/>
          <p:nvPr/>
        </p:nvSpPr>
        <p:spPr bwMode="auto">
          <a:xfrm>
            <a:off x="201509" y="3871790"/>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chemeClr val="tx1"/>
                </a:solidFill>
                <a:latin typeface="Calibri" pitchFamily="34" charset="0"/>
                <a:ea typeface="宋体" pitchFamily="2" charset="-122"/>
                <a:cs typeface="Arial" pitchFamily="34" charset="0"/>
              </a:rPr>
              <a:t>邮</a:t>
            </a:r>
            <a:r>
              <a:rPr lang="zh-CN" altLang="en-US" sz="1200" dirty="0" smtClean="0">
                <a:solidFill>
                  <a:schemeClr val="tx1"/>
                </a:solidFill>
                <a:latin typeface="Calibri" pitchFamily="34" charset="0"/>
                <a:ea typeface="宋体" pitchFamily="2" charset="-122"/>
                <a:cs typeface="Arial" pitchFamily="34" charset="0"/>
              </a:rPr>
              <a:t>件服务器</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70" name="矩形 69"/>
          <p:cNvSpPr/>
          <p:nvPr/>
        </p:nvSpPr>
        <p:spPr bwMode="auto">
          <a:xfrm>
            <a:off x="1861238" y="3877019"/>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71" name="矩形 70"/>
          <p:cNvSpPr/>
          <p:nvPr/>
        </p:nvSpPr>
        <p:spPr bwMode="auto">
          <a:xfrm>
            <a:off x="2022187" y="3992422"/>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chemeClr val="tx1"/>
                </a:solidFill>
                <a:latin typeface="Calibri" pitchFamily="34" charset="0"/>
                <a:ea typeface="宋体" pitchFamily="2" charset="-122"/>
                <a:cs typeface="Arial" pitchFamily="34" charset="0"/>
              </a:rPr>
              <a:t>流媒</a:t>
            </a:r>
            <a:r>
              <a:rPr lang="zh-CN" altLang="en-US" sz="1200" dirty="0" smtClean="0">
                <a:solidFill>
                  <a:schemeClr val="tx1"/>
                </a:solidFill>
                <a:latin typeface="Calibri" pitchFamily="34" charset="0"/>
                <a:ea typeface="宋体" pitchFamily="2" charset="-122"/>
                <a:cs typeface="Arial" pitchFamily="34" charset="0"/>
              </a:rPr>
              <a:t>体服务器</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135" name="直接箭头连接符 134"/>
          <p:cNvCxnSpPr>
            <a:endCxn id="33" idx="0"/>
          </p:cNvCxnSpPr>
          <p:nvPr/>
        </p:nvCxnSpPr>
        <p:spPr bwMode="auto">
          <a:xfrm>
            <a:off x="3190553" y="1304931"/>
            <a:ext cx="357543" cy="219309"/>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37" name="直接箭头连接符 136"/>
          <p:cNvCxnSpPr>
            <a:stCxn id="33" idx="2"/>
            <a:endCxn id="13" idx="0"/>
          </p:cNvCxnSpPr>
          <p:nvPr/>
        </p:nvCxnSpPr>
        <p:spPr bwMode="auto">
          <a:xfrm>
            <a:off x="3548096" y="1930039"/>
            <a:ext cx="317581" cy="26737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3" name="直接箭头连接符 142"/>
          <p:cNvCxnSpPr>
            <a:stCxn id="21" idx="2"/>
            <a:endCxn id="15" idx="0"/>
          </p:cNvCxnSpPr>
          <p:nvPr/>
        </p:nvCxnSpPr>
        <p:spPr bwMode="auto">
          <a:xfrm>
            <a:off x="729367" y="1360988"/>
            <a:ext cx="21349" cy="732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矩形 38"/>
          <p:cNvSpPr/>
          <p:nvPr/>
        </p:nvSpPr>
        <p:spPr bwMode="auto">
          <a:xfrm>
            <a:off x="7784834" y="2208979"/>
            <a:ext cx="1084427" cy="153632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algn="l" defTabSz="457200" rtl="0" fontAlgn="base">
              <a:spcBef>
                <a:spcPct val="0"/>
              </a:spcBef>
              <a:spcAft>
                <a:spcPct val="0"/>
              </a:spcAft>
              <a:buFont typeface="Arial" pitchFamily="34" charset="0"/>
              <a:defRPr kern="1200">
                <a:solidFill>
                  <a:schemeClr val="dk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dk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dk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dk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41" name="矩形 40"/>
          <p:cNvSpPr/>
          <p:nvPr/>
        </p:nvSpPr>
        <p:spPr bwMode="auto">
          <a:xfrm>
            <a:off x="7892000" y="2299976"/>
            <a:ext cx="1124442" cy="153449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algn="l" defTabSz="457200" rtl="0" fontAlgn="base">
              <a:spcBef>
                <a:spcPct val="0"/>
              </a:spcBef>
              <a:spcAft>
                <a:spcPct val="0"/>
              </a:spcAft>
              <a:buFont typeface="Arial" pitchFamily="34" charset="0"/>
              <a:defRPr kern="1200">
                <a:solidFill>
                  <a:schemeClr val="dk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dk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dk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dk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大数据</a:t>
            </a:r>
            <a:endPar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lang="en-US" altLang="zh-CN" sz="1200" dirty="0">
              <a:solidFill>
                <a:schemeClr val="tx1"/>
              </a:solidFill>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Hadoop</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449872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164" y="180676"/>
            <a:ext cx="8516938" cy="519054"/>
          </a:xfrm>
        </p:spPr>
        <p:txBody>
          <a:bodyPr/>
          <a:lstStyle/>
          <a:p>
            <a:r>
              <a:rPr lang="zh-CN" altLang="en-US" dirty="0"/>
              <a:t>哪些适合我们？</a:t>
            </a:r>
          </a:p>
        </p:txBody>
      </p:sp>
      <p:sp>
        <p:nvSpPr>
          <p:cNvPr id="7" name="圆角矩形 6"/>
          <p:cNvSpPr/>
          <p:nvPr/>
        </p:nvSpPr>
        <p:spPr bwMode="auto">
          <a:xfrm>
            <a:off x="543433" y="1296397"/>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参数调优</a:t>
            </a:r>
            <a:endParaRPr lang="en-US" altLang="zh-CN" dirty="0"/>
          </a:p>
        </p:txBody>
      </p:sp>
      <p:sp>
        <p:nvSpPr>
          <p:cNvPr id="8" name="圆角矩形 7"/>
          <p:cNvSpPr/>
          <p:nvPr/>
        </p:nvSpPr>
        <p:spPr bwMode="auto">
          <a:xfrm>
            <a:off x="543439" y="1859971"/>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分布式缓存</a:t>
            </a:r>
            <a:endParaRPr lang="en-US" altLang="zh-CN" dirty="0"/>
          </a:p>
        </p:txBody>
      </p:sp>
      <p:sp>
        <p:nvSpPr>
          <p:cNvPr id="9" name="圆角矩形 8"/>
          <p:cNvSpPr/>
          <p:nvPr/>
        </p:nvSpPr>
        <p:spPr bwMode="auto">
          <a:xfrm>
            <a:off x="543432" y="2452716"/>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主从复制、读写分离</a:t>
            </a:r>
            <a:endParaRPr lang="en-US" altLang="zh-CN" dirty="0">
              <a:solidFill>
                <a:srgbClr val="FF0000"/>
              </a:solidFill>
            </a:endParaRPr>
          </a:p>
        </p:txBody>
      </p:sp>
      <p:sp>
        <p:nvSpPr>
          <p:cNvPr id="10" name="圆角矩形 9"/>
          <p:cNvSpPr/>
          <p:nvPr/>
        </p:nvSpPr>
        <p:spPr bwMode="auto">
          <a:xfrm>
            <a:off x="543431" y="2987276"/>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分区</a:t>
            </a:r>
            <a:endParaRPr lang="en-US" altLang="zh-CN" dirty="0"/>
          </a:p>
        </p:txBody>
      </p:sp>
      <p:sp>
        <p:nvSpPr>
          <p:cNvPr id="11" name="圆角矩形 10"/>
          <p:cNvSpPr/>
          <p:nvPr/>
        </p:nvSpPr>
        <p:spPr bwMode="auto">
          <a:xfrm>
            <a:off x="543435" y="3535133"/>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垂直拆分</a:t>
            </a:r>
            <a:endParaRPr lang="en-US" altLang="zh-CN" dirty="0">
              <a:solidFill>
                <a:srgbClr val="FF0000"/>
              </a:solidFill>
            </a:endParaRPr>
          </a:p>
        </p:txBody>
      </p:sp>
      <p:sp>
        <p:nvSpPr>
          <p:cNvPr id="12" name="圆角矩形 11"/>
          <p:cNvSpPr/>
          <p:nvPr/>
        </p:nvSpPr>
        <p:spPr bwMode="auto">
          <a:xfrm>
            <a:off x="543439" y="4064497"/>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水平拆分</a:t>
            </a:r>
            <a:endParaRPr lang="en-US" altLang="zh-CN" dirty="0">
              <a:solidFill>
                <a:srgbClr val="FF0000"/>
              </a:solidFill>
            </a:endParaRPr>
          </a:p>
        </p:txBody>
      </p:sp>
      <p:sp>
        <p:nvSpPr>
          <p:cNvPr id="6" name="圆角矩形 5"/>
          <p:cNvSpPr/>
          <p:nvPr/>
        </p:nvSpPr>
        <p:spPr bwMode="auto">
          <a:xfrm>
            <a:off x="543434" y="705863"/>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dirty="0"/>
              <a:t>SQL</a:t>
            </a:r>
            <a:r>
              <a:rPr lang="zh-CN" altLang="en-US" dirty="0"/>
              <a:t>优化</a:t>
            </a:r>
            <a:endParaRPr lang="en-US" altLang="zh-CN" dirty="0"/>
          </a:p>
        </p:txBody>
      </p:sp>
      <p:sp>
        <p:nvSpPr>
          <p:cNvPr id="4" name="下箭头 3"/>
          <p:cNvSpPr/>
          <p:nvPr/>
        </p:nvSpPr>
        <p:spPr bwMode="auto">
          <a:xfrm>
            <a:off x="3401282" y="825329"/>
            <a:ext cx="216131" cy="35661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5" name="TextBox 4"/>
          <p:cNvSpPr txBox="1"/>
          <p:nvPr/>
        </p:nvSpPr>
        <p:spPr>
          <a:xfrm>
            <a:off x="3617413" y="2375887"/>
            <a:ext cx="1049748" cy="369332"/>
          </a:xfrm>
          <a:prstGeom prst="rect">
            <a:avLst/>
          </a:prstGeom>
          <a:noFill/>
        </p:spPr>
        <p:txBody>
          <a:bodyPr wrap="square" rtlCol="0">
            <a:spAutoFit/>
          </a:bodyPr>
          <a:lstStyle/>
          <a:p>
            <a:r>
              <a:rPr lang="zh-CN" altLang="en-US" b="1" dirty="0">
                <a:solidFill>
                  <a:srgbClr val="00B050"/>
                </a:solidFill>
              </a:rPr>
              <a:t>成本</a:t>
            </a:r>
          </a:p>
        </p:txBody>
      </p:sp>
      <p:sp>
        <p:nvSpPr>
          <p:cNvPr id="3" name="圆柱形 2"/>
          <p:cNvSpPr/>
          <p:nvPr/>
        </p:nvSpPr>
        <p:spPr bwMode="auto">
          <a:xfrm>
            <a:off x="4392249" y="291482"/>
            <a:ext cx="926757" cy="679208"/>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Oracle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3" name="圆柱形 12"/>
          <p:cNvSpPr/>
          <p:nvPr/>
        </p:nvSpPr>
        <p:spPr bwMode="auto">
          <a:xfrm>
            <a:off x="6373449" y="317884"/>
            <a:ext cx="926757" cy="652806"/>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4" name="右箭头 13"/>
          <p:cNvSpPr/>
          <p:nvPr/>
        </p:nvSpPr>
        <p:spPr bwMode="auto">
          <a:xfrm>
            <a:off x="5467288" y="578673"/>
            <a:ext cx="753762" cy="104826"/>
          </a:xfrm>
          <a:prstGeom prs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15" name="TextBox 14"/>
          <p:cNvSpPr txBox="1"/>
          <p:nvPr/>
        </p:nvSpPr>
        <p:spPr>
          <a:xfrm>
            <a:off x="5682968" y="261754"/>
            <a:ext cx="292068" cy="369332"/>
          </a:xfrm>
          <a:prstGeom prst="rect">
            <a:avLst/>
          </a:prstGeom>
          <a:noFill/>
        </p:spPr>
        <p:txBody>
          <a:bodyPr wrap="none" rtlCol="0">
            <a:spAutoFit/>
          </a:bodyPr>
          <a:lstStyle/>
          <a:p>
            <a:r>
              <a:rPr lang="en-US" altLang="zh-CN" dirty="0" smtClean="0"/>
              <a:t>?</a:t>
            </a:r>
            <a:endParaRPr lang="zh-CN" altLang="en-US" dirty="0"/>
          </a:p>
        </p:txBody>
      </p:sp>
      <p:sp>
        <p:nvSpPr>
          <p:cNvPr id="16" name="圆角矩形标注 15"/>
          <p:cNvSpPr/>
          <p:nvPr/>
        </p:nvSpPr>
        <p:spPr bwMode="auto">
          <a:xfrm>
            <a:off x="7661189" y="279125"/>
            <a:ext cx="1312691" cy="593124"/>
          </a:xfrm>
          <a:prstGeom prst="wedgeRoundRectCallout">
            <a:avLst>
              <a:gd name="adj1" fmla="val -68841"/>
              <a:gd name="adj2" fmla="val 3333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 DBA?</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7" name="矩形 16"/>
          <p:cNvSpPr/>
          <p:nvPr/>
        </p:nvSpPr>
        <p:spPr bwMode="auto">
          <a:xfrm>
            <a:off x="5949707" y="2830821"/>
            <a:ext cx="2916194" cy="1865914"/>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18" name="圆柱形 17"/>
          <p:cNvSpPr/>
          <p:nvPr/>
        </p:nvSpPr>
        <p:spPr bwMode="auto">
          <a:xfrm>
            <a:off x="6513431" y="1103927"/>
            <a:ext cx="976185" cy="1299519"/>
          </a:xfrm>
          <a:prstGeom prst="ca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Master</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9" name="圆柱形 18"/>
          <p:cNvSpPr/>
          <p:nvPr/>
        </p:nvSpPr>
        <p:spPr bwMode="auto">
          <a:xfrm>
            <a:off x="6201951" y="3114017"/>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Slave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0" name="圆柱形 19"/>
          <p:cNvSpPr/>
          <p:nvPr/>
        </p:nvSpPr>
        <p:spPr bwMode="auto">
          <a:xfrm>
            <a:off x="7762917" y="3114018"/>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r>
              <a:rPr lang="en-US" altLang="zh-CN" dirty="0" smtClean="0"/>
              <a:t>Slave</a:t>
            </a:r>
            <a:endParaRPr lang="zh-CN" altLang="en-US" dirty="0"/>
          </a:p>
        </p:txBody>
      </p:sp>
      <p:cxnSp>
        <p:nvCxnSpPr>
          <p:cNvPr id="21" name="直接箭头连接符 20"/>
          <p:cNvCxnSpPr>
            <a:stCxn id="18" idx="3"/>
            <a:endCxn id="19" idx="1"/>
          </p:cNvCxnSpPr>
          <p:nvPr/>
        </p:nvCxnSpPr>
        <p:spPr bwMode="auto">
          <a:xfrm flipH="1">
            <a:off x="6690044" y="2403446"/>
            <a:ext cx="311480" cy="7105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a:stCxn id="18" idx="3"/>
            <a:endCxn id="20" idx="1"/>
          </p:cNvCxnSpPr>
          <p:nvPr/>
        </p:nvCxnSpPr>
        <p:spPr bwMode="auto">
          <a:xfrm>
            <a:off x="7001524" y="2403446"/>
            <a:ext cx="1249486" cy="7105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圆柱形 22"/>
          <p:cNvSpPr/>
          <p:nvPr/>
        </p:nvSpPr>
        <p:spPr bwMode="auto">
          <a:xfrm>
            <a:off x="8139659" y="1103926"/>
            <a:ext cx="976185" cy="1299519"/>
          </a:xfrm>
          <a:prstGeom prst="ca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Slave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24" name="直接箭头连接符 23"/>
          <p:cNvCxnSpPr>
            <a:stCxn id="18" idx="4"/>
            <a:endCxn id="23" idx="2"/>
          </p:cNvCxnSpPr>
          <p:nvPr/>
        </p:nvCxnSpPr>
        <p:spPr bwMode="auto">
          <a:xfrm flipV="1">
            <a:off x="7489616" y="1753686"/>
            <a:ext cx="650043"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6659151" y="2574065"/>
            <a:ext cx="1781375" cy="369332"/>
          </a:xfrm>
          <a:prstGeom prst="rect">
            <a:avLst/>
          </a:prstGeom>
          <a:noFill/>
        </p:spPr>
        <p:txBody>
          <a:bodyPr wrap="square" rtlCol="0">
            <a:spAutoFit/>
          </a:bodyPr>
          <a:lstStyle/>
          <a:p>
            <a:r>
              <a:rPr lang="en-US" altLang="zh-CN" dirty="0" smtClean="0"/>
              <a:t>Replication</a:t>
            </a:r>
            <a:endParaRPr lang="zh-CN" altLang="en-US" dirty="0"/>
          </a:p>
        </p:txBody>
      </p:sp>
      <p:sp>
        <p:nvSpPr>
          <p:cNvPr id="30" name="TextBox 50"/>
          <p:cNvSpPr txBox="1"/>
          <p:nvPr/>
        </p:nvSpPr>
        <p:spPr>
          <a:xfrm>
            <a:off x="7549839" y="1569019"/>
            <a:ext cx="461986" cy="369332"/>
          </a:xfrm>
          <a:prstGeom prst="rect">
            <a:avLst/>
          </a:prstGeom>
          <a:noFill/>
        </p:spPr>
        <p:txBody>
          <a:bodyPr wrap="none" rtlCol="0">
            <a:spAutoFit/>
          </a:bodyPr>
          <a:ls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a:lstStyle>
          <a:p>
            <a:r>
              <a:rPr lang="en-US" altLang="zh-CN" dirty="0" smtClean="0"/>
              <a:t>HA</a:t>
            </a:r>
            <a:endParaRPr lang="zh-CN" altLang="en-US" dirty="0"/>
          </a:p>
        </p:txBody>
      </p:sp>
      <p:sp>
        <p:nvSpPr>
          <p:cNvPr id="31" name="流程图: 过程 30"/>
          <p:cNvSpPr/>
          <p:nvPr/>
        </p:nvSpPr>
        <p:spPr bwMode="auto">
          <a:xfrm>
            <a:off x="4287217" y="1334167"/>
            <a:ext cx="1556952" cy="845323"/>
          </a:xfrm>
          <a:prstGeom prst="flowChartProces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a:t>
            </a:r>
          </a:p>
        </p:txBody>
      </p:sp>
      <p:cxnSp>
        <p:nvCxnSpPr>
          <p:cNvPr id="42" name="直接箭头连接符 41"/>
          <p:cNvCxnSpPr>
            <a:stCxn id="31" idx="3"/>
            <a:endCxn id="18" idx="2"/>
          </p:cNvCxnSpPr>
          <p:nvPr/>
        </p:nvCxnSpPr>
        <p:spPr bwMode="auto">
          <a:xfrm flipV="1">
            <a:off x="5844169" y="1753687"/>
            <a:ext cx="669262" cy="31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直接箭头连接符 43"/>
          <p:cNvCxnSpPr>
            <a:stCxn id="31" idx="2"/>
            <a:endCxn id="17" idx="1"/>
          </p:cNvCxnSpPr>
          <p:nvPr/>
        </p:nvCxnSpPr>
        <p:spPr bwMode="auto">
          <a:xfrm>
            <a:off x="5065693" y="2179490"/>
            <a:ext cx="884014" cy="15842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TextBox 50"/>
          <p:cNvSpPr txBox="1"/>
          <p:nvPr/>
        </p:nvSpPr>
        <p:spPr>
          <a:xfrm>
            <a:off x="5009949" y="2629326"/>
            <a:ext cx="415498" cy="369332"/>
          </a:xfrm>
          <a:prstGeom prst="rect">
            <a:avLst/>
          </a:prstGeom>
          <a:noFill/>
        </p:spPr>
        <p:txBody>
          <a:bodyPr wrap="none" rtlCol="0">
            <a:spAutoFit/>
          </a:bodyPr>
          <a:ls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a:lstStyle>
          <a:p>
            <a:r>
              <a:rPr lang="zh-CN" altLang="en-US" dirty="0" smtClean="0"/>
              <a:t>读</a:t>
            </a:r>
            <a:endParaRPr lang="zh-CN" altLang="en-US" dirty="0"/>
          </a:p>
        </p:txBody>
      </p:sp>
      <p:sp>
        <p:nvSpPr>
          <p:cNvPr id="46" name="TextBox 50"/>
          <p:cNvSpPr txBox="1"/>
          <p:nvPr/>
        </p:nvSpPr>
        <p:spPr>
          <a:xfrm>
            <a:off x="5911463" y="1572163"/>
            <a:ext cx="415498" cy="369332"/>
          </a:xfrm>
          <a:prstGeom prst="rect">
            <a:avLst/>
          </a:prstGeom>
          <a:noFill/>
        </p:spPr>
        <p:txBody>
          <a:bodyPr wrap="none" rtlCol="0">
            <a:spAutoFit/>
          </a:bodyPr>
          <a:ls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a:lstStyle>
          <a:p>
            <a:r>
              <a:rPr lang="zh-CN" altLang="en-US" dirty="0"/>
              <a:t>写</a:t>
            </a:r>
            <a:endParaRPr lang="zh-CN" altLang="en-US" dirty="0"/>
          </a:p>
        </p:txBody>
      </p:sp>
    </p:spTree>
    <p:extLst>
      <p:ext uri="{BB962C8B-B14F-4D97-AF65-F5344CB8AC3E}">
        <p14:creationId xmlns:p14="http://schemas.microsoft.com/office/powerpoint/2010/main" val="310029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1000"/>
                                        <p:tgtEl>
                                          <p:spTgt spid="21"/>
                                        </p:tgtEl>
                                      </p:cBhvr>
                                    </p:animEffect>
                                    <p:anim calcmode="lin" valueType="num">
                                      <p:cBhvr>
                                        <p:cTn id="69" dur="1000" fill="hold"/>
                                        <p:tgtEl>
                                          <p:spTgt spid="21"/>
                                        </p:tgtEl>
                                        <p:attrNameLst>
                                          <p:attrName>ppt_x</p:attrName>
                                        </p:attrNameLst>
                                      </p:cBhvr>
                                      <p:tavLst>
                                        <p:tav tm="0">
                                          <p:val>
                                            <p:strVal val="#ppt_x"/>
                                          </p:val>
                                        </p:tav>
                                        <p:tav tm="100000">
                                          <p:val>
                                            <p:strVal val="#ppt_x"/>
                                          </p:val>
                                        </p:tav>
                                      </p:tavLst>
                                    </p:anim>
                                    <p:anim calcmode="lin" valueType="num">
                                      <p:cBhvr>
                                        <p:cTn id="70" dur="1000" fill="hold"/>
                                        <p:tgtEl>
                                          <p:spTgt spid="21"/>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anim calcmode="lin" valueType="num">
                                      <p:cBhvr>
                                        <p:cTn id="74" dur="1000" fill="hold"/>
                                        <p:tgtEl>
                                          <p:spTgt spid="22"/>
                                        </p:tgtEl>
                                        <p:attrNameLst>
                                          <p:attrName>ppt_x</p:attrName>
                                        </p:attrNameLst>
                                      </p:cBhvr>
                                      <p:tavLst>
                                        <p:tav tm="0">
                                          <p:val>
                                            <p:strVal val="#ppt_x"/>
                                          </p:val>
                                        </p:tav>
                                        <p:tav tm="100000">
                                          <p:val>
                                            <p:strVal val="#ppt_x"/>
                                          </p:val>
                                        </p:tav>
                                      </p:tavLst>
                                    </p:anim>
                                    <p:anim calcmode="lin" valueType="num">
                                      <p:cBhvr>
                                        <p:cTn id="75" dur="1000" fill="hold"/>
                                        <p:tgtEl>
                                          <p:spTgt spid="22"/>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1000"/>
                                        <p:tgtEl>
                                          <p:spTgt spid="23"/>
                                        </p:tgtEl>
                                      </p:cBhvr>
                                    </p:animEffect>
                                    <p:anim calcmode="lin" valueType="num">
                                      <p:cBhvr>
                                        <p:cTn id="79" dur="1000" fill="hold"/>
                                        <p:tgtEl>
                                          <p:spTgt spid="23"/>
                                        </p:tgtEl>
                                        <p:attrNameLst>
                                          <p:attrName>ppt_x</p:attrName>
                                        </p:attrNameLst>
                                      </p:cBhvr>
                                      <p:tavLst>
                                        <p:tav tm="0">
                                          <p:val>
                                            <p:strVal val="#ppt_x"/>
                                          </p:val>
                                        </p:tav>
                                        <p:tav tm="100000">
                                          <p:val>
                                            <p:strVal val="#ppt_x"/>
                                          </p:val>
                                        </p:tav>
                                      </p:tavLst>
                                    </p:anim>
                                    <p:anim calcmode="lin" valueType="num">
                                      <p:cBhvr>
                                        <p:cTn id="80" dur="1000" fill="hold"/>
                                        <p:tgtEl>
                                          <p:spTgt spid="23"/>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1000"/>
                                        <p:tgtEl>
                                          <p:spTgt spid="24"/>
                                        </p:tgtEl>
                                      </p:cBhvr>
                                    </p:animEffect>
                                    <p:anim calcmode="lin" valueType="num">
                                      <p:cBhvr>
                                        <p:cTn id="84" dur="1000" fill="hold"/>
                                        <p:tgtEl>
                                          <p:spTgt spid="24"/>
                                        </p:tgtEl>
                                        <p:attrNameLst>
                                          <p:attrName>ppt_x</p:attrName>
                                        </p:attrNameLst>
                                      </p:cBhvr>
                                      <p:tavLst>
                                        <p:tav tm="0">
                                          <p:val>
                                            <p:strVal val="#ppt_x"/>
                                          </p:val>
                                        </p:tav>
                                        <p:tav tm="100000">
                                          <p:val>
                                            <p:strVal val="#ppt_x"/>
                                          </p:val>
                                        </p:tav>
                                      </p:tavLst>
                                    </p:anim>
                                    <p:anim calcmode="lin" valueType="num">
                                      <p:cBhvr>
                                        <p:cTn id="85" dur="1000" fill="hold"/>
                                        <p:tgtEl>
                                          <p:spTgt spid="24"/>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1000"/>
                                        <p:tgtEl>
                                          <p:spTgt spid="25"/>
                                        </p:tgtEl>
                                      </p:cBhvr>
                                    </p:animEffect>
                                    <p:anim calcmode="lin" valueType="num">
                                      <p:cBhvr>
                                        <p:cTn id="89" dur="1000" fill="hold"/>
                                        <p:tgtEl>
                                          <p:spTgt spid="25"/>
                                        </p:tgtEl>
                                        <p:attrNameLst>
                                          <p:attrName>ppt_x</p:attrName>
                                        </p:attrNameLst>
                                      </p:cBhvr>
                                      <p:tavLst>
                                        <p:tav tm="0">
                                          <p:val>
                                            <p:strVal val="#ppt_x"/>
                                          </p:val>
                                        </p:tav>
                                        <p:tav tm="100000">
                                          <p:val>
                                            <p:strVal val="#ppt_x"/>
                                          </p:val>
                                        </p:tav>
                                      </p:tavLst>
                                    </p:anim>
                                    <p:anim calcmode="lin" valueType="num">
                                      <p:cBhvr>
                                        <p:cTn id="90" dur="1000" fill="hold"/>
                                        <p:tgtEl>
                                          <p:spTgt spid="25"/>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1000"/>
                                        <p:tgtEl>
                                          <p:spTgt spid="30"/>
                                        </p:tgtEl>
                                      </p:cBhvr>
                                    </p:animEffect>
                                    <p:anim calcmode="lin" valueType="num">
                                      <p:cBhvr>
                                        <p:cTn id="94" dur="1000" fill="hold"/>
                                        <p:tgtEl>
                                          <p:spTgt spid="30"/>
                                        </p:tgtEl>
                                        <p:attrNameLst>
                                          <p:attrName>ppt_x</p:attrName>
                                        </p:attrNameLst>
                                      </p:cBhvr>
                                      <p:tavLst>
                                        <p:tav tm="0">
                                          <p:val>
                                            <p:strVal val="#ppt_x"/>
                                          </p:val>
                                        </p:tav>
                                        <p:tav tm="100000">
                                          <p:val>
                                            <p:strVal val="#ppt_x"/>
                                          </p:val>
                                        </p:tav>
                                      </p:tavLst>
                                    </p:anim>
                                    <p:anim calcmode="lin" valueType="num">
                                      <p:cBhvr>
                                        <p:cTn id="95" dur="1000" fill="hold"/>
                                        <p:tgtEl>
                                          <p:spTgt spid="30"/>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1000"/>
                                        <p:tgtEl>
                                          <p:spTgt spid="31"/>
                                        </p:tgtEl>
                                      </p:cBhvr>
                                    </p:animEffect>
                                    <p:anim calcmode="lin" valueType="num">
                                      <p:cBhvr>
                                        <p:cTn id="99" dur="1000" fill="hold"/>
                                        <p:tgtEl>
                                          <p:spTgt spid="31"/>
                                        </p:tgtEl>
                                        <p:attrNameLst>
                                          <p:attrName>ppt_x</p:attrName>
                                        </p:attrNameLst>
                                      </p:cBhvr>
                                      <p:tavLst>
                                        <p:tav tm="0">
                                          <p:val>
                                            <p:strVal val="#ppt_x"/>
                                          </p:val>
                                        </p:tav>
                                        <p:tav tm="100000">
                                          <p:val>
                                            <p:strVal val="#ppt_x"/>
                                          </p:val>
                                        </p:tav>
                                      </p:tavLst>
                                    </p:anim>
                                    <p:anim calcmode="lin" valueType="num">
                                      <p:cBhvr>
                                        <p:cTn id="100" dur="1000" fill="hold"/>
                                        <p:tgtEl>
                                          <p:spTgt spid="31"/>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fade">
                                      <p:cBhvr>
                                        <p:cTn id="103" dur="1000"/>
                                        <p:tgtEl>
                                          <p:spTgt spid="42"/>
                                        </p:tgtEl>
                                      </p:cBhvr>
                                    </p:animEffect>
                                    <p:anim calcmode="lin" valueType="num">
                                      <p:cBhvr>
                                        <p:cTn id="104" dur="1000" fill="hold"/>
                                        <p:tgtEl>
                                          <p:spTgt spid="42"/>
                                        </p:tgtEl>
                                        <p:attrNameLst>
                                          <p:attrName>ppt_x</p:attrName>
                                        </p:attrNameLst>
                                      </p:cBhvr>
                                      <p:tavLst>
                                        <p:tav tm="0">
                                          <p:val>
                                            <p:strVal val="#ppt_x"/>
                                          </p:val>
                                        </p:tav>
                                        <p:tav tm="100000">
                                          <p:val>
                                            <p:strVal val="#ppt_x"/>
                                          </p:val>
                                        </p:tav>
                                      </p:tavLst>
                                    </p:anim>
                                    <p:anim calcmode="lin" valueType="num">
                                      <p:cBhvr>
                                        <p:cTn id="105" dur="1000" fill="hold"/>
                                        <p:tgtEl>
                                          <p:spTgt spid="42"/>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fade">
                                      <p:cBhvr>
                                        <p:cTn id="108" dur="1000"/>
                                        <p:tgtEl>
                                          <p:spTgt spid="44"/>
                                        </p:tgtEl>
                                      </p:cBhvr>
                                    </p:animEffect>
                                    <p:anim calcmode="lin" valueType="num">
                                      <p:cBhvr>
                                        <p:cTn id="109" dur="1000" fill="hold"/>
                                        <p:tgtEl>
                                          <p:spTgt spid="44"/>
                                        </p:tgtEl>
                                        <p:attrNameLst>
                                          <p:attrName>ppt_x</p:attrName>
                                        </p:attrNameLst>
                                      </p:cBhvr>
                                      <p:tavLst>
                                        <p:tav tm="0">
                                          <p:val>
                                            <p:strVal val="#ppt_x"/>
                                          </p:val>
                                        </p:tav>
                                        <p:tav tm="100000">
                                          <p:val>
                                            <p:strVal val="#ppt_x"/>
                                          </p:val>
                                        </p:tav>
                                      </p:tavLst>
                                    </p:anim>
                                    <p:anim calcmode="lin" valueType="num">
                                      <p:cBhvr>
                                        <p:cTn id="110" dur="1000" fill="hold"/>
                                        <p:tgtEl>
                                          <p:spTgt spid="44"/>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1000"/>
                                        <p:tgtEl>
                                          <p:spTgt spid="45"/>
                                        </p:tgtEl>
                                      </p:cBhvr>
                                    </p:animEffect>
                                    <p:anim calcmode="lin" valueType="num">
                                      <p:cBhvr>
                                        <p:cTn id="114" dur="1000" fill="hold"/>
                                        <p:tgtEl>
                                          <p:spTgt spid="45"/>
                                        </p:tgtEl>
                                        <p:attrNameLst>
                                          <p:attrName>ppt_x</p:attrName>
                                        </p:attrNameLst>
                                      </p:cBhvr>
                                      <p:tavLst>
                                        <p:tav tm="0">
                                          <p:val>
                                            <p:strVal val="#ppt_x"/>
                                          </p:val>
                                        </p:tav>
                                        <p:tav tm="100000">
                                          <p:val>
                                            <p:strVal val="#ppt_x"/>
                                          </p:val>
                                        </p:tav>
                                      </p:tavLst>
                                    </p:anim>
                                    <p:anim calcmode="lin" valueType="num">
                                      <p:cBhvr>
                                        <p:cTn id="115" dur="1000" fill="hold"/>
                                        <p:tgtEl>
                                          <p:spTgt spid="45"/>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fade">
                                      <p:cBhvr>
                                        <p:cTn id="118" dur="1000"/>
                                        <p:tgtEl>
                                          <p:spTgt spid="46"/>
                                        </p:tgtEl>
                                      </p:cBhvr>
                                    </p:animEffect>
                                    <p:anim calcmode="lin" valueType="num">
                                      <p:cBhvr>
                                        <p:cTn id="119" dur="1000" fill="hold"/>
                                        <p:tgtEl>
                                          <p:spTgt spid="46"/>
                                        </p:tgtEl>
                                        <p:attrNameLst>
                                          <p:attrName>ppt_x</p:attrName>
                                        </p:attrNameLst>
                                      </p:cBhvr>
                                      <p:tavLst>
                                        <p:tav tm="0">
                                          <p:val>
                                            <p:strVal val="#ppt_x"/>
                                          </p:val>
                                        </p:tav>
                                        <p:tav tm="100000">
                                          <p:val>
                                            <p:strVal val="#ppt_x"/>
                                          </p:val>
                                        </p:tav>
                                      </p:tavLst>
                                    </p:anim>
                                    <p:anim calcmode="lin" valueType="num">
                                      <p:cBhvr>
                                        <p:cTn id="12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 grpId="0" animBg="1"/>
      <p:bldP spid="13" grpId="0" animBg="1"/>
      <p:bldP spid="14" grpId="0" animBg="1"/>
      <p:bldP spid="15" grpId="0"/>
      <p:bldP spid="16" grpId="0" animBg="1"/>
      <p:bldP spid="17" grpId="0" animBg="1"/>
      <p:bldP spid="18" grpId="0" animBg="1"/>
      <p:bldP spid="19" grpId="0" animBg="1"/>
      <p:bldP spid="20" grpId="0" animBg="1"/>
      <p:bldP spid="23" grpId="0" animBg="1"/>
      <p:bldP spid="25" grpId="0"/>
      <p:bldP spid="30" grpId="0"/>
      <p:bldP spid="31" grpId="0" animBg="1"/>
      <p:bldP spid="45" grpId="0"/>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bwMode="auto">
          <a:xfrm>
            <a:off x="7554588" y="1034160"/>
            <a:ext cx="1523149" cy="3435905"/>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161" name="标题 160"/>
          <p:cNvSpPr>
            <a:spLocks noGrp="1"/>
          </p:cNvSpPr>
          <p:nvPr>
            <p:ph type="title"/>
          </p:nvPr>
        </p:nvSpPr>
        <p:spPr>
          <a:xfrm>
            <a:off x="333375" y="341314"/>
            <a:ext cx="8516938" cy="377144"/>
          </a:xfrm>
        </p:spPr>
        <p:txBody>
          <a:bodyPr/>
          <a:lstStyle/>
          <a:p>
            <a:r>
              <a:rPr lang="zh-CN" altLang="en-US" dirty="0"/>
              <a:t>服务器架</a:t>
            </a:r>
            <a:r>
              <a:rPr lang="zh-CN" altLang="en-US" dirty="0" smtClean="0"/>
              <a:t>构</a:t>
            </a:r>
            <a:r>
              <a:rPr lang="en-US" altLang="zh-CN" dirty="0" smtClean="0"/>
              <a:t>-HA</a:t>
            </a:r>
            <a:endParaRPr lang="zh-CN" altLang="en-US" dirty="0"/>
          </a:p>
        </p:txBody>
      </p:sp>
      <p:sp>
        <p:nvSpPr>
          <p:cNvPr id="163" name="Text Box 4"/>
          <p:cNvSpPr txBox="1">
            <a:spLocks noChangeArrowheads="1"/>
          </p:cNvSpPr>
          <p:nvPr/>
        </p:nvSpPr>
        <p:spPr bwMode="auto">
          <a:xfrm>
            <a:off x="2492404" y="1076581"/>
            <a:ext cx="1068388"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3</a:t>
            </a:r>
            <a:endParaRPr lang="en-US" altLang="zh-CN" dirty="0">
              <a:solidFill>
                <a:schemeClr val="tx1"/>
              </a:solidFill>
              <a:cs typeface="Times New Roman" pitchFamily="18" charset="0"/>
            </a:endParaRPr>
          </a:p>
        </p:txBody>
      </p:sp>
      <p:sp>
        <p:nvSpPr>
          <p:cNvPr id="164" name="Rectangle 5"/>
          <p:cNvSpPr>
            <a:spLocks noChangeArrowheads="1"/>
          </p:cNvSpPr>
          <p:nvPr/>
        </p:nvSpPr>
        <p:spPr bwMode="auto">
          <a:xfrm>
            <a:off x="4511676" y="979885"/>
            <a:ext cx="2560624" cy="1840238"/>
          </a:xfrm>
          <a:prstGeom prst="rect">
            <a:avLst/>
          </a:prstGeom>
          <a:solidFill>
            <a:srgbClr val="FFCCFF"/>
          </a:solidFill>
          <a:ln w="9525">
            <a:solidFill>
              <a:srgbClr val="000000"/>
            </a:solidFill>
            <a:miter lim="800000"/>
            <a:headEnd/>
            <a:tailEnd/>
          </a:ln>
        </p:spPr>
        <p:txBody>
          <a:bodyPr/>
          <a:lstStyle/>
          <a:p>
            <a:endParaRPr lang="zh-CN" altLang="en-US">
              <a:solidFill>
                <a:schemeClr val="tx1"/>
              </a:solidFill>
            </a:endParaRPr>
          </a:p>
        </p:txBody>
      </p:sp>
      <p:grpSp>
        <p:nvGrpSpPr>
          <p:cNvPr id="165" name="Group 6"/>
          <p:cNvGrpSpPr>
            <a:grpSpLocks/>
          </p:cNvGrpSpPr>
          <p:nvPr/>
        </p:nvGrpSpPr>
        <p:grpSpPr bwMode="auto">
          <a:xfrm>
            <a:off x="2790375" y="1335880"/>
            <a:ext cx="1229964" cy="500105"/>
            <a:chOff x="2026" y="1046"/>
            <a:chExt cx="746" cy="426"/>
          </a:xfrm>
        </p:grpSpPr>
        <p:sp>
          <p:nvSpPr>
            <p:cNvPr id="166" name="Text Box 7"/>
            <p:cNvSpPr txBox="1">
              <a:spLocks noChangeArrowheads="1"/>
            </p:cNvSpPr>
            <p:nvPr/>
          </p:nvSpPr>
          <p:spPr bwMode="auto">
            <a:xfrm>
              <a:off x="2124" y="1234"/>
              <a:ext cx="648" cy="238"/>
            </a:xfrm>
            <a:prstGeom prst="rect">
              <a:avLst/>
            </a:prstGeom>
            <a:solidFill>
              <a:srgbClr val="C0C0C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r">
                <a:lnSpc>
                  <a:spcPct val="80000"/>
                </a:lnSpc>
                <a:spcBef>
                  <a:spcPct val="20000"/>
                </a:spcBef>
                <a:buClr>
                  <a:srgbClr val="7889FB"/>
                </a:buClr>
              </a:pPr>
              <a:endParaRPr lang="zh-CN" altLang="en-US" sz="1000" dirty="0">
                <a:solidFill>
                  <a:schemeClr val="tx1"/>
                </a:solidFill>
                <a:cs typeface="Times New Roman" pitchFamily="18" charset="0"/>
              </a:endParaRPr>
            </a:p>
            <a:p>
              <a:pPr algn="r">
                <a:lnSpc>
                  <a:spcPct val="80000"/>
                </a:lnSpc>
                <a:spcBef>
                  <a:spcPct val="20000"/>
                </a:spcBef>
                <a:buClr>
                  <a:srgbClr val="7889FB"/>
                </a:buClr>
              </a:pPr>
              <a:r>
                <a:rPr lang="en-US" altLang="zh-CN" sz="1000" dirty="0" smtClean="0">
                  <a:solidFill>
                    <a:schemeClr val="tx1"/>
                  </a:solidFill>
                  <a:cs typeface="Times New Roman" pitchFamily="18" charset="0"/>
                </a:rPr>
                <a:t>Web Extension</a:t>
              </a:r>
              <a:endParaRPr lang="en-US" altLang="zh-CN" sz="1000" dirty="0">
                <a:solidFill>
                  <a:schemeClr val="tx1"/>
                </a:solidFill>
                <a:cs typeface="Times New Roman" pitchFamily="18" charset="0"/>
              </a:endParaRPr>
            </a:p>
          </p:txBody>
        </p:sp>
        <p:sp>
          <p:nvSpPr>
            <p:cNvPr id="167" name="Text Box 8"/>
            <p:cNvSpPr txBox="1">
              <a:spLocks noChangeArrowheads="1"/>
            </p:cNvSpPr>
            <p:nvPr/>
          </p:nvSpPr>
          <p:spPr bwMode="auto">
            <a:xfrm>
              <a:off x="2026" y="1046"/>
              <a:ext cx="576" cy="313"/>
            </a:xfrm>
            <a:prstGeom prst="rect">
              <a:avLst/>
            </a:prstGeom>
            <a:solidFill>
              <a:srgbClr val="C0C0C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smtClean="0">
                  <a:solidFill>
                    <a:schemeClr val="tx1"/>
                  </a:solidFill>
                  <a:cs typeface="Times New Roman" pitchFamily="18" charset="0"/>
                </a:rPr>
                <a:t>Oracle HTTP Server</a:t>
              </a:r>
              <a:endParaRPr lang="en-US" altLang="zh-CN" sz="1400" dirty="0">
                <a:solidFill>
                  <a:schemeClr val="tx1"/>
                </a:solidFill>
                <a:cs typeface="Times New Roman" pitchFamily="18" charset="0"/>
              </a:endParaRPr>
            </a:p>
          </p:txBody>
        </p:sp>
      </p:grpSp>
      <p:grpSp>
        <p:nvGrpSpPr>
          <p:cNvPr id="168" name="Group 9"/>
          <p:cNvGrpSpPr>
            <a:grpSpLocks/>
          </p:cNvGrpSpPr>
          <p:nvPr/>
        </p:nvGrpSpPr>
        <p:grpSpPr bwMode="auto">
          <a:xfrm>
            <a:off x="4690522" y="2338691"/>
            <a:ext cx="1496843" cy="377955"/>
            <a:chOff x="2581" y="2058"/>
            <a:chExt cx="908" cy="322"/>
          </a:xfrm>
        </p:grpSpPr>
        <p:sp>
          <p:nvSpPr>
            <p:cNvPr id="171" name="Text Box 12"/>
            <p:cNvSpPr txBox="1">
              <a:spLocks noChangeArrowheads="1"/>
            </p:cNvSpPr>
            <p:nvPr/>
          </p:nvSpPr>
          <p:spPr bwMode="auto">
            <a:xfrm>
              <a:off x="2581" y="2117"/>
              <a:ext cx="687" cy="263"/>
            </a:xfrm>
            <a:prstGeom prst="rect">
              <a:avLst/>
            </a:prstGeom>
            <a:solidFill>
              <a:srgbClr val="FFFF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200" dirty="0" smtClean="0">
                  <a:solidFill>
                    <a:schemeClr val="tx1"/>
                  </a:solidFill>
                  <a:cs typeface="Times New Roman" pitchFamily="18" charset="0"/>
                </a:rPr>
                <a:t>Gateway Server</a:t>
              </a:r>
              <a:endParaRPr lang="en-US" altLang="zh-CN" sz="1200" dirty="0">
                <a:solidFill>
                  <a:schemeClr val="tx1"/>
                </a:solidFill>
                <a:cs typeface="Times New Roman" pitchFamily="18" charset="0"/>
              </a:endParaRPr>
            </a:p>
          </p:txBody>
        </p:sp>
        <p:sp>
          <p:nvSpPr>
            <p:cNvPr id="174" name="Line 17"/>
            <p:cNvSpPr>
              <a:spLocks noChangeShapeType="1"/>
            </p:cNvSpPr>
            <p:nvPr/>
          </p:nvSpPr>
          <p:spPr bwMode="black">
            <a:xfrm flipV="1">
              <a:off x="3272" y="2058"/>
              <a:ext cx="217"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9" name="Rectangle 20"/>
          <p:cNvSpPr>
            <a:spLocks noChangeArrowheads="1"/>
          </p:cNvSpPr>
          <p:nvPr/>
        </p:nvSpPr>
        <p:spPr bwMode="auto">
          <a:xfrm>
            <a:off x="4483100" y="3014662"/>
            <a:ext cx="2594186" cy="1452563"/>
          </a:xfrm>
          <a:prstGeom prst="rect">
            <a:avLst/>
          </a:prstGeom>
          <a:solidFill>
            <a:srgbClr val="FFCCFF"/>
          </a:solidFill>
          <a:ln w="9525">
            <a:solidFill>
              <a:srgbClr val="000000"/>
            </a:solidFill>
            <a:miter lim="800000"/>
            <a:headEnd/>
            <a:tailEnd/>
          </a:ln>
        </p:spPr>
        <p:txBody>
          <a:bodyPr/>
          <a:lstStyle/>
          <a:p>
            <a:endParaRPr lang="zh-CN" altLang="en-US">
              <a:solidFill>
                <a:schemeClr val="tx1"/>
              </a:solidFill>
            </a:endParaRPr>
          </a:p>
        </p:txBody>
      </p:sp>
      <p:grpSp>
        <p:nvGrpSpPr>
          <p:cNvPr id="183" name="Group 24"/>
          <p:cNvGrpSpPr>
            <a:grpSpLocks/>
          </p:cNvGrpSpPr>
          <p:nvPr/>
        </p:nvGrpSpPr>
        <p:grpSpPr bwMode="auto">
          <a:xfrm>
            <a:off x="7787958" y="3115038"/>
            <a:ext cx="1187450" cy="1169778"/>
            <a:chOff x="3766" y="2141"/>
            <a:chExt cx="720" cy="996"/>
          </a:xfrm>
        </p:grpSpPr>
        <p:grpSp>
          <p:nvGrpSpPr>
            <p:cNvPr id="184" name="Group 25"/>
            <p:cNvGrpSpPr>
              <a:grpSpLocks/>
            </p:cNvGrpSpPr>
            <p:nvPr/>
          </p:nvGrpSpPr>
          <p:grpSpPr bwMode="auto">
            <a:xfrm>
              <a:off x="3766" y="2141"/>
              <a:ext cx="720" cy="686"/>
              <a:chOff x="8820" y="9396"/>
              <a:chExt cx="1800" cy="1716"/>
            </a:xfrm>
          </p:grpSpPr>
          <p:sp>
            <p:nvSpPr>
              <p:cNvPr id="186" name="Rectangle 26"/>
              <p:cNvSpPr>
                <a:spLocks noChangeArrowheads="1"/>
              </p:cNvSpPr>
              <p:nvPr/>
            </p:nvSpPr>
            <p:spPr bwMode="auto">
              <a:xfrm>
                <a:off x="8820" y="9396"/>
                <a:ext cx="1800" cy="1716"/>
              </a:xfrm>
              <a:prstGeom prst="rect">
                <a:avLst/>
              </a:prstGeom>
              <a:solidFill>
                <a:srgbClr val="FFFFFF"/>
              </a:solidFill>
              <a:ln w="9525">
                <a:solidFill>
                  <a:srgbClr val="000000"/>
                </a:solidFill>
                <a:miter lim="800000"/>
                <a:headEnd/>
                <a:tailEnd/>
              </a:ln>
            </p:spPr>
            <p:txBody>
              <a:bodyPr/>
              <a:lstStyle/>
              <a:p>
                <a:endParaRPr lang="zh-CN" altLang="en-US">
                  <a:solidFill>
                    <a:schemeClr val="tx1"/>
                  </a:solidFill>
                </a:endParaRPr>
              </a:p>
            </p:txBody>
          </p:sp>
          <p:grpSp>
            <p:nvGrpSpPr>
              <p:cNvPr id="187" name="Group 27"/>
              <p:cNvGrpSpPr>
                <a:grpSpLocks/>
              </p:cNvGrpSpPr>
              <p:nvPr/>
            </p:nvGrpSpPr>
            <p:grpSpPr bwMode="auto">
              <a:xfrm>
                <a:off x="9000" y="9552"/>
                <a:ext cx="1440" cy="1095"/>
                <a:chOff x="9360" y="7056"/>
                <a:chExt cx="1440" cy="1095"/>
              </a:xfrm>
            </p:grpSpPr>
            <p:sp>
              <p:nvSpPr>
                <p:cNvPr id="189" name="AutoShape 28"/>
                <p:cNvSpPr>
                  <a:spLocks noChangeArrowheads="1"/>
                </p:cNvSpPr>
                <p:nvPr/>
              </p:nvSpPr>
              <p:spPr bwMode="auto">
                <a:xfrm>
                  <a:off x="9360" y="7056"/>
                  <a:ext cx="1440" cy="1092"/>
                </a:xfrm>
                <a:prstGeom prst="can">
                  <a:avLst>
                    <a:gd name="adj" fmla="val 25000"/>
                  </a:avLst>
                </a:prstGeom>
                <a:solidFill>
                  <a:srgbClr val="FFFFFF"/>
                </a:solidFill>
                <a:ln w="9525">
                  <a:solidFill>
                    <a:srgbClr val="000000"/>
                  </a:solidFill>
                  <a:round/>
                  <a:headEnd/>
                  <a:tailEnd/>
                </a:ln>
              </p:spPr>
              <p:txBody>
                <a:bodyPr/>
                <a:lstStyle/>
                <a:p>
                  <a:endParaRPr lang="zh-CN" altLang="en-US">
                    <a:solidFill>
                      <a:schemeClr val="tx1"/>
                    </a:solidFill>
                  </a:endParaRPr>
                </a:p>
              </p:txBody>
            </p:sp>
            <p:sp>
              <p:nvSpPr>
                <p:cNvPr id="190" name="Text Box 29"/>
                <p:cNvSpPr txBox="1">
                  <a:spLocks noChangeArrowheads="1"/>
                </p:cNvSpPr>
                <p:nvPr/>
              </p:nvSpPr>
              <p:spPr bwMode="auto">
                <a:xfrm>
                  <a:off x="9360" y="7371"/>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400" dirty="0" smtClean="0">
                      <a:solidFill>
                        <a:schemeClr val="tx1"/>
                      </a:solidFill>
                      <a:cs typeface="Times New Roman" pitchFamily="18" charset="0"/>
                    </a:rPr>
                    <a:t>database2</a:t>
                  </a:r>
                  <a:endParaRPr lang="en-US" altLang="zh-CN" dirty="0">
                    <a:solidFill>
                      <a:schemeClr val="tx1"/>
                    </a:solidFill>
                    <a:cs typeface="Times New Roman" pitchFamily="18" charset="0"/>
                  </a:endParaRPr>
                </a:p>
              </p:txBody>
            </p:sp>
          </p:grpSp>
        </p:grpSp>
        <p:sp>
          <p:nvSpPr>
            <p:cNvPr id="185" name="Text Box 31"/>
            <p:cNvSpPr txBox="1">
              <a:spLocks noChangeArrowheads="1"/>
            </p:cNvSpPr>
            <p:nvPr/>
          </p:nvSpPr>
          <p:spPr bwMode="auto">
            <a:xfrm>
              <a:off x="3851" y="2950"/>
              <a:ext cx="55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200" dirty="0">
                  <a:solidFill>
                    <a:schemeClr val="tx1"/>
                  </a:solidFill>
                  <a:cs typeface="Times New Roman" pitchFamily="18" charset="0"/>
                </a:rPr>
                <a:t>Machine </a:t>
              </a:r>
              <a:r>
                <a:rPr lang="en-US" altLang="zh-CN" sz="1200" dirty="0" smtClean="0">
                  <a:solidFill>
                    <a:schemeClr val="tx1"/>
                  </a:solidFill>
                  <a:cs typeface="Times New Roman" pitchFamily="18" charset="0"/>
                </a:rPr>
                <a:t>8</a:t>
              </a:r>
              <a:endParaRPr lang="en-US" altLang="zh-CN" dirty="0">
                <a:solidFill>
                  <a:schemeClr val="tx1"/>
                </a:solidFill>
                <a:cs typeface="Times New Roman" pitchFamily="18" charset="0"/>
              </a:endParaRPr>
            </a:p>
          </p:txBody>
        </p:sp>
      </p:grpSp>
      <p:sp>
        <p:nvSpPr>
          <p:cNvPr id="191" name="Line 32"/>
          <p:cNvSpPr>
            <a:spLocks noChangeShapeType="1"/>
          </p:cNvSpPr>
          <p:nvPr/>
        </p:nvSpPr>
        <p:spPr bwMode="auto">
          <a:xfrm flipV="1">
            <a:off x="5524501" y="3014661"/>
            <a:ext cx="2030087" cy="107394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2" name="Line 33"/>
          <p:cNvSpPr>
            <a:spLocks noChangeShapeType="1"/>
          </p:cNvSpPr>
          <p:nvPr/>
        </p:nvSpPr>
        <p:spPr bwMode="auto">
          <a:xfrm>
            <a:off x="6956418" y="1792257"/>
            <a:ext cx="598170" cy="9771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3" name="Line 34"/>
          <p:cNvSpPr>
            <a:spLocks noChangeShapeType="1"/>
          </p:cNvSpPr>
          <p:nvPr/>
        </p:nvSpPr>
        <p:spPr bwMode="auto">
          <a:xfrm flipV="1">
            <a:off x="2111375" y="1519604"/>
            <a:ext cx="679000" cy="93486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 name="Line 35"/>
          <p:cNvSpPr>
            <a:spLocks noChangeShapeType="1"/>
          </p:cNvSpPr>
          <p:nvPr/>
        </p:nvSpPr>
        <p:spPr bwMode="auto">
          <a:xfrm>
            <a:off x="2257426" y="2562294"/>
            <a:ext cx="579205" cy="82184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6" name="Group 37"/>
          <p:cNvGrpSpPr>
            <a:grpSpLocks/>
          </p:cNvGrpSpPr>
          <p:nvPr/>
        </p:nvGrpSpPr>
        <p:grpSpPr bwMode="auto">
          <a:xfrm>
            <a:off x="250826" y="1433513"/>
            <a:ext cx="917575" cy="850106"/>
            <a:chOff x="643" y="1183"/>
            <a:chExt cx="556" cy="724"/>
          </a:xfrm>
        </p:grpSpPr>
        <p:sp>
          <p:nvSpPr>
            <p:cNvPr id="197" name="Text Box 38"/>
            <p:cNvSpPr txBox="1">
              <a:spLocks noChangeArrowheads="1"/>
            </p:cNvSpPr>
            <p:nvPr/>
          </p:nvSpPr>
          <p:spPr bwMode="auto">
            <a:xfrm>
              <a:off x="643" y="1183"/>
              <a:ext cx="432" cy="375"/>
            </a:xfrm>
            <a:prstGeom prst="rect">
              <a:avLst/>
            </a:prstGeom>
            <a:solidFill>
              <a:srgbClr val="FFCC0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000">
                  <a:solidFill>
                    <a:schemeClr val="tx1"/>
                  </a:solidFill>
                  <a:cs typeface="Times New Roman" pitchFamily="18" charset="0"/>
                </a:rPr>
                <a:t>Client</a:t>
              </a:r>
            </a:p>
            <a:p>
              <a:pPr>
                <a:lnSpc>
                  <a:spcPct val="80000"/>
                </a:lnSpc>
                <a:spcBef>
                  <a:spcPct val="20000"/>
                </a:spcBef>
                <a:buClr>
                  <a:srgbClr val="7889FB"/>
                </a:buClr>
              </a:pPr>
              <a:r>
                <a:rPr lang="en-US" altLang="zh-CN" sz="1000">
                  <a:solidFill>
                    <a:schemeClr val="tx1"/>
                  </a:solidFill>
                  <a:cs typeface="Times New Roman" pitchFamily="18" charset="0"/>
                </a:rPr>
                <a:t>(</a:t>
              </a:r>
              <a:r>
                <a:rPr lang="zh-CN" altLang="en-US" sz="1000">
                  <a:solidFill>
                    <a:schemeClr val="tx1"/>
                  </a:solidFill>
                  <a:cs typeface="Times New Roman" pitchFamily="18" charset="0"/>
                </a:rPr>
                <a:t>浏览器</a:t>
              </a:r>
              <a:r>
                <a:rPr lang="en-US" altLang="zh-CN" sz="1000">
                  <a:solidFill>
                    <a:schemeClr val="tx1"/>
                  </a:solidFill>
                  <a:cs typeface="Times New Roman" pitchFamily="18" charset="0"/>
                </a:rPr>
                <a:t>)</a:t>
              </a:r>
              <a:endParaRPr lang="en-US" altLang="zh-CN" sz="1400">
                <a:solidFill>
                  <a:schemeClr val="tx1"/>
                </a:solidFill>
                <a:cs typeface="Times New Roman" pitchFamily="18" charset="0"/>
              </a:endParaRPr>
            </a:p>
          </p:txBody>
        </p:sp>
        <p:sp>
          <p:nvSpPr>
            <p:cNvPr id="198" name="Line 39"/>
            <p:cNvSpPr>
              <a:spLocks noChangeShapeType="1"/>
            </p:cNvSpPr>
            <p:nvPr/>
          </p:nvSpPr>
          <p:spPr bwMode="auto">
            <a:xfrm>
              <a:off x="1057" y="1558"/>
              <a:ext cx="142" cy="34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9" name="Group 40"/>
          <p:cNvGrpSpPr>
            <a:grpSpLocks/>
          </p:cNvGrpSpPr>
          <p:nvPr/>
        </p:nvGrpSpPr>
        <p:grpSpPr bwMode="auto">
          <a:xfrm>
            <a:off x="7724458" y="1472803"/>
            <a:ext cx="1185862" cy="804963"/>
            <a:chOff x="11679" y="5077"/>
            <a:chExt cx="1800" cy="1716"/>
          </a:xfrm>
        </p:grpSpPr>
        <p:sp>
          <p:nvSpPr>
            <p:cNvPr id="200" name="Rectangle 41"/>
            <p:cNvSpPr>
              <a:spLocks noChangeArrowheads="1"/>
            </p:cNvSpPr>
            <p:nvPr/>
          </p:nvSpPr>
          <p:spPr bwMode="auto">
            <a:xfrm>
              <a:off x="11679" y="5077"/>
              <a:ext cx="1800" cy="1716"/>
            </a:xfrm>
            <a:prstGeom prst="rect">
              <a:avLst/>
            </a:prstGeom>
            <a:solidFill>
              <a:srgbClr val="FFFFFF"/>
            </a:solidFill>
            <a:ln w="9525">
              <a:solidFill>
                <a:srgbClr val="000000"/>
              </a:solidFill>
              <a:miter lim="800000"/>
              <a:headEnd/>
              <a:tailEnd/>
            </a:ln>
          </p:spPr>
          <p:txBody>
            <a:bodyPr/>
            <a:lstStyle/>
            <a:p>
              <a:endParaRPr lang="zh-CN" altLang="en-US">
                <a:solidFill>
                  <a:schemeClr val="tx1"/>
                </a:solidFill>
              </a:endParaRPr>
            </a:p>
          </p:txBody>
        </p:sp>
        <p:grpSp>
          <p:nvGrpSpPr>
            <p:cNvPr id="201" name="Group 42"/>
            <p:cNvGrpSpPr>
              <a:grpSpLocks/>
            </p:cNvGrpSpPr>
            <p:nvPr/>
          </p:nvGrpSpPr>
          <p:grpSpPr bwMode="auto">
            <a:xfrm>
              <a:off x="11792" y="5304"/>
              <a:ext cx="1440" cy="1234"/>
              <a:chOff x="12152" y="2808"/>
              <a:chExt cx="1440" cy="1234"/>
            </a:xfrm>
          </p:grpSpPr>
          <p:sp>
            <p:nvSpPr>
              <p:cNvPr id="203" name="AutoShape 43"/>
              <p:cNvSpPr>
                <a:spLocks noChangeArrowheads="1"/>
              </p:cNvSpPr>
              <p:nvPr/>
            </p:nvSpPr>
            <p:spPr bwMode="auto">
              <a:xfrm>
                <a:off x="12152" y="2808"/>
                <a:ext cx="1440" cy="1092"/>
              </a:xfrm>
              <a:prstGeom prst="can">
                <a:avLst>
                  <a:gd name="adj" fmla="val 25000"/>
                </a:avLst>
              </a:prstGeom>
              <a:solidFill>
                <a:srgbClr val="FFFFFF"/>
              </a:solidFill>
              <a:ln w="9525">
                <a:solidFill>
                  <a:srgbClr val="000000"/>
                </a:solidFill>
                <a:round/>
                <a:headEnd/>
                <a:tailEnd/>
              </a:ln>
            </p:spPr>
            <p:txBody>
              <a:bodyPr/>
              <a:lstStyle/>
              <a:p>
                <a:endParaRPr lang="zh-CN" altLang="en-US">
                  <a:solidFill>
                    <a:schemeClr val="tx1"/>
                  </a:solidFill>
                </a:endParaRPr>
              </a:p>
            </p:txBody>
          </p:sp>
          <p:sp>
            <p:nvSpPr>
              <p:cNvPr id="204" name="Text Box 44"/>
              <p:cNvSpPr txBox="1">
                <a:spLocks noChangeArrowheads="1"/>
              </p:cNvSpPr>
              <p:nvPr/>
            </p:nvSpPr>
            <p:spPr bwMode="auto">
              <a:xfrm>
                <a:off x="12152" y="326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400" dirty="0" smtClean="0">
                    <a:solidFill>
                      <a:schemeClr val="tx1"/>
                    </a:solidFill>
                    <a:cs typeface="Times New Roman" pitchFamily="18" charset="0"/>
                  </a:rPr>
                  <a:t>database1</a:t>
                </a:r>
                <a:endParaRPr lang="en-US" altLang="zh-CN" dirty="0">
                  <a:solidFill>
                    <a:schemeClr val="tx1"/>
                  </a:solidFill>
                  <a:cs typeface="Times New Roman" pitchFamily="18" charset="0"/>
                </a:endParaRPr>
              </a:p>
            </p:txBody>
          </p:sp>
        </p:grpSp>
      </p:grpSp>
      <p:sp>
        <p:nvSpPr>
          <p:cNvPr id="205" name="Text Box 46"/>
          <p:cNvSpPr txBox="1">
            <a:spLocks noChangeArrowheads="1"/>
          </p:cNvSpPr>
          <p:nvPr/>
        </p:nvSpPr>
        <p:spPr bwMode="auto">
          <a:xfrm>
            <a:off x="5927725" y="3167063"/>
            <a:ext cx="90963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endParaRPr lang="en-US" altLang="zh-CN">
              <a:solidFill>
                <a:schemeClr val="tx1"/>
              </a:solidFill>
              <a:cs typeface="Times New Roman" pitchFamily="18" charset="0"/>
            </a:endParaRPr>
          </a:p>
        </p:txBody>
      </p:sp>
      <p:grpSp>
        <p:nvGrpSpPr>
          <p:cNvPr id="206" name="Group 47"/>
          <p:cNvGrpSpPr>
            <a:grpSpLocks/>
          </p:cNvGrpSpPr>
          <p:nvPr/>
        </p:nvGrpSpPr>
        <p:grpSpPr bwMode="auto">
          <a:xfrm>
            <a:off x="8273680" y="2239625"/>
            <a:ext cx="0" cy="851297"/>
            <a:chOff x="4498" y="2654"/>
            <a:chExt cx="248" cy="726"/>
          </a:xfrm>
        </p:grpSpPr>
        <p:sp>
          <p:nvSpPr>
            <p:cNvPr id="207" name="Line 48"/>
            <p:cNvSpPr>
              <a:spLocks noChangeShapeType="1"/>
            </p:cNvSpPr>
            <p:nvPr/>
          </p:nvSpPr>
          <p:spPr bwMode="black">
            <a:xfrm flipH="1">
              <a:off x="4591" y="2654"/>
              <a:ext cx="0" cy="72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 name="Text Box 49"/>
            <p:cNvSpPr txBox="1">
              <a:spLocks noChangeArrowheads="1"/>
            </p:cNvSpPr>
            <p:nvPr/>
          </p:nvSpPr>
          <p:spPr bwMode="auto">
            <a:xfrm>
              <a:off x="4498" y="3026"/>
              <a:ext cx="2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900">
                  <a:solidFill>
                    <a:schemeClr val="tx1"/>
                  </a:solidFill>
                  <a:cs typeface="Times New Roman" pitchFamily="18" charset="0"/>
                </a:rPr>
                <a:t>HA</a:t>
              </a:r>
              <a:endParaRPr lang="en-US" altLang="zh-CN" sz="1400">
                <a:solidFill>
                  <a:schemeClr val="tx1"/>
                </a:solidFill>
                <a:cs typeface="Times New Roman" pitchFamily="18" charset="0"/>
              </a:endParaRPr>
            </a:p>
          </p:txBody>
        </p:sp>
      </p:grpSp>
      <p:grpSp>
        <p:nvGrpSpPr>
          <p:cNvPr id="209" name="Group 50"/>
          <p:cNvGrpSpPr>
            <a:grpSpLocks/>
          </p:cNvGrpSpPr>
          <p:nvPr/>
        </p:nvGrpSpPr>
        <p:grpSpPr bwMode="auto">
          <a:xfrm>
            <a:off x="5495268" y="3097846"/>
            <a:ext cx="1423987" cy="1325165"/>
            <a:chOff x="3016" y="2547"/>
            <a:chExt cx="864" cy="1130"/>
          </a:xfrm>
        </p:grpSpPr>
        <p:sp>
          <p:nvSpPr>
            <p:cNvPr id="210" name="Text Box 51"/>
            <p:cNvSpPr txBox="1">
              <a:spLocks noChangeArrowheads="1"/>
            </p:cNvSpPr>
            <p:nvPr/>
          </p:nvSpPr>
          <p:spPr bwMode="auto">
            <a:xfrm>
              <a:off x="3016" y="2547"/>
              <a:ext cx="864" cy="1130"/>
            </a:xfrm>
            <a:prstGeom prst="rect">
              <a:avLst/>
            </a:prstGeom>
            <a:solidFill>
              <a:srgbClr val="99FF66"/>
            </a:solidFill>
            <a:ln w="9525">
              <a:solidFill>
                <a:srgbClr val="000000"/>
              </a:solidFill>
              <a:prstDash val="dash"/>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20000"/>
                </a:spcBef>
                <a:buClr>
                  <a:srgbClr val="7889FB"/>
                </a:buClr>
              </a:pPr>
              <a:endParaRPr lang="zh-CN" altLang="en-US" sz="1400">
                <a:solidFill>
                  <a:schemeClr val="tx1"/>
                </a:solidFill>
                <a:cs typeface="Times New Roman" pitchFamily="18" charset="0"/>
              </a:endParaRPr>
            </a:p>
          </p:txBody>
        </p:sp>
        <p:sp>
          <p:nvSpPr>
            <p:cNvPr id="211" name="Text Box 52"/>
            <p:cNvSpPr txBox="1">
              <a:spLocks noChangeArrowheads="1"/>
            </p:cNvSpPr>
            <p:nvPr/>
          </p:nvSpPr>
          <p:spPr bwMode="auto">
            <a:xfrm>
              <a:off x="3068" y="3309"/>
              <a:ext cx="75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400" dirty="0" err="1" smtClean="0">
                  <a:solidFill>
                    <a:schemeClr val="tx1"/>
                  </a:solidFill>
                  <a:cs typeface="Times New Roman" pitchFamily="18" charset="0"/>
                </a:rPr>
                <a:t>EnterPrise</a:t>
              </a:r>
              <a:r>
                <a:rPr lang="en-US" altLang="zh-CN" sz="1400" dirty="0" smtClean="0">
                  <a:solidFill>
                    <a:schemeClr val="tx1"/>
                  </a:solidFill>
                  <a:cs typeface="Times New Roman" pitchFamily="18" charset="0"/>
                </a:rPr>
                <a:t> </a:t>
              </a:r>
              <a:r>
                <a:rPr lang="en-US" altLang="zh-CN" sz="1400" dirty="0">
                  <a:solidFill>
                    <a:schemeClr val="tx1"/>
                  </a:solidFill>
                  <a:cs typeface="Times New Roman" pitchFamily="18" charset="0"/>
                </a:rPr>
                <a:t>Server</a:t>
              </a:r>
            </a:p>
          </p:txBody>
        </p:sp>
        <p:grpSp>
          <p:nvGrpSpPr>
            <p:cNvPr id="213" name="Group 54"/>
            <p:cNvGrpSpPr>
              <a:grpSpLocks/>
            </p:cNvGrpSpPr>
            <p:nvPr/>
          </p:nvGrpSpPr>
          <p:grpSpPr bwMode="auto">
            <a:xfrm>
              <a:off x="3127" y="2773"/>
              <a:ext cx="600" cy="363"/>
              <a:chOff x="2812" y="301"/>
              <a:chExt cx="600" cy="363"/>
            </a:xfrm>
          </p:grpSpPr>
          <p:sp>
            <p:nvSpPr>
              <p:cNvPr id="215" name="Text Box 55"/>
              <p:cNvSpPr txBox="1">
                <a:spLocks noChangeArrowheads="1"/>
              </p:cNvSpPr>
              <p:nvPr/>
            </p:nvSpPr>
            <p:spPr bwMode="auto">
              <a:xfrm>
                <a:off x="2812" y="301"/>
                <a:ext cx="504" cy="267"/>
              </a:xfrm>
              <a:prstGeom prst="rect">
                <a:avLst/>
              </a:prstGeom>
              <a:solidFill>
                <a:srgbClr val="6666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a:solidFill>
                      <a:schemeClr val="tx1"/>
                    </a:solidFill>
                    <a:cs typeface="Times New Roman" pitchFamily="18" charset="0"/>
                  </a:rPr>
                  <a:t>Siebel Server</a:t>
                </a:r>
              </a:p>
            </p:txBody>
          </p:sp>
          <p:sp>
            <p:nvSpPr>
              <p:cNvPr id="216" name="Text Box 56"/>
              <p:cNvSpPr txBox="1">
                <a:spLocks noChangeArrowheads="1"/>
              </p:cNvSpPr>
              <p:nvPr/>
            </p:nvSpPr>
            <p:spPr bwMode="auto">
              <a:xfrm>
                <a:off x="2908" y="397"/>
                <a:ext cx="504" cy="267"/>
              </a:xfrm>
              <a:prstGeom prst="rect">
                <a:avLst/>
              </a:prstGeom>
              <a:solidFill>
                <a:srgbClr val="6666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smtClean="0">
                    <a:solidFill>
                      <a:schemeClr val="tx1"/>
                    </a:solidFill>
                    <a:cs typeface="Times New Roman" pitchFamily="18" charset="0"/>
                  </a:rPr>
                  <a:t>Siebel Server</a:t>
                </a:r>
                <a:endParaRPr lang="en-US" altLang="zh-CN" sz="1000" dirty="0">
                  <a:solidFill>
                    <a:schemeClr val="tx1"/>
                  </a:solidFill>
                  <a:cs typeface="Times New Roman" pitchFamily="18" charset="0"/>
                </a:endParaRPr>
              </a:p>
            </p:txBody>
          </p:sp>
        </p:grpSp>
      </p:grpSp>
      <p:sp>
        <p:nvSpPr>
          <p:cNvPr id="217" name="Line 58"/>
          <p:cNvSpPr>
            <a:spLocks noChangeShapeType="1"/>
          </p:cNvSpPr>
          <p:nvPr/>
        </p:nvSpPr>
        <p:spPr bwMode="black">
          <a:xfrm>
            <a:off x="5844130" y="2550376"/>
            <a:ext cx="343010" cy="5488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 name="Line 59"/>
          <p:cNvSpPr>
            <a:spLocks noChangeShapeType="1"/>
          </p:cNvSpPr>
          <p:nvPr/>
        </p:nvSpPr>
        <p:spPr bwMode="auto">
          <a:xfrm>
            <a:off x="4020340" y="1703328"/>
            <a:ext cx="646911" cy="751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 name="Line 61"/>
          <p:cNvSpPr>
            <a:spLocks noChangeShapeType="1"/>
          </p:cNvSpPr>
          <p:nvPr/>
        </p:nvSpPr>
        <p:spPr bwMode="auto">
          <a:xfrm flipV="1">
            <a:off x="3905017" y="2512814"/>
            <a:ext cx="785504" cy="12387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1" name="Text Box 64"/>
          <p:cNvSpPr txBox="1">
            <a:spLocks noChangeArrowheads="1"/>
          </p:cNvSpPr>
          <p:nvPr/>
        </p:nvSpPr>
        <p:spPr bwMode="black">
          <a:xfrm>
            <a:off x="6956418" y="4241006"/>
            <a:ext cx="798513"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50000"/>
              </a:spcBef>
              <a:buClr>
                <a:srgbClr val="7889FB"/>
              </a:buClr>
            </a:pPr>
            <a:r>
              <a:rPr lang="zh-CN" altLang="en-US" sz="1400" dirty="0">
                <a:solidFill>
                  <a:schemeClr val="tx1"/>
                </a:solidFill>
                <a:cs typeface="Times New Roman" pitchFamily="18" charset="0"/>
              </a:rPr>
              <a:t>防火墙</a:t>
            </a:r>
          </a:p>
        </p:txBody>
      </p:sp>
      <p:sp>
        <p:nvSpPr>
          <p:cNvPr id="222" name="Text Box 65"/>
          <p:cNvSpPr txBox="1">
            <a:spLocks noChangeArrowheads="1"/>
          </p:cNvSpPr>
          <p:nvPr/>
        </p:nvSpPr>
        <p:spPr bwMode="auto">
          <a:xfrm>
            <a:off x="1192214" y="2256235"/>
            <a:ext cx="1038224" cy="513159"/>
          </a:xfrm>
          <a:prstGeom prst="rect">
            <a:avLst/>
          </a:prstGeom>
          <a:solidFill>
            <a:srgbClr val="FFFF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tabLst/>
            </a:pPr>
            <a:r>
              <a:rPr kumimoji="0" lang="zh-CN" altLang="en-US" sz="1000" b="0" dirty="0">
                <a:solidFill>
                  <a:schemeClr val="tx1"/>
                </a:solidFill>
                <a:latin typeface="Calibri" pitchFamily="34" charset="0"/>
                <a:ea typeface="宋体" pitchFamily="2" charset="-122"/>
              </a:rPr>
              <a:t>负载均衡服</a:t>
            </a:r>
            <a:r>
              <a:rPr kumimoji="0" lang="zh-CN" altLang="en-US" sz="1000" b="0" dirty="0" smtClean="0">
                <a:solidFill>
                  <a:schemeClr val="tx1"/>
                </a:solidFill>
                <a:latin typeface="Calibri" pitchFamily="34" charset="0"/>
                <a:ea typeface="宋体" pitchFamily="2" charset="-122"/>
              </a:rPr>
              <a:t>务</a:t>
            </a:r>
            <a:r>
              <a:rPr kumimoji="0" lang="en-US" altLang="zh-CN" sz="1000" b="0" dirty="0" err="1" smtClean="0">
                <a:solidFill>
                  <a:schemeClr val="tx1"/>
                </a:solidFill>
                <a:latin typeface="Calibri" pitchFamily="34" charset="0"/>
                <a:ea typeface="宋体" pitchFamily="2" charset="-122"/>
              </a:rPr>
              <a:t>Nginx</a:t>
            </a:r>
            <a:r>
              <a:rPr lang="en-US" altLang="zh-CN" sz="1000" dirty="0" smtClean="0">
                <a:solidFill>
                  <a:schemeClr val="tx1"/>
                </a:solidFill>
              </a:rPr>
              <a:t>/LVS/HA proxy</a:t>
            </a:r>
            <a:endParaRPr kumimoji="0" lang="zh-CN" altLang="en-US" sz="1000" b="0" dirty="0">
              <a:solidFill>
                <a:schemeClr val="tx1"/>
              </a:solidFill>
              <a:latin typeface="Calibri" pitchFamily="34" charset="0"/>
              <a:ea typeface="宋体" pitchFamily="2" charset="-122"/>
            </a:endParaRPr>
          </a:p>
        </p:txBody>
      </p:sp>
      <p:sp>
        <p:nvSpPr>
          <p:cNvPr id="223" name="Text Box 66"/>
          <p:cNvSpPr txBox="1">
            <a:spLocks noChangeArrowheads="1"/>
          </p:cNvSpPr>
          <p:nvPr/>
        </p:nvSpPr>
        <p:spPr bwMode="auto">
          <a:xfrm>
            <a:off x="1192214" y="3163491"/>
            <a:ext cx="1038224" cy="513159"/>
          </a:xfrm>
          <a:prstGeom prst="rect">
            <a:avLst/>
          </a:prstGeom>
          <a:solidFill>
            <a:srgbClr val="FFFF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tabLst/>
            </a:pPr>
            <a:r>
              <a:rPr kumimoji="0" lang="zh-CN" altLang="en-US" sz="1000" b="0" dirty="0">
                <a:solidFill>
                  <a:schemeClr val="tx1"/>
                </a:solidFill>
                <a:latin typeface="Calibri" pitchFamily="34" charset="0"/>
                <a:ea typeface="宋体" pitchFamily="2" charset="-122"/>
              </a:rPr>
              <a:t>负载均衡服</a:t>
            </a:r>
            <a:r>
              <a:rPr kumimoji="0" lang="zh-CN" altLang="en-US" sz="1000" b="0" dirty="0" smtClean="0">
                <a:solidFill>
                  <a:schemeClr val="tx1"/>
                </a:solidFill>
                <a:latin typeface="Calibri" pitchFamily="34" charset="0"/>
                <a:ea typeface="宋体" pitchFamily="2" charset="-122"/>
              </a:rPr>
              <a:t>务</a:t>
            </a:r>
            <a:endParaRPr kumimoji="0" lang="en-US" altLang="zh-CN" sz="1000" b="0" dirty="0">
              <a:solidFill>
                <a:schemeClr val="tx1"/>
              </a:solidFill>
              <a:latin typeface="Calibri" pitchFamily="34" charset="0"/>
              <a:ea typeface="宋体" pitchFamily="2" charset="-122"/>
            </a:endParaRPr>
          </a:p>
          <a:p>
            <a:pPr>
              <a:tabLst/>
            </a:pPr>
            <a:r>
              <a:rPr kumimoji="0" lang="en-US" altLang="zh-CN" sz="1000" b="0" dirty="0" err="1">
                <a:solidFill>
                  <a:schemeClr val="tx1"/>
                </a:solidFill>
                <a:latin typeface="Calibri" pitchFamily="34" charset="0"/>
                <a:ea typeface="宋体" pitchFamily="2" charset="-122"/>
              </a:rPr>
              <a:t>Nginx</a:t>
            </a:r>
            <a:r>
              <a:rPr lang="en-US" altLang="zh-CN" sz="1000" dirty="0">
                <a:solidFill>
                  <a:schemeClr val="tx1"/>
                </a:solidFill>
              </a:rPr>
              <a:t>/LVS/HA proxy</a:t>
            </a:r>
            <a:endParaRPr kumimoji="0" lang="zh-CN" altLang="en-US" sz="1000" b="0" dirty="0">
              <a:solidFill>
                <a:schemeClr val="tx1"/>
              </a:solidFill>
              <a:latin typeface="Calibri" pitchFamily="34" charset="0"/>
              <a:ea typeface="宋体" pitchFamily="2" charset="-122"/>
            </a:endParaRPr>
          </a:p>
        </p:txBody>
      </p:sp>
      <p:sp>
        <p:nvSpPr>
          <p:cNvPr id="224" name="Line 67"/>
          <p:cNvSpPr>
            <a:spLocks noChangeShapeType="1"/>
          </p:cNvSpPr>
          <p:nvPr/>
        </p:nvSpPr>
        <p:spPr bwMode="black">
          <a:xfrm flipH="1">
            <a:off x="1673225" y="2776538"/>
            <a:ext cx="0" cy="36909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 name="Text Box 68"/>
          <p:cNvSpPr txBox="1">
            <a:spLocks noChangeArrowheads="1"/>
          </p:cNvSpPr>
          <p:nvPr/>
        </p:nvSpPr>
        <p:spPr bwMode="auto">
          <a:xfrm>
            <a:off x="1682750" y="2890838"/>
            <a:ext cx="407988" cy="1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900">
                <a:solidFill>
                  <a:schemeClr val="tx1"/>
                </a:solidFill>
                <a:cs typeface="Times New Roman" pitchFamily="18" charset="0"/>
              </a:rPr>
              <a:t>HA</a:t>
            </a:r>
            <a:endParaRPr lang="en-US" altLang="zh-CN" sz="1400">
              <a:solidFill>
                <a:schemeClr val="tx1"/>
              </a:solidFill>
              <a:cs typeface="Times New Roman" pitchFamily="18" charset="0"/>
            </a:endParaRPr>
          </a:p>
        </p:txBody>
      </p:sp>
      <p:sp>
        <p:nvSpPr>
          <p:cNvPr id="226" name="Text Box 69"/>
          <p:cNvSpPr txBox="1">
            <a:spLocks noChangeArrowheads="1"/>
          </p:cNvSpPr>
          <p:nvPr/>
        </p:nvSpPr>
        <p:spPr bwMode="auto">
          <a:xfrm>
            <a:off x="1189039" y="2030017"/>
            <a:ext cx="1068387"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1</a:t>
            </a:r>
            <a:endParaRPr lang="en-US" altLang="zh-CN" dirty="0">
              <a:solidFill>
                <a:schemeClr val="tx1"/>
              </a:solidFill>
              <a:cs typeface="Times New Roman" pitchFamily="18" charset="0"/>
            </a:endParaRPr>
          </a:p>
        </p:txBody>
      </p:sp>
      <p:sp>
        <p:nvSpPr>
          <p:cNvPr id="227" name="Text Box 70"/>
          <p:cNvSpPr txBox="1">
            <a:spLocks noChangeArrowheads="1"/>
          </p:cNvSpPr>
          <p:nvPr/>
        </p:nvSpPr>
        <p:spPr bwMode="auto">
          <a:xfrm>
            <a:off x="1163638" y="3900928"/>
            <a:ext cx="1066800" cy="32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a:solidFill>
                  <a:schemeClr val="tx1"/>
                </a:solidFill>
                <a:cs typeface="Times New Roman" pitchFamily="18" charset="0"/>
              </a:rPr>
              <a:t>Machine 2</a:t>
            </a:r>
            <a:endParaRPr lang="en-US" altLang="zh-CN">
              <a:solidFill>
                <a:schemeClr val="tx1"/>
              </a:solidFill>
              <a:cs typeface="Times New Roman" pitchFamily="18" charset="0"/>
            </a:endParaRPr>
          </a:p>
        </p:txBody>
      </p:sp>
      <p:grpSp>
        <p:nvGrpSpPr>
          <p:cNvPr id="228" name="Group 62"/>
          <p:cNvGrpSpPr>
            <a:grpSpLocks/>
          </p:cNvGrpSpPr>
          <p:nvPr/>
        </p:nvGrpSpPr>
        <p:grpSpPr bwMode="auto">
          <a:xfrm>
            <a:off x="569914" y="1206104"/>
            <a:ext cx="796925" cy="3376781"/>
            <a:chOff x="668" y="859"/>
            <a:chExt cx="484" cy="2878"/>
          </a:xfrm>
        </p:grpSpPr>
        <p:sp>
          <p:nvSpPr>
            <p:cNvPr id="229" name="Rectangle 63"/>
            <p:cNvSpPr>
              <a:spLocks noChangeArrowheads="1"/>
            </p:cNvSpPr>
            <p:nvPr/>
          </p:nvSpPr>
          <p:spPr bwMode="black">
            <a:xfrm>
              <a:off x="941" y="859"/>
              <a:ext cx="56" cy="2606"/>
            </a:xfrm>
            <a:prstGeom prst="rect">
              <a:avLst/>
            </a:prstGeom>
            <a:solidFill>
              <a:srgbClr val="800000">
                <a:alpha val="7294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solidFill>
                  <a:schemeClr val="tx1"/>
                </a:solidFill>
              </a:endParaRPr>
            </a:p>
          </p:txBody>
        </p:sp>
        <p:sp>
          <p:nvSpPr>
            <p:cNvPr id="230" name="Text Box 64"/>
            <p:cNvSpPr txBox="1">
              <a:spLocks noChangeArrowheads="1"/>
            </p:cNvSpPr>
            <p:nvPr/>
          </p:nvSpPr>
          <p:spPr bwMode="black">
            <a:xfrm>
              <a:off x="668" y="3511"/>
              <a:ext cx="4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50000"/>
                </a:spcBef>
                <a:buClr>
                  <a:srgbClr val="7889FB"/>
                </a:buClr>
              </a:pPr>
              <a:r>
                <a:rPr lang="zh-CN" altLang="en-US" sz="1400">
                  <a:solidFill>
                    <a:schemeClr val="tx1"/>
                  </a:solidFill>
                  <a:cs typeface="Times New Roman" pitchFamily="18" charset="0"/>
                </a:rPr>
                <a:t>防火墙</a:t>
              </a:r>
            </a:p>
          </p:txBody>
        </p:sp>
      </p:grpSp>
      <p:cxnSp>
        <p:nvCxnSpPr>
          <p:cNvPr id="231" name="直接连接符 35"/>
          <p:cNvCxnSpPr>
            <a:cxnSpLocks noChangeShapeType="1"/>
            <a:stCxn id="224" idx="1"/>
            <a:endCxn id="224" idx="1"/>
          </p:cNvCxnSpPr>
          <p:nvPr/>
        </p:nvCxnSpPr>
        <p:spPr bwMode="auto">
          <a:xfrm>
            <a:off x="1673225" y="3145631"/>
            <a:ext cx="0" cy="0"/>
          </a:xfrm>
          <a:prstGeom prst="line">
            <a:avLst/>
          </a:prstGeom>
          <a:noFill/>
          <a:ln w="9525" algn="ctr">
            <a:solidFill>
              <a:schemeClr val="tx1"/>
            </a:solidFill>
            <a:prstDash val="sysDot"/>
            <a:round/>
            <a:headEnd/>
            <a:tailEnd/>
          </a:ln>
          <a:extLst>
            <a:ext uri="{909E8E84-426E-40DD-AFC4-6F175D3DCCD1}">
              <a14:hiddenFill xmlns:a14="http://schemas.microsoft.com/office/drawing/2010/main">
                <a:noFill/>
              </a14:hiddenFill>
            </a:ext>
          </a:extLst>
        </p:spPr>
      </p:cxnSp>
      <p:sp>
        <p:nvSpPr>
          <p:cNvPr id="232" name="TextBox 76"/>
          <p:cNvSpPr txBox="1">
            <a:spLocks noChangeArrowheads="1"/>
          </p:cNvSpPr>
          <p:nvPr/>
        </p:nvSpPr>
        <p:spPr bwMode="auto">
          <a:xfrm>
            <a:off x="7680326" y="1259682"/>
            <a:ext cx="8739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bg1"/>
                </a:solidFill>
                <a:latin typeface="Times New Roman" pitchFamily="18" charset="0"/>
                <a:ea typeface="宋体" charset="-122"/>
              </a:defRPr>
            </a:lvl1pPr>
            <a:lvl2pPr marL="742950" indent="-285750">
              <a:defRPr kumimoji="1" sz="2000" b="1">
                <a:solidFill>
                  <a:schemeClr val="bg1"/>
                </a:solidFill>
                <a:latin typeface="Times New Roman" pitchFamily="18" charset="0"/>
                <a:ea typeface="宋体" charset="-122"/>
              </a:defRPr>
            </a:lvl2pPr>
            <a:lvl3pPr marL="1143000" indent="-228600">
              <a:defRPr kumimoji="1" sz="2000" b="1">
                <a:solidFill>
                  <a:schemeClr val="bg1"/>
                </a:solidFill>
                <a:latin typeface="Times New Roman" pitchFamily="18" charset="0"/>
                <a:ea typeface="宋体" charset="-122"/>
              </a:defRPr>
            </a:lvl3pPr>
            <a:lvl4pPr marL="1600200" indent="-228600">
              <a:defRPr kumimoji="1" sz="2000" b="1">
                <a:solidFill>
                  <a:schemeClr val="bg1"/>
                </a:solidFill>
                <a:latin typeface="Times New Roman" pitchFamily="18" charset="0"/>
                <a:ea typeface="宋体" charset="-122"/>
              </a:defRPr>
            </a:lvl4pPr>
            <a:lvl5pPr marL="2057400" indent="-228600">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9pPr>
          </a:lstStyle>
          <a:p>
            <a:r>
              <a:rPr lang="en-US" altLang="zh-CN" sz="1200" dirty="0">
                <a:solidFill>
                  <a:schemeClr val="tx1"/>
                </a:solidFill>
              </a:rPr>
              <a:t>Machine </a:t>
            </a:r>
            <a:r>
              <a:rPr lang="en-US" altLang="zh-CN" sz="1200" dirty="0" smtClean="0">
                <a:solidFill>
                  <a:schemeClr val="tx1"/>
                </a:solidFill>
              </a:rPr>
              <a:t>7</a:t>
            </a:r>
            <a:endParaRPr lang="zh-CN" altLang="en-US" sz="1200" dirty="0">
              <a:solidFill>
                <a:schemeClr val="tx1"/>
              </a:solidFill>
            </a:endParaRPr>
          </a:p>
        </p:txBody>
      </p:sp>
      <p:grpSp>
        <p:nvGrpSpPr>
          <p:cNvPr id="233" name="Group 62"/>
          <p:cNvGrpSpPr>
            <a:grpSpLocks/>
          </p:cNvGrpSpPr>
          <p:nvPr/>
        </p:nvGrpSpPr>
        <p:grpSpPr bwMode="auto">
          <a:xfrm>
            <a:off x="1903642" y="1206104"/>
            <a:ext cx="796925" cy="3376781"/>
            <a:chOff x="668" y="859"/>
            <a:chExt cx="484" cy="2878"/>
          </a:xfrm>
        </p:grpSpPr>
        <p:sp>
          <p:nvSpPr>
            <p:cNvPr id="234" name="Rectangle 63"/>
            <p:cNvSpPr>
              <a:spLocks noChangeArrowheads="1"/>
            </p:cNvSpPr>
            <p:nvPr/>
          </p:nvSpPr>
          <p:spPr bwMode="black">
            <a:xfrm>
              <a:off x="941" y="859"/>
              <a:ext cx="56" cy="2606"/>
            </a:xfrm>
            <a:prstGeom prst="rect">
              <a:avLst/>
            </a:prstGeom>
            <a:solidFill>
              <a:srgbClr val="800000">
                <a:alpha val="72940"/>
              </a:srgbClr>
            </a:solidFill>
            <a:ln w="9525" algn="ctr">
              <a:solidFill>
                <a:schemeClr val="tx1"/>
              </a:solidFill>
              <a:prstDash val="sysDash"/>
              <a:miter lim="800000"/>
              <a:headEnd/>
              <a:tailEnd/>
            </a:ln>
          </p:spPr>
          <p:txBody>
            <a:bodyPr wrap="none" anchor="ctr"/>
            <a:lstStyle/>
            <a:p>
              <a:endParaRPr lang="zh-CN" altLang="en-US" b="0">
                <a:solidFill>
                  <a:schemeClr val="tx1"/>
                </a:solidFill>
              </a:endParaRPr>
            </a:p>
          </p:txBody>
        </p:sp>
        <p:sp>
          <p:nvSpPr>
            <p:cNvPr id="235" name="Text Box 64"/>
            <p:cNvSpPr txBox="1">
              <a:spLocks noChangeArrowheads="1"/>
            </p:cNvSpPr>
            <p:nvPr/>
          </p:nvSpPr>
          <p:spPr bwMode="black">
            <a:xfrm>
              <a:off x="668" y="3511"/>
              <a:ext cx="4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50000"/>
                </a:spcBef>
                <a:buClr>
                  <a:srgbClr val="7889FB"/>
                </a:buClr>
              </a:pPr>
              <a:r>
                <a:rPr lang="zh-CN" altLang="en-US" sz="1400">
                  <a:solidFill>
                    <a:schemeClr val="tx1"/>
                  </a:solidFill>
                  <a:cs typeface="Times New Roman" pitchFamily="18" charset="0"/>
                </a:rPr>
                <a:t>防火墙</a:t>
              </a:r>
            </a:p>
          </p:txBody>
        </p:sp>
      </p:grpSp>
      <p:sp>
        <p:nvSpPr>
          <p:cNvPr id="236" name="Rectangle 63"/>
          <p:cNvSpPr>
            <a:spLocks noChangeArrowheads="1"/>
          </p:cNvSpPr>
          <p:nvPr/>
        </p:nvSpPr>
        <p:spPr bwMode="black">
          <a:xfrm>
            <a:off x="7331068" y="1235869"/>
            <a:ext cx="92075" cy="3057525"/>
          </a:xfrm>
          <a:prstGeom prst="rect">
            <a:avLst/>
          </a:prstGeom>
          <a:solidFill>
            <a:srgbClr val="800000">
              <a:alpha val="72940"/>
            </a:srgbClr>
          </a:solidFill>
          <a:ln w="9525" algn="ctr">
            <a:solidFill>
              <a:schemeClr val="tx1"/>
            </a:solidFill>
            <a:prstDash val="sysDash"/>
            <a:miter lim="800000"/>
            <a:headEnd/>
            <a:tailEnd/>
          </a:ln>
        </p:spPr>
        <p:txBody>
          <a:bodyPr wrap="none" anchor="ctr"/>
          <a:lstStyle/>
          <a:p>
            <a:endParaRPr lang="zh-CN" altLang="en-US" b="0">
              <a:solidFill>
                <a:schemeClr val="tx1"/>
              </a:solidFill>
            </a:endParaRPr>
          </a:p>
        </p:txBody>
      </p:sp>
      <p:sp>
        <p:nvSpPr>
          <p:cNvPr id="237" name="TextBox 80"/>
          <p:cNvSpPr txBox="1">
            <a:spLocks noChangeArrowheads="1"/>
          </p:cNvSpPr>
          <p:nvPr/>
        </p:nvSpPr>
        <p:spPr bwMode="auto">
          <a:xfrm>
            <a:off x="1447800" y="4612482"/>
            <a:ext cx="17107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bg1"/>
                </a:solidFill>
                <a:latin typeface="Times New Roman" pitchFamily="18" charset="0"/>
                <a:ea typeface="宋体" charset="-122"/>
              </a:defRPr>
            </a:lvl1pPr>
            <a:lvl2pPr marL="742950" indent="-285750">
              <a:defRPr kumimoji="1" sz="2000" b="1">
                <a:solidFill>
                  <a:schemeClr val="bg1"/>
                </a:solidFill>
                <a:latin typeface="Times New Roman" pitchFamily="18" charset="0"/>
                <a:ea typeface="宋体" charset="-122"/>
              </a:defRPr>
            </a:lvl2pPr>
            <a:lvl3pPr marL="1143000" indent="-228600">
              <a:defRPr kumimoji="1" sz="2000" b="1">
                <a:solidFill>
                  <a:schemeClr val="bg1"/>
                </a:solidFill>
                <a:latin typeface="Times New Roman" pitchFamily="18" charset="0"/>
                <a:ea typeface="宋体" charset="-122"/>
              </a:defRPr>
            </a:lvl3pPr>
            <a:lvl4pPr marL="1600200" indent="-228600">
              <a:defRPr kumimoji="1" sz="2000" b="1">
                <a:solidFill>
                  <a:schemeClr val="bg1"/>
                </a:solidFill>
                <a:latin typeface="Times New Roman" pitchFamily="18" charset="0"/>
                <a:ea typeface="宋体" charset="-122"/>
              </a:defRPr>
            </a:lvl4pPr>
            <a:lvl5pPr marL="2057400" indent="-228600">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9pPr>
          </a:lstStyle>
          <a:p>
            <a:r>
              <a:rPr lang="en-US" altLang="zh-CN" sz="1400" dirty="0" err="1" smtClean="0">
                <a:solidFill>
                  <a:schemeClr val="tx1"/>
                </a:solidFill>
                <a:latin typeface="宋体" charset="-122"/>
              </a:rPr>
              <a:t>在</a:t>
            </a:r>
            <a:r>
              <a:rPr lang="en-US" altLang="zh-CN" sz="1400" dirty="0" err="1">
                <a:solidFill>
                  <a:schemeClr val="tx1"/>
                </a:solidFill>
                <a:latin typeface="宋体" charset="-122"/>
              </a:rPr>
              <a:t>DMZ区有该</a:t>
            </a:r>
            <a:r>
              <a:rPr lang="zh-CN" altLang="en-US" sz="1400" dirty="0">
                <a:solidFill>
                  <a:schemeClr val="tx1"/>
                </a:solidFill>
                <a:cs typeface="Times New Roman" pitchFamily="18" charset="0"/>
              </a:rPr>
              <a:t>防火墙</a:t>
            </a:r>
            <a:endParaRPr lang="zh-CN" altLang="en-US" sz="1400" dirty="0">
              <a:solidFill>
                <a:schemeClr val="tx1"/>
              </a:solidFill>
              <a:latin typeface="宋体" charset="-122"/>
            </a:endParaRPr>
          </a:p>
        </p:txBody>
      </p:sp>
      <p:sp>
        <p:nvSpPr>
          <p:cNvPr id="238" name="TextBox 81"/>
          <p:cNvSpPr txBox="1">
            <a:spLocks noChangeArrowheads="1"/>
          </p:cNvSpPr>
          <p:nvPr/>
        </p:nvSpPr>
        <p:spPr bwMode="auto">
          <a:xfrm>
            <a:off x="6008689" y="4560094"/>
            <a:ext cx="1800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bg1"/>
                </a:solidFill>
                <a:latin typeface="Times New Roman" pitchFamily="18" charset="0"/>
                <a:ea typeface="宋体" charset="-122"/>
              </a:defRPr>
            </a:lvl1pPr>
            <a:lvl2pPr marL="742950" indent="-285750">
              <a:defRPr kumimoji="1" sz="2000" b="1">
                <a:solidFill>
                  <a:schemeClr val="bg1"/>
                </a:solidFill>
                <a:latin typeface="Times New Roman" pitchFamily="18" charset="0"/>
                <a:ea typeface="宋体" charset="-122"/>
              </a:defRPr>
            </a:lvl2pPr>
            <a:lvl3pPr marL="1143000" indent="-228600">
              <a:defRPr kumimoji="1" sz="2000" b="1">
                <a:solidFill>
                  <a:schemeClr val="bg1"/>
                </a:solidFill>
                <a:latin typeface="Times New Roman" pitchFamily="18" charset="0"/>
                <a:ea typeface="宋体" charset="-122"/>
              </a:defRPr>
            </a:lvl3pPr>
            <a:lvl4pPr marL="1600200" indent="-228600">
              <a:defRPr kumimoji="1" sz="2000" b="1">
                <a:solidFill>
                  <a:schemeClr val="bg1"/>
                </a:solidFill>
                <a:latin typeface="Times New Roman" pitchFamily="18" charset="0"/>
                <a:ea typeface="宋体" charset="-122"/>
              </a:defRPr>
            </a:lvl4pPr>
            <a:lvl5pPr marL="2057400" indent="-228600">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9pPr>
          </a:lstStyle>
          <a:p>
            <a:r>
              <a:rPr lang="en-US" altLang="zh-CN" sz="1400" dirty="0" smtClean="0">
                <a:solidFill>
                  <a:schemeClr val="tx1"/>
                </a:solidFill>
                <a:latin typeface="宋体" charset="-122"/>
              </a:rPr>
              <a:t>在 </a:t>
            </a:r>
            <a:r>
              <a:rPr lang="en-US" altLang="zh-CN" sz="1400" dirty="0" err="1">
                <a:solidFill>
                  <a:schemeClr val="tx1"/>
                </a:solidFill>
                <a:latin typeface="宋体" charset="-122"/>
              </a:rPr>
              <a:t>DMZ区有该</a:t>
            </a:r>
            <a:r>
              <a:rPr lang="zh-CN" altLang="en-US" sz="1400" dirty="0">
                <a:solidFill>
                  <a:schemeClr val="tx1"/>
                </a:solidFill>
                <a:cs typeface="Times New Roman" pitchFamily="18" charset="0"/>
              </a:rPr>
              <a:t>防火墙</a:t>
            </a:r>
            <a:endParaRPr lang="zh-CN" altLang="en-US" sz="1400" dirty="0">
              <a:solidFill>
                <a:schemeClr val="tx1"/>
              </a:solidFill>
              <a:latin typeface="宋体" charset="-122"/>
            </a:endParaRPr>
          </a:p>
        </p:txBody>
      </p:sp>
      <p:grpSp>
        <p:nvGrpSpPr>
          <p:cNvPr id="239" name="Group 6"/>
          <p:cNvGrpSpPr>
            <a:grpSpLocks/>
          </p:cNvGrpSpPr>
          <p:nvPr/>
        </p:nvGrpSpPr>
        <p:grpSpPr bwMode="auto">
          <a:xfrm>
            <a:off x="2675053" y="3384144"/>
            <a:ext cx="1229964" cy="500105"/>
            <a:chOff x="2026" y="1046"/>
            <a:chExt cx="746" cy="426"/>
          </a:xfrm>
        </p:grpSpPr>
        <p:sp>
          <p:nvSpPr>
            <p:cNvPr id="240" name="Text Box 7"/>
            <p:cNvSpPr txBox="1">
              <a:spLocks noChangeArrowheads="1"/>
            </p:cNvSpPr>
            <p:nvPr/>
          </p:nvSpPr>
          <p:spPr bwMode="auto">
            <a:xfrm>
              <a:off x="2124" y="1234"/>
              <a:ext cx="648" cy="238"/>
            </a:xfrm>
            <a:prstGeom prst="rect">
              <a:avLst/>
            </a:prstGeom>
            <a:solidFill>
              <a:srgbClr val="C0C0C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r">
                <a:lnSpc>
                  <a:spcPct val="80000"/>
                </a:lnSpc>
                <a:spcBef>
                  <a:spcPct val="20000"/>
                </a:spcBef>
                <a:buClr>
                  <a:srgbClr val="7889FB"/>
                </a:buClr>
              </a:pPr>
              <a:endParaRPr lang="zh-CN" altLang="en-US" sz="1000" dirty="0">
                <a:solidFill>
                  <a:schemeClr val="tx1"/>
                </a:solidFill>
                <a:cs typeface="Times New Roman" pitchFamily="18" charset="0"/>
              </a:endParaRPr>
            </a:p>
            <a:p>
              <a:pPr algn="r">
                <a:lnSpc>
                  <a:spcPct val="80000"/>
                </a:lnSpc>
                <a:spcBef>
                  <a:spcPct val="20000"/>
                </a:spcBef>
                <a:buClr>
                  <a:srgbClr val="7889FB"/>
                </a:buClr>
              </a:pPr>
              <a:r>
                <a:rPr lang="en-US" altLang="zh-CN" sz="1000" dirty="0" smtClean="0">
                  <a:solidFill>
                    <a:schemeClr val="tx1"/>
                  </a:solidFill>
                  <a:cs typeface="Times New Roman" pitchFamily="18" charset="0"/>
                </a:rPr>
                <a:t>Web Extension</a:t>
              </a:r>
              <a:endParaRPr lang="en-US" altLang="zh-CN" sz="1000" dirty="0">
                <a:solidFill>
                  <a:schemeClr val="tx1"/>
                </a:solidFill>
                <a:cs typeface="Times New Roman" pitchFamily="18" charset="0"/>
              </a:endParaRPr>
            </a:p>
          </p:txBody>
        </p:sp>
        <p:sp>
          <p:nvSpPr>
            <p:cNvPr id="241" name="Text Box 8"/>
            <p:cNvSpPr txBox="1">
              <a:spLocks noChangeArrowheads="1"/>
            </p:cNvSpPr>
            <p:nvPr/>
          </p:nvSpPr>
          <p:spPr bwMode="auto">
            <a:xfrm>
              <a:off x="2026" y="1046"/>
              <a:ext cx="576" cy="313"/>
            </a:xfrm>
            <a:prstGeom prst="rect">
              <a:avLst/>
            </a:prstGeom>
            <a:solidFill>
              <a:srgbClr val="C0C0C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smtClean="0">
                  <a:solidFill>
                    <a:schemeClr val="tx1"/>
                  </a:solidFill>
                  <a:cs typeface="Times New Roman" pitchFamily="18" charset="0"/>
                </a:rPr>
                <a:t>Oracle HTTP Server</a:t>
              </a:r>
              <a:endParaRPr lang="en-US" altLang="zh-CN" sz="1400" dirty="0">
                <a:solidFill>
                  <a:schemeClr val="tx1"/>
                </a:solidFill>
                <a:cs typeface="Times New Roman" pitchFamily="18" charset="0"/>
              </a:endParaRPr>
            </a:p>
          </p:txBody>
        </p:sp>
      </p:grpSp>
      <p:sp>
        <p:nvSpPr>
          <p:cNvPr id="242" name="Text Box 4"/>
          <p:cNvSpPr txBox="1">
            <a:spLocks noChangeArrowheads="1"/>
          </p:cNvSpPr>
          <p:nvPr/>
        </p:nvSpPr>
        <p:spPr bwMode="auto">
          <a:xfrm>
            <a:off x="2731019" y="3978474"/>
            <a:ext cx="1068388"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a:t>
            </a:r>
            <a:r>
              <a:rPr lang="en-US" altLang="zh-CN" sz="1400" dirty="0" smtClean="0">
                <a:solidFill>
                  <a:schemeClr val="tx1"/>
                </a:solidFill>
                <a:cs typeface="Times New Roman" pitchFamily="18" charset="0"/>
              </a:rPr>
              <a:t>4</a:t>
            </a:r>
            <a:endParaRPr lang="en-US" altLang="zh-CN" dirty="0">
              <a:solidFill>
                <a:schemeClr val="tx1"/>
              </a:solidFill>
              <a:cs typeface="Times New Roman" pitchFamily="18" charset="0"/>
            </a:endParaRPr>
          </a:p>
        </p:txBody>
      </p:sp>
      <p:sp>
        <p:nvSpPr>
          <p:cNvPr id="243" name="Text Box 4"/>
          <p:cNvSpPr txBox="1">
            <a:spLocks noChangeArrowheads="1"/>
          </p:cNvSpPr>
          <p:nvPr/>
        </p:nvSpPr>
        <p:spPr bwMode="auto">
          <a:xfrm>
            <a:off x="4962525" y="4513660"/>
            <a:ext cx="1068388"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a:t>
            </a:r>
            <a:r>
              <a:rPr lang="en-US" altLang="zh-CN" sz="1400" dirty="0" smtClean="0">
                <a:solidFill>
                  <a:schemeClr val="tx1"/>
                </a:solidFill>
                <a:cs typeface="Times New Roman" pitchFamily="18" charset="0"/>
              </a:rPr>
              <a:t>6</a:t>
            </a:r>
            <a:endParaRPr lang="en-US" altLang="zh-CN" dirty="0">
              <a:solidFill>
                <a:schemeClr val="tx1"/>
              </a:solidFill>
              <a:cs typeface="Times New Roman" pitchFamily="18" charset="0"/>
            </a:endParaRPr>
          </a:p>
        </p:txBody>
      </p:sp>
      <p:sp>
        <p:nvSpPr>
          <p:cNvPr id="244" name="Text Box 4"/>
          <p:cNvSpPr txBox="1">
            <a:spLocks noChangeArrowheads="1"/>
          </p:cNvSpPr>
          <p:nvPr/>
        </p:nvSpPr>
        <p:spPr bwMode="auto">
          <a:xfrm>
            <a:off x="5135547" y="717180"/>
            <a:ext cx="1068388"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a:t>
            </a:r>
            <a:r>
              <a:rPr lang="en-US" altLang="zh-CN" sz="1400" dirty="0" smtClean="0">
                <a:solidFill>
                  <a:schemeClr val="tx1"/>
                </a:solidFill>
                <a:cs typeface="Times New Roman" pitchFamily="18" charset="0"/>
              </a:rPr>
              <a:t>5</a:t>
            </a:r>
            <a:endParaRPr lang="en-US" altLang="zh-CN" dirty="0">
              <a:solidFill>
                <a:schemeClr val="tx1"/>
              </a:solidFill>
              <a:cs typeface="Times New Roman" pitchFamily="18" charset="0"/>
            </a:endParaRPr>
          </a:p>
        </p:txBody>
      </p:sp>
      <p:sp>
        <p:nvSpPr>
          <p:cNvPr id="246" name="Text Box 51"/>
          <p:cNvSpPr txBox="1">
            <a:spLocks noChangeArrowheads="1"/>
          </p:cNvSpPr>
          <p:nvPr/>
        </p:nvSpPr>
        <p:spPr bwMode="auto">
          <a:xfrm>
            <a:off x="5478444" y="1013606"/>
            <a:ext cx="1423987" cy="1325165"/>
          </a:xfrm>
          <a:prstGeom prst="rect">
            <a:avLst/>
          </a:prstGeom>
          <a:solidFill>
            <a:srgbClr val="99FF66"/>
          </a:solidFill>
          <a:ln w="9525">
            <a:solidFill>
              <a:srgbClr val="000000"/>
            </a:solidFill>
            <a:prstDash val="dash"/>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20000"/>
              </a:spcBef>
              <a:buClr>
                <a:srgbClr val="7889FB"/>
              </a:buClr>
            </a:pPr>
            <a:endParaRPr lang="zh-CN" altLang="en-US" sz="1400">
              <a:solidFill>
                <a:schemeClr val="tx1"/>
              </a:solidFill>
              <a:cs typeface="Times New Roman" pitchFamily="18" charset="0"/>
            </a:endParaRPr>
          </a:p>
        </p:txBody>
      </p:sp>
      <p:sp>
        <p:nvSpPr>
          <p:cNvPr id="247" name="Text Box 52"/>
          <p:cNvSpPr txBox="1">
            <a:spLocks noChangeArrowheads="1"/>
          </p:cNvSpPr>
          <p:nvPr/>
        </p:nvSpPr>
        <p:spPr bwMode="auto">
          <a:xfrm>
            <a:off x="5564147" y="1907213"/>
            <a:ext cx="1245989" cy="357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400" dirty="0" err="1" smtClean="0">
                <a:solidFill>
                  <a:schemeClr val="tx1"/>
                </a:solidFill>
                <a:cs typeface="Times New Roman" pitchFamily="18" charset="0"/>
              </a:rPr>
              <a:t>EnterPrise</a:t>
            </a:r>
            <a:r>
              <a:rPr lang="en-US" altLang="zh-CN" sz="1400" dirty="0" smtClean="0">
                <a:solidFill>
                  <a:schemeClr val="tx1"/>
                </a:solidFill>
                <a:cs typeface="Times New Roman" pitchFamily="18" charset="0"/>
              </a:rPr>
              <a:t> </a:t>
            </a:r>
            <a:r>
              <a:rPr lang="en-US" altLang="zh-CN" sz="1400" dirty="0">
                <a:solidFill>
                  <a:schemeClr val="tx1"/>
                </a:solidFill>
                <a:cs typeface="Times New Roman" pitchFamily="18" charset="0"/>
              </a:rPr>
              <a:t>Server</a:t>
            </a:r>
          </a:p>
        </p:txBody>
      </p:sp>
      <p:sp>
        <p:nvSpPr>
          <p:cNvPr id="248" name="Text Box 55"/>
          <p:cNvSpPr txBox="1">
            <a:spLocks noChangeArrowheads="1"/>
          </p:cNvSpPr>
          <p:nvPr/>
        </p:nvSpPr>
        <p:spPr bwMode="auto">
          <a:xfrm>
            <a:off x="5661387" y="1278638"/>
            <a:ext cx="830659" cy="313115"/>
          </a:xfrm>
          <a:prstGeom prst="rect">
            <a:avLst/>
          </a:prstGeom>
          <a:solidFill>
            <a:srgbClr val="6666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a:solidFill>
                  <a:schemeClr val="tx1"/>
                </a:solidFill>
                <a:cs typeface="Times New Roman" pitchFamily="18" charset="0"/>
              </a:rPr>
              <a:t>Siebel Server</a:t>
            </a:r>
          </a:p>
        </p:txBody>
      </p:sp>
      <p:sp>
        <p:nvSpPr>
          <p:cNvPr id="249" name="Text Box 56"/>
          <p:cNvSpPr txBox="1">
            <a:spLocks noChangeArrowheads="1"/>
          </p:cNvSpPr>
          <p:nvPr/>
        </p:nvSpPr>
        <p:spPr bwMode="auto">
          <a:xfrm>
            <a:off x="5819608" y="1391218"/>
            <a:ext cx="830659" cy="313115"/>
          </a:xfrm>
          <a:prstGeom prst="rect">
            <a:avLst/>
          </a:prstGeom>
          <a:solidFill>
            <a:srgbClr val="6666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smtClean="0">
                <a:solidFill>
                  <a:schemeClr val="tx1"/>
                </a:solidFill>
                <a:cs typeface="Times New Roman" pitchFamily="18" charset="0"/>
              </a:rPr>
              <a:t>Siebel Server</a:t>
            </a:r>
            <a:endParaRPr lang="en-US" altLang="zh-CN" sz="1000" dirty="0">
              <a:solidFill>
                <a:schemeClr val="tx1"/>
              </a:solidFill>
              <a:cs typeface="Times New Roman" pitchFamily="18" charset="0"/>
            </a:endParaRPr>
          </a:p>
        </p:txBody>
      </p:sp>
      <p:cxnSp>
        <p:nvCxnSpPr>
          <p:cNvPr id="5" name="直接箭头连接符 4"/>
          <p:cNvCxnSpPr/>
          <p:nvPr/>
        </p:nvCxnSpPr>
        <p:spPr bwMode="auto">
          <a:xfrm flipV="1">
            <a:off x="6810136" y="427137"/>
            <a:ext cx="0" cy="34260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173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idx="4294967295"/>
          </p:nvPr>
        </p:nvSpPr>
        <p:spPr>
          <a:xfrm>
            <a:off x="1586893" y="414339"/>
            <a:ext cx="6921500" cy="719137"/>
          </a:xfrm>
        </p:spPr>
        <p:txBody>
          <a:bodyPr/>
          <a:lstStyle/>
          <a:p>
            <a:r>
              <a:rPr lang="zh-CN" dirty="0">
                <a:solidFill>
                  <a:srgbClr val="008FD4"/>
                </a:solidFill>
                <a:latin typeface="+mj-ea"/>
              </a:rPr>
              <a:t>目录</a:t>
            </a:r>
          </a:p>
        </p:txBody>
      </p:sp>
      <p:graphicFrame>
        <p:nvGraphicFramePr>
          <p:cNvPr id="2" name="图示 1"/>
          <p:cNvGraphicFramePr/>
          <p:nvPr>
            <p:extLst>
              <p:ext uri="{D42A27DB-BD31-4B8C-83A1-F6EECF244321}">
                <p14:modId xmlns:p14="http://schemas.microsoft.com/office/powerpoint/2010/main" val="4033810886"/>
              </p:ext>
            </p:extLst>
          </p:nvPr>
        </p:nvGraphicFramePr>
        <p:xfrm>
          <a:off x="1958889" y="71816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8993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bwMode="auto">
          <a:xfrm>
            <a:off x="4870184" y="1152423"/>
            <a:ext cx="1956540" cy="4485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分布</a:t>
            </a:r>
            <a:r>
              <a:rPr lang="zh-CN" altLang="en-US" sz="1200" dirty="0" smtClean="0">
                <a:solidFill>
                  <a:srgbClr val="FF0000"/>
                </a:solidFill>
              </a:rPr>
              <a:t>式调度服务器 </a:t>
            </a:r>
            <a:endParaRPr lang="en-US" altLang="zh-CN" sz="1200" dirty="0" smtClean="0">
              <a:solidFill>
                <a:srgbClr val="FF0000"/>
              </a:solidFill>
            </a:endParaRPr>
          </a:p>
        </p:txBody>
      </p:sp>
      <p:sp>
        <p:nvSpPr>
          <p:cNvPr id="39" name="矩形 38"/>
          <p:cNvSpPr/>
          <p:nvPr/>
        </p:nvSpPr>
        <p:spPr bwMode="auto">
          <a:xfrm>
            <a:off x="2882460" y="1676640"/>
            <a:ext cx="1636071" cy="40579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rPr>
              <a:t>消息队列服务器</a:t>
            </a:r>
          </a:p>
        </p:txBody>
      </p:sp>
      <p:sp>
        <p:nvSpPr>
          <p:cNvPr id="2" name="标题 1"/>
          <p:cNvSpPr>
            <a:spLocks noGrp="1"/>
          </p:cNvSpPr>
          <p:nvPr>
            <p:ph type="title"/>
          </p:nvPr>
        </p:nvSpPr>
        <p:spPr>
          <a:xfrm>
            <a:off x="266798" y="155008"/>
            <a:ext cx="8516938" cy="461876"/>
          </a:xfrm>
        </p:spPr>
        <p:txBody>
          <a:bodyPr/>
          <a:lstStyle/>
          <a:p>
            <a:r>
              <a:rPr lang="zh-CN" altLang="en-US" dirty="0" smtClean="0"/>
              <a:t>互联网公司的服务器架</a:t>
            </a:r>
            <a:r>
              <a:rPr lang="zh-CN" altLang="en-US" dirty="0" smtClean="0"/>
              <a:t>构</a:t>
            </a:r>
            <a:r>
              <a:rPr lang="en-US" altLang="zh-CN" dirty="0" smtClean="0"/>
              <a:t>-3</a:t>
            </a:r>
            <a:r>
              <a:rPr lang="zh-CN" altLang="en-US" dirty="0" smtClean="0"/>
              <a:t>高 </a:t>
            </a:r>
            <a:endParaRPr lang="zh-CN" altLang="en-US" dirty="0"/>
          </a:p>
        </p:txBody>
      </p:sp>
      <p:sp>
        <p:nvSpPr>
          <p:cNvPr id="9" name="矩形 8"/>
          <p:cNvSpPr/>
          <p:nvPr/>
        </p:nvSpPr>
        <p:spPr bwMode="auto">
          <a:xfrm>
            <a:off x="3662313" y="3910528"/>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0" name="矩形 9"/>
          <p:cNvSpPr/>
          <p:nvPr/>
        </p:nvSpPr>
        <p:spPr bwMode="auto">
          <a:xfrm>
            <a:off x="3794179" y="4025931"/>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文件服务器</a:t>
            </a:r>
          </a:p>
        </p:txBody>
      </p:sp>
      <p:sp>
        <p:nvSpPr>
          <p:cNvPr id="13" name="矩形 12"/>
          <p:cNvSpPr/>
          <p:nvPr/>
        </p:nvSpPr>
        <p:spPr bwMode="auto">
          <a:xfrm>
            <a:off x="2698653" y="2197415"/>
            <a:ext cx="2334048" cy="113318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2</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4" name="矩形 13"/>
          <p:cNvSpPr/>
          <p:nvPr/>
        </p:nvSpPr>
        <p:spPr bwMode="auto">
          <a:xfrm>
            <a:off x="2843748" y="2485977"/>
            <a:ext cx="2354711" cy="1139019"/>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1</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5" name="矩形 14"/>
          <p:cNvSpPr/>
          <p:nvPr/>
        </p:nvSpPr>
        <p:spPr bwMode="auto">
          <a:xfrm>
            <a:off x="112341" y="2093028"/>
            <a:ext cx="1276749" cy="64221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6" name="矩形 15"/>
          <p:cNvSpPr/>
          <p:nvPr/>
        </p:nvSpPr>
        <p:spPr bwMode="auto">
          <a:xfrm>
            <a:off x="200354" y="2158971"/>
            <a:ext cx="1292583" cy="75107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负载均衡服务器</a:t>
            </a:r>
            <a:endPar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Nginx</a:t>
            </a:r>
            <a:r>
              <a:rPr lang="en-US" altLang="zh-CN" sz="1100" dirty="0" smtClean="0"/>
              <a:t>/LVS/HA proxy</a:t>
            </a:r>
            <a:endParaRPr kumimoji="0" lang="zh-CN" altLang="en-US"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9" name="矩形 18"/>
          <p:cNvSpPr/>
          <p:nvPr/>
        </p:nvSpPr>
        <p:spPr bwMode="auto">
          <a:xfrm>
            <a:off x="2341330" y="650440"/>
            <a:ext cx="1582800" cy="5386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0" name="矩形 19"/>
          <p:cNvSpPr/>
          <p:nvPr/>
        </p:nvSpPr>
        <p:spPr bwMode="auto">
          <a:xfrm>
            <a:off x="2458461" y="762576"/>
            <a:ext cx="1582800" cy="5386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B</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p>
        </p:txBody>
      </p:sp>
      <p:sp>
        <p:nvSpPr>
          <p:cNvPr id="21" name="矩形 20"/>
          <p:cNvSpPr/>
          <p:nvPr/>
        </p:nvSpPr>
        <p:spPr bwMode="auto">
          <a:xfrm>
            <a:off x="201509" y="840404"/>
            <a:ext cx="1055716" cy="5205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客户端</a:t>
            </a:r>
          </a:p>
        </p:txBody>
      </p:sp>
      <p:sp>
        <p:nvSpPr>
          <p:cNvPr id="22" name="矩形 21"/>
          <p:cNvSpPr/>
          <p:nvPr/>
        </p:nvSpPr>
        <p:spPr bwMode="auto">
          <a:xfrm>
            <a:off x="3098331" y="2866077"/>
            <a:ext cx="1452725" cy="4347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a:t>
            </a:r>
          </a:p>
        </p:txBody>
      </p:sp>
      <p:sp>
        <p:nvSpPr>
          <p:cNvPr id="23" name="TextBox 22"/>
          <p:cNvSpPr txBox="1"/>
          <p:nvPr/>
        </p:nvSpPr>
        <p:spPr>
          <a:xfrm>
            <a:off x="3534516" y="3300777"/>
            <a:ext cx="1783474" cy="276999"/>
          </a:xfrm>
          <a:prstGeom prst="rect">
            <a:avLst/>
          </a:prstGeom>
          <a:noFill/>
        </p:spPr>
        <p:txBody>
          <a:bodyPr wrap="square" rtlCol="0">
            <a:spAutoFit/>
          </a:bodyPr>
          <a:lstStyle/>
          <a:p>
            <a:r>
              <a:rPr lang="zh-CN" altLang="en-US" sz="1200" dirty="0" smtClean="0"/>
              <a:t>本地缓存</a:t>
            </a:r>
            <a:endParaRPr lang="zh-CN" altLang="en-US" sz="1200" dirty="0"/>
          </a:p>
        </p:txBody>
      </p:sp>
      <p:sp>
        <p:nvSpPr>
          <p:cNvPr id="24" name="矩形 23"/>
          <p:cNvSpPr/>
          <p:nvPr/>
        </p:nvSpPr>
        <p:spPr bwMode="auto">
          <a:xfrm>
            <a:off x="5960332" y="2534510"/>
            <a:ext cx="1345395" cy="904766"/>
          </a:xfrm>
          <a:prstGeom prst="rect">
            <a:avLst/>
          </a:prstGeom>
          <a:solidFill>
            <a:srgbClr val="FF0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5" name="矩形 24"/>
          <p:cNvSpPr/>
          <p:nvPr/>
        </p:nvSpPr>
        <p:spPr bwMode="auto">
          <a:xfrm>
            <a:off x="6026445" y="2604280"/>
            <a:ext cx="1600558" cy="973495"/>
          </a:xfrm>
          <a:prstGeom prst="rect">
            <a:avLst/>
          </a:prstGeom>
          <a:solidFill>
            <a:srgbClr val="FF0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bg1"/>
                </a:solidFill>
                <a:effectLst/>
                <a:latin typeface="Calibri" pitchFamily="34" charset="0"/>
                <a:ea typeface="宋体" pitchFamily="2" charset="-122"/>
                <a:cs typeface="Arial" pitchFamily="34" charset="0"/>
              </a:rPr>
              <a:t>数据库服务器</a:t>
            </a:r>
          </a:p>
        </p:txBody>
      </p:sp>
      <p:sp>
        <p:nvSpPr>
          <p:cNvPr id="26" name="圆柱形 25"/>
          <p:cNvSpPr/>
          <p:nvPr/>
        </p:nvSpPr>
        <p:spPr bwMode="auto">
          <a:xfrm>
            <a:off x="6271843" y="2910048"/>
            <a:ext cx="1042112" cy="563617"/>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05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数据库</a:t>
            </a:r>
          </a:p>
        </p:txBody>
      </p:sp>
      <p:sp>
        <p:nvSpPr>
          <p:cNvPr id="27" name="矩形 26"/>
          <p:cNvSpPr/>
          <p:nvPr/>
        </p:nvSpPr>
        <p:spPr bwMode="auto">
          <a:xfrm>
            <a:off x="5349674" y="3830206"/>
            <a:ext cx="1431588" cy="80342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8" name="矩形 27"/>
          <p:cNvSpPr/>
          <p:nvPr/>
        </p:nvSpPr>
        <p:spPr bwMode="auto">
          <a:xfrm>
            <a:off x="5551166" y="3910528"/>
            <a:ext cx="1603396" cy="81478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smtClean="0">
                <a:solidFill>
                  <a:srgbClr val="FF0000"/>
                </a:solidFill>
              </a:rPr>
              <a:t>分布式缓存服务器</a:t>
            </a:r>
            <a:endParaRPr kumimoji="0" lang="en-US" altLang="zh-CN" sz="1200" b="0" i="0" u="none" strike="noStrike" cap="none" normalizeH="0" baseline="0" dirty="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solidFill>
                  <a:schemeClr val="tx1"/>
                </a:solidFill>
                <a:latin typeface="Calibri" pitchFamily="34" charset="0"/>
                <a:ea typeface="宋体" pitchFamily="2" charset="-122"/>
                <a:cs typeface="Arial" pitchFamily="34" charset="0"/>
              </a:rPr>
              <a:t>Redis</a:t>
            </a:r>
            <a:r>
              <a:rPr lang="en-US" altLang="zh-CN" sz="1200" dirty="0" smtClean="0">
                <a:solidFill>
                  <a:schemeClr val="tx1"/>
                </a:solidFill>
                <a:latin typeface="Calibri" pitchFamily="34" charset="0"/>
                <a:ea typeface="宋体" pitchFamily="2" charset="-122"/>
                <a:cs typeface="Arial" pitchFamily="34" charset="0"/>
              </a:rPr>
              <a:t>/</a:t>
            </a:r>
            <a:r>
              <a:rPr lang="en-US" altLang="zh-CN" sz="1200" dirty="0" err="1" smtClean="0">
                <a:solidFill>
                  <a:schemeClr val="tx1"/>
                </a:solidFill>
                <a:latin typeface="Calibri" pitchFamily="34" charset="0"/>
                <a:ea typeface="宋体" pitchFamily="2" charset="-122"/>
                <a:cs typeface="Arial" pitchFamily="34" charset="0"/>
              </a:rPr>
              <a:t>Memcached</a:t>
            </a:r>
            <a:r>
              <a:rPr lang="en-US" altLang="zh-CN" sz="1200" dirty="0" smtClean="0">
                <a:solidFill>
                  <a:schemeClr val="tx1"/>
                </a:solidFill>
                <a:latin typeface="Calibri" pitchFamily="34" charset="0"/>
                <a:ea typeface="宋体" pitchFamily="2" charset="-122"/>
                <a:cs typeface="Arial" pitchFamily="34" charset="0"/>
              </a:rPr>
              <a:t>/</a:t>
            </a:r>
            <a:r>
              <a:rPr lang="en-US" altLang="zh-CN" sz="1200" dirty="0" err="1" smtClean="0">
                <a:solidFill>
                  <a:schemeClr val="tx1"/>
                </a:solidFill>
                <a:latin typeface="Calibri" pitchFamily="34" charset="0"/>
                <a:ea typeface="宋体" pitchFamily="2" charset="-122"/>
                <a:cs typeface="Arial" pitchFamily="34" charset="0"/>
              </a:rPr>
              <a:t>Tair</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9" name="矩形 28"/>
          <p:cNvSpPr/>
          <p:nvPr/>
        </p:nvSpPr>
        <p:spPr bwMode="auto">
          <a:xfrm>
            <a:off x="4717784" y="1000023"/>
            <a:ext cx="1956540" cy="4485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分布</a:t>
            </a:r>
            <a:r>
              <a:rPr lang="zh-CN" altLang="en-US" sz="1200" dirty="0" smtClean="0">
                <a:solidFill>
                  <a:srgbClr val="FF0000"/>
                </a:solidFill>
              </a:rPr>
              <a:t>式调度服务器 </a:t>
            </a:r>
            <a:endParaRPr lang="en-US" altLang="zh-CN" sz="1200" dirty="0" smtClean="0">
              <a:solidFill>
                <a:srgbClr val="FF0000"/>
              </a:solidFill>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solidFill>
                  <a:srgbClr val="FF0000"/>
                </a:solidFill>
              </a:rPr>
              <a:t>Dubbo</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0" name="矩形 29"/>
          <p:cNvSpPr/>
          <p:nvPr/>
        </p:nvSpPr>
        <p:spPr bwMode="auto">
          <a:xfrm>
            <a:off x="7228619" y="738263"/>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用</a:t>
            </a:r>
            <a:r>
              <a:rPr lang="zh-CN" altLang="en-US" sz="1200" dirty="0" smtClean="0">
                <a:solidFill>
                  <a:srgbClr val="FF0000"/>
                </a:solidFill>
              </a:rPr>
              <a:t>户服务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1" name="矩形 30"/>
          <p:cNvSpPr/>
          <p:nvPr/>
        </p:nvSpPr>
        <p:spPr bwMode="auto">
          <a:xfrm>
            <a:off x="7219256" y="1112159"/>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订</a:t>
            </a:r>
            <a:r>
              <a:rPr lang="zh-CN" altLang="en-US" sz="1200" dirty="0" smtClean="0">
                <a:solidFill>
                  <a:srgbClr val="FF0000"/>
                </a:solidFill>
              </a:rPr>
              <a:t>单服务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2" name="矩形 31"/>
          <p:cNvSpPr/>
          <p:nvPr/>
        </p:nvSpPr>
        <p:spPr bwMode="auto">
          <a:xfrm>
            <a:off x="7228619" y="1471959"/>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支</a:t>
            </a:r>
            <a:r>
              <a:rPr lang="zh-CN" altLang="en-US" sz="1200" dirty="0" smtClean="0">
                <a:solidFill>
                  <a:srgbClr val="FF0000"/>
                </a:solidFill>
              </a:rPr>
              <a:t>付服务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3" name="矩形 32"/>
          <p:cNvSpPr/>
          <p:nvPr/>
        </p:nvSpPr>
        <p:spPr bwMode="auto">
          <a:xfrm>
            <a:off x="2730060" y="1524240"/>
            <a:ext cx="1636071" cy="40579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rPr>
              <a:t>消息队列服务器</a:t>
            </a:r>
          </a:p>
        </p:txBody>
      </p:sp>
      <p:cxnSp>
        <p:nvCxnSpPr>
          <p:cNvPr id="37" name="直接箭头连接符 36"/>
          <p:cNvCxnSpPr>
            <a:stCxn id="16" idx="3"/>
            <a:endCxn id="14" idx="1"/>
          </p:cNvCxnSpPr>
          <p:nvPr/>
        </p:nvCxnSpPr>
        <p:spPr bwMode="auto">
          <a:xfrm>
            <a:off x="1492937" y="2534510"/>
            <a:ext cx="1350811" cy="5209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接箭头连接符 39"/>
          <p:cNvCxnSpPr>
            <a:stCxn id="16" idx="3"/>
            <a:endCxn id="13" idx="1"/>
          </p:cNvCxnSpPr>
          <p:nvPr/>
        </p:nvCxnSpPr>
        <p:spPr bwMode="auto">
          <a:xfrm>
            <a:off x="1492937" y="2534510"/>
            <a:ext cx="1205716" cy="2294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直接箭头连接符 41"/>
          <p:cNvCxnSpPr>
            <a:stCxn id="16" idx="3"/>
            <a:endCxn id="19" idx="1"/>
          </p:cNvCxnSpPr>
          <p:nvPr/>
        </p:nvCxnSpPr>
        <p:spPr bwMode="auto">
          <a:xfrm flipV="1">
            <a:off x="1492937" y="919771"/>
            <a:ext cx="848393" cy="16147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直接箭头连接符 43"/>
          <p:cNvCxnSpPr>
            <a:stCxn id="14" idx="3"/>
            <a:endCxn id="24" idx="1"/>
          </p:cNvCxnSpPr>
          <p:nvPr/>
        </p:nvCxnSpPr>
        <p:spPr bwMode="auto">
          <a:xfrm flipV="1">
            <a:off x="5198459" y="2986893"/>
            <a:ext cx="761873" cy="685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直接箭头连接符 50"/>
          <p:cNvCxnSpPr>
            <a:stCxn id="20" idx="3"/>
            <a:endCxn id="29" idx="1"/>
          </p:cNvCxnSpPr>
          <p:nvPr/>
        </p:nvCxnSpPr>
        <p:spPr bwMode="auto">
          <a:xfrm>
            <a:off x="4041261" y="1031907"/>
            <a:ext cx="676523" cy="1923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29" idx="3"/>
            <a:endCxn id="30" idx="1"/>
          </p:cNvCxnSpPr>
          <p:nvPr/>
        </p:nvCxnSpPr>
        <p:spPr bwMode="auto">
          <a:xfrm flipV="1">
            <a:off x="6674324" y="850400"/>
            <a:ext cx="554295" cy="3738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直接箭头连接符 54"/>
          <p:cNvCxnSpPr>
            <a:stCxn id="29" idx="3"/>
            <a:endCxn id="31" idx="1"/>
          </p:cNvCxnSpPr>
          <p:nvPr/>
        </p:nvCxnSpPr>
        <p:spPr bwMode="auto">
          <a:xfrm>
            <a:off x="6674324" y="1224296"/>
            <a:ext cx="54493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直接箭头连接符 56"/>
          <p:cNvCxnSpPr>
            <a:stCxn id="29" idx="3"/>
            <a:endCxn id="32" idx="1"/>
          </p:cNvCxnSpPr>
          <p:nvPr/>
        </p:nvCxnSpPr>
        <p:spPr bwMode="auto">
          <a:xfrm>
            <a:off x="6674324" y="1224296"/>
            <a:ext cx="554295" cy="359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矩形 67"/>
          <p:cNvSpPr/>
          <p:nvPr/>
        </p:nvSpPr>
        <p:spPr bwMode="auto">
          <a:xfrm>
            <a:off x="62778" y="3733798"/>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69" name="矩形 68"/>
          <p:cNvSpPr/>
          <p:nvPr/>
        </p:nvSpPr>
        <p:spPr bwMode="auto">
          <a:xfrm>
            <a:off x="201509" y="3871790"/>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chemeClr val="tx1"/>
                </a:solidFill>
                <a:latin typeface="Calibri" pitchFamily="34" charset="0"/>
                <a:ea typeface="宋体" pitchFamily="2" charset="-122"/>
                <a:cs typeface="Arial" pitchFamily="34" charset="0"/>
              </a:rPr>
              <a:t>邮</a:t>
            </a:r>
            <a:r>
              <a:rPr lang="zh-CN" altLang="en-US" sz="1200" dirty="0" smtClean="0">
                <a:solidFill>
                  <a:schemeClr val="tx1"/>
                </a:solidFill>
                <a:latin typeface="Calibri" pitchFamily="34" charset="0"/>
                <a:ea typeface="宋体" pitchFamily="2" charset="-122"/>
                <a:cs typeface="Arial" pitchFamily="34" charset="0"/>
              </a:rPr>
              <a:t>件服务器</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70" name="矩形 69"/>
          <p:cNvSpPr/>
          <p:nvPr/>
        </p:nvSpPr>
        <p:spPr bwMode="auto">
          <a:xfrm>
            <a:off x="1861238" y="3877019"/>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71" name="矩形 70"/>
          <p:cNvSpPr/>
          <p:nvPr/>
        </p:nvSpPr>
        <p:spPr bwMode="auto">
          <a:xfrm>
            <a:off x="2022187" y="3992422"/>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chemeClr val="tx1"/>
                </a:solidFill>
                <a:latin typeface="Calibri" pitchFamily="34" charset="0"/>
                <a:ea typeface="宋体" pitchFamily="2" charset="-122"/>
                <a:cs typeface="Arial" pitchFamily="34" charset="0"/>
              </a:rPr>
              <a:t>流媒</a:t>
            </a:r>
            <a:r>
              <a:rPr lang="zh-CN" altLang="en-US" sz="1200" dirty="0" smtClean="0">
                <a:solidFill>
                  <a:schemeClr val="tx1"/>
                </a:solidFill>
                <a:latin typeface="Calibri" pitchFamily="34" charset="0"/>
                <a:ea typeface="宋体" pitchFamily="2" charset="-122"/>
                <a:cs typeface="Arial" pitchFamily="34" charset="0"/>
              </a:rPr>
              <a:t>体服务器</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135" name="直接箭头连接符 134"/>
          <p:cNvCxnSpPr>
            <a:endCxn id="33" idx="0"/>
          </p:cNvCxnSpPr>
          <p:nvPr/>
        </p:nvCxnSpPr>
        <p:spPr bwMode="auto">
          <a:xfrm>
            <a:off x="3190553" y="1304931"/>
            <a:ext cx="357543" cy="219309"/>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37" name="直接箭头连接符 136"/>
          <p:cNvCxnSpPr>
            <a:stCxn id="33" idx="2"/>
            <a:endCxn id="13" idx="0"/>
          </p:cNvCxnSpPr>
          <p:nvPr/>
        </p:nvCxnSpPr>
        <p:spPr bwMode="auto">
          <a:xfrm>
            <a:off x="3548096" y="1930039"/>
            <a:ext cx="317581" cy="26737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3" name="直接箭头连接符 142"/>
          <p:cNvCxnSpPr>
            <a:stCxn id="21" idx="2"/>
            <a:endCxn id="15" idx="0"/>
          </p:cNvCxnSpPr>
          <p:nvPr/>
        </p:nvCxnSpPr>
        <p:spPr bwMode="auto">
          <a:xfrm>
            <a:off x="729367" y="1360988"/>
            <a:ext cx="21349" cy="732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矩形 42"/>
          <p:cNvSpPr/>
          <p:nvPr/>
        </p:nvSpPr>
        <p:spPr bwMode="auto">
          <a:xfrm>
            <a:off x="7746984" y="2320435"/>
            <a:ext cx="1084427" cy="153632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45" name="矩形 44"/>
          <p:cNvSpPr/>
          <p:nvPr/>
        </p:nvSpPr>
        <p:spPr bwMode="auto">
          <a:xfrm>
            <a:off x="7878850" y="2435838"/>
            <a:ext cx="1124442" cy="153449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大数据</a:t>
            </a:r>
            <a:endPar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lang="en-US" altLang="zh-CN" sz="1200" dirty="0">
              <a:solidFill>
                <a:schemeClr val="tx1"/>
              </a:solidFill>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Hadoop</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116884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206086"/>
            <a:ext cx="8516938" cy="722312"/>
          </a:xfrm>
        </p:spPr>
        <p:txBody>
          <a:bodyPr/>
          <a:lstStyle/>
          <a:p>
            <a:r>
              <a:rPr lang="zh-CN" altLang="en-US" dirty="0"/>
              <a:t>数据</a:t>
            </a:r>
            <a:r>
              <a:rPr lang="zh-CN" altLang="en-US" dirty="0" smtClean="0"/>
              <a:t>库出现</a:t>
            </a:r>
            <a:r>
              <a:rPr lang="zh-CN" altLang="zh-CN" dirty="0" smtClean="0"/>
              <a:t>性能瓶颈</a:t>
            </a:r>
            <a:r>
              <a:rPr lang="zh-CN" altLang="en-US" dirty="0"/>
              <a:t>怎</a:t>
            </a:r>
            <a:r>
              <a:rPr lang="zh-CN" altLang="en-US" dirty="0" smtClean="0"/>
              <a:t>么处理？</a:t>
            </a:r>
            <a:endParaRPr lang="zh-CN" altLang="en-US" dirty="0"/>
          </a:p>
        </p:txBody>
      </p:sp>
      <p:sp>
        <p:nvSpPr>
          <p:cNvPr id="9" name="圆角矩形 8"/>
          <p:cNvSpPr/>
          <p:nvPr/>
        </p:nvSpPr>
        <p:spPr bwMode="auto">
          <a:xfrm>
            <a:off x="333374" y="778658"/>
            <a:ext cx="4683083" cy="28418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en-US" b="1" dirty="0"/>
              <a:t>系</a:t>
            </a:r>
            <a:r>
              <a:rPr lang="zh-CN" altLang="en-US" b="1" dirty="0" smtClean="0"/>
              <a:t>统级</a:t>
            </a:r>
            <a:r>
              <a:rPr lang="zh-CN" altLang="en-US" b="1" dirty="0"/>
              <a:t>别的解决方案</a:t>
            </a:r>
          </a:p>
          <a:p>
            <a:r>
              <a:rPr lang="en-US" altLang="zh-CN" dirty="0"/>
              <a:t>1)	</a:t>
            </a:r>
            <a:r>
              <a:rPr lang="zh-CN" altLang="en-US" dirty="0"/>
              <a:t>增大服务器的</a:t>
            </a:r>
            <a:r>
              <a:rPr lang="en-US" altLang="zh-CN" dirty="0"/>
              <a:t>CPU</a:t>
            </a:r>
            <a:r>
              <a:rPr lang="zh-CN" altLang="en-US" dirty="0"/>
              <a:t>。</a:t>
            </a:r>
          </a:p>
          <a:p>
            <a:r>
              <a:rPr lang="en-US" altLang="zh-CN" dirty="0"/>
              <a:t>2)	</a:t>
            </a:r>
            <a:r>
              <a:rPr lang="zh-CN" altLang="en-US" dirty="0"/>
              <a:t>增加内存条。</a:t>
            </a:r>
          </a:p>
          <a:p>
            <a:r>
              <a:rPr lang="en-US" altLang="zh-CN" dirty="0"/>
              <a:t>3)	</a:t>
            </a:r>
            <a:r>
              <a:rPr lang="zh-CN" altLang="en-US" dirty="0"/>
              <a:t>增加硬盘个数，对硬盘做</a:t>
            </a:r>
            <a:r>
              <a:rPr lang="en-US" altLang="zh-CN" dirty="0"/>
              <a:t>Raid5</a:t>
            </a:r>
            <a:r>
              <a:rPr lang="zh-CN" altLang="en-US" dirty="0"/>
              <a:t>。</a:t>
            </a:r>
          </a:p>
          <a:p>
            <a:r>
              <a:rPr lang="en-US" altLang="zh-CN" dirty="0"/>
              <a:t>4)	</a:t>
            </a:r>
            <a:r>
              <a:rPr lang="zh-CN" altLang="en-US" dirty="0"/>
              <a:t>使用商用软件</a:t>
            </a:r>
            <a:endParaRPr lang="en-US" altLang="zh-CN" dirty="0"/>
          </a:p>
          <a:p>
            <a:r>
              <a:rPr lang="en-US" altLang="zh-CN" dirty="0"/>
              <a:t>5)	</a:t>
            </a:r>
            <a:r>
              <a:rPr lang="zh-CN" altLang="en-US" dirty="0"/>
              <a:t>增加到二块网卡。</a:t>
            </a:r>
          </a:p>
          <a:p>
            <a:r>
              <a:rPr lang="en-US" altLang="zh-CN" dirty="0"/>
              <a:t>6)	</a:t>
            </a:r>
            <a:r>
              <a:rPr lang="zh-CN" altLang="en-US" dirty="0"/>
              <a:t>聘请系统架构师优化</a:t>
            </a:r>
            <a:r>
              <a:rPr lang="en-US" altLang="zh-CN" dirty="0"/>
              <a:t>Linux</a:t>
            </a:r>
            <a:r>
              <a:rPr lang="zh-CN" altLang="en-US" dirty="0"/>
              <a:t>内核</a:t>
            </a:r>
          </a:p>
          <a:p>
            <a:r>
              <a:rPr lang="en-US" altLang="zh-CN" dirty="0"/>
              <a:t>7)	</a:t>
            </a:r>
            <a:r>
              <a:rPr lang="zh-CN" altLang="en-US" dirty="0"/>
              <a:t>甚至花高价直接购买高性能服务器</a:t>
            </a:r>
          </a:p>
          <a:p>
            <a:endParaRPr lang="zh-CN" altLang="en-US" dirty="0"/>
          </a:p>
        </p:txBody>
      </p:sp>
      <p:sp>
        <p:nvSpPr>
          <p:cNvPr id="10" name="圆角矩形 9"/>
          <p:cNvSpPr/>
          <p:nvPr/>
        </p:nvSpPr>
        <p:spPr bwMode="auto">
          <a:xfrm>
            <a:off x="5980671" y="667265"/>
            <a:ext cx="2743199" cy="248370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en-US" b="1" dirty="0"/>
              <a:t>单台服务器纵向扩展的方便之处：</a:t>
            </a:r>
            <a:endParaRPr lang="en-US" altLang="zh-CN" b="1" dirty="0"/>
          </a:p>
          <a:p>
            <a:r>
              <a:rPr lang="zh-CN" altLang="en-US" dirty="0"/>
              <a:t>维护</a:t>
            </a:r>
            <a:endParaRPr lang="en-US" altLang="zh-CN" dirty="0"/>
          </a:p>
          <a:p>
            <a:r>
              <a:rPr lang="zh-CN" altLang="en-US" dirty="0"/>
              <a:t>发版</a:t>
            </a:r>
            <a:endParaRPr lang="en-US" altLang="zh-CN" dirty="0"/>
          </a:p>
          <a:p>
            <a:r>
              <a:rPr lang="zh-CN" altLang="en-US" dirty="0"/>
              <a:t>备份</a:t>
            </a:r>
            <a:endParaRPr lang="en-US" altLang="zh-CN" dirty="0"/>
          </a:p>
          <a:p>
            <a:r>
              <a:rPr lang="zh-CN" altLang="en-US" dirty="0"/>
              <a:t>恢复</a:t>
            </a:r>
            <a:endParaRPr lang="en-US" altLang="zh-CN" dirty="0"/>
          </a:p>
          <a:p>
            <a:r>
              <a:rPr lang="zh-CN" altLang="en-US" dirty="0"/>
              <a:t>数据库脚本编写</a:t>
            </a:r>
            <a:endParaRPr lang="en-US" altLang="zh-CN" dirty="0"/>
          </a:p>
          <a:p>
            <a:r>
              <a:rPr lang="zh-CN" altLang="en-US" dirty="0"/>
              <a:t>。。。</a:t>
            </a:r>
            <a:endParaRPr lang="en-US" altLang="zh-CN" dirty="0"/>
          </a:p>
          <a:p>
            <a:endParaRPr lang="en-US" altLang="zh-CN" dirty="0"/>
          </a:p>
        </p:txBody>
      </p:sp>
      <p:sp>
        <p:nvSpPr>
          <p:cNvPr id="11" name="圆角矩形 10"/>
          <p:cNvSpPr/>
          <p:nvPr/>
        </p:nvSpPr>
        <p:spPr bwMode="auto">
          <a:xfrm>
            <a:off x="1704973" y="4119103"/>
            <a:ext cx="5647297" cy="55691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zh-CN" dirty="0">
                <a:solidFill>
                  <a:srgbClr val="FF0000"/>
                </a:solidFill>
              </a:rPr>
              <a:t>随着业务的不断增加，服务器性能很快又到达瓶颈</a:t>
            </a:r>
            <a:r>
              <a:rPr lang="en-US" altLang="zh-CN" dirty="0">
                <a:solidFill>
                  <a:srgbClr val="FF0000"/>
                </a:solidFill>
              </a:rPr>
              <a:t>?</a:t>
            </a:r>
            <a:endParaRPr lang="zh-CN" altLang="zh-CN" dirty="0">
              <a:solidFill>
                <a:srgbClr val="FF0000"/>
              </a:solidFill>
            </a:endParaRPr>
          </a:p>
        </p:txBody>
      </p:sp>
      <p:sp>
        <p:nvSpPr>
          <p:cNvPr id="6" name="椭圆形标注 5"/>
          <p:cNvSpPr/>
          <p:nvPr/>
        </p:nvSpPr>
        <p:spPr bwMode="auto">
          <a:xfrm>
            <a:off x="6833288" y="3101458"/>
            <a:ext cx="2202378" cy="1038144"/>
          </a:xfrm>
          <a:prstGeom prst="wedgeEllipseCallout">
            <a:avLst>
              <a:gd name="adj1" fmla="val -29030"/>
              <a:gd name="adj2" fmla="val -7791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b="1" dirty="0"/>
              <a:t>存在的问题：</a:t>
            </a:r>
            <a:endParaRPr lang="en-US" altLang="zh-CN" b="1" dirty="0"/>
          </a:p>
          <a:p>
            <a:r>
              <a:rPr lang="zh-CN" altLang="en-US" dirty="0"/>
              <a:t>单点、瓶颈</a:t>
            </a:r>
            <a:endParaRPr lang="en-US" altLang="zh-CN" dirty="0"/>
          </a:p>
        </p:txBody>
      </p:sp>
    </p:spTree>
    <p:extLst>
      <p:ext uri="{BB962C8B-B14F-4D97-AF65-F5344CB8AC3E}">
        <p14:creationId xmlns:p14="http://schemas.microsoft.com/office/powerpoint/2010/main" val="3874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164" y="180676"/>
            <a:ext cx="8516938" cy="519054"/>
          </a:xfrm>
        </p:spPr>
        <p:txBody>
          <a:bodyPr/>
          <a:lstStyle/>
          <a:p>
            <a:r>
              <a:rPr lang="zh-CN" altLang="en-US" dirty="0"/>
              <a:t>数据库出现</a:t>
            </a:r>
            <a:r>
              <a:rPr lang="zh-CN" altLang="zh-CN" dirty="0"/>
              <a:t>性能瓶颈</a:t>
            </a:r>
            <a:r>
              <a:rPr lang="zh-CN" altLang="en-US" dirty="0"/>
              <a:t>怎么处理？</a:t>
            </a:r>
          </a:p>
        </p:txBody>
      </p:sp>
      <p:sp>
        <p:nvSpPr>
          <p:cNvPr id="7" name="圆角矩形 6"/>
          <p:cNvSpPr/>
          <p:nvPr/>
        </p:nvSpPr>
        <p:spPr bwMode="auto">
          <a:xfrm>
            <a:off x="543433" y="1296397"/>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参数调优</a:t>
            </a:r>
            <a:endParaRPr lang="en-US" altLang="zh-CN" dirty="0"/>
          </a:p>
        </p:txBody>
      </p:sp>
      <p:sp>
        <p:nvSpPr>
          <p:cNvPr id="8" name="圆角矩形 7"/>
          <p:cNvSpPr/>
          <p:nvPr/>
        </p:nvSpPr>
        <p:spPr bwMode="auto">
          <a:xfrm>
            <a:off x="543439" y="1859971"/>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分布式缓存</a:t>
            </a:r>
            <a:endParaRPr lang="en-US" altLang="zh-CN" dirty="0"/>
          </a:p>
        </p:txBody>
      </p:sp>
      <p:sp>
        <p:nvSpPr>
          <p:cNvPr id="9" name="圆角矩形 8"/>
          <p:cNvSpPr/>
          <p:nvPr/>
        </p:nvSpPr>
        <p:spPr bwMode="auto">
          <a:xfrm>
            <a:off x="543432" y="2452716"/>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主从复制、读写分离</a:t>
            </a:r>
            <a:endParaRPr lang="en-US" altLang="zh-CN" dirty="0">
              <a:solidFill>
                <a:srgbClr val="FF0000"/>
              </a:solidFill>
            </a:endParaRPr>
          </a:p>
        </p:txBody>
      </p:sp>
      <p:sp>
        <p:nvSpPr>
          <p:cNvPr id="10" name="圆角矩形 9"/>
          <p:cNvSpPr/>
          <p:nvPr/>
        </p:nvSpPr>
        <p:spPr bwMode="auto">
          <a:xfrm>
            <a:off x="543431" y="2987276"/>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分区</a:t>
            </a:r>
            <a:endParaRPr lang="en-US" altLang="zh-CN" dirty="0"/>
          </a:p>
        </p:txBody>
      </p:sp>
      <p:sp>
        <p:nvSpPr>
          <p:cNvPr id="11" name="圆角矩形 10"/>
          <p:cNvSpPr/>
          <p:nvPr/>
        </p:nvSpPr>
        <p:spPr bwMode="auto">
          <a:xfrm>
            <a:off x="543435" y="3535133"/>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垂直拆分</a:t>
            </a:r>
            <a:endParaRPr lang="en-US" altLang="zh-CN" dirty="0">
              <a:solidFill>
                <a:srgbClr val="FF0000"/>
              </a:solidFill>
            </a:endParaRPr>
          </a:p>
        </p:txBody>
      </p:sp>
      <p:sp>
        <p:nvSpPr>
          <p:cNvPr id="12" name="圆角矩形 11"/>
          <p:cNvSpPr/>
          <p:nvPr/>
        </p:nvSpPr>
        <p:spPr bwMode="auto">
          <a:xfrm>
            <a:off x="543439" y="4064497"/>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水平拆分</a:t>
            </a:r>
            <a:endParaRPr lang="en-US" altLang="zh-CN" dirty="0">
              <a:solidFill>
                <a:srgbClr val="FF0000"/>
              </a:solidFill>
            </a:endParaRPr>
          </a:p>
        </p:txBody>
      </p:sp>
      <p:sp>
        <p:nvSpPr>
          <p:cNvPr id="6" name="圆角矩形 5"/>
          <p:cNvSpPr/>
          <p:nvPr/>
        </p:nvSpPr>
        <p:spPr bwMode="auto">
          <a:xfrm>
            <a:off x="543434" y="705863"/>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dirty="0"/>
              <a:t>SQL</a:t>
            </a:r>
            <a:r>
              <a:rPr lang="zh-CN" altLang="en-US" dirty="0"/>
              <a:t>优化</a:t>
            </a:r>
            <a:endParaRPr lang="en-US" altLang="zh-CN" dirty="0"/>
          </a:p>
        </p:txBody>
      </p:sp>
      <p:sp>
        <p:nvSpPr>
          <p:cNvPr id="4" name="下箭头 3"/>
          <p:cNvSpPr/>
          <p:nvPr/>
        </p:nvSpPr>
        <p:spPr bwMode="auto">
          <a:xfrm>
            <a:off x="3401282" y="825329"/>
            <a:ext cx="216131" cy="35661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5" name="TextBox 4"/>
          <p:cNvSpPr txBox="1"/>
          <p:nvPr/>
        </p:nvSpPr>
        <p:spPr>
          <a:xfrm>
            <a:off x="3805872" y="2132595"/>
            <a:ext cx="1049748" cy="369332"/>
          </a:xfrm>
          <a:prstGeom prst="rect">
            <a:avLst/>
          </a:prstGeom>
          <a:noFill/>
        </p:spPr>
        <p:txBody>
          <a:bodyPr wrap="square" rtlCol="0">
            <a:spAutoFit/>
          </a:bodyPr>
          <a:lstStyle/>
          <a:p>
            <a:r>
              <a:rPr lang="zh-CN" altLang="en-US" b="1" dirty="0">
                <a:solidFill>
                  <a:srgbClr val="00B050"/>
                </a:solidFill>
              </a:rPr>
              <a:t>成本</a:t>
            </a:r>
          </a:p>
        </p:txBody>
      </p:sp>
    </p:spTree>
    <p:extLst>
      <p:ext uri="{BB962C8B-B14F-4D97-AF65-F5344CB8AC3E}">
        <p14:creationId xmlns:p14="http://schemas.microsoft.com/office/powerpoint/2010/main" val="26391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6" grpId="0" animBg="1"/>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8FD4"/>
                </a:solidFill>
              </a:rPr>
              <a:t>主从复</a:t>
            </a:r>
            <a:r>
              <a:rPr lang="zh-CN" altLang="en-US" dirty="0" smtClean="0">
                <a:solidFill>
                  <a:srgbClr val="008FD4"/>
                </a:solidFill>
              </a:rPr>
              <a:t>制</a:t>
            </a:r>
            <a:endParaRPr lang="zh-CN" altLang="en-US" dirty="0">
              <a:solidFill>
                <a:srgbClr val="008FD4"/>
              </a:solidFill>
            </a:endParaRPr>
          </a:p>
        </p:txBody>
      </p:sp>
      <p:sp>
        <p:nvSpPr>
          <p:cNvPr id="30" name="流程图: 或者 29"/>
          <p:cNvSpPr/>
          <p:nvPr/>
        </p:nvSpPr>
        <p:spPr bwMode="auto">
          <a:xfrm>
            <a:off x="2110943" y="532285"/>
            <a:ext cx="4561705" cy="3947948"/>
          </a:xfrm>
          <a:prstGeom prst="flowChartOr">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zh-CN" sz="2000" b="1" dirty="0" smtClean="0"/>
          </a:p>
          <a:p>
            <a:r>
              <a:rPr lang="zh-CN" altLang="en-US" sz="2000" b="1" dirty="0" smtClean="0"/>
              <a:t>高性能</a:t>
            </a:r>
            <a:r>
              <a:rPr lang="en-US" altLang="zh-CN" sz="2000" b="1" dirty="0" smtClean="0"/>
              <a:t>			</a:t>
            </a:r>
            <a:r>
              <a:rPr lang="zh-CN" altLang="en-US" sz="2000" b="1" dirty="0"/>
              <a:t>高可</a:t>
            </a:r>
            <a:r>
              <a:rPr lang="zh-CN" altLang="en-US" sz="2000" b="1" dirty="0" smtClean="0"/>
              <a:t>用</a:t>
            </a:r>
            <a:endParaRPr lang="en-US" altLang="zh-CN" sz="2000" b="1" dirty="0" smtClean="0"/>
          </a:p>
          <a:p>
            <a:endParaRPr kumimoji="0" lang="en-US" altLang="zh-CN" sz="2000" b="1" i="0" u="none" strike="noStrike" cap="none" normalizeH="0" baseline="0" dirty="0">
              <a:ln>
                <a:noFill/>
              </a:ln>
              <a:solidFill>
                <a:schemeClr val="tx1"/>
              </a:solidFill>
              <a:effectLst/>
              <a:latin typeface="Calibri" pitchFamily="34" charset="0"/>
              <a:ea typeface="宋体" pitchFamily="2" charset="-122"/>
              <a:cs typeface="Arial" pitchFamily="34" charset="0"/>
            </a:endParaRPr>
          </a:p>
          <a:p>
            <a:endParaRPr lang="en-US" altLang="zh-CN" sz="2000" b="1" dirty="0" smtClean="0">
              <a:solidFill>
                <a:schemeClr val="tx1"/>
              </a:solidFill>
              <a:latin typeface="Calibri" pitchFamily="34" charset="0"/>
              <a:ea typeface="宋体" pitchFamily="2" charset="-122"/>
              <a:cs typeface="Arial" pitchFamily="34" charset="0"/>
            </a:endParaRPr>
          </a:p>
          <a:p>
            <a:endParaRPr kumimoji="0" lang="en-US" altLang="zh-CN" sz="2000" b="1" i="0" u="none" strike="noStrike" cap="none" normalizeH="0" baseline="0" dirty="0">
              <a:ln>
                <a:noFill/>
              </a:ln>
              <a:solidFill>
                <a:schemeClr val="tx1"/>
              </a:solidFill>
              <a:effectLst/>
              <a:latin typeface="Calibri" pitchFamily="34" charset="0"/>
              <a:ea typeface="宋体" pitchFamily="2" charset="-122"/>
              <a:cs typeface="Arial" pitchFamily="34" charset="0"/>
            </a:endParaRPr>
          </a:p>
          <a:p>
            <a:endParaRPr lang="en-US" altLang="zh-CN" sz="2000" b="1" dirty="0" smtClean="0">
              <a:solidFill>
                <a:schemeClr val="tx1"/>
              </a:solidFill>
              <a:latin typeface="Calibri" pitchFamily="34" charset="0"/>
              <a:ea typeface="宋体" pitchFamily="2" charset="-122"/>
              <a:cs typeface="Arial" pitchFamily="34" charset="0"/>
            </a:endParaRPr>
          </a:p>
          <a:p>
            <a:endParaRPr kumimoji="0" lang="en-US" altLang="zh-CN" sz="2000" b="1" i="0" u="none" strike="noStrike" cap="none" normalizeH="0" baseline="0" dirty="0">
              <a:ln>
                <a:noFill/>
              </a:ln>
              <a:solidFill>
                <a:schemeClr val="tx1"/>
              </a:solidFill>
              <a:effectLst/>
              <a:latin typeface="Calibri" pitchFamily="34" charset="0"/>
              <a:ea typeface="宋体" pitchFamily="2" charset="-122"/>
              <a:cs typeface="Arial" pitchFamily="34" charset="0"/>
            </a:endParaRPr>
          </a:p>
          <a:p>
            <a:pPr marL="0" lvl="1"/>
            <a:r>
              <a:rPr lang="zh-CN" altLang="en-US" sz="2000" b="1" dirty="0"/>
              <a:t>备</a:t>
            </a:r>
            <a:r>
              <a:rPr lang="zh-CN" altLang="en-US" sz="2000" b="1" dirty="0" smtClean="0"/>
              <a:t>份</a:t>
            </a:r>
            <a:r>
              <a:rPr lang="en-US" altLang="zh-CN" sz="2000" b="1" dirty="0" smtClean="0"/>
              <a:t>			</a:t>
            </a:r>
            <a:r>
              <a:rPr lang="zh-CN" altLang="en-US" sz="2000" b="1" dirty="0"/>
              <a:t>容灾恢复</a:t>
            </a:r>
          </a:p>
          <a:p>
            <a:endPar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55105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复制原</a:t>
            </a:r>
            <a:r>
              <a:rPr lang="zh-CN" altLang="en-US" dirty="0" smtClean="0"/>
              <a:t>理 </a:t>
            </a:r>
            <a:r>
              <a:rPr lang="en-US" altLang="zh-CN" dirty="0" smtClean="0"/>
              <a:t>– </a:t>
            </a:r>
            <a:r>
              <a:rPr lang="zh-CN" altLang="en-US" dirty="0" smtClean="0"/>
              <a:t>相通</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3" y="889058"/>
            <a:ext cx="7257184" cy="372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962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ZTE-内部公开-16X9">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1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目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正文">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3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3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封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ZTE-内部公开-16X9</Template>
  <TotalTime>3413</TotalTime>
  <Pages>0</Pages>
  <Words>2117</Words>
  <Characters>0</Characters>
  <Application>Microsoft Office PowerPoint</Application>
  <DocSecurity>0</DocSecurity>
  <PresentationFormat>全屏显示(16:9)</PresentationFormat>
  <Lines>0</Lines>
  <Paragraphs>489</Paragraphs>
  <Slides>28</Slides>
  <Notes>16</Notes>
  <HiddenSlides>0</HiddenSlides>
  <MMClips>0</MMClips>
  <ScaleCrop>false</ScaleCrop>
  <HeadingPairs>
    <vt:vector size="4" baseType="variant">
      <vt:variant>
        <vt:lpstr>主题</vt:lpstr>
      </vt:variant>
      <vt:variant>
        <vt:i4>4</vt:i4>
      </vt:variant>
      <vt:variant>
        <vt:lpstr>幻灯片标题</vt:lpstr>
      </vt:variant>
      <vt:variant>
        <vt:i4>28</vt:i4>
      </vt:variant>
    </vt:vector>
  </HeadingPairs>
  <TitlesOfParts>
    <vt:vector size="32" baseType="lpstr">
      <vt:lpstr>ZTE-内部公开-16X9</vt:lpstr>
      <vt:lpstr>目录</vt:lpstr>
      <vt:lpstr>正文</vt:lpstr>
      <vt:lpstr>封底</vt:lpstr>
      <vt:lpstr>Mysql分布式集群</vt:lpstr>
      <vt:lpstr>目录</vt:lpstr>
      <vt:lpstr>服务器架构-HA</vt:lpstr>
      <vt:lpstr>目录</vt:lpstr>
      <vt:lpstr>互联网公司的服务器架构-3高 </vt:lpstr>
      <vt:lpstr>数据库出现性能瓶颈怎么处理？</vt:lpstr>
      <vt:lpstr>数据库出现性能瓶颈怎么处理？</vt:lpstr>
      <vt:lpstr>主从复制</vt:lpstr>
      <vt:lpstr>复制原理 – 相通</vt:lpstr>
      <vt:lpstr>读写分离</vt:lpstr>
      <vt:lpstr>灵活的层间对应关系</vt:lpstr>
      <vt:lpstr>拆分</vt:lpstr>
      <vt:lpstr>垂直分表 </vt:lpstr>
      <vt:lpstr>PowerPoint 演示文稿</vt:lpstr>
      <vt:lpstr>垂直分库 </vt:lpstr>
      <vt:lpstr>PowerPoint 演示文稿</vt:lpstr>
      <vt:lpstr>PowerPoint 演示文稿</vt:lpstr>
      <vt:lpstr>水平分库分表  </vt:lpstr>
      <vt:lpstr>PowerPoint 演示文稿</vt:lpstr>
      <vt:lpstr>分片需要注意</vt:lpstr>
      <vt:lpstr>优缺点</vt:lpstr>
      <vt:lpstr>水平分表 </vt:lpstr>
      <vt:lpstr>PowerPoint 演示文稿</vt:lpstr>
      <vt:lpstr>优缺点</vt:lpstr>
      <vt:lpstr>目录</vt:lpstr>
      <vt:lpstr>哪些适合我们？</vt:lpstr>
      <vt:lpstr>哪些适合我们？</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Siebel技术架构 培训材料</dc:title>
  <dc:creator>Administrator</dc:creator>
  <cp:lastModifiedBy>johnny</cp:lastModifiedBy>
  <cp:revision>212</cp:revision>
  <dcterms:created xsi:type="dcterms:W3CDTF">2015-07-31T08:20:59Z</dcterms:created>
  <dcterms:modified xsi:type="dcterms:W3CDTF">2016-11-13T14:40:47Z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2052-9.1.0.5041</vt:lpwstr>
  </property>
</Properties>
</file>