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62" r:id="rId3"/>
    <p:sldId id="830" r:id="rId4"/>
    <p:sldId id="819" r:id="rId5"/>
    <p:sldId id="820" r:id="rId6"/>
    <p:sldId id="767" r:id="rId7"/>
    <p:sldId id="768" r:id="rId8"/>
    <p:sldId id="485" r:id="rId9"/>
    <p:sldId id="840" r:id="rId10"/>
    <p:sldId id="821" r:id="rId11"/>
    <p:sldId id="839" r:id="rId12"/>
    <p:sldId id="264" r:id="rId13"/>
    <p:sldId id="773" r:id="rId14"/>
    <p:sldId id="82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D86"/>
    <a:srgbClr val="FFCCCC"/>
    <a:srgbClr val="FF9999"/>
    <a:srgbClr val="2E648B"/>
    <a:srgbClr val="3A8898"/>
    <a:srgbClr val="FCC818"/>
    <a:srgbClr val="EA5322"/>
    <a:srgbClr val="FAFAFA"/>
    <a:srgbClr val="FF993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9" autoAdjust="0"/>
    <p:restoredTop sz="94353" autoAdjust="0"/>
  </p:normalViewPr>
  <p:slideViewPr>
    <p:cSldViewPr>
      <p:cViewPr varScale="1">
        <p:scale>
          <a:sx n="53" d="100"/>
          <a:sy n="53" d="100"/>
        </p:scale>
        <p:origin x="131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458E38D-9DCC-4B48-BC2F-C7DF4DA894B2}" type="datetimeFigureOut">
              <a:rPr lang="zh-CN" altLang="en-US"/>
              <a:pPr>
                <a:defRPr/>
              </a:pPr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3ED6F9-5C2C-4D77-A611-C00874430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>
              <a:spcBef>
                <a:spcPct val="0"/>
              </a:spcBef>
            </a:pPr>
            <a:r>
              <a:rPr lang="en-US" altLang="zh-TW" sz="2800"/>
              <a:t>Just a function</a:t>
            </a:r>
          </a:p>
          <a:p>
            <a:endParaRPr lang="zh-TW" altLang="en-US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934B3-47C4-4534-A377-40A69053C19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7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>
              <a:spcBef>
                <a:spcPct val="0"/>
              </a:spcBef>
            </a:pPr>
            <a:r>
              <a:rPr lang="en-US" altLang="zh-TW" sz="2800"/>
              <a:t>Just a function</a:t>
            </a:r>
          </a:p>
          <a:p>
            <a:endParaRPr lang="zh-TW" altLang="en-US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934B3-47C4-4534-A377-40A69053C19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3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1"/>
          <p:cNvGrpSpPr>
            <a:grpSpLocks/>
          </p:cNvGrpSpPr>
          <p:nvPr/>
        </p:nvGrpSpPr>
        <p:grpSpPr bwMode="auto">
          <a:xfrm>
            <a:off x="264" y="0"/>
            <a:ext cx="9105901" cy="7550696"/>
            <a:chOff x="-71534" y="-708909"/>
            <a:chExt cx="9106647" cy="7550696"/>
          </a:xfrm>
        </p:grpSpPr>
        <p:sp>
          <p:nvSpPr>
            <p:cNvPr id="5" name="矩形 4"/>
            <p:cNvSpPr/>
            <p:nvPr/>
          </p:nvSpPr>
          <p:spPr>
            <a:xfrm>
              <a:off x="7676324" y="4524037"/>
              <a:ext cx="844619" cy="2317750"/>
            </a:xfrm>
            <a:prstGeom prst="rect">
              <a:avLst/>
            </a:prstGeom>
            <a:solidFill>
              <a:srgbClr val="EA53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059515" y="450476"/>
              <a:ext cx="844550" cy="9106647"/>
            </a:xfrm>
            <a:prstGeom prst="rect">
              <a:avLst/>
            </a:prstGeom>
            <a:solidFill>
              <a:srgbClr val="3A88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3271" y="-708909"/>
              <a:ext cx="844619" cy="7550696"/>
            </a:xfrm>
            <a:prstGeom prst="rect">
              <a:avLst/>
            </a:prstGeom>
            <a:solidFill>
              <a:srgbClr val="EA53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4059515" y="-435349"/>
              <a:ext cx="844550" cy="9106647"/>
            </a:xfrm>
            <a:prstGeom prst="rect">
              <a:avLst/>
            </a:prstGeom>
            <a:solidFill>
              <a:srgbClr val="FCC81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676324" y="-708909"/>
              <a:ext cx="844619" cy="5274221"/>
            </a:xfrm>
            <a:prstGeom prst="rect">
              <a:avLst/>
            </a:prstGeom>
            <a:solidFill>
              <a:srgbClr val="EA532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15" y="2105767"/>
            <a:ext cx="6804498" cy="17907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The review of week 3</a:t>
            </a:r>
            <a:br>
              <a:rPr lang="en-US" altLang="zh-TW" sz="4000" dirty="0"/>
            </a:br>
            <a:r>
              <a:rPr lang="en-US" altLang="zh-TW" sz="4000" dirty="0"/>
              <a:t> </a:t>
            </a:r>
            <a:endParaRPr lang="zh-TW" altLang="en-US" sz="4000" dirty="0">
              <a:latin typeface="+mn-lt"/>
            </a:endParaRPr>
          </a:p>
        </p:txBody>
      </p:sp>
      <p:sp>
        <p:nvSpPr>
          <p:cNvPr id="14" name="副標題 2"/>
          <p:cNvSpPr txBox="1">
            <a:spLocks/>
          </p:cNvSpPr>
          <p:nvPr/>
        </p:nvSpPr>
        <p:spPr>
          <a:xfrm>
            <a:off x="368523" y="4505421"/>
            <a:ext cx="6858000" cy="157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國立政治大學 資訊管理學系</a:t>
            </a:r>
          </a:p>
          <a:p>
            <a:r>
              <a:rPr lang="zh-TW" altLang="en-US" dirty="0"/>
              <a:t>蔡瑞煌  特聘教授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9307F-BE4E-4232-9514-DD16E5DDF2B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74FBF-2975-4E6B-8783-EB8C3B75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Code for SLFN and its learning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0117603-D134-447B-AC0A-498621C93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887D5E-4DB6-4F7E-89BE-7D4A0961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8B0492A-5919-423A-A76F-0FC1BF0F05A4}"/>
              </a:ext>
            </a:extLst>
          </p:cNvPr>
          <p:cNvSpPr txBox="1">
            <a:spLocks/>
          </p:cNvSpPr>
          <p:nvPr/>
        </p:nvSpPr>
        <p:spPr bwMode="auto">
          <a:xfrm>
            <a:off x="465480" y="2591149"/>
            <a:ext cx="4250536" cy="28540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Create the data (</a:t>
            </a:r>
            <a:r>
              <a:rPr lang="en-US" altLang="zh-TW" sz="2000" b="1" dirty="0"/>
              <a:t>x</a:t>
            </a:r>
            <a:r>
              <a:rPr lang="en-US" altLang="zh-TW" sz="2000" dirty="0"/>
              <a:t>, </a:t>
            </a:r>
            <a:r>
              <a:rPr lang="en-US" altLang="zh-TW" sz="2000" b="1" dirty="0"/>
              <a:t>y</a:t>
            </a:r>
            <a:r>
              <a:rPr lang="en-US" altLang="zh-TW" sz="2000" dirty="0"/>
              <a:t>) and weights</a:t>
            </a:r>
          </a:p>
          <a:p>
            <a:r>
              <a:rPr lang="en-US" altLang="zh-TW" sz="2000" dirty="0"/>
              <a:t>Loop</a:t>
            </a:r>
          </a:p>
          <a:p>
            <a:pPr marL="639763" indent="-457200">
              <a:buFont typeface="Wingdings" panose="05000000000000000000" pitchFamily="2" charset="2"/>
              <a:buChar char="Ø"/>
            </a:pPr>
            <a:r>
              <a:rPr lang="en-US" altLang="zh-TW" sz="2000" dirty="0"/>
              <a:t>The forward (</a:t>
            </a:r>
            <a:r>
              <a:rPr lang="en-US" altLang="zh-TW" sz="2000" dirty="0">
                <a:solidFill>
                  <a:srgbClr val="FF0000"/>
                </a:solidFill>
              </a:rPr>
              <a:t>model</a:t>
            </a:r>
            <a:r>
              <a:rPr lang="en-US" altLang="zh-TW" sz="2000" dirty="0"/>
              <a:t>) + </a:t>
            </a:r>
            <a:r>
              <a:rPr lang="en-US" altLang="zh-TW" sz="2000" dirty="0">
                <a:solidFill>
                  <a:srgbClr val="FF0000"/>
                </a:solidFill>
              </a:rPr>
              <a:t>loss</a:t>
            </a:r>
            <a:r>
              <a:rPr lang="en-US" altLang="zh-TW" sz="2000" dirty="0"/>
              <a:t> operations</a:t>
            </a:r>
          </a:p>
          <a:p>
            <a:pPr marL="639763" indent="-457200">
              <a:buFont typeface="Wingdings" panose="05000000000000000000" pitchFamily="2" charset="2"/>
              <a:buChar char="Ø"/>
            </a:pPr>
            <a:r>
              <a:rPr lang="en-US" altLang="zh-TW" sz="2000" dirty="0"/>
              <a:t>The backward (</a:t>
            </a:r>
            <a:r>
              <a:rPr lang="en-US" altLang="zh-TW" sz="2000" dirty="0">
                <a:solidFill>
                  <a:srgbClr val="FF0000"/>
                </a:solidFill>
              </a:rPr>
              <a:t>gradient</a:t>
            </a:r>
            <a:r>
              <a:rPr lang="en-US" altLang="zh-TW" sz="2000" dirty="0"/>
              <a:t>) operation</a:t>
            </a:r>
          </a:p>
          <a:p>
            <a:pPr marL="639763" indent="-457200">
              <a:buFont typeface="Wingdings" panose="05000000000000000000" pitchFamily="2" charset="2"/>
              <a:buChar char="Ø"/>
            </a:pPr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weight adjustment</a:t>
            </a:r>
            <a:r>
              <a:rPr lang="en-US" altLang="zh-TW" sz="2000" dirty="0"/>
              <a:t> (gradient step) operation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985DE-E0CC-453F-AE7A-89262BF51E61}"/>
              </a:ext>
            </a:extLst>
          </p:cNvPr>
          <p:cNvSpPr txBox="1"/>
          <p:nvPr/>
        </p:nvSpPr>
        <p:spPr>
          <a:xfrm>
            <a:off x="7137508" y="154820"/>
            <a:ext cx="179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48D86"/>
                </a:solidFill>
              </a:rPr>
              <a:t>Training phase</a:t>
            </a:r>
            <a:endParaRPr lang="zh-TW" altLang="en-US" dirty="0">
              <a:solidFill>
                <a:srgbClr val="F48D86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D92B36-7FA6-4F82-802A-B66FC466AF79}"/>
              </a:ext>
            </a:extLst>
          </p:cNvPr>
          <p:cNvSpPr txBox="1"/>
          <p:nvPr/>
        </p:nvSpPr>
        <p:spPr>
          <a:xfrm>
            <a:off x="6732240" y="1268761"/>
            <a:ext cx="2232248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Underline indicates hyperparameter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A2D4125-6E38-4618-918C-AB78020C2ACA}"/>
              </a:ext>
            </a:extLst>
          </p:cNvPr>
          <p:cNvCxnSpPr/>
          <p:nvPr/>
        </p:nvCxnSpPr>
        <p:spPr>
          <a:xfrm>
            <a:off x="7260000" y="242088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925D7BF-D31C-4AB8-ACE6-3643CD912695}"/>
              </a:ext>
            </a:extLst>
          </p:cNvPr>
          <p:cNvCxnSpPr/>
          <p:nvPr/>
        </p:nvCxnSpPr>
        <p:spPr>
          <a:xfrm>
            <a:off x="6228184" y="335699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5DBD983-0CB9-40A2-9B8F-4941FCB96A30}"/>
              </a:ext>
            </a:extLst>
          </p:cNvPr>
          <p:cNvCxnSpPr/>
          <p:nvPr/>
        </p:nvCxnSpPr>
        <p:spPr>
          <a:xfrm>
            <a:off x="6156176" y="350100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82A163D-7710-4578-8293-8A9C94381A8D}"/>
              </a:ext>
            </a:extLst>
          </p:cNvPr>
          <p:cNvCxnSpPr/>
          <p:nvPr/>
        </p:nvCxnSpPr>
        <p:spPr>
          <a:xfrm>
            <a:off x="6156176" y="378904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E376540-0E04-4D15-A813-C6803D09EAA7}"/>
              </a:ext>
            </a:extLst>
          </p:cNvPr>
          <p:cNvCxnSpPr/>
          <p:nvPr/>
        </p:nvCxnSpPr>
        <p:spPr>
          <a:xfrm>
            <a:off x="4860032" y="259018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DF42E57-FFFC-4360-A456-59FD579AD516}"/>
              </a:ext>
            </a:extLst>
          </p:cNvPr>
          <p:cNvCxnSpPr/>
          <p:nvPr/>
        </p:nvCxnSpPr>
        <p:spPr>
          <a:xfrm>
            <a:off x="4860032" y="270892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856A3D-34EF-4364-A45D-48014268AC93}"/>
              </a:ext>
            </a:extLst>
          </p:cNvPr>
          <p:cNvCxnSpPr/>
          <p:nvPr/>
        </p:nvCxnSpPr>
        <p:spPr>
          <a:xfrm>
            <a:off x="4860032" y="285293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0D77D5A-E09A-42D5-B61C-272907E4DB1B}"/>
              </a:ext>
            </a:extLst>
          </p:cNvPr>
          <p:cNvCxnSpPr/>
          <p:nvPr/>
        </p:nvCxnSpPr>
        <p:spPr>
          <a:xfrm>
            <a:off x="4860032" y="299695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575B994-C985-49DB-8904-6E18AA27996D}"/>
              </a:ext>
            </a:extLst>
          </p:cNvPr>
          <p:cNvCxnSpPr>
            <a:cxnSpLocks/>
          </p:cNvCxnSpPr>
          <p:nvPr/>
        </p:nvCxnSpPr>
        <p:spPr>
          <a:xfrm>
            <a:off x="5796176" y="5445224"/>
            <a:ext cx="93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14F7-86D2-4EF5-9F70-722EB62E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code structure with updated version of AI framework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0E6BA56-425E-4D55-985F-8B566D0E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9" y="1600200"/>
            <a:ext cx="8042242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C54580-6FE7-4FD1-8FFC-1DB4177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E7D25CA-E127-4584-AE7D-D76E2AE158E9}"/>
              </a:ext>
            </a:extLst>
          </p:cNvPr>
          <p:cNvSpPr txBox="1">
            <a:spLocks/>
          </p:cNvSpPr>
          <p:nvPr/>
        </p:nvSpPr>
        <p:spPr bwMode="auto">
          <a:xfrm>
            <a:off x="107504" y="2370143"/>
            <a:ext cx="3779912" cy="339308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US" altLang="zh-TW" sz="1800" dirty="0"/>
              <a:t>Create the data (</a:t>
            </a:r>
            <a:r>
              <a:rPr lang="en-US" altLang="zh-TW" sz="1800" b="1" dirty="0"/>
              <a:t>x</a:t>
            </a:r>
            <a:r>
              <a:rPr lang="en-US" altLang="zh-TW" sz="1800" dirty="0"/>
              <a:t>, </a:t>
            </a:r>
            <a:r>
              <a:rPr lang="en-US" altLang="zh-TW" sz="1800" b="1" dirty="0"/>
              <a:t>y</a:t>
            </a:r>
            <a:r>
              <a:rPr lang="en-US" altLang="zh-TW" sz="1800" dirty="0"/>
              <a:t>) </a:t>
            </a:r>
            <a:r>
              <a:rPr lang="en-US" altLang="zh-TW" sz="1800" strike="sngStrike" dirty="0">
                <a:solidFill>
                  <a:srgbClr val="FF0000"/>
                </a:solidFill>
              </a:rPr>
              <a:t>and weights</a:t>
            </a:r>
          </a:p>
          <a:p>
            <a:pPr marL="182563" indent="-182563"/>
            <a:r>
              <a:rPr lang="en-US" altLang="zh-TW" sz="1800" dirty="0"/>
              <a:t>Define the </a:t>
            </a:r>
            <a:r>
              <a:rPr lang="en-US" altLang="zh-TW" sz="1800" dirty="0">
                <a:solidFill>
                  <a:srgbClr val="FF0000"/>
                </a:solidFill>
              </a:rPr>
              <a:t>model</a:t>
            </a:r>
          </a:p>
          <a:p>
            <a:pPr marL="182563" indent="-182563"/>
            <a:r>
              <a:rPr lang="en-US" altLang="zh-TW" sz="1800" dirty="0"/>
              <a:t>Define the </a:t>
            </a:r>
            <a:r>
              <a:rPr lang="en-US" altLang="zh-TW" sz="1800" dirty="0">
                <a:solidFill>
                  <a:srgbClr val="FF0000"/>
                </a:solidFill>
              </a:rPr>
              <a:t>optimizer</a:t>
            </a:r>
          </a:p>
          <a:p>
            <a:pPr marL="182563" indent="-182563"/>
            <a:r>
              <a:rPr lang="en-US" altLang="zh-TW" sz="1800" dirty="0"/>
              <a:t>Loop</a:t>
            </a:r>
          </a:p>
          <a:p>
            <a:pPr marL="447675" indent="-265113">
              <a:buFont typeface="Wingdings" panose="05000000000000000000" pitchFamily="2" charset="2"/>
              <a:buChar char="Ø"/>
            </a:pPr>
            <a:r>
              <a:rPr lang="en-US" altLang="zh-TW" sz="1800" dirty="0"/>
              <a:t>Forward pass: feed data to </a:t>
            </a:r>
            <a:r>
              <a:rPr lang="en-US" altLang="zh-TW" sz="1800" dirty="0">
                <a:solidFill>
                  <a:srgbClr val="FF0000"/>
                </a:solidFill>
              </a:rPr>
              <a:t>model</a:t>
            </a:r>
            <a:r>
              <a:rPr lang="en-US" altLang="zh-TW" sz="1800" dirty="0"/>
              <a:t>, and compute </a:t>
            </a:r>
            <a:r>
              <a:rPr lang="en-US" altLang="zh-TW" sz="1800" dirty="0">
                <a:solidFill>
                  <a:srgbClr val="FF0000"/>
                </a:solidFill>
              </a:rPr>
              <a:t>loss</a:t>
            </a:r>
          </a:p>
          <a:p>
            <a:pPr marL="447675" indent="-265113">
              <a:buFont typeface="Wingdings" panose="05000000000000000000" pitchFamily="2" charset="2"/>
              <a:buChar char="Ø"/>
            </a:pPr>
            <a:r>
              <a:rPr lang="en-US" altLang="zh-TW" sz="1800" dirty="0"/>
              <a:t>Backward pass: compute </a:t>
            </a:r>
            <a:r>
              <a:rPr lang="en-US" altLang="zh-TW" sz="1800" dirty="0">
                <a:solidFill>
                  <a:srgbClr val="FF0000"/>
                </a:solidFill>
              </a:rPr>
              <a:t>gradient</a:t>
            </a:r>
            <a:r>
              <a:rPr lang="en-US" altLang="zh-TW" sz="1800" dirty="0"/>
              <a:t> with respect to all model weights</a:t>
            </a:r>
          </a:p>
          <a:p>
            <a:pPr marL="447675" indent="-265113">
              <a:buFont typeface="Wingdings" panose="05000000000000000000" pitchFamily="2" charset="2"/>
              <a:buChar char="Ø"/>
            </a:pPr>
            <a:r>
              <a:rPr lang="en-US" altLang="zh-TW" sz="1800" dirty="0"/>
              <a:t>Make </a:t>
            </a:r>
            <a:r>
              <a:rPr lang="en-US" altLang="zh-TW" sz="1800" dirty="0">
                <a:solidFill>
                  <a:srgbClr val="FF0000"/>
                </a:solidFill>
              </a:rPr>
              <a:t>gradient step </a:t>
            </a:r>
            <a:r>
              <a:rPr lang="en-US" altLang="zh-TW" sz="1800" dirty="0"/>
              <a:t>on each model parameter (with gradients disabled</a:t>
            </a:r>
            <a:r>
              <a:rPr lang="en-US" altLang="zh-TW" sz="2000" dirty="0"/>
              <a:t>)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63328BA-EA42-4F7F-A40A-519F9B7AA1A4}"/>
              </a:ext>
            </a:extLst>
          </p:cNvPr>
          <p:cNvSpPr/>
          <p:nvPr/>
        </p:nvSpPr>
        <p:spPr>
          <a:xfrm flipH="1">
            <a:off x="2195736" y="2780928"/>
            <a:ext cx="28803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5DD76D-A455-4C93-B4E6-B49B89F7CF2F}"/>
              </a:ext>
            </a:extLst>
          </p:cNvPr>
          <p:cNvSpPr txBox="1"/>
          <p:nvPr/>
        </p:nvSpPr>
        <p:spPr>
          <a:xfrm>
            <a:off x="2555776" y="2504219"/>
            <a:ext cx="1080121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Only change this if you want to try another model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38116E-7E0F-4C65-8508-A1C87E3B4772}"/>
              </a:ext>
            </a:extLst>
          </p:cNvPr>
          <p:cNvSpPr txBox="1"/>
          <p:nvPr/>
        </p:nvSpPr>
        <p:spPr>
          <a:xfrm>
            <a:off x="7164288" y="40"/>
            <a:ext cx="179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48D86"/>
                </a:solidFill>
              </a:rPr>
              <a:t>Training phase</a:t>
            </a:r>
            <a:endParaRPr lang="zh-TW" altLang="en-US" dirty="0">
              <a:solidFill>
                <a:srgbClr val="F48D8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79D47C-A49D-4AB3-BDF4-FE6B09DFC283}"/>
              </a:ext>
            </a:extLst>
          </p:cNvPr>
          <p:cNvSpPr txBox="1"/>
          <p:nvPr/>
        </p:nvSpPr>
        <p:spPr>
          <a:xfrm>
            <a:off x="6660232" y="1417639"/>
            <a:ext cx="228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Underline indicates hyperparameter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6D0F316-DAAF-4D5F-899C-7923DDBDB483}"/>
              </a:ext>
            </a:extLst>
          </p:cNvPr>
          <p:cNvCxnSpPr/>
          <p:nvPr/>
        </p:nvCxnSpPr>
        <p:spPr>
          <a:xfrm>
            <a:off x="6516216" y="227687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49F51D9-D2C8-4CB9-8A7C-74456FB6AA32}"/>
              </a:ext>
            </a:extLst>
          </p:cNvPr>
          <p:cNvCxnSpPr/>
          <p:nvPr/>
        </p:nvCxnSpPr>
        <p:spPr>
          <a:xfrm>
            <a:off x="5652120" y="325535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F3FA5E6-B36D-4645-85EA-613EBCB0F8C2}"/>
              </a:ext>
            </a:extLst>
          </p:cNvPr>
          <p:cNvCxnSpPr/>
          <p:nvPr/>
        </p:nvCxnSpPr>
        <p:spPr>
          <a:xfrm>
            <a:off x="5292120" y="378904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C2C2255-518C-4B18-A2B2-71979CE73BFC}"/>
              </a:ext>
            </a:extLst>
          </p:cNvPr>
          <p:cNvCxnSpPr/>
          <p:nvPr/>
        </p:nvCxnSpPr>
        <p:spPr>
          <a:xfrm>
            <a:off x="6012120" y="393305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3AFD780-D591-4395-9D86-D8A89CAB1EDA}"/>
              </a:ext>
            </a:extLst>
          </p:cNvPr>
          <p:cNvCxnSpPr/>
          <p:nvPr/>
        </p:nvCxnSpPr>
        <p:spPr>
          <a:xfrm>
            <a:off x="5220072" y="429309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AA71D8F-D15D-4D40-BDB1-FC0AE12CCA5C}"/>
              </a:ext>
            </a:extLst>
          </p:cNvPr>
          <p:cNvCxnSpPr>
            <a:cxnSpLocks/>
          </p:cNvCxnSpPr>
          <p:nvPr/>
        </p:nvCxnSpPr>
        <p:spPr>
          <a:xfrm>
            <a:off x="3887416" y="2380807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4A126E0-7022-42EB-8B58-45F31957062C}"/>
              </a:ext>
            </a:extLst>
          </p:cNvPr>
          <p:cNvCxnSpPr/>
          <p:nvPr/>
        </p:nvCxnSpPr>
        <p:spPr>
          <a:xfrm>
            <a:off x="3922220" y="263691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E10AF-E69E-4E7E-832E-43566ACB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Sensitivity of a Model to some hyperparameters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FB9BE49-3EAC-4306-8C05-D685AACBA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94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6F5383-00BF-44C0-B1A7-E048D89A7337}"/>
              </a:ext>
            </a:extLst>
          </p:cNvPr>
          <p:cNvSpPr/>
          <p:nvPr/>
        </p:nvSpPr>
        <p:spPr>
          <a:xfrm>
            <a:off x="335280" y="6021289"/>
            <a:ext cx="8473440" cy="335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700"/>
              <a:t>Homework #1</a:t>
            </a:r>
            <a:endParaRPr lang="zh-TW" alt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1"/>
                <a:ext cx="8712968" cy="552472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Implement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the code for  the 2-layer neural networks in CS231n 2021 version with PyTorch (or TensorFlow). </a:t>
                </a:r>
                <a:endParaRPr lang="en-US" altLang="zh-TW" sz="2400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TW" dirty="0">
                    <a:latin typeface="Cambria Math" panose="02040503050406030204" pitchFamily="18" charset="0"/>
                  </a:rPr>
                  <a:t>Once you have the code (regardless of which framework you choose above), you will apply your own data.  The training and test dataset is 80%:20%.</a:t>
                </a:r>
              </a:p>
              <a:p>
                <a:pPr marL="355600" indent="-355600">
                  <a:spcBef>
                    <a:spcPct val="0"/>
                  </a:spcBef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You need to run the code with the following hyperparameter settings: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sz="3100" dirty="0">
                    <a:latin typeface="Cambria Math" panose="02040503050406030204" pitchFamily="18" charset="0"/>
                  </a:rPr>
                  <a:t>Data preprocessing: none, normalization;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Amount of hidden nodes: 5, 8, 11;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Initial weights:</a:t>
                </a:r>
                <a:r>
                  <a:rPr lang="zh-TW" alt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small random number,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Xavier or </a:t>
                </a:r>
                <a:r>
                  <a:rPr lang="en-US" altLang="zh-TW" dirty="0" err="1">
                    <a:latin typeface="Cambria Math" panose="02040503050406030204" pitchFamily="18" charset="0"/>
                  </a:rPr>
                  <a:t>Kaiming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/MSRA Initialization</a:t>
                </a: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Activation function: tanh, ReLU;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Loss function: without or with the regularization term (L2),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λ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= 0.001 or 0.0001</a:t>
                </a:r>
              </a:p>
              <a:p>
                <a:pPr marL="219075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TW" altLang="en-US" sz="2400" dirty="0"/>
                  <a:t>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4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/>
                        <a:ea typeface="Cambria Math"/>
                        <a:sym typeface="Symbol" panose="05050102010706020507" pitchFamily="18" charset="2"/>
                      </a:rPr>
                      <m:t>λ</m:t>
                    </m:r>
                  </m:oMath>
                </a14:m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TW" sz="2400" dirty="0"/>
                          <m:t>)</m:t>
                        </m:r>
                        <m:r>
                          <m:rPr>
                            <m:nor/>
                          </m:rPr>
                          <a:rPr lang="en-US" altLang="zh-TW" sz="2400" baseline="30000" dirty="0"/>
                          <m:t>2</m:t>
                        </m:r>
                      </m:e>
                    </m:nary>
                  </m:oMath>
                </a14:m>
                <a:r>
                  <a:rPr lang="en-US" altLang="zh-TW" sz="24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𝑝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i="1" dirty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nary>
                        <m:r>
                          <m:rPr>
                            <m:nor/>
                          </m:rPr>
                          <a:rPr lang="en-US" altLang="zh-TW" sz="2400" dirty="0"/>
                          <m:t>)</m:t>
                        </m:r>
                        <m:r>
                          <m:rPr>
                            <m:nor/>
                          </m:rPr>
                          <a:rPr lang="en-US" altLang="zh-TW" sz="2400" baseline="30000" dirty="0"/>
                          <m:t>2</m:t>
                        </m:r>
                      </m:e>
                    </m:nary>
                  </m:oMath>
                </a14:m>
                <a:r>
                  <a:rPr lang="en-US" altLang="zh-TW" sz="2400" dirty="0"/>
                  <a:t>)</a:t>
                </a:r>
                <a:r>
                  <a:rPr lang="en-US" altLang="zh-TW" sz="2400" dirty="0">
                    <a:latin typeface="微軟正黑體" panose="020B0604030504040204" pitchFamily="34" charset="-120"/>
                  </a:rPr>
                  <a:t> 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Optimizer: gradient descent, Momentum, Adam;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Learning epochs: 100, 200, 300;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sz="31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Learning rate decay schedule: none and cosine</a:t>
                </a:r>
              </a:p>
              <a:p>
                <a:pPr marL="447675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TW" sz="3100" dirty="0">
                    <a:latin typeface="Cambria Math" panose="02040503050406030204" pitchFamily="18" charset="0"/>
                  </a:rPr>
                  <a:t>Ensembles: top 3 models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1"/>
                <a:ext cx="8712968" cy="5524725"/>
              </a:xfrm>
              <a:blipFill>
                <a:blip r:embed="rId3"/>
                <a:stretch>
                  <a:fillRect l="-769" t="-1874" r="-1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9E5202-C7AE-45DB-B067-F12A9730F93A}"/>
              </a:ext>
            </a:extLst>
          </p:cNvPr>
          <p:cNvSpPr txBox="1"/>
          <p:nvPr/>
        </p:nvSpPr>
        <p:spPr>
          <a:xfrm>
            <a:off x="6709732" y="6004155"/>
            <a:ext cx="207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48D86"/>
                </a:solidFill>
              </a:rPr>
              <a:t>Inferencing phase</a:t>
            </a:r>
            <a:endParaRPr lang="zh-TW" altLang="en-US" dirty="0">
              <a:solidFill>
                <a:srgbClr val="F48D8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8CB717-A030-4633-8F12-F7147CF92A0C}"/>
              </a:ext>
            </a:extLst>
          </p:cNvPr>
          <p:cNvSpPr/>
          <p:nvPr/>
        </p:nvSpPr>
        <p:spPr>
          <a:xfrm>
            <a:off x="318760" y="3139770"/>
            <a:ext cx="8473440" cy="33135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30EAF9D-DA3B-479A-8982-69A523CAB1A0}"/>
              </a:ext>
            </a:extLst>
          </p:cNvPr>
          <p:cNvSpPr txBox="1">
            <a:spLocks/>
          </p:cNvSpPr>
          <p:nvPr/>
        </p:nvSpPr>
        <p:spPr bwMode="auto">
          <a:xfrm>
            <a:off x="6228184" y="470840"/>
            <a:ext cx="2736304" cy="70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Due date of homework #1: 3/16 (Thursday)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5E8D3-930D-488A-A406-B343B25E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suggested code structure for the homework #1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C8EA9-B7EE-45A5-9D47-1E935DB6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9036496" cy="4983160"/>
          </a:xfrm>
        </p:spPr>
        <p:txBody>
          <a:bodyPr/>
          <a:lstStyle/>
          <a:p>
            <a:r>
              <a:rPr lang="en-US" altLang="zh-TW" sz="3000" dirty="0"/>
              <a:t>Create the </a:t>
            </a:r>
            <a:r>
              <a:rPr lang="en-US" altLang="zh-TW" sz="3000" dirty="0">
                <a:solidFill>
                  <a:srgbClr val="FF0000"/>
                </a:solidFill>
              </a:rPr>
              <a:t>data</a:t>
            </a:r>
            <a:r>
              <a:rPr lang="en-US" altLang="zh-TW" sz="3000" dirty="0"/>
              <a:t> (</a:t>
            </a:r>
            <a:r>
              <a:rPr lang="en-US" altLang="zh-TW" sz="3000" b="1" dirty="0"/>
              <a:t>x</a:t>
            </a:r>
            <a:r>
              <a:rPr lang="en-US" altLang="zh-TW" sz="3000" dirty="0"/>
              <a:t>, </a:t>
            </a:r>
            <a:r>
              <a:rPr lang="en-US" altLang="zh-TW" sz="3000" b="1" dirty="0"/>
              <a:t>y</a:t>
            </a:r>
            <a:r>
              <a:rPr lang="en-US" altLang="zh-TW" sz="3000" dirty="0"/>
              <a:t>) and </a:t>
            </a:r>
            <a:r>
              <a:rPr lang="en-US" altLang="zh-TW" sz="3000" dirty="0">
                <a:solidFill>
                  <a:srgbClr val="FF0000"/>
                </a:solidFill>
              </a:rPr>
              <a:t>weights</a:t>
            </a:r>
          </a:p>
          <a:p>
            <a:r>
              <a:rPr lang="en-US" altLang="zh-TW" sz="3000" dirty="0"/>
              <a:t>Define the </a:t>
            </a:r>
            <a:r>
              <a:rPr lang="en-US" altLang="zh-TW" sz="3000" dirty="0">
                <a:solidFill>
                  <a:srgbClr val="FF0000"/>
                </a:solidFill>
              </a:rPr>
              <a:t>model</a:t>
            </a:r>
          </a:p>
          <a:p>
            <a:r>
              <a:rPr lang="en-US" altLang="zh-TW" sz="3000" dirty="0"/>
              <a:t>Define the </a:t>
            </a:r>
            <a:r>
              <a:rPr lang="en-US" altLang="zh-TW" sz="3000" dirty="0">
                <a:solidFill>
                  <a:srgbClr val="FF0000"/>
                </a:solidFill>
              </a:rPr>
              <a:t>optimizer</a:t>
            </a:r>
          </a:p>
          <a:p>
            <a:r>
              <a:rPr lang="en-US" altLang="zh-TW" sz="3000" dirty="0"/>
              <a:t>Loop</a:t>
            </a:r>
          </a:p>
          <a:p>
            <a:pPr marL="639763" indent="-457200">
              <a:buFont typeface="Wingdings" panose="05000000000000000000" pitchFamily="2" charset="2"/>
              <a:buChar char="Ø"/>
            </a:pPr>
            <a:r>
              <a:rPr lang="en-US" altLang="zh-TW" sz="3000" dirty="0"/>
              <a:t>Forward pass: feed data to model, and compute </a:t>
            </a:r>
            <a:r>
              <a:rPr lang="en-US" altLang="zh-TW" sz="3000" dirty="0">
                <a:solidFill>
                  <a:srgbClr val="FF0000"/>
                </a:solidFill>
              </a:rPr>
              <a:t>loss</a:t>
            </a:r>
          </a:p>
          <a:p>
            <a:pPr marL="639763" indent="-457200">
              <a:buFont typeface="Wingdings" panose="05000000000000000000" pitchFamily="2" charset="2"/>
              <a:buChar char="Ø"/>
            </a:pPr>
            <a:r>
              <a:rPr lang="en-US" altLang="zh-TW" sz="3000" dirty="0"/>
              <a:t>Backward pass: compute gradient with respect to all model weights</a:t>
            </a:r>
          </a:p>
          <a:p>
            <a:pPr marL="639763" indent="-457200">
              <a:buFont typeface="Wingdings" panose="05000000000000000000" pitchFamily="2" charset="2"/>
              <a:buChar char="Ø"/>
            </a:pPr>
            <a:r>
              <a:rPr lang="en-US" altLang="zh-TW" sz="3000" dirty="0"/>
              <a:t>Make gradient </a:t>
            </a:r>
            <a:r>
              <a:rPr lang="en-US" altLang="zh-TW" sz="3000" dirty="0">
                <a:solidFill>
                  <a:srgbClr val="FF0000"/>
                </a:solidFill>
              </a:rPr>
              <a:t>step</a:t>
            </a:r>
            <a:r>
              <a:rPr lang="en-US" altLang="zh-TW" sz="3000" dirty="0"/>
              <a:t> on each model weight (with gradients disabled)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A6274B-096F-4674-A87E-37BE173D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144E19-A382-41D1-87AC-A66F67785426}"/>
              </a:ext>
            </a:extLst>
          </p:cNvPr>
          <p:cNvSpPr txBox="1"/>
          <p:nvPr/>
        </p:nvSpPr>
        <p:spPr>
          <a:xfrm>
            <a:off x="5950496" y="1417639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</a:rPr>
              <a:t>Data preprocessing;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  <a:sym typeface="Symbol" panose="05050102010706020507" pitchFamily="18" charset="2"/>
              </a:rPr>
              <a:t>Amount of hidden nodes;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  <a:sym typeface="Symbol" panose="05050102010706020507" pitchFamily="18" charset="2"/>
              </a:rPr>
              <a:t>Initial weights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D61F43-9B0C-4787-BB18-B73909BCBAD9}"/>
              </a:ext>
            </a:extLst>
          </p:cNvPr>
          <p:cNvSpPr txBox="1"/>
          <p:nvPr/>
        </p:nvSpPr>
        <p:spPr>
          <a:xfrm>
            <a:off x="3347864" y="224863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  <a:sym typeface="Symbol" panose="05050102010706020507" pitchFamily="18" charset="2"/>
              </a:rPr>
              <a:t>Activation function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956888-B8D1-498B-B106-DE2CBB6A8DBC}"/>
              </a:ext>
            </a:extLst>
          </p:cNvPr>
          <p:cNvSpPr txBox="1"/>
          <p:nvPr/>
        </p:nvSpPr>
        <p:spPr>
          <a:xfrm>
            <a:off x="3711456" y="276975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  <a:sym typeface="Symbol" panose="05050102010706020507" pitchFamily="18" charset="2"/>
              </a:rPr>
              <a:t>Optimizer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  <a:sym typeface="Symbol" panose="05050102010706020507" pitchFamily="18" charset="2"/>
              </a:rPr>
              <a:t>Learning rate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5B9E89-7B63-45AF-87CB-AAA773B94319}"/>
              </a:ext>
            </a:extLst>
          </p:cNvPr>
          <p:cNvSpPr txBox="1"/>
          <p:nvPr/>
        </p:nvSpPr>
        <p:spPr>
          <a:xfrm>
            <a:off x="1403648" y="342900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  <a:sym typeface="Symbol" panose="05050102010706020507" pitchFamily="18" charset="2"/>
              </a:rPr>
              <a:t>Learning epoch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C96F7B-24A0-443F-89FF-DA0D1F22FA63}"/>
              </a:ext>
            </a:extLst>
          </p:cNvPr>
          <p:cNvSpPr txBox="1"/>
          <p:nvPr/>
        </p:nvSpPr>
        <p:spPr>
          <a:xfrm>
            <a:off x="4870376" y="6015382"/>
            <a:ext cx="3158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/>
                </a:solidFill>
                <a:latin typeface="Cambria Math" panose="02040503050406030204" pitchFamily="18" charset="0"/>
                <a:sym typeface="Symbol" panose="05050102010706020507" pitchFamily="18" charset="2"/>
              </a:rPr>
              <a:t>Learning rate decay schedule</a:t>
            </a:r>
          </a:p>
        </p:txBody>
      </p:sp>
    </p:spTree>
    <p:extLst>
      <p:ext uri="{BB962C8B-B14F-4D97-AF65-F5344CB8AC3E}">
        <p14:creationId xmlns:p14="http://schemas.microsoft.com/office/powerpoint/2010/main" val="32479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AEE94-ADF1-450E-9CC2-BFF0BCF0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6B35EC-C639-4F7B-81C0-B2D4432A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2F1F0E-0E5F-401D-9980-D6C7D6ADB32D}"/>
              </a:ext>
            </a:extLst>
          </p:cNvPr>
          <p:cNvSpPr txBox="1"/>
          <p:nvPr/>
        </p:nvSpPr>
        <p:spPr>
          <a:xfrm>
            <a:off x="179512" y="1166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we are now...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A8DC99D-4292-4D5B-AF82-DB7DA614C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964"/>
            <a:ext cx="8229600" cy="56402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5A5BE5B-8F94-4931-9B55-8D112B232F6A}"/>
              </a:ext>
            </a:extLst>
          </p:cNvPr>
          <p:cNvSpPr/>
          <p:nvPr/>
        </p:nvSpPr>
        <p:spPr>
          <a:xfrm>
            <a:off x="5076056" y="2492896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DB11A6-C118-473B-9536-FEECDA3E17F0}"/>
              </a:ext>
            </a:extLst>
          </p:cNvPr>
          <p:cNvSpPr/>
          <p:nvPr/>
        </p:nvSpPr>
        <p:spPr>
          <a:xfrm>
            <a:off x="5076056" y="3429000"/>
            <a:ext cx="33123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90D614-EFAF-43CC-9149-1DEF1B0708B3}"/>
              </a:ext>
            </a:extLst>
          </p:cNvPr>
          <p:cNvSpPr/>
          <p:nvPr/>
        </p:nvSpPr>
        <p:spPr>
          <a:xfrm>
            <a:off x="5076056" y="4077072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13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21D0491-115C-4A28-AB8E-AB60BF8E3E6F}"/>
              </a:ext>
            </a:extLst>
          </p:cNvPr>
          <p:cNvSpPr/>
          <p:nvPr/>
        </p:nvSpPr>
        <p:spPr>
          <a:xfrm>
            <a:off x="400516" y="4951335"/>
            <a:ext cx="8473440" cy="324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379C24-5956-4EDD-8D73-0E0379DE8844}"/>
              </a:ext>
            </a:extLst>
          </p:cNvPr>
          <p:cNvSpPr/>
          <p:nvPr/>
        </p:nvSpPr>
        <p:spPr>
          <a:xfrm>
            <a:off x="403860" y="2852936"/>
            <a:ext cx="8473440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03860" y="2078850"/>
            <a:ext cx="8473440" cy="3942438"/>
          </a:xfrm>
        </p:spPr>
        <p:txBody>
          <a:bodyPr>
            <a:normAutofit fontScale="77500" lnSpcReduction="20000"/>
          </a:bodyPr>
          <a:lstStyle/>
          <a:p>
            <a:pPr marL="1143000" indent="-1143000">
              <a:buNone/>
            </a:pPr>
            <a:r>
              <a:rPr lang="en-US" altLang="zh-TW" sz="3300" dirty="0"/>
              <a:t>Step 1: Define data attributes and labeling; then collect </a:t>
            </a:r>
            <a:r>
              <a:rPr lang="en-US" altLang="zh-TW" sz="3300" dirty="0">
                <a:solidFill>
                  <a:srgbClr val="FF0000"/>
                </a:solidFill>
              </a:rPr>
              <a:t>data </a:t>
            </a:r>
          </a:p>
          <a:p>
            <a:pPr marL="0" indent="0">
              <a:buNone/>
            </a:pPr>
            <a:r>
              <a:rPr lang="en-US" altLang="zh-TW" sz="3300" dirty="0"/>
              <a:t>Step 2: Pick up an </a:t>
            </a:r>
            <a:r>
              <a:rPr lang="en-US" altLang="zh-TW" sz="3300" dirty="0">
                <a:solidFill>
                  <a:srgbClr val="FF0000"/>
                </a:solidFill>
              </a:rPr>
              <a:t>AI</a:t>
            </a:r>
            <a:r>
              <a:rPr lang="zh-TW" altLang="en-US" sz="3300" dirty="0">
                <a:solidFill>
                  <a:srgbClr val="FF0000"/>
                </a:solidFill>
              </a:rPr>
              <a:t> </a:t>
            </a:r>
            <a:r>
              <a:rPr lang="en-US" altLang="zh-TW" sz="3300" dirty="0">
                <a:solidFill>
                  <a:srgbClr val="FF0000"/>
                </a:solidFill>
              </a:rPr>
              <a:t>model </a:t>
            </a:r>
          </a:p>
          <a:p>
            <a:pPr marL="0" indent="0">
              <a:buNone/>
            </a:pPr>
            <a:r>
              <a:rPr lang="en-US" altLang="zh-TW" sz="3300" dirty="0"/>
              <a:t>Step 3: Pick up a </a:t>
            </a:r>
            <a:r>
              <a:rPr lang="en-US" altLang="zh-TW" sz="3300" dirty="0">
                <a:solidFill>
                  <a:srgbClr val="FF0000"/>
                </a:solidFill>
              </a:rPr>
              <a:t>learning algorithm</a:t>
            </a:r>
            <a:r>
              <a:rPr lang="zh-TW" altLang="en-US" sz="3300" dirty="0"/>
              <a:t> </a:t>
            </a:r>
            <a:r>
              <a:rPr lang="en-US" altLang="zh-TW" sz="3300" dirty="0"/>
              <a:t>&amp;</a:t>
            </a:r>
            <a:r>
              <a:rPr lang="zh-TW" altLang="en-US" sz="3300" dirty="0"/>
              <a:t> </a:t>
            </a:r>
            <a:r>
              <a:rPr lang="en-US" altLang="zh-TW" sz="3300" dirty="0"/>
              <a:t>its code </a:t>
            </a:r>
          </a:p>
          <a:p>
            <a:pPr marL="985838" indent="-985838">
              <a:buNone/>
            </a:pPr>
            <a:r>
              <a:rPr lang="en-US" altLang="zh-TW" sz="3300" dirty="0"/>
              <a:t>Step 4: Make the learning with properly tuning the associated </a:t>
            </a:r>
            <a:r>
              <a:rPr lang="en-US" altLang="zh-TW" sz="3300" dirty="0">
                <a:solidFill>
                  <a:srgbClr val="FF0000"/>
                </a:solidFill>
              </a:rPr>
              <a:t>hyperparameters</a:t>
            </a:r>
            <a:r>
              <a:rPr lang="en-US" altLang="zh-TW" sz="3300" dirty="0"/>
              <a:t> (including </a:t>
            </a:r>
            <a:r>
              <a:rPr lang="en-US" altLang="zh-TW" sz="3300" dirty="0">
                <a:solidFill>
                  <a:schemeClr val="accent1"/>
                </a:solidFill>
              </a:rPr>
              <a:t>data preprocessing</a:t>
            </a:r>
            <a:r>
              <a:rPr lang="en-US" altLang="zh-TW" sz="3300" dirty="0"/>
              <a:t>, </a:t>
            </a:r>
            <a:r>
              <a:rPr lang="en-US" altLang="zh-TW" sz="3300" dirty="0">
                <a:solidFill>
                  <a:schemeClr val="accent1"/>
                </a:solidFill>
              </a:rPr>
              <a:t>initial weights</a:t>
            </a:r>
            <a:r>
              <a:rPr lang="en-US" altLang="zh-TW" sz="3300" dirty="0"/>
              <a:t>, …)</a:t>
            </a:r>
            <a:r>
              <a:rPr lang="zh-TW" altLang="en-US" sz="3300" dirty="0"/>
              <a:t> </a:t>
            </a:r>
            <a:r>
              <a:rPr lang="en-US" altLang="zh-TW" sz="3300" dirty="0">
                <a:sym typeface="Wingdings" panose="05000000000000000000" pitchFamily="2" charset="2"/>
              </a:rPr>
              <a:t>till the model performance is acceptable. If the model performance is still unacceptable, go back to Step 3, or Step 2, or Step 1.</a:t>
            </a:r>
          </a:p>
          <a:p>
            <a:pPr marL="0" indent="0">
              <a:buNone/>
            </a:pPr>
            <a:r>
              <a:rPr lang="en-US" altLang="zh-TW" sz="3300" dirty="0"/>
              <a:t>Step 5: </a:t>
            </a:r>
            <a:r>
              <a:rPr lang="en-US" altLang="zh-TW" sz="3300" dirty="0">
                <a:sym typeface="Wingdings" panose="05000000000000000000" pitchFamily="2" charset="2"/>
              </a:rPr>
              <a:t>Deploy the AI model for inferencing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3ECD36C-9E0B-4D2E-9CF0-CF6842DE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The process of developing an AI model for the AI-enabled application</a:t>
            </a:r>
            <a:endParaRPr lang="zh-TW" altLang="en-US" sz="1050" b="1" dirty="0"/>
          </a:p>
        </p:txBody>
      </p:sp>
      <p:sp>
        <p:nvSpPr>
          <p:cNvPr id="6" name="投影片編號版面配置區 1">
            <a:extLst>
              <a:ext uri="{FF2B5EF4-FFF2-40B4-BE49-F238E27FC236}">
                <a16:creationId xmlns:a16="http://schemas.microsoft.com/office/drawing/2014/main" id="{4F7368EA-C553-4F72-BE84-0ECA63F47B55}"/>
              </a:ext>
            </a:extLst>
          </p:cNvPr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4933F7-2502-499B-AB42-C306FAEE04A8}"/>
              </a:ext>
            </a:extLst>
          </p:cNvPr>
          <p:cNvSpPr txBox="1"/>
          <p:nvPr/>
        </p:nvSpPr>
        <p:spPr>
          <a:xfrm>
            <a:off x="179512" y="1166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we are now...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1D5688-7AE4-477B-8398-C325E12543A6}"/>
              </a:ext>
            </a:extLst>
          </p:cNvPr>
          <p:cNvSpPr txBox="1"/>
          <p:nvPr/>
        </p:nvSpPr>
        <p:spPr>
          <a:xfrm>
            <a:off x="6948264" y="2852936"/>
            <a:ext cx="179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48D86"/>
                </a:solidFill>
              </a:rPr>
              <a:t>Training phase</a:t>
            </a:r>
            <a:endParaRPr lang="zh-TW" altLang="en-US" dirty="0">
              <a:solidFill>
                <a:srgbClr val="F48D86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EAC727-B250-440F-9BA7-2C83EDC1B48B}"/>
              </a:ext>
            </a:extLst>
          </p:cNvPr>
          <p:cNvSpPr txBox="1"/>
          <p:nvPr/>
        </p:nvSpPr>
        <p:spPr>
          <a:xfrm>
            <a:off x="6660232" y="4906900"/>
            <a:ext cx="207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48D86"/>
                </a:solidFill>
              </a:rPr>
              <a:t>Inferencing phase</a:t>
            </a:r>
            <a:endParaRPr lang="zh-TW" altLang="en-US" dirty="0">
              <a:solidFill>
                <a:srgbClr val="F48D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37E5D-7BFF-4D64-A500-634BAE51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/>
          <a:lstStyle/>
          <a:p>
            <a:r>
              <a:rPr lang="en-US" altLang="zh-TW" sz="3600" dirty="0"/>
              <a:t>2-Layer Nets;</a:t>
            </a:r>
            <a:br>
              <a:rPr lang="en-US" altLang="zh-TW" sz="3600" dirty="0"/>
            </a:br>
            <a:r>
              <a:rPr lang="en-US" altLang="zh-TW" sz="3600" dirty="0"/>
              <a:t>Single-hidden Layer Feed-forward Neural Networks (SLFN)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95A3958-8B41-49FB-A8AD-57233A517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328EDA-81AD-4D58-9149-88D0B52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ECE7F2-CB50-4D2F-ACE9-0649824DB8B2}"/>
              </a:ext>
            </a:extLst>
          </p:cNvPr>
          <p:cNvSpPr txBox="1"/>
          <p:nvPr/>
        </p:nvSpPr>
        <p:spPr>
          <a:xfrm>
            <a:off x="179512" y="1166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we are now...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80B188-45BF-4BC0-8733-4E4D4360663F}"/>
              </a:ext>
            </a:extLst>
          </p:cNvPr>
          <p:cNvSpPr txBox="1"/>
          <p:nvPr/>
        </p:nvSpPr>
        <p:spPr>
          <a:xfrm>
            <a:off x="6791908" y="2564904"/>
            <a:ext cx="16561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hyperparameter: max or tanh or …</a:t>
            </a:r>
            <a:endParaRPr lang="zh-TW" altLang="en-US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282CBD-3D16-441A-857B-C9A9785488AA}"/>
              </a:ext>
            </a:extLst>
          </p:cNvPr>
          <p:cNvSpPr txBox="1"/>
          <p:nvPr/>
        </p:nvSpPr>
        <p:spPr>
          <a:xfrm>
            <a:off x="3743908" y="2868087"/>
            <a:ext cx="165618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hyperparameter: 100 or 150 or 200, …</a:t>
            </a:r>
            <a:endParaRPr lang="zh-TW" altLang="en-US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7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DC306-8BCD-421E-985F-1CAFC229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method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CD3F32-3C7C-4E26-A319-93082E4FC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3" y="1600200"/>
            <a:ext cx="8043834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850518-5D72-48E4-A7AA-72EFA253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ED5108-0CE0-4CEC-96FD-85B9D8787ACA}"/>
              </a:ext>
            </a:extLst>
          </p:cNvPr>
          <p:cNvSpPr txBox="1"/>
          <p:nvPr/>
        </p:nvSpPr>
        <p:spPr>
          <a:xfrm>
            <a:off x="179512" y="1166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we are now...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CA4E451-38BB-46F4-B96F-4FCAF35EB5A0}"/>
                  </a:ext>
                </a:extLst>
              </p:cNvPr>
              <p:cNvSpPr txBox="1"/>
              <p:nvPr/>
            </p:nvSpPr>
            <p:spPr>
              <a:xfrm>
                <a:off x="1979712" y="4813586"/>
                <a:ext cx="40324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𝑦𝑝𝑒𝑟𝑝𝑎𝑟𝑎𝑚𝑒𝑡𝑒𝑟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= ?</a:t>
                </a:r>
                <a:endParaRPr lang="zh-TW" altLang="en-US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CA4E451-38BB-46F4-B96F-4FCAF35E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813586"/>
                <a:ext cx="4032448" cy="276999"/>
              </a:xfrm>
              <a:prstGeom prst="rect">
                <a:avLst/>
              </a:prstGeom>
              <a:blipFill>
                <a:blip r:embed="rId3"/>
                <a:stretch>
                  <a:fillRect l="-2118" t="-2888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25417D1-7A66-451F-9502-371C6B8CB8DA}"/>
                  </a:ext>
                </a:extLst>
              </p:cNvPr>
              <p:cNvSpPr txBox="1"/>
              <p:nvPr/>
            </p:nvSpPr>
            <p:spPr>
              <a:xfrm>
                <a:off x="1979712" y="5208115"/>
                <a:ext cx="51577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𝑦𝑝𝑒𝑟𝑝𝑎𝑟𝑎𝑚𝑒𝑡𝑒𝑟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(i.e., learning rate) = ?</a:t>
                </a:r>
                <a:endParaRPr lang="zh-TW" altLang="en-US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25417D1-7A66-451F-9502-371C6B8C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208115"/>
                <a:ext cx="5157796" cy="276999"/>
              </a:xfrm>
              <a:prstGeom prst="rect">
                <a:avLst/>
              </a:prstGeom>
              <a:blipFill>
                <a:blip r:embed="rId4"/>
                <a:stretch>
                  <a:fillRect l="-1655" t="-2826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6D40B128-785E-48D4-A7D4-D617E8C1E195}"/>
              </a:ext>
            </a:extLst>
          </p:cNvPr>
          <p:cNvSpPr txBox="1"/>
          <p:nvPr/>
        </p:nvSpPr>
        <p:spPr>
          <a:xfrm>
            <a:off x="7137508" y="154820"/>
            <a:ext cx="179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48D86"/>
                </a:solidFill>
              </a:rPr>
              <a:t>Training phase</a:t>
            </a:r>
            <a:endParaRPr lang="zh-TW" altLang="en-US" dirty="0">
              <a:solidFill>
                <a:srgbClr val="F48D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7E9C5664-105E-4044-8E09-F7EB904C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pPr algn="l"/>
            <a:r>
              <a:rPr lang="en-US" altLang="zh-TW" dirty="0">
                <a:ea typeface="新細明體" panose="02020500000000000000" pitchFamily="18" charset="-120"/>
              </a:rPr>
              <a:t>Learning Rate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pSp>
        <p:nvGrpSpPr>
          <p:cNvPr id="15" name="群組 13">
            <a:extLst>
              <a:ext uri="{FF2B5EF4-FFF2-40B4-BE49-F238E27FC236}">
                <a16:creationId xmlns:a16="http://schemas.microsoft.com/office/drawing/2014/main" id="{6BB69ED2-424B-4837-886D-E79F40C3DC58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1409748"/>
            <a:ext cx="7092950" cy="5365751"/>
            <a:chOff x="706835" y="2011916"/>
            <a:chExt cx="6113826" cy="4624779"/>
          </a:xfrm>
        </p:grpSpPr>
        <p:pic>
          <p:nvPicPr>
            <p:cNvPr id="16" name="圖片 14">
              <a:extLst>
                <a:ext uri="{FF2B5EF4-FFF2-40B4-BE49-F238E27FC236}">
                  <a16:creationId xmlns:a16="http://schemas.microsoft.com/office/drawing/2014/main" id="{691FECCD-8327-497D-BC5D-F171DEFA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835" y="2011916"/>
              <a:ext cx="6113826" cy="458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2B765EE-E0F3-436E-B182-E13FA5D592A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675390" y="6267363"/>
              <a:ext cx="421847" cy="369332"/>
            </a:xfrm>
            <a:prstGeom prst="rect">
              <a:avLst/>
            </a:prstGeom>
            <a:blipFill>
              <a:blip r:embed="rId4"/>
              <a:stretch>
                <a:fillRect l="-1250" b="-1429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 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282AED0-D1D2-4AA5-BA1E-99F7ABD49A9B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43326" y="4119935"/>
              <a:ext cx="428964" cy="369332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 </a:t>
              </a:r>
            </a:p>
          </p:txBody>
        </p:sp>
      </p:grpSp>
      <p:sp>
        <p:nvSpPr>
          <p:cNvPr id="19" name="橢圓 18">
            <a:extLst>
              <a:ext uri="{FF2B5EF4-FFF2-40B4-BE49-F238E27FC236}">
                <a16:creationId xmlns:a16="http://schemas.microsoft.com/office/drawing/2014/main" id="{4CF95571-42BF-4C31-AA04-0527FF76090F}"/>
              </a:ext>
            </a:extLst>
          </p:cNvPr>
          <p:cNvSpPr/>
          <p:nvPr/>
        </p:nvSpPr>
        <p:spPr>
          <a:xfrm>
            <a:off x="2628900" y="5334003"/>
            <a:ext cx="217488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DC2D433-35D2-4F51-9B47-023BCF289045}"/>
              </a:ext>
            </a:extLst>
          </p:cNvPr>
          <p:cNvCxnSpPr/>
          <p:nvPr/>
        </p:nvCxnSpPr>
        <p:spPr>
          <a:xfrm flipV="1">
            <a:off x="2767014" y="4637088"/>
            <a:ext cx="225425" cy="72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6E3FAC1-A5E8-405A-BA35-E42E507F5F7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0182" y="5333692"/>
            <a:ext cx="458899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6233F2-E969-4815-B476-42A1C0DEB44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65801" y="4567771"/>
            <a:ext cx="1265026" cy="36933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067F96-EF89-4A0F-9744-A22A93ABA21C}"/>
              </a:ext>
            </a:extLst>
          </p:cNvPr>
          <p:cNvSpPr txBox="1"/>
          <p:nvPr/>
        </p:nvSpPr>
        <p:spPr>
          <a:xfrm>
            <a:off x="4621892" y="2093584"/>
            <a:ext cx="42173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If the learning rate is too 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8F96CBC-0747-4633-A1DD-8153BF0BFACE}"/>
              </a:ext>
            </a:extLst>
          </p:cNvPr>
          <p:cNvSpPr txBox="1"/>
          <p:nvPr/>
        </p:nvSpPr>
        <p:spPr>
          <a:xfrm>
            <a:off x="5110903" y="3148935"/>
            <a:ext cx="3527935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The loss function value may not decrease after each update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E101621-C107-4C7A-AE3C-B0838B18F360}"/>
              </a:ext>
            </a:extLst>
          </p:cNvPr>
          <p:cNvCxnSpPr/>
          <p:nvPr/>
        </p:nvCxnSpPr>
        <p:spPr>
          <a:xfrm flipV="1">
            <a:off x="2752755" y="2141552"/>
            <a:ext cx="1008063" cy="325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52EE80BB-57E3-4D97-8D3A-A931C61B6879}"/>
              </a:ext>
            </a:extLst>
          </p:cNvPr>
          <p:cNvSpPr/>
          <p:nvPr/>
        </p:nvSpPr>
        <p:spPr>
          <a:xfrm>
            <a:off x="3690938" y="1925639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向下箭號 28">
            <a:extLst>
              <a:ext uri="{FF2B5EF4-FFF2-40B4-BE49-F238E27FC236}">
                <a16:creationId xmlns:a16="http://schemas.microsoft.com/office/drawing/2014/main" id="{B7D31D16-4F51-4A3B-A880-6F19637214D7}"/>
              </a:ext>
            </a:extLst>
          </p:cNvPr>
          <p:cNvSpPr/>
          <p:nvPr/>
        </p:nvSpPr>
        <p:spPr>
          <a:xfrm>
            <a:off x="6532563" y="2636839"/>
            <a:ext cx="684212" cy="4937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投影片編號版面配置區 3">
            <a:extLst>
              <a:ext uri="{FF2B5EF4-FFF2-40B4-BE49-F238E27FC236}">
                <a16:creationId xmlns:a16="http://schemas.microsoft.com/office/drawing/2014/main" id="{46EC79A3-642A-4B0B-8EE7-2C0BE296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39B4B-F136-41E8-8A4E-6E4A5CC3E78C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6923DD-6A87-447D-AEA0-414AD10CB049}"/>
              </a:ext>
            </a:extLst>
          </p:cNvPr>
          <p:cNvSpPr txBox="1"/>
          <p:nvPr/>
        </p:nvSpPr>
        <p:spPr>
          <a:xfrm>
            <a:off x="2920628" y="5365541"/>
            <a:ext cx="504056" cy="36872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</a:t>
            </a:r>
            <a:r>
              <a:rPr lang="en-US" altLang="zh-TW" baseline="30000" dirty="0"/>
              <a:t>0</a:t>
            </a:r>
            <a:endParaRPr lang="zh-TW" altLang="en-US" baseline="30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D52E37C-B91F-498B-BE5A-4FE943FF283A}"/>
              </a:ext>
            </a:extLst>
          </p:cNvPr>
          <p:cNvSpPr txBox="1"/>
          <p:nvPr/>
        </p:nvSpPr>
        <p:spPr>
          <a:xfrm>
            <a:off x="3226601" y="4529575"/>
            <a:ext cx="1331288" cy="36872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-</a:t>
            </a:r>
            <a:r>
              <a:rPr lang="en-US" altLang="zh-TW" b="1" dirty="0">
                <a:sym typeface="Symbol" panose="05050102010706020507" pitchFamily="18" charset="2"/>
              </a:rPr>
              <a:t>L(</a:t>
            </a:r>
            <a:r>
              <a:rPr lang="en-US" altLang="zh-TW" b="1" dirty="0"/>
              <a:t>w</a:t>
            </a:r>
            <a:r>
              <a:rPr lang="en-US" altLang="zh-TW" baseline="30000" dirty="0"/>
              <a:t>0</a:t>
            </a:r>
            <a:r>
              <a:rPr lang="en-US" altLang="zh-TW" b="1" dirty="0">
                <a:sym typeface="Symbol" panose="05050102010706020507" pitchFamily="18" charset="2"/>
              </a:rPr>
              <a:t>)</a:t>
            </a:r>
            <a:endParaRPr lang="zh-TW" altLang="en-US" baseline="30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0062BCF-50AE-4862-A9F1-054F1F380230}"/>
              </a:ext>
            </a:extLst>
          </p:cNvPr>
          <p:cNvSpPr txBox="1"/>
          <p:nvPr/>
        </p:nvSpPr>
        <p:spPr>
          <a:xfrm>
            <a:off x="2160049" y="3097141"/>
            <a:ext cx="10967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-</a:t>
            </a:r>
            <a:r>
              <a:rPr lang="en-US" altLang="zh-TW" b="1" dirty="0">
                <a:sym typeface="Symbol" panose="05050102010706020507" pitchFamily="18" charset="2"/>
              </a:rPr>
              <a:t>L(</a:t>
            </a:r>
            <a:r>
              <a:rPr lang="en-US" altLang="zh-TW" b="1" dirty="0"/>
              <a:t>w</a:t>
            </a:r>
            <a:r>
              <a:rPr lang="en-US" altLang="zh-TW" baseline="30000" dirty="0"/>
              <a:t>0</a:t>
            </a:r>
            <a:r>
              <a:rPr lang="en-US" altLang="zh-TW" b="1" dirty="0">
                <a:sym typeface="Symbol" panose="05050102010706020507" pitchFamily="18" charset="2"/>
              </a:rPr>
              <a:t>)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911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7E9C5664-105E-4044-8E09-F7EB904C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pPr algn="l"/>
            <a:r>
              <a:rPr lang="en-US" altLang="zh-TW" dirty="0">
                <a:ea typeface="新細明體" panose="02020500000000000000" pitchFamily="18" charset="-120"/>
              </a:rPr>
              <a:t>Learning Rate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pSp>
        <p:nvGrpSpPr>
          <p:cNvPr id="26" name="群組 13">
            <a:extLst>
              <a:ext uri="{FF2B5EF4-FFF2-40B4-BE49-F238E27FC236}">
                <a16:creationId xmlns:a16="http://schemas.microsoft.com/office/drawing/2014/main" id="{4B99EF51-16B1-48A1-BFB2-6484B9AD5D26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1409748"/>
            <a:ext cx="7092950" cy="5365751"/>
            <a:chOff x="706835" y="2011916"/>
            <a:chExt cx="6113826" cy="4624779"/>
          </a:xfrm>
        </p:grpSpPr>
        <p:pic>
          <p:nvPicPr>
            <p:cNvPr id="32" name="圖片 14">
              <a:extLst>
                <a:ext uri="{FF2B5EF4-FFF2-40B4-BE49-F238E27FC236}">
                  <a16:creationId xmlns:a16="http://schemas.microsoft.com/office/drawing/2014/main" id="{262BCFB1-90B5-4F01-828A-8A0DB0A0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835" y="2011916"/>
              <a:ext cx="6113826" cy="458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E5CB2C8-D425-472F-B971-EBBA583F694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675390" y="6267363"/>
              <a:ext cx="421847" cy="369332"/>
            </a:xfrm>
            <a:prstGeom prst="rect">
              <a:avLst/>
            </a:prstGeom>
            <a:blipFill>
              <a:blip r:embed="rId4"/>
              <a:stretch>
                <a:fillRect l="-1250" b="-1429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 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DB7441F-BEF2-4D3D-8D9C-0290FCE0150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43326" y="4119935"/>
              <a:ext cx="428964" cy="369332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 </a:t>
              </a:r>
            </a:p>
          </p:txBody>
        </p: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98F973E2-5030-4959-9A38-5B479EB8A219}"/>
              </a:ext>
            </a:extLst>
          </p:cNvPr>
          <p:cNvSpPr/>
          <p:nvPr/>
        </p:nvSpPr>
        <p:spPr>
          <a:xfrm>
            <a:off x="2628900" y="5334003"/>
            <a:ext cx="217488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B4D875-20F5-4218-989A-B591E292843C}"/>
              </a:ext>
            </a:extLst>
          </p:cNvPr>
          <p:cNvCxnSpPr/>
          <p:nvPr/>
        </p:nvCxnSpPr>
        <p:spPr>
          <a:xfrm flipV="1">
            <a:off x="2767014" y="4637088"/>
            <a:ext cx="225425" cy="72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DE4C95F-2DCB-4560-8652-8F05D1D4BD9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0182" y="5333692"/>
            <a:ext cx="458899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70422AD-7A67-4D38-AB67-866B99D2B87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65801" y="4567771"/>
            <a:ext cx="1265026" cy="36933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794372C1-ED7F-4E8A-9C26-3A17349ECCD5}"/>
              </a:ext>
            </a:extLst>
          </p:cNvPr>
          <p:cNvSpPr txBox="1">
            <a:spLocks/>
          </p:cNvSpPr>
          <p:nvPr/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TW">
                <a:ea typeface="新細明體" panose="02020500000000000000" pitchFamily="18" charset="-120"/>
              </a:rPr>
              <a:t>Learning Rate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AFC313B-9530-4549-AEB5-D92D293C67F0}"/>
              </a:ext>
            </a:extLst>
          </p:cNvPr>
          <p:cNvSpPr txBox="1"/>
          <p:nvPr/>
        </p:nvSpPr>
        <p:spPr>
          <a:xfrm>
            <a:off x="4621892" y="2093584"/>
            <a:ext cx="423237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If the learning rate is too 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C09D370-6654-4702-88D9-A088A29D0094}"/>
              </a:ext>
            </a:extLst>
          </p:cNvPr>
          <p:cNvSpPr txBox="1"/>
          <p:nvPr/>
        </p:nvSpPr>
        <p:spPr>
          <a:xfrm>
            <a:off x="5110903" y="3148935"/>
            <a:ext cx="3527935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The loss function value may not decrease after each update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002C57A-EED4-4E81-A550-DEBBD2F6F2D1}"/>
              </a:ext>
            </a:extLst>
          </p:cNvPr>
          <p:cNvSpPr/>
          <p:nvPr/>
        </p:nvSpPr>
        <p:spPr>
          <a:xfrm>
            <a:off x="5110901" y="627329"/>
            <a:ext cx="370924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Set the learning rate </a:t>
            </a:r>
            <a:r>
              <a:rPr kumimoji="0" lang="el-GR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η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carefully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2934A23-F1B4-41D8-BB9B-C84F2CEABFE7}"/>
              </a:ext>
            </a:extLst>
          </p:cNvPr>
          <p:cNvCxnSpPr/>
          <p:nvPr/>
        </p:nvCxnSpPr>
        <p:spPr>
          <a:xfrm flipV="1">
            <a:off x="2763849" y="5075413"/>
            <a:ext cx="103187" cy="31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8C4FB1F8-FFD5-477C-B42A-E9058431744F}"/>
              </a:ext>
            </a:extLst>
          </p:cNvPr>
          <p:cNvSpPr/>
          <p:nvPr/>
        </p:nvSpPr>
        <p:spPr>
          <a:xfrm>
            <a:off x="2776538" y="4876803"/>
            <a:ext cx="215900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向下箭號 28">
            <a:extLst>
              <a:ext uri="{FF2B5EF4-FFF2-40B4-BE49-F238E27FC236}">
                <a16:creationId xmlns:a16="http://schemas.microsoft.com/office/drawing/2014/main" id="{2EF62130-8838-4B22-AB3F-CA9090A02207}"/>
              </a:ext>
            </a:extLst>
          </p:cNvPr>
          <p:cNvSpPr/>
          <p:nvPr/>
        </p:nvSpPr>
        <p:spPr>
          <a:xfrm>
            <a:off x="6532563" y="2636839"/>
            <a:ext cx="684212" cy="4937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7923EA1-4B37-4DD2-BFBC-471A49585F3D}"/>
              </a:ext>
            </a:extLst>
          </p:cNvPr>
          <p:cNvSpPr txBox="1"/>
          <p:nvPr/>
        </p:nvSpPr>
        <p:spPr>
          <a:xfrm>
            <a:off x="4713175" y="4304726"/>
            <a:ext cx="427764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If the learning rate is too 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D34A002-694F-40CD-9D88-EE5DD4F0802E}"/>
              </a:ext>
            </a:extLst>
          </p:cNvPr>
          <p:cNvSpPr txBox="1"/>
          <p:nvPr/>
        </p:nvSpPr>
        <p:spPr>
          <a:xfrm>
            <a:off x="5116875" y="5360254"/>
            <a:ext cx="3873949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Training process would be too slow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向下箭號 31">
            <a:extLst>
              <a:ext uri="{FF2B5EF4-FFF2-40B4-BE49-F238E27FC236}">
                <a16:creationId xmlns:a16="http://schemas.microsoft.com/office/drawing/2014/main" id="{F82AE5A5-384D-47D7-878A-0638021BD15B}"/>
              </a:ext>
            </a:extLst>
          </p:cNvPr>
          <p:cNvSpPr/>
          <p:nvPr/>
        </p:nvSpPr>
        <p:spPr>
          <a:xfrm>
            <a:off x="6538913" y="4848228"/>
            <a:ext cx="684212" cy="492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投影片編號版面配置區 3">
            <a:extLst>
              <a:ext uri="{FF2B5EF4-FFF2-40B4-BE49-F238E27FC236}">
                <a16:creationId xmlns:a16="http://schemas.microsoft.com/office/drawing/2014/main" id="{4EB62572-4398-426D-B534-DD75F4A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E5E2F-BB65-4480-BB63-89ED8063F93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87B86F1-5249-4E4F-AB90-93A81D5A77C3}"/>
              </a:ext>
            </a:extLst>
          </p:cNvPr>
          <p:cNvSpPr txBox="1"/>
          <p:nvPr/>
        </p:nvSpPr>
        <p:spPr>
          <a:xfrm>
            <a:off x="2920628" y="5365541"/>
            <a:ext cx="504056" cy="36872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</a:t>
            </a:r>
            <a:r>
              <a:rPr lang="en-US" altLang="zh-TW" baseline="30000" dirty="0"/>
              <a:t>0</a:t>
            </a:r>
            <a:endParaRPr lang="zh-TW" altLang="en-US" baseline="30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54F3808-EF23-4D17-9211-013BA1BDB591}"/>
              </a:ext>
            </a:extLst>
          </p:cNvPr>
          <p:cNvSpPr txBox="1"/>
          <p:nvPr/>
        </p:nvSpPr>
        <p:spPr>
          <a:xfrm>
            <a:off x="3226601" y="4529575"/>
            <a:ext cx="1331288" cy="36872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-</a:t>
            </a:r>
            <a:r>
              <a:rPr lang="en-US" altLang="zh-TW" b="1" dirty="0">
                <a:sym typeface="Symbol" panose="05050102010706020507" pitchFamily="18" charset="2"/>
              </a:rPr>
              <a:t>L(</a:t>
            </a:r>
            <a:r>
              <a:rPr lang="en-US" altLang="zh-TW" b="1" dirty="0"/>
              <a:t>w</a:t>
            </a:r>
            <a:r>
              <a:rPr lang="en-US" altLang="zh-TW" baseline="30000" dirty="0"/>
              <a:t>0</a:t>
            </a:r>
            <a:r>
              <a:rPr lang="en-US" altLang="zh-TW" b="1" dirty="0">
                <a:sym typeface="Symbol" panose="05050102010706020507" pitchFamily="18" charset="2"/>
              </a:rPr>
              <a:t>)</a:t>
            </a:r>
            <a:endParaRPr lang="zh-TW" altLang="en-US" baseline="30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6777EB2-6A8D-4E4C-80A7-14E86935D0EC}"/>
              </a:ext>
            </a:extLst>
          </p:cNvPr>
          <p:cNvSpPr txBox="1"/>
          <p:nvPr/>
        </p:nvSpPr>
        <p:spPr>
          <a:xfrm>
            <a:off x="1632088" y="4980930"/>
            <a:ext cx="10967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-</a:t>
            </a:r>
            <a:r>
              <a:rPr lang="en-US" altLang="zh-TW" b="1" dirty="0">
                <a:sym typeface="Symbol" panose="05050102010706020507" pitchFamily="18" charset="2"/>
              </a:rPr>
              <a:t>L(</a:t>
            </a:r>
            <a:r>
              <a:rPr lang="en-US" altLang="zh-TW" b="1" dirty="0"/>
              <a:t>w</a:t>
            </a:r>
            <a:r>
              <a:rPr lang="en-US" altLang="zh-TW" baseline="30000" dirty="0"/>
              <a:t>0</a:t>
            </a:r>
            <a:r>
              <a:rPr lang="en-US" altLang="zh-TW" b="1" dirty="0">
                <a:sym typeface="Symbol" panose="05050102010706020507" pitchFamily="18" charset="2"/>
              </a:rPr>
              <a:t>)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772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9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/>
              <a:t>The loss function and the learning goal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9144000" cy="498316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/>
                  <a:t>In the learning stage, a set of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training cases </a:t>
                </a:r>
                <a:r>
                  <a:rPr lang="en-US" altLang="zh-TW" dirty="0"/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en-US" altLang="zh-TW" dirty="0"/>
                  <a:t>,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. . . 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en-US" altLang="zh-TW" dirty="0"/>
                  <a:t>} is given.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/>
                      <m:t>Example</m:t>
                    </m:r>
                    <m:r>
                      <m:rPr>
                        <m:nor/>
                      </m:rPr>
                      <a:rPr lang="en-US" altLang="zh-TW" b="0" i="0" smtClean="0"/>
                      <m:t>: </m:t>
                    </m:r>
                    <m:r>
                      <m:rPr>
                        <m:nor/>
                      </m:rPr>
                      <a:rPr lang="en-US" altLang="zh-TW" b="0" i="0" smtClean="0"/>
                      <m:t>the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solidFill>
                          <a:srgbClr val="FF0000"/>
                        </a:solidFill>
                      </a:rPr>
                      <m:t>loss</m:t>
                    </m:r>
                    <m:r>
                      <m:rPr>
                        <m:nor/>
                      </m:rPr>
                      <a:rPr lang="en-US" altLang="zh-TW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srgbClr val="FF0000"/>
                        </a:solidFill>
                      </a:rPr>
                      <m:t>function</m:t>
                    </m:r>
                    <m:r>
                      <m:rPr>
                        <m:nor/>
                      </m:rPr>
                      <a:rPr lang="en-US" altLang="zh-TW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solidFill>
                          <a:schemeClr val="tx1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altLang="zh-TW" b="0" i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Mean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Square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Error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is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defined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as</m:t>
                    </m:r>
                  </m:oMath>
                </a14:m>
                <a:endParaRPr lang="en-US" altLang="zh-TW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1" i="0" smtClean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20000"/>
                  </a:lnSpc>
                </a:pPr>
                <a:r>
                  <a:rPr lang="en-US" altLang="zh-TW" dirty="0"/>
                  <a:t>The learning becomes 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optimization</a:t>
                </a:r>
                <a:r>
                  <a:rPr lang="en-US" altLang="zh-TW" dirty="0"/>
                  <a:t> problem: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altLang="zh-TW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  <m:r>
                          <a:rPr lang="en-US" altLang="zh-TW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pPr>
                  <a:lnSpc>
                    <a:spcPct val="120000"/>
                  </a:lnSpc>
                </a:pPr>
                <a:r>
                  <a:rPr lang="en-US" altLang="zh-TW" dirty="0"/>
                  <a:t>Regarding all training cases,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learning goal </a:t>
                </a:r>
                <a:r>
                  <a:rPr lang="en-US" altLang="zh-TW" dirty="0"/>
                  <a:t>is to seek a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𝐰</m:t>
                    </m:r>
                  </m:oMath>
                </a14:m>
                <a:r>
                  <a:rPr lang="en-US" altLang="zh-TW" dirty="0"/>
                  <a:t> where,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/>
                      </a:rPr>
                      <m:t>all</m:t>
                    </m:r>
                    <m:r>
                      <a:rPr lang="en-US" altLang="zh-TW" smtClean="0">
                        <a:latin typeface="Cambria Math"/>
                      </a:rPr>
                      <m:t> </m:t>
                    </m:r>
                    <m:r>
                      <a:rPr lang="en-US" altLang="zh-TW" smtClean="0">
                        <a:latin typeface="Cambria Math"/>
                      </a:rPr>
                      <m:t>𝑐</m:t>
                    </m:r>
                    <m:r>
                      <a:rPr lang="en-US" altLang="zh-TW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smtClean="0">
                        <a:latin typeface="Cambria Math"/>
                      </a:rPr>
                      <m:t>training</m:t>
                    </m:r>
                    <m:r>
                      <a:rPr lang="en-US" altLang="zh-TW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latin typeface="Cambria Math"/>
                      </a:rPr>
                      <m:t>cases</m:t>
                    </m:r>
                    <m:r>
                      <a:rPr lang="en-US" altLang="zh-TW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and a tiny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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</m:t>
                    </m:r>
                    <m:r>
                      <a:rPr lang="en-US" altLang="zh-TW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baseline="30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144000" cy="4983160"/>
              </a:xfrm>
              <a:blipFill>
                <a:blip r:embed="rId2"/>
                <a:stretch>
                  <a:fillRect l="-1133" t="-11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2348881"/>
            <a:ext cx="7886700" cy="382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endParaRPr lang="zh-TW" altLang="en-US" sz="2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50B125-A6D8-4BC5-BD04-F37837372849}"/>
              </a:ext>
            </a:extLst>
          </p:cNvPr>
          <p:cNvSpPr txBox="1"/>
          <p:nvPr/>
        </p:nvSpPr>
        <p:spPr>
          <a:xfrm>
            <a:off x="7137508" y="154820"/>
            <a:ext cx="179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48D86"/>
                </a:solidFill>
              </a:rPr>
              <a:t>Training phase</a:t>
            </a:r>
            <a:endParaRPr lang="zh-TW" altLang="en-US" dirty="0">
              <a:solidFill>
                <a:srgbClr val="F48D86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A9190E-CE6E-4740-9072-9CA15A7CD890}"/>
              </a:ext>
            </a:extLst>
          </p:cNvPr>
          <p:cNvSpPr txBox="1"/>
          <p:nvPr/>
        </p:nvSpPr>
        <p:spPr>
          <a:xfrm>
            <a:off x="179512" y="1166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we are now...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8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C8D68-BC60-4174-94A9-0CFE0328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commonly used loss functions in machine learning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A6A271F-F94E-4146-A355-587B5F72A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988840"/>
            <a:ext cx="8096250" cy="41764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E1CD2B-81D6-48AE-ADC7-C60D56CA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5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13167</TotalTime>
  <Words>814</Words>
  <Application>Microsoft Office PowerPoint</Application>
  <PresentationFormat>如螢幕大小 (4:3)</PresentationFormat>
  <Paragraphs>125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Calibri</vt:lpstr>
      <vt:lpstr>Cambria Math</vt:lpstr>
      <vt:lpstr>Wingdings</vt:lpstr>
      <vt:lpstr>Office 主题</vt:lpstr>
      <vt:lpstr>The review of week 3  </vt:lpstr>
      <vt:lpstr>PowerPoint 簡報</vt:lpstr>
      <vt:lpstr>The process of developing an AI model for the AI-enabled application</vt:lpstr>
      <vt:lpstr>2-Layer Nets; Single-hidden Layer Feed-forward Neural Networks (SLFN)</vt:lpstr>
      <vt:lpstr>Gradient descent method</vt:lpstr>
      <vt:lpstr>Learning Rate</vt:lpstr>
      <vt:lpstr>Learning Rate</vt:lpstr>
      <vt:lpstr>The loss function and the learning goal</vt:lpstr>
      <vt:lpstr>Examples of commonly used loss functions in machine learning</vt:lpstr>
      <vt:lpstr>The Code for SLFN and its learning</vt:lpstr>
      <vt:lpstr>The code structure with updated version of AI framework</vt:lpstr>
      <vt:lpstr>Sensitivity of a Model to some hyperparameters</vt:lpstr>
      <vt:lpstr>Homework #1</vt:lpstr>
      <vt:lpstr>The suggested code structure for the homework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johnny chen</cp:lastModifiedBy>
  <cp:revision>1222</cp:revision>
  <dcterms:created xsi:type="dcterms:W3CDTF">2013-10-30T09:04:50Z</dcterms:created>
  <dcterms:modified xsi:type="dcterms:W3CDTF">2023-03-13T08:29:57Z</dcterms:modified>
</cp:coreProperties>
</file>