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8288000" cx="27432000"/>
  <p:notesSz cx="6858000" cy="9144000"/>
  <p:embeddedFontLst>
    <p:embeddedFont>
      <p:font typeface="Roboto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1EsJ+O+bvpDPkeyK6fnTk5N8T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準確率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label</a:t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857250" y="685800"/>
            <a:ext cx="5143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2057400" y="2992968"/>
            <a:ext cx="23317200" cy="6366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Calibri"/>
              <a:buNone/>
              <a:defRPr sz="1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3429000" y="9605434"/>
            <a:ext cx="20573999" cy="4415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1pPr>
            <a:lvl2pPr indent="-228600" lvl="1" marL="914400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2pPr>
            <a:lvl3pPr indent="-228600" lvl="2" marL="1371600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3pPr>
            <a:lvl4pPr indent="-228600" lvl="3" marL="1828800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4pPr>
            <a:lvl5pPr indent="-228600" lvl="4" marL="2286000" algn="ctr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885950" y="973670"/>
            <a:ext cx="23660100" cy="353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871664" y="4559305"/>
            <a:ext cx="23660100" cy="76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0"/>
              <a:buFont typeface="Calibri"/>
              <a:buNone/>
              <a:defRPr sz="1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1871664" y="12238572"/>
            <a:ext cx="236601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1pPr>
            <a:lvl2pPr indent="-2286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2pPr>
            <a:lvl3pPr indent="-2286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3pPr>
            <a:lvl4pPr indent="-2286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4pPr>
            <a:lvl5pPr indent="-2286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>
  <p:cSld name="兩項物件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885950" y="973670"/>
            <a:ext cx="23660100" cy="353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1885950" y="4868333"/>
            <a:ext cx="11658600" cy="11603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>
  <p:cSld name="比對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889523" y="973670"/>
            <a:ext cx="23660100" cy="353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1889525" y="4483101"/>
            <a:ext cx="11605022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b="1" sz="6400"/>
            </a:lvl1pPr>
            <a:lvl2pPr indent="-2286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b="1" sz="6400"/>
            </a:lvl2pPr>
            <a:lvl3pPr indent="-2286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b="1" sz="6400"/>
            </a:lvl3pPr>
            <a:lvl4pPr indent="-2286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b="1" sz="6400"/>
            </a:lvl4pPr>
            <a:lvl5pPr indent="-2286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b="1" sz="6400"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2" type="body"/>
          </p:nvPr>
        </p:nvSpPr>
        <p:spPr>
          <a:xfrm>
            <a:off x="13887452" y="4483101"/>
            <a:ext cx="11662174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1885950" y="973670"/>
            <a:ext cx="23660100" cy="353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>
  <p:cSld name="空白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889523" y="1219200"/>
            <a:ext cx="884753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sz="8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1662172" y="2633137"/>
            <a:ext cx="13887451" cy="1299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768350" lvl="0" marL="457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8500"/>
              <a:buChar char="•"/>
              <a:defRPr sz="8500"/>
            </a:lvl1pPr>
            <a:lvl2pPr indent="-76835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8500"/>
              <a:buChar char="•"/>
              <a:defRPr sz="8500"/>
            </a:lvl2pPr>
            <a:lvl3pPr indent="-76835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8500"/>
              <a:buChar char="•"/>
              <a:defRPr sz="8500"/>
            </a:lvl3pPr>
            <a:lvl4pPr indent="-76835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8500"/>
              <a:buChar char="•"/>
              <a:defRPr sz="8500"/>
            </a:lvl4pPr>
            <a:lvl5pPr indent="-76835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8500"/>
              <a:buChar char="•"/>
              <a:defRPr sz="8500"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889522" y="5486400"/>
            <a:ext cx="8847536" cy="1016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889523" y="1219200"/>
            <a:ext cx="8847535" cy="42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Calibri"/>
              <a:buNone/>
              <a:defRPr sz="8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1"/>
          <p:cNvSpPr/>
          <p:nvPr>
            <p:ph idx="2" type="pic"/>
          </p:nvPr>
        </p:nvSpPr>
        <p:spPr>
          <a:xfrm>
            <a:off x="11662172" y="2633137"/>
            <a:ext cx="13887451" cy="1299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889523" y="5486400"/>
            <a:ext cx="8847535" cy="10164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None/>
              <a:defRPr sz="4200"/>
            </a:lvl1pPr>
            <a:lvl2pPr indent="-2286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None/>
              <a:defRPr sz="4200"/>
            </a:lvl2pPr>
            <a:lvl3pPr indent="-2286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None/>
              <a:defRPr sz="4200"/>
            </a:lvl3pPr>
            <a:lvl4pPr indent="-2286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None/>
              <a:defRPr sz="4200"/>
            </a:lvl4pPr>
            <a:lvl5pPr indent="-2286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None/>
              <a:defRPr sz="4200"/>
            </a:lvl5pPr>
            <a:lvl6pPr indent="-3429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0"/>
            <a:ext cx="27432000" cy="3368844"/>
          </a:xfrm>
          <a:prstGeom prst="rect">
            <a:avLst/>
          </a:prstGeom>
          <a:solidFill>
            <a:srgbClr val="8C1515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libri"/>
              <a:buNone/>
            </a:pPr>
            <a:r>
              <a:t/>
            </a:r>
            <a:endParaRPr b="0" i="0" sz="4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>
            <p:ph type="title"/>
          </p:nvPr>
        </p:nvSpPr>
        <p:spPr>
          <a:xfrm>
            <a:off x="1885950" y="973670"/>
            <a:ext cx="23660100" cy="353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Calibri"/>
              <a:buNone/>
              <a:defRPr b="0" i="0" sz="1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698500" lvl="0" marL="4572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98500" lvl="1" marL="9144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98500" lvl="2" marL="13716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98500" lvl="3" marL="18288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98500" lvl="4" marL="22860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98500" lvl="5" marL="27432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98500" lvl="6" marL="32004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98500" lvl="7" marL="36576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98500" lvl="8" marL="4114800" marR="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Char char="•"/>
              <a:defRPr b="0" i="0" sz="7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25015666" y="17156434"/>
            <a:ext cx="530384" cy="5613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deff/fma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9220703" y="4192866"/>
            <a:ext cx="10530808" cy="13771262"/>
          </a:xfrm>
          <a:prstGeom prst="roundRect">
            <a:avLst>
              <a:gd fmla="val 2795" name="adj"/>
            </a:avLst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-74125" y="4192875"/>
            <a:ext cx="8878500" cy="6724200"/>
          </a:xfrm>
          <a:prstGeom prst="roundRect">
            <a:avLst>
              <a:gd fmla="val 2795" name="adj"/>
            </a:avLst>
          </a:prstGeom>
          <a:solidFill>
            <a:srgbClr val="FFFFFF"/>
          </a:solidFill>
          <a:ln cap="flat" cmpd="sng" w="76200">
            <a:solidFill>
              <a:srgbClr val="B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939413" y="575987"/>
            <a:ext cx="2561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5800"/>
              <a:buFont typeface="Calibri"/>
              <a:buNone/>
            </a:pPr>
            <a:r>
              <a:rPr b="1" lang="en-US" sz="6600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Music</a:t>
            </a:r>
            <a:r>
              <a:rPr b="1" i="0" lang="en-US" sz="66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Genres Classification and Recommendation 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"/>
          <p:cNvGrpSpPr/>
          <p:nvPr/>
        </p:nvGrpSpPr>
        <p:grpSpPr>
          <a:xfrm>
            <a:off x="0" y="3337790"/>
            <a:ext cx="8878196" cy="1020447"/>
            <a:chOff x="0" y="0"/>
            <a:chExt cx="8930265" cy="866142"/>
          </a:xfrm>
        </p:grpSpPr>
        <p:sp>
          <p:nvSpPr>
            <p:cNvPr id="54" name="Google Shape;54;p1"/>
            <p:cNvSpPr/>
            <p:nvPr/>
          </p:nvSpPr>
          <p:spPr>
            <a:xfrm>
              <a:off x="0" y="0"/>
              <a:ext cx="8930265" cy="866142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t/>
              </a:r>
              <a:endParaRPr b="0" i="0" sz="4400" u="none" cap="none" strike="noStrike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5" name="Google Shape;55;p1"/>
            <p:cNvSpPr txBox="1"/>
            <p:nvPr/>
          </p:nvSpPr>
          <p:spPr>
            <a:xfrm>
              <a:off x="52070" y="63501"/>
              <a:ext cx="8826125" cy="739141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rPr b="0" i="0" lang="en-US" sz="4400" u="none" cap="none" strike="noStrike">
                  <a:solidFill>
                    <a:srgbClr val="FFF2C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"/>
          <p:cNvGrpSpPr/>
          <p:nvPr/>
        </p:nvGrpSpPr>
        <p:grpSpPr>
          <a:xfrm>
            <a:off x="9158222" y="3337790"/>
            <a:ext cx="10620765" cy="1016038"/>
            <a:chOff x="-1" y="0"/>
            <a:chExt cx="10620762" cy="866142"/>
          </a:xfrm>
        </p:grpSpPr>
        <p:sp>
          <p:nvSpPr>
            <p:cNvPr id="57" name="Google Shape;57;p1"/>
            <p:cNvSpPr/>
            <p:nvPr/>
          </p:nvSpPr>
          <p:spPr>
            <a:xfrm>
              <a:off x="-1" y="0"/>
              <a:ext cx="10620762" cy="866142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t/>
              </a:r>
              <a:endParaRPr b="0" i="0" sz="4400" u="none" cap="none" strike="noStrike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8" name="Google Shape;58;p1"/>
            <p:cNvSpPr txBox="1"/>
            <p:nvPr/>
          </p:nvSpPr>
          <p:spPr>
            <a:xfrm>
              <a:off x="52069" y="105126"/>
              <a:ext cx="10516622" cy="655891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rPr b="0" i="0" lang="en-US" sz="4400" u="none" cap="none" strike="noStrike">
                  <a:solidFill>
                    <a:srgbClr val="FFF2C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Methodology and Results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"/>
          <p:cNvSpPr/>
          <p:nvPr/>
        </p:nvSpPr>
        <p:spPr>
          <a:xfrm>
            <a:off x="20097750" y="4262156"/>
            <a:ext cx="7297788" cy="4716746"/>
          </a:xfrm>
          <a:prstGeom prst="roundRect">
            <a:avLst>
              <a:gd fmla="val 2795" name="adj"/>
            </a:avLst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8575" y="12014392"/>
            <a:ext cx="8915400" cy="5949600"/>
          </a:xfrm>
          <a:prstGeom prst="roundRect">
            <a:avLst>
              <a:gd fmla="val 2795" name="adj"/>
            </a:avLst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oogle Shape;61;p1"/>
          <p:cNvGrpSpPr/>
          <p:nvPr/>
        </p:nvGrpSpPr>
        <p:grpSpPr>
          <a:xfrm>
            <a:off x="0" y="11119394"/>
            <a:ext cx="8923639" cy="940377"/>
            <a:chOff x="0" y="0"/>
            <a:chExt cx="8843166" cy="940377"/>
          </a:xfrm>
        </p:grpSpPr>
        <p:sp>
          <p:nvSpPr>
            <p:cNvPr id="62" name="Google Shape;62;p1"/>
            <p:cNvSpPr/>
            <p:nvPr/>
          </p:nvSpPr>
          <p:spPr>
            <a:xfrm>
              <a:off x="0" y="0"/>
              <a:ext cx="8843166" cy="940377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t/>
              </a:r>
              <a:endParaRPr b="0" i="0" sz="44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>
              <a:off x="52070" y="85489"/>
              <a:ext cx="8739026" cy="769399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rPr b="0" i="0" lang="en-US" sz="4400" u="none" cap="none" strike="noStrike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rPr>
                <a:t>Dataset</a:t>
              </a:r>
              <a:endPara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1"/>
          <p:cNvGrpSpPr/>
          <p:nvPr/>
        </p:nvGrpSpPr>
        <p:grpSpPr>
          <a:xfrm>
            <a:off x="20031055" y="3365092"/>
            <a:ext cx="7364369" cy="988735"/>
            <a:chOff x="-1" y="0"/>
            <a:chExt cx="7364367" cy="866142"/>
          </a:xfrm>
        </p:grpSpPr>
        <p:sp>
          <p:nvSpPr>
            <p:cNvPr id="65" name="Google Shape;65;p1"/>
            <p:cNvSpPr/>
            <p:nvPr/>
          </p:nvSpPr>
          <p:spPr>
            <a:xfrm>
              <a:off x="-1" y="0"/>
              <a:ext cx="7364367" cy="866142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t/>
              </a:r>
              <a:endParaRPr b="0" i="0" sz="4400" u="none" cap="none" strike="noStrike">
                <a:solidFill>
                  <a:srgbClr val="FFF2C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66" name="Google Shape;66;p1"/>
            <p:cNvSpPr txBox="1"/>
            <p:nvPr/>
          </p:nvSpPr>
          <p:spPr>
            <a:xfrm>
              <a:off x="52069" y="63501"/>
              <a:ext cx="7260300" cy="7695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rPr b="0" i="0" lang="en-US" sz="4400" u="none" cap="none" strike="noStrike">
                  <a:solidFill>
                    <a:srgbClr val="FFF2C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Discussion and Conclusion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"/>
          <p:cNvSpPr txBox="1"/>
          <p:nvPr/>
        </p:nvSpPr>
        <p:spPr>
          <a:xfrm>
            <a:off x="341782" y="4353828"/>
            <a:ext cx="5702587" cy="612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Classifying the multi-type of the audio-recordings and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up the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model to generate the list of songs with similar genres.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aim to accurate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distinguish the genres of the songs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customize optimal playlist recommendation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user input a single song, we can provide three songs that includes high-related genres.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211155" y="12320893"/>
            <a:ext cx="8484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datasets used in our project were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collected </a:t>
            </a:r>
            <a:r>
              <a:rPr b="0" i="0" lang="en-US" sz="2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International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0" i="0" lang="en-US" sz="28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Society for Music Information Retrieval Conference (ISMIR)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are available at </a:t>
            </a:r>
            <a:r>
              <a:rPr b="0" i="0" lang="en-US" sz="2800" u="sng" cap="none" strike="noStrike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https://github.com/mdeff/fma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racks.csv: per track metadata such as ID, title, artist, genres, tags and play counts, for all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106,574 tracks.</a:t>
            </a:r>
            <a:endParaRPr b="1"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genres.csv: all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163 genres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name and parent (used to infer the genre hierarchy and top-level genres).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features.csv: common features extracted with librosa.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echonest.csv: audio features provided Spotify for a subset of 13,129 tracks.</a:t>
            </a:r>
            <a:endParaRPr b="0" i="0" sz="28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20061286" y="9211867"/>
            <a:ext cx="7370715" cy="866144"/>
            <a:chOff x="-1" y="0"/>
            <a:chExt cx="7370714" cy="866142"/>
          </a:xfrm>
        </p:grpSpPr>
        <p:sp>
          <p:nvSpPr>
            <p:cNvPr id="70" name="Google Shape;70;p1"/>
            <p:cNvSpPr/>
            <p:nvPr/>
          </p:nvSpPr>
          <p:spPr>
            <a:xfrm>
              <a:off x="-1" y="0"/>
              <a:ext cx="7370714" cy="866142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t/>
              </a:r>
              <a:endParaRPr b="0" i="0" sz="44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 txBox="1"/>
            <p:nvPr/>
          </p:nvSpPr>
          <p:spPr>
            <a:xfrm>
              <a:off x="52069" y="48372"/>
              <a:ext cx="7266574" cy="769399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rPr b="0" i="0" lang="en-US" sz="4400" u="none" cap="none" strike="noStrike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rPr>
                <a:t>Future Work</a:t>
              </a:r>
              <a:endPara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1"/>
          <p:cNvGrpSpPr/>
          <p:nvPr/>
        </p:nvGrpSpPr>
        <p:grpSpPr>
          <a:xfrm>
            <a:off x="20061285" y="13113733"/>
            <a:ext cx="7390489" cy="844347"/>
            <a:chOff x="-1" y="-1"/>
            <a:chExt cx="7390487" cy="844346"/>
          </a:xfrm>
        </p:grpSpPr>
        <p:sp>
          <p:nvSpPr>
            <p:cNvPr id="73" name="Google Shape;73;p1"/>
            <p:cNvSpPr/>
            <p:nvPr/>
          </p:nvSpPr>
          <p:spPr>
            <a:xfrm>
              <a:off x="-1" y="-1"/>
              <a:ext cx="7390487" cy="844346"/>
            </a:xfrm>
            <a:prstGeom prst="rect">
              <a:avLst/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t/>
              </a:r>
              <a:endParaRPr b="0" i="0" sz="44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52069" y="37473"/>
              <a:ext cx="7286347" cy="7694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2CC"/>
                </a:buClr>
                <a:buSzPts val="4400"/>
                <a:buFont typeface="Trebuchet MS"/>
                <a:buNone/>
              </a:pPr>
              <a:r>
                <a:rPr b="0" i="0" lang="en-US" sz="4400" u="none" cap="none" strike="noStrike">
                  <a:solidFill>
                    <a:srgbClr val="FFF2CC"/>
                  </a:solidFill>
                  <a:latin typeface="Calibri"/>
                  <a:ea typeface="Calibri"/>
                  <a:cs typeface="Calibri"/>
                  <a:sym typeface="Calibri"/>
                </a:rPr>
                <a:t>References</a:t>
              </a:r>
              <a:endPara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1"/>
          <p:cNvSpPr/>
          <p:nvPr/>
        </p:nvSpPr>
        <p:spPr>
          <a:xfrm>
            <a:off x="20097750" y="10050257"/>
            <a:ext cx="7297788" cy="2847045"/>
          </a:xfrm>
          <a:prstGeom prst="roundRect">
            <a:avLst>
              <a:gd fmla="val 2795" name="adj"/>
            </a:avLst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20097750" y="13898244"/>
            <a:ext cx="7309672" cy="1879045"/>
          </a:xfrm>
          <a:prstGeom prst="roundRect">
            <a:avLst>
              <a:gd fmla="val 2795" name="adj"/>
            </a:avLst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20207225" y="14036031"/>
            <a:ext cx="7364400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FMA: A Dataset For Music Analysis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Michaël Defferrard, Kirell Benzi, Pierre Vandergheynst, Xavier Bresson. International Society for Music Information Retrieval Conference (ISMIR), 2017.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9446727" y="4587168"/>
            <a:ext cx="101364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  <a:p>
            <a:pPr indent="-558800" lvl="8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erriweather Sans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Split and shuffle the data into train, valid , and test set (70%, 20%, and 10%)</a:t>
            </a:r>
            <a:endParaRPr/>
          </a:p>
          <a:p>
            <a:pPr indent="-558800" lvl="8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erriweather Sans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choose 32 genres</a:t>
            </a:r>
            <a:r>
              <a:rPr b="0" baseline="3000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[1]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accounted for the greatest proportion of the dataset as the multi true label of our model.</a:t>
            </a:r>
            <a:endParaRPr/>
          </a:p>
          <a:p>
            <a:pPr indent="-558800" lvl="8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erriweather Sans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 the amount of songs for different genres so that the weight of each genre can be more easier to learn.</a:t>
            </a:r>
            <a:endParaRPr b="0" i="0" sz="2800" u="none" cap="none" strike="noStrike">
              <a:solidFill>
                <a:srgbClr val="00000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20252498" y="9931929"/>
            <a:ext cx="7008059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can includes more type of genres to neural network by enhancing the data set.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our recommendation learn user’s preference by the feedback of songs it recommends to them.</a:t>
            </a:r>
            <a:endParaRPr/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20286769" y="4626965"/>
            <a:ext cx="6865800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5588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more than 32 genres in our data set, but the rest of the genres can not accurately predict due to insufficient numbers of tracks.</a:t>
            </a:r>
            <a:endParaRPr/>
          </a:p>
          <a:p>
            <a:pPr indent="-3937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88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Because of a large amount of audio features(518), the genres can be more precise with more variety of tracks.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81" name="Google Shape;8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55531" y="15745758"/>
            <a:ext cx="6097282" cy="236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/>
        </p:nvSpPr>
        <p:spPr>
          <a:xfrm>
            <a:off x="30113" y="1897154"/>
            <a:ext cx="2743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5800"/>
              <a:buFont typeface="Calibri"/>
              <a:buNone/>
            </a:pPr>
            <a:r>
              <a:rPr b="1" i="0" lang="en-US" sz="44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Jo-Chen Ma, Ting-Yu Wong,  Kai-Ting Tsao, Kuan Lin                             Mentor:Ting-Wei Su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60725" y="8496100"/>
            <a:ext cx="4157050" cy="286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"/>
          <p:cNvGrpSpPr/>
          <p:nvPr/>
        </p:nvGrpSpPr>
        <p:grpSpPr>
          <a:xfrm>
            <a:off x="5784087" y="5812635"/>
            <a:ext cx="2827154" cy="3717537"/>
            <a:chOff x="605818" y="2474845"/>
            <a:chExt cx="2827154" cy="3717537"/>
          </a:xfrm>
        </p:grpSpPr>
        <p:sp>
          <p:nvSpPr>
            <p:cNvPr id="85" name="Google Shape;85;p1"/>
            <p:cNvSpPr/>
            <p:nvPr/>
          </p:nvSpPr>
          <p:spPr>
            <a:xfrm>
              <a:off x="712846" y="2585911"/>
              <a:ext cx="2605020" cy="904689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758777" y="4912312"/>
              <a:ext cx="504849" cy="655864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22031" y="5586564"/>
              <a:ext cx="2423275" cy="605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822031" y="5586564"/>
              <a:ext cx="2423275" cy="605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9350" lIns="149350" spcFirstLastPara="1" rIns="149350" wrap="square" tIns="14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[173] [255] [1689]</a:t>
              </a:r>
              <a:endParaRPr b="0" i="0" sz="21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59943" y="3560472"/>
              <a:ext cx="908728" cy="908728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793023" y="3693552"/>
              <a:ext cx="642568" cy="642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Electronic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009698" y="2878724"/>
              <a:ext cx="908728" cy="908728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1142778" y="3011804"/>
              <a:ext cx="642568" cy="642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Hip-Hop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938620" y="2659014"/>
              <a:ext cx="908728" cy="908728"/>
            </a:xfrm>
            <a:prstGeom prst="ellipse">
              <a:avLst/>
            </a:prstGeom>
            <a:solidFill>
              <a:srgbClr val="C000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071700" y="2792094"/>
              <a:ext cx="642568" cy="642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Rock</a:t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605818" y="2474845"/>
              <a:ext cx="2827154" cy="2261723"/>
            </a:xfrm>
            <a:custGeom>
              <a:rect b="b" l="l" r="r" t="t"/>
              <a:pathLst>
                <a:path extrusionOk="0" h="120000" w="12000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800" y="30000"/>
                  </a:moveTo>
                  <a:lnTo>
                    <a:pt x="4800" y="30000"/>
                  </a:lnTo>
                  <a:cubicBezTo>
                    <a:pt x="4800" y="43255"/>
                    <a:pt x="29514" y="54000"/>
                    <a:pt x="60000" y="54000"/>
                  </a:cubicBezTo>
                  <a:cubicBezTo>
                    <a:pt x="90486" y="54000"/>
                    <a:pt x="115200" y="43255"/>
                    <a:pt x="115200" y="30000"/>
                  </a:cubicBezTo>
                  <a:cubicBezTo>
                    <a:pt x="115200" y="16745"/>
                    <a:pt x="90486" y="6000"/>
                    <a:pt x="60000" y="6000"/>
                  </a:cubicBezTo>
                  <a:cubicBezTo>
                    <a:pt x="29514" y="6000"/>
                    <a:pt x="4800" y="16745"/>
                    <a:pt x="4800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9454675" y="7905425"/>
            <a:ext cx="54747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 and Training</a:t>
            </a:r>
            <a:endParaRPr/>
          </a:p>
          <a:p>
            <a:pPr indent="-558800" lvl="8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erriweather Sans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choose deep neural network (DNN) as our model with Keras.</a:t>
            </a:r>
            <a:endParaRPr/>
          </a:p>
          <a:p>
            <a:pPr indent="-558800" lvl="8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erriweather Sans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monitoring val_loss and val_auc, we use EarlyStopping and ModelCheckpoint to prevent our model from overfitting. </a:t>
            </a:r>
            <a:endParaRPr/>
          </a:p>
          <a:p>
            <a:pPr indent="-558800" lvl="8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erriweather Sans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got 79% accuracy by applying Adagrad optimizer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(learning_rate= 5e-4, epsilon= 1e-6)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458025" y="12587750"/>
            <a:ext cx="57027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Testing and Recommendation System</a:t>
            </a:r>
            <a:endParaRPr/>
          </a:p>
          <a:p>
            <a:pPr indent="-558800" lvl="8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erriweather Sans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using the train model, we could give our test data predicted multi-label. </a:t>
            </a:r>
            <a:endParaRPr/>
          </a:p>
          <a:p>
            <a:pPr indent="-558800" lvl="8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Merriweather Sans"/>
              <a:buChar char="◦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song could be successfully tagging with its genres, and our recommendation system will use set to match top three highest related songs to the users.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435763" y="17035156"/>
            <a:ext cx="99787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[1] International, Blues, Jazz, Classical, Country, Experimental Pop, Synth Pop, Punk, Post-Rock, Lo-Fi, Loud-Rock, Noise-Rock, Psych-Rock, Indie-Rock, Industrial, Garage, Post-Punk, Hardcore, Soul-RnB, Ambient Electronic, Techno, House, Glitch, IDM, Trip-Hop, Chip Music, Downtempo, Psych-Folk, Singer-Songwriter, Hip-Hop, Soundtrack, Ambient.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6">
            <a:alphaModFix/>
          </a:blip>
          <a:srcRect b="0" l="0" r="23023" t="0"/>
          <a:stretch/>
        </p:blipFill>
        <p:spPr>
          <a:xfrm>
            <a:off x="15328551" y="13026255"/>
            <a:ext cx="3989212" cy="35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