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 varScale="1">
        <p:scale>
          <a:sx n="110" d="100"/>
          <a:sy n="110" d="100"/>
        </p:scale>
        <p:origin x="186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layout>
        <c:manualLayout>
          <c:xMode val="edge"/>
          <c:yMode val="edge"/>
          <c:x val="0.2832916913661972"/>
          <c:y val="1.72423482563631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9A-45D8-8474-FBFA837B8580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9A-45D8-8474-FBFA837B8580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9A-45D8-8474-FBFA837B8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545531968"/>
        <c:axId val="545532360"/>
        <c:axId val="0"/>
      </c:bar3DChart>
      <c:catAx>
        <c:axId val="54553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中華旅行社銷售情形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3275444561920272"/>
          <c:y val="0.13249070315383088"/>
          <c:w val="0.68591554876242267"/>
          <c:h val="0.701762852357566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北海道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33-4932-A8F4-394FF15FA746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濟州島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33-4932-A8F4-394FF15FA746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京阪神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33-4932-A8F4-394FF15FA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8984344"/>
        <c:axId val="608984736"/>
      </c:barChart>
      <c:lineChart>
        <c:grouping val="standard"/>
        <c:varyColors val="0"/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33-4932-A8F4-394FF15FA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984344"/>
        <c:axId val="608984736"/>
      </c:lineChart>
      <c:catAx>
        <c:axId val="608984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r>
                  <a:rPr lang="zh-TW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B7-4058-AFD1-5DD173007F3D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B7-4058-AFD1-5DD173007F3D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B7-4058-AFD1-5DD173007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gapDepth val="0"/>
        <c:shape val="box"/>
        <c:axId val="662013984"/>
        <c:axId val="662014376"/>
        <c:axId val="0"/>
      </c:bar3DChart>
      <c:catAx>
        <c:axId val="662013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4376"/>
        <c:crosses val="autoZero"/>
        <c:auto val="1"/>
        <c:lblAlgn val="ctr"/>
        <c:lblOffset val="100"/>
        <c:noMultiLvlLbl val="0"/>
      </c:catAx>
      <c:valAx>
        <c:axId val="662014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2898749599669"/>
          <c:y val="0.22921371725672632"/>
          <c:w val="0.8091393135025251"/>
          <c:h val="0.66676054546902574"/>
        </c:manualLayout>
      </c:layout>
      <c:pie3D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9163-479F-917D-FFA2FE99AD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9163-479F-917D-FFA2FE99AD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9163-479F-917D-FFA2FE99AD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9163-479F-917D-FFA2FE99ADF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9163-479F-917D-FFA2FE99ADF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63-479F-917D-FFA2FE99ADFD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4E70-471E-814C-311B8D478D48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4E70-471E-814C-311B8D478D48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4E70-471E-814C-311B8D478D48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4E70-471E-814C-311B8D478D48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4E70-471E-814C-311B8D478D48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4E70-471E-814C-311B8D478D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E70-471E-814C-311B8D478D48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2921792979002628E-2"/>
          <c:y val="0.26530381815480614"/>
          <c:w val="0.70840510170603677"/>
          <c:h val="0.64826028821868964"/>
        </c:manualLayout>
      </c:layout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EF8-4FAE-9FF7-FDCF9E0905B4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EF8-4FAE-9FF7-FDCF9E0905B4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EF8-4FAE-9FF7-FDCF9E0905B4}"/>
              </c:ext>
            </c:extLst>
          </c:dPt>
          <c:dPt>
            <c:idx val="3"/>
            <c:bubble3D val="0"/>
            <c:explosion val="21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EF8-4FAE-9FF7-FDCF9E0905B4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FEF8-4FAE-9FF7-FDCF9E0905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EF8-4FAE-9FF7-FDCF9E0905B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服務績效表現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31393968419421636"/>
          <c:y val="0.20738584234834148"/>
          <c:w val="0.38643190173679093"/>
          <c:h val="0.64099535035865329"/>
        </c:manualLayout>
      </c:layout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25400" cap="rnd" cmpd="sng" algn="ctr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E9-49A4-90D2-C07D88D80489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甲領隊</c:v>
                </c:pt>
              </c:strCache>
            </c:strRef>
          </c:tx>
          <c:spPr>
            <a:ln w="25400" cap="rnd" cmpd="sng" algn="ctr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E9-49A4-90D2-C07D88D80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3232"/>
        <c:axId val="603933624"/>
      </c:radarChart>
      <c:catAx>
        <c:axId val="60393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624"/>
        <c:crosses val="autoZero"/>
        <c:auto val="1"/>
        <c:lblAlgn val="ctr"/>
        <c:lblOffset val="100"/>
        <c:noMultiLvlLbl val="0"/>
      </c:catAx>
      <c:valAx>
        <c:axId val="60393362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232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年資與月所得關係圖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1"/>
        <c:ser>
          <c:idx val="0"/>
          <c:order val="0"/>
          <c:tx>
            <c:strRef>
              <c:f>XY散佈圖!$B$1</c:f>
              <c:strCache>
                <c:ptCount val="1"/>
                <c:pt idx="0">
                  <c:v>月所得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6"/>
          </c:marker>
          <c:dPt>
            <c:idx val="0"/>
            <c:marker>
              <c:symbol val="circle"/>
              <c:size val="6"/>
              <c:spPr>
                <a:solidFill>
                  <a:schemeClr val="accent1"/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1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D57-46BD-A485-D53D65A5DC21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accent2"/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2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D57-46BD-A485-D53D65A5DC21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accent3"/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3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D57-46BD-A485-D53D65A5DC21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accent4"/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4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D57-46BD-A485-D53D65A5DC21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accent5"/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5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D57-46BD-A485-D53D65A5DC21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accent6"/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6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D57-46BD-A485-D53D65A5DC21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accent1">
                    <a:lumMod val="60000"/>
                  </a:schemeClr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1">
                    <a:lumMod val="6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D57-46BD-A485-D53D65A5DC21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accent2">
                    <a:lumMod val="60000"/>
                  </a:schemeClr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2">
                    <a:lumMod val="6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D57-46BD-A485-D53D65A5DC21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accent3">
                    <a:lumMod val="60000"/>
                  </a:schemeClr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3">
                    <a:lumMod val="6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DD57-46BD-A485-D53D65A5DC21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accent4">
                    <a:lumMod val="60000"/>
                  </a:schemeClr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4">
                    <a:lumMod val="6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DD57-46BD-A485-D53D65A5DC21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accent5">
                    <a:lumMod val="60000"/>
                  </a:schemeClr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5">
                    <a:lumMod val="6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DD57-46BD-A485-D53D65A5DC21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accent6">
                    <a:lumMod val="60000"/>
                  </a:schemeClr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6">
                    <a:lumMod val="6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DD57-46BD-A485-D53D65A5DC21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accent1">
                    <a:lumMod val="80000"/>
                    <a:lumOff val="20000"/>
                  </a:schemeClr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1">
                    <a:lumMod val="80000"/>
                    <a:lumOff val="2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DD57-46BD-A485-D53D65A5DC21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accent2">
                    <a:lumMod val="80000"/>
                    <a:lumOff val="20000"/>
                  </a:schemeClr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2">
                    <a:lumMod val="80000"/>
                    <a:lumOff val="2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DD57-46BD-A485-D53D65A5DC21}"/>
              </c:ext>
            </c:extLst>
          </c:dPt>
          <c:xVal>
            <c:numRef>
              <c:f>XY散佈圖!$A$2:$A$15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DD57-46BD-A485-D53D65A5DC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4408"/>
        <c:axId val="603934800"/>
      </c:scatterChart>
      <c:valAx>
        <c:axId val="603934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800"/>
        <c:crosses val="autoZero"/>
        <c:crossBetween val="midCat"/>
      </c:valAx>
      <c:valAx>
        <c:axId val="60393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每月所得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年資與月所得關係圖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1"/>
        <c:ser>
          <c:idx val="0"/>
          <c:order val="0"/>
          <c:tx>
            <c:strRef>
              <c:f>XY散佈圖!$B$1</c:f>
              <c:strCache>
                <c:ptCount val="1"/>
                <c:pt idx="0">
                  <c:v>月所得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6"/>
          </c:marker>
          <c:dPt>
            <c:idx val="0"/>
            <c:marker>
              <c:symbol val="circle"/>
              <c:size val="6"/>
              <c:spPr>
                <a:solidFill>
                  <a:schemeClr val="accent1"/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1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5CD-4D4C-A30C-094E681D9072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accent2"/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2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5CD-4D4C-A30C-094E681D9072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accent3"/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3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5CD-4D4C-A30C-094E681D9072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accent4"/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4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5CD-4D4C-A30C-094E681D9072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accent5"/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5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5CD-4D4C-A30C-094E681D9072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accent6"/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6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5CD-4D4C-A30C-094E681D9072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accent1">
                    <a:lumMod val="60000"/>
                  </a:schemeClr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1">
                    <a:lumMod val="6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5CD-4D4C-A30C-094E681D9072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accent2">
                    <a:lumMod val="60000"/>
                  </a:schemeClr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2">
                    <a:lumMod val="6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5CD-4D4C-A30C-094E681D9072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accent3">
                    <a:lumMod val="60000"/>
                  </a:schemeClr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3">
                    <a:lumMod val="6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5CD-4D4C-A30C-094E681D9072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accent4">
                    <a:lumMod val="60000"/>
                  </a:schemeClr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4">
                    <a:lumMod val="6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55CD-4D4C-A30C-094E681D9072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accent5">
                    <a:lumMod val="60000"/>
                  </a:schemeClr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5">
                    <a:lumMod val="6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55CD-4D4C-A30C-094E681D9072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accent6">
                    <a:lumMod val="60000"/>
                  </a:schemeClr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6">
                    <a:lumMod val="6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55CD-4D4C-A30C-094E681D9072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accent1">
                    <a:lumMod val="80000"/>
                    <a:lumOff val="20000"/>
                  </a:schemeClr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1">
                    <a:lumMod val="80000"/>
                    <a:lumOff val="2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55CD-4D4C-A30C-094E681D9072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accent2">
                    <a:lumMod val="80000"/>
                    <a:lumOff val="20000"/>
                  </a:schemeClr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dist="25400" dir="2700000" algn="tl" rotWithShape="0">
                  <a:schemeClr val="accent2">
                    <a:lumMod val="80000"/>
                    <a:lumOff val="2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55CD-4D4C-A30C-094E681D9072}"/>
              </c:ext>
            </c:extLst>
          </c:dPt>
          <c:xVal>
            <c:numRef>
              <c:f>XY散佈圖!$A$2:$A$15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55CD-4D4C-A30C-094E681D90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4408"/>
        <c:axId val="603934800"/>
      </c:scatterChart>
      <c:valAx>
        <c:axId val="603934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800"/>
        <c:crosses val="autoZero"/>
        <c:crossBetween val="midCat"/>
      </c:valAx>
      <c:valAx>
        <c:axId val="60393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每月所得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中華航空股價趨勢圖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solidFill>
              <a:schemeClr val="accent1">
                <a:alpha val="10000"/>
              </a:schemeClr>
            </a:solidFill>
            <a:ln w="28575">
              <a:solidFill>
                <a:schemeClr val="accent1"/>
              </a:solidFill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8F-4CBC-ACC2-4433F9A8F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935584"/>
        <c:axId val="603935976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8F-4CBC-ACC2-4433F9A8F9A9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8F-4CBC-ACC2-4433F9A8F9A9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8F-4CBC-ACC2-4433F9A8F9A9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8F-4CBC-ACC2-4433F9A8F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axId val="603936760"/>
        <c:axId val="603936368"/>
      </c:stockChart>
      <c:catAx>
        <c:axId val="603935584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35000"/>
                <a:lumOff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976"/>
        <c:crosses val="autoZero"/>
        <c:auto val="0"/>
        <c:lblAlgn val="ctr"/>
        <c:lblOffset val="100"/>
        <c:noMultiLvlLbl val="0"/>
      </c:catAx>
      <c:valAx>
        <c:axId val="60393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成交量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584"/>
        <c:crosses val="autoZero"/>
        <c:crossBetween val="between"/>
      </c:valAx>
      <c:valAx>
        <c:axId val="60393636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6760"/>
        <c:crosses val="max"/>
        <c:crossBetween val="between"/>
      </c:valAx>
      <c:catAx>
        <c:axId val="603936760"/>
        <c:scaling>
          <c:orientation val="minMax"/>
        </c:scaling>
        <c:delete val="1"/>
        <c:axPos val="b"/>
        <c:numFmt formatCode="m/d" sourceLinked="1"/>
        <c:majorTickMark val="none"/>
        <c:minorTickMark val="none"/>
        <c:tickLblPos val="nextTo"/>
        <c:crossAx val="603936368"/>
        <c:crosses val="autoZero"/>
        <c:auto val="0"/>
        <c:lblAlgn val="ctr"/>
        <c:lblOffset val="100"/>
        <c:noMultiLvlLbl val="1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900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900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3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10000"/>
        </a:schemeClr>
      </a:solidFill>
      <a:ln w="28575">
        <a:solidFill>
          <a:schemeClr val="phClr"/>
        </a:solidFill>
      </a:ln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10000"/>
        </a:schemeClr>
      </a:solidFill>
      <a:ln w="28575">
        <a:solidFill>
          <a:schemeClr val="phClr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2857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25400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2857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397409"/>
              </p:ext>
            </p:extLst>
          </p:nvPr>
        </p:nvGraphicFramePr>
        <p:xfrm>
          <a:off x="4819174" y="3304299"/>
          <a:ext cx="3929290" cy="2689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3F099980-7465-4E45-98D1-FA637A5AB4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376498"/>
              </p:ext>
            </p:extLst>
          </p:nvPr>
        </p:nvGraphicFramePr>
        <p:xfrm>
          <a:off x="4788024" y="3308848"/>
          <a:ext cx="4032448" cy="2662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16" name="圖表 15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562546"/>
              </p:ext>
            </p:extLst>
          </p:nvPr>
        </p:nvGraphicFramePr>
        <p:xfrm>
          <a:off x="4853899" y="3195703"/>
          <a:ext cx="3744416" cy="3067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DB0A1CF3-C09F-41D6-8940-41588AEDD2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734933"/>
              </p:ext>
            </p:extLst>
          </p:nvPr>
        </p:nvGraphicFramePr>
        <p:xfrm>
          <a:off x="4860032" y="3390998"/>
          <a:ext cx="3509596" cy="2730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698896"/>
              </p:ext>
            </p:extLst>
          </p:nvPr>
        </p:nvGraphicFramePr>
        <p:xfrm>
          <a:off x="4571999" y="3065704"/>
          <a:ext cx="4572001" cy="3123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857479"/>
              </p:ext>
            </p:extLst>
          </p:nvPr>
        </p:nvGraphicFramePr>
        <p:xfrm>
          <a:off x="4932039" y="3260981"/>
          <a:ext cx="3600401" cy="2710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EFA72AA7-82AF-4AB6-BFB5-6C606929AA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805064"/>
              </p:ext>
            </p:extLst>
          </p:nvPr>
        </p:nvGraphicFramePr>
        <p:xfrm>
          <a:off x="4839937" y="3350381"/>
          <a:ext cx="3986666" cy="2741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012686"/>
              </p:ext>
            </p:extLst>
          </p:nvPr>
        </p:nvGraphicFramePr>
        <p:xfrm>
          <a:off x="4673190" y="3306720"/>
          <a:ext cx="4387248" cy="2653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13" name="圖表 12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353327"/>
              </p:ext>
            </p:extLst>
          </p:nvPr>
        </p:nvGraphicFramePr>
        <p:xfrm>
          <a:off x="4721783" y="3284671"/>
          <a:ext cx="4387248" cy="2653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B1DF0519-A08F-4C90-BB86-9630AAC0E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024954"/>
              </p:ext>
            </p:extLst>
          </p:nvPr>
        </p:nvGraphicFramePr>
        <p:xfrm>
          <a:off x="5076055" y="3248095"/>
          <a:ext cx="3568701" cy="2865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682</TotalTime>
  <Words>664</Words>
  <Application>Microsoft Office PowerPoint</Application>
  <PresentationFormat>如螢幕大小 (4:3)</PresentationFormat>
  <Paragraphs>473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C2</cp:lastModifiedBy>
  <cp:revision>84</cp:revision>
  <dcterms:created xsi:type="dcterms:W3CDTF">2017-01-16T13:26:16Z</dcterms:created>
  <dcterms:modified xsi:type="dcterms:W3CDTF">2024-03-26T07:20:38Z</dcterms:modified>
</cp:coreProperties>
</file>