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3"/>
  </p:notesMasterIdLst>
  <p:sldIdLst>
    <p:sldId id="257" r:id="rId2"/>
  </p:sldIdLst>
  <p:sldSz cx="21383625" cy="30275213"/>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472" userDrawn="1">
          <p15:clr>
            <a:srgbClr val="A4A3A4"/>
          </p15:clr>
        </p15:guide>
        <p15:guide id="2" pos="67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9759"/>
    <a:srgbClr val="B9BEE1"/>
    <a:srgbClr val="AAB0DA"/>
    <a:srgbClr val="FC8774"/>
    <a:srgbClr val="FB8571"/>
    <a:srgbClr val="F9735D"/>
    <a:srgbClr val="FB6147"/>
    <a:srgbClr val="000000"/>
    <a:srgbClr val="FF0000"/>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淺色樣式 1 - 輔色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淺色樣式 1 - 輔色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淺色樣式 1 - 輔色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淺色樣式 2 - 輔色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淺色樣式 3 - 輔色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FD0F851-EC5A-4D38-B0AD-8093EC10F338}" styleName="淺色樣式 1 - 輔色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80"/>
    <p:restoredTop sz="94028" autoAdjust="0"/>
  </p:normalViewPr>
  <p:slideViewPr>
    <p:cSldViewPr snapToGrid="0" snapToObjects="1">
      <p:cViewPr>
        <p:scale>
          <a:sx n="40" d="100"/>
          <a:sy n="40" d="100"/>
        </p:scale>
        <p:origin x="392" y="-4792"/>
      </p:cViewPr>
      <p:guideLst>
        <p:guide orient="horz" pos="9472"/>
        <p:guide pos="67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zh-TW" altLang="en-US"/>
          </a:p>
        </p:txBody>
      </p:sp>
      <p:sp>
        <p:nvSpPr>
          <p:cNvPr id="3" name="日期版面配置區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B8DC82A1-B133-4C28-BB70-83A4B5F56F71}" type="datetimeFigureOut">
              <a:rPr lang="zh-TW" altLang="en-US" smtClean="0"/>
              <a:t>2023/1/6</a:t>
            </a:fld>
            <a:endParaRPr lang="zh-TW" altLang="en-US"/>
          </a:p>
        </p:txBody>
      </p:sp>
      <p:sp>
        <p:nvSpPr>
          <p:cNvPr id="4" name="投影片影像版面配置區 3"/>
          <p:cNvSpPr>
            <a:spLocks noGrp="1" noRot="1" noChangeAspect="1"/>
          </p:cNvSpPr>
          <p:nvPr>
            <p:ph type="sldImg" idx="2"/>
          </p:nvPr>
        </p:nvSpPr>
        <p:spPr>
          <a:xfrm>
            <a:off x="2332038" y="1279525"/>
            <a:ext cx="2439987" cy="3454400"/>
          </a:xfrm>
          <a:prstGeom prst="rect">
            <a:avLst/>
          </a:prstGeom>
          <a:noFill/>
          <a:ln w="12700">
            <a:solidFill>
              <a:prstClr val="black"/>
            </a:solidFill>
          </a:ln>
        </p:spPr>
        <p:txBody>
          <a:bodyPr vert="horz" lIns="99075" tIns="49538" rIns="99075" bIns="49538" rtlCol="0" anchor="ctr"/>
          <a:lstStyle/>
          <a:p>
            <a:endParaRPr lang="zh-TW" altLang="en-US"/>
          </a:p>
        </p:txBody>
      </p:sp>
      <p:sp>
        <p:nvSpPr>
          <p:cNvPr id="5" name="備忘稿版面配置區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zh-TW" altLang="en-US"/>
          </a:p>
        </p:txBody>
      </p:sp>
      <p:sp>
        <p:nvSpPr>
          <p:cNvPr id="7" name="投影片編號版面配置區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90211B89-2A5A-45E1-977A-C3F3821C1D5D}" type="slidenum">
              <a:rPr lang="zh-TW" altLang="en-US" smtClean="0"/>
              <a:t>‹#›</a:t>
            </a:fld>
            <a:endParaRPr lang="zh-TW" altLang="en-US"/>
          </a:p>
        </p:txBody>
      </p:sp>
    </p:spTree>
    <p:extLst>
      <p:ext uri="{BB962C8B-B14F-4D97-AF65-F5344CB8AC3E}">
        <p14:creationId xmlns:p14="http://schemas.microsoft.com/office/powerpoint/2010/main" val="1178040161"/>
      </p:ext>
    </p:extLst>
  </p:cSld>
  <p:clrMap bg1="lt1" tx1="dk1" bg2="lt2" tx2="dk2" accent1="accent1" accent2="accent2" accent3="accent3" accent4="accent4" accent5="accent5" accent6="accent6" hlink="hlink" folHlink="folHlink"/>
  <p:notesStyle>
    <a:lvl1pPr marL="0" algn="l" defTabSz="2108296" rtl="0" eaLnBrk="1" latinLnBrk="0" hangingPunct="1">
      <a:defRPr sz="2767" kern="1200">
        <a:solidFill>
          <a:schemeClr val="tx1"/>
        </a:solidFill>
        <a:latin typeface="+mn-lt"/>
        <a:ea typeface="+mn-ea"/>
        <a:cs typeface="+mn-cs"/>
      </a:defRPr>
    </a:lvl1pPr>
    <a:lvl2pPr marL="1054148" algn="l" defTabSz="2108296" rtl="0" eaLnBrk="1" latinLnBrk="0" hangingPunct="1">
      <a:defRPr sz="2767" kern="1200">
        <a:solidFill>
          <a:schemeClr val="tx1"/>
        </a:solidFill>
        <a:latin typeface="+mn-lt"/>
        <a:ea typeface="+mn-ea"/>
        <a:cs typeface="+mn-cs"/>
      </a:defRPr>
    </a:lvl2pPr>
    <a:lvl3pPr marL="2108296" algn="l" defTabSz="2108296" rtl="0" eaLnBrk="1" latinLnBrk="0" hangingPunct="1">
      <a:defRPr sz="2767" kern="1200">
        <a:solidFill>
          <a:schemeClr val="tx1"/>
        </a:solidFill>
        <a:latin typeface="+mn-lt"/>
        <a:ea typeface="+mn-ea"/>
        <a:cs typeface="+mn-cs"/>
      </a:defRPr>
    </a:lvl3pPr>
    <a:lvl4pPr marL="3162443" algn="l" defTabSz="2108296" rtl="0" eaLnBrk="1" latinLnBrk="0" hangingPunct="1">
      <a:defRPr sz="2767" kern="1200">
        <a:solidFill>
          <a:schemeClr val="tx1"/>
        </a:solidFill>
        <a:latin typeface="+mn-lt"/>
        <a:ea typeface="+mn-ea"/>
        <a:cs typeface="+mn-cs"/>
      </a:defRPr>
    </a:lvl4pPr>
    <a:lvl5pPr marL="4216592" algn="l" defTabSz="2108296" rtl="0" eaLnBrk="1" latinLnBrk="0" hangingPunct="1">
      <a:defRPr sz="2767" kern="1200">
        <a:solidFill>
          <a:schemeClr val="tx1"/>
        </a:solidFill>
        <a:latin typeface="+mn-lt"/>
        <a:ea typeface="+mn-ea"/>
        <a:cs typeface="+mn-cs"/>
      </a:defRPr>
    </a:lvl5pPr>
    <a:lvl6pPr marL="5270739" algn="l" defTabSz="2108296" rtl="0" eaLnBrk="1" latinLnBrk="0" hangingPunct="1">
      <a:defRPr sz="2767" kern="1200">
        <a:solidFill>
          <a:schemeClr val="tx1"/>
        </a:solidFill>
        <a:latin typeface="+mn-lt"/>
        <a:ea typeface="+mn-ea"/>
        <a:cs typeface="+mn-cs"/>
      </a:defRPr>
    </a:lvl6pPr>
    <a:lvl7pPr marL="6324887" algn="l" defTabSz="2108296" rtl="0" eaLnBrk="1" latinLnBrk="0" hangingPunct="1">
      <a:defRPr sz="2767" kern="1200">
        <a:solidFill>
          <a:schemeClr val="tx1"/>
        </a:solidFill>
        <a:latin typeface="+mn-lt"/>
        <a:ea typeface="+mn-ea"/>
        <a:cs typeface="+mn-cs"/>
      </a:defRPr>
    </a:lvl7pPr>
    <a:lvl8pPr marL="7379035" algn="l" defTabSz="2108296" rtl="0" eaLnBrk="1" latinLnBrk="0" hangingPunct="1">
      <a:defRPr sz="2767" kern="1200">
        <a:solidFill>
          <a:schemeClr val="tx1"/>
        </a:solidFill>
        <a:latin typeface="+mn-lt"/>
        <a:ea typeface="+mn-ea"/>
        <a:cs typeface="+mn-cs"/>
      </a:defRPr>
    </a:lvl8pPr>
    <a:lvl9pPr marL="8433183" algn="l" defTabSz="2108296" rtl="0" eaLnBrk="1" latinLnBrk="0" hangingPunct="1">
      <a:defRPr sz="2767"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zh-TW" altLang="en-US"/>
              <a:t>按一下以編輯母片標題樣式</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3162B0B9-6C79-DF4F-BB59-7AAA727194F3}" type="datetimeFigureOut">
              <a:rPr kumimoji="1" lang="zh-TW" altLang="en-US" smtClean="0"/>
              <a:t>2023/1/6</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33D639AC-0D2A-844F-A16F-3AC21D7D839B}" type="slidenum">
              <a:rPr kumimoji="1" lang="zh-TW" altLang="en-US" smtClean="0"/>
              <a:t>‹#›</a:t>
            </a:fld>
            <a:endParaRPr kumimoji="1" lang="zh-TW" altLang="en-US"/>
          </a:p>
        </p:txBody>
      </p:sp>
    </p:spTree>
    <p:extLst>
      <p:ext uri="{BB962C8B-B14F-4D97-AF65-F5344CB8AC3E}">
        <p14:creationId xmlns:p14="http://schemas.microsoft.com/office/powerpoint/2010/main" val="3154095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3162B0B9-6C79-DF4F-BB59-7AAA727194F3}" type="datetimeFigureOut">
              <a:rPr kumimoji="1" lang="zh-TW" altLang="en-US" smtClean="0"/>
              <a:t>2023/1/6</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33D639AC-0D2A-844F-A16F-3AC21D7D839B}" type="slidenum">
              <a:rPr kumimoji="1" lang="zh-TW" altLang="en-US" smtClean="0"/>
              <a:t>‹#›</a:t>
            </a:fld>
            <a:endParaRPr kumimoji="1" lang="zh-TW" altLang="en-US"/>
          </a:p>
        </p:txBody>
      </p:sp>
    </p:spTree>
    <p:extLst>
      <p:ext uri="{BB962C8B-B14F-4D97-AF65-F5344CB8AC3E}">
        <p14:creationId xmlns:p14="http://schemas.microsoft.com/office/powerpoint/2010/main" val="4008366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3162B0B9-6C79-DF4F-BB59-7AAA727194F3}" type="datetimeFigureOut">
              <a:rPr kumimoji="1" lang="zh-TW" altLang="en-US" smtClean="0"/>
              <a:t>2023/1/6</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33D639AC-0D2A-844F-A16F-3AC21D7D839B}" type="slidenum">
              <a:rPr kumimoji="1" lang="zh-TW" altLang="en-US" smtClean="0"/>
              <a:t>‹#›</a:t>
            </a:fld>
            <a:endParaRPr kumimoji="1" lang="zh-TW" altLang="en-US"/>
          </a:p>
        </p:txBody>
      </p:sp>
    </p:spTree>
    <p:extLst>
      <p:ext uri="{BB962C8B-B14F-4D97-AF65-F5344CB8AC3E}">
        <p14:creationId xmlns:p14="http://schemas.microsoft.com/office/powerpoint/2010/main" val="3890253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3162B0B9-6C79-DF4F-BB59-7AAA727194F3}" type="datetimeFigureOut">
              <a:rPr kumimoji="1" lang="zh-TW" altLang="en-US" smtClean="0"/>
              <a:t>2023/1/6</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33D639AC-0D2A-844F-A16F-3AC21D7D839B}" type="slidenum">
              <a:rPr kumimoji="1" lang="zh-TW" altLang="en-US" smtClean="0"/>
              <a:t>‹#›</a:t>
            </a:fld>
            <a:endParaRPr kumimoji="1" lang="zh-TW" altLang="en-US"/>
          </a:p>
        </p:txBody>
      </p:sp>
    </p:spTree>
    <p:extLst>
      <p:ext uri="{BB962C8B-B14F-4D97-AF65-F5344CB8AC3E}">
        <p14:creationId xmlns:p14="http://schemas.microsoft.com/office/powerpoint/2010/main" val="2158602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zh-TW" altLang="en-US"/>
              <a:t>按一下以編輯母片標題樣式</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3162B0B9-6C79-DF4F-BB59-7AAA727194F3}" type="datetimeFigureOut">
              <a:rPr kumimoji="1" lang="zh-TW" altLang="en-US" smtClean="0"/>
              <a:t>2023/1/6</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33D639AC-0D2A-844F-A16F-3AC21D7D839B}" type="slidenum">
              <a:rPr kumimoji="1" lang="zh-TW" altLang="en-US" smtClean="0"/>
              <a:t>‹#›</a:t>
            </a:fld>
            <a:endParaRPr kumimoji="1" lang="zh-TW" altLang="en-US"/>
          </a:p>
        </p:txBody>
      </p:sp>
    </p:spTree>
    <p:extLst>
      <p:ext uri="{BB962C8B-B14F-4D97-AF65-F5344CB8AC3E}">
        <p14:creationId xmlns:p14="http://schemas.microsoft.com/office/powerpoint/2010/main" val="544863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3162B0B9-6C79-DF4F-BB59-7AAA727194F3}" type="datetimeFigureOut">
              <a:rPr kumimoji="1" lang="zh-TW" altLang="en-US" smtClean="0"/>
              <a:t>2023/1/6</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33D639AC-0D2A-844F-A16F-3AC21D7D839B}" type="slidenum">
              <a:rPr kumimoji="1" lang="zh-TW" altLang="en-US" smtClean="0"/>
              <a:t>‹#›</a:t>
            </a:fld>
            <a:endParaRPr kumimoji="1" lang="zh-TW" altLang="en-US"/>
          </a:p>
        </p:txBody>
      </p:sp>
    </p:spTree>
    <p:extLst>
      <p:ext uri="{BB962C8B-B14F-4D97-AF65-F5344CB8AC3E}">
        <p14:creationId xmlns:p14="http://schemas.microsoft.com/office/powerpoint/2010/main" val="129985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zh-TW" altLang="en-US"/>
              <a:t>按一下以編輯母片文字樣式</a:t>
            </a:r>
          </a:p>
        </p:txBody>
      </p:sp>
      <p:sp>
        <p:nvSpPr>
          <p:cNvPr id="4" name="Content Placeholder 3"/>
          <p:cNvSpPr>
            <a:spLocks noGrp="1"/>
          </p:cNvSpPr>
          <p:nvPr>
            <p:ph sz="half" idx="2"/>
          </p:nvPr>
        </p:nvSpPr>
        <p:spPr>
          <a:xfrm>
            <a:off x="1472912" y="11058863"/>
            <a:ext cx="9046274" cy="1626592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zh-TW" altLang="en-US"/>
              <a:t>按一下以編輯母片文字樣式</a:t>
            </a:r>
          </a:p>
        </p:txBody>
      </p:sp>
      <p:sp>
        <p:nvSpPr>
          <p:cNvPr id="6" name="Content Placeholder 5"/>
          <p:cNvSpPr>
            <a:spLocks noGrp="1"/>
          </p:cNvSpPr>
          <p:nvPr>
            <p:ph sz="quarter" idx="4"/>
          </p:nvPr>
        </p:nvSpPr>
        <p:spPr>
          <a:xfrm>
            <a:off x="10825461" y="11058863"/>
            <a:ext cx="9090826" cy="1626592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3162B0B9-6C79-DF4F-BB59-7AAA727194F3}" type="datetimeFigureOut">
              <a:rPr kumimoji="1" lang="zh-TW" altLang="en-US" smtClean="0"/>
              <a:t>2023/1/6</a:t>
            </a:fld>
            <a:endParaRPr kumimoji="1" lang="zh-TW" altLang="en-US"/>
          </a:p>
        </p:txBody>
      </p:sp>
      <p:sp>
        <p:nvSpPr>
          <p:cNvPr id="8" name="Footer Placeholder 7"/>
          <p:cNvSpPr>
            <a:spLocks noGrp="1"/>
          </p:cNvSpPr>
          <p:nvPr>
            <p:ph type="ftr" sz="quarter" idx="11"/>
          </p:nvPr>
        </p:nvSpPr>
        <p:spPr/>
        <p:txBody>
          <a:bodyPr/>
          <a:lstStyle/>
          <a:p>
            <a:endParaRPr kumimoji="1" lang="zh-TW" altLang="en-US"/>
          </a:p>
        </p:txBody>
      </p:sp>
      <p:sp>
        <p:nvSpPr>
          <p:cNvPr id="9" name="Slide Number Placeholder 8"/>
          <p:cNvSpPr>
            <a:spLocks noGrp="1"/>
          </p:cNvSpPr>
          <p:nvPr>
            <p:ph type="sldNum" sz="quarter" idx="12"/>
          </p:nvPr>
        </p:nvSpPr>
        <p:spPr/>
        <p:txBody>
          <a:bodyPr/>
          <a:lstStyle/>
          <a:p>
            <a:fld id="{33D639AC-0D2A-844F-A16F-3AC21D7D839B}" type="slidenum">
              <a:rPr kumimoji="1" lang="zh-TW" altLang="en-US" smtClean="0"/>
              <a:t>‹#›</a:t>
            </a:fld>
            <a:endParaRPr kumimoji="1" lang="zh-TW" altLang="en-US"/>
          </a:p>
        </p:txBody>
      </p:sp>
    </p:spTree>
    <p:extLst>
      <p:ext uri="{BB962C8B-B14F-4D97-AF65-F5344CB8AC3E}">
        <p14:creationId xmlns:p14="http://schemas.microsoft.com/office/powerpoint/2010/main" val="3487493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3162B0B9-6C79-DF4F-BB59-7AAA727194F3}" type="datetimeFigureOut">
              <a:rPr kumimoji="1" lang="zh-TW" altLang="en-US" smtClean="0"/>
              <a:t>2023/1/6</a:t>
            </a:fld>
            <a:endParaRPr kumimoji="1" lang="zh-TW" altLang="en-US"/>
          </a:p>
        </p:txBody>
      </p:sp>
      <p:sp>
        <p:nvSpPr>
          <p:cNvPr id="4" name="Footer Placeholder 3"/>
          <p:cNvSpPr>
            <a:spLocks noGrp="1"/>
          </p:cNvSpPr>
          <p:nvPr>
            <p:ph type="ftr" sz="quarter" idx="11"/>
          </p:nvPr>
        </p:nvSpPr>
        <p:spPr/>
        <p:txBody>
          <a:bodyPr/>
          <a:lstStyle/>
          <a:p>
            <a:endParaRPr kumimoji="1" lang="zh-TW" altLang="en-US"/>
          </a:p>
        </p:txBody>
      </p:sp>
      <p:sp>
        <p:nvSpPr>
          <p:cNvPr id="5" name="Slide Number Placeholder 4"/>
          <p:cNvSpPr>
            <a:spLocks noGrp="1"/>
          </p:cNvSpPr>
          <p:nvPr>
            <p:ph type="sldNum" sz="quarter" idx="12"/>
          </p:nvPr>
        </p:nvSpPr>
        <p:spPr/>
        <p:txBody>
          <a:bodyPr/>
          <a:lstStyle/>
          <a:p>
            <a:fld id="{33D639AC-0D2A-844F-A16F-3AC21D7D839B}" type="slidenum">
              <a:rPr kumimoji="1" lang="zh-TW" altLang="en-US" smtClean="0"/>
              <a:t>‹#›</a:t>
            </a:fld>
            <a:endParaRPr kumimoji="1" lang="zh-TW" altLang="en-US"/>
          </a:p>
        </p:txBody>
      </p:sp>
    </p:spTree>
    <p:extLst>
      <p:ext uri="{BB962C8B-B14F-4D97-AF65-F5344CB8AC3E}">
        <p14:creationId xmlns:p14="http://schemas.microsoft.com/office/powerpoint/2010/main" val="1711410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62B0B9-6C79-DF4F-BB59-7AAA727194F3}" type="datetimeFigureOut">
              <a:rPr kumimoji="1" lang="zh-TW" altLang="en-US" smtClean="0"/>
              <a:t>2023/1/6</a:t>
            </a:fld>
            <a:endParaRPr kumimoji="1" lang="zh-TW" altLang="en-US"/>
          </a:p>
        </p:txBody>
      </p:sp>
      <p:sp>
        <p:nvSpPr>
          <p:cNvPr id="3" name="Footer Placeholder 2"/>
          <p:cNvSpPr>
            <a:spLocks noGrp="1"/>
          </p:cNvSpPr>
          <p:nvPr>
            <p:ph type="ftr" sz="quarter" idx="11"/>
          </p:nvPr>
        </p:nvSpPr>
        <p:spPr/>
        <p:txBody>
          <a:bodyPr/>
          <a:lstStyle/>
          <a:p>
            <a:endParaRPr kumimoji="1" lang="zh-TW" altLang="en-US"/>
          </a:p>
        </p:txBody>
      </p:sp>
      <p:sp>
        <p:nvSpPr>
          <p:cNvPr id="4" name="Slide Number Placeholder 3"/>
          <p:cNvSpPr>
            <a:spLocks noGrp="1"/>
          </p:cNvSpPr>
          <p:nvPr>
            <p:ph type="sldNum" sz="quarter" idx="12"/>
          </p:nvPr>
        </p:nvSpPr>
        <p:spPr/>
        <p:txBody>
          <a:bodyPr/>
          <a:lstStyle/>
          <a:p>
            <a:fld id="{33D639AC-0D2A-844F-A16F-3AC21D7D839B}" type="slidenum">
              <a:rPr kumimoji="1" lang="zh-TW" altLang="en-US" smtClean="0"/>
              <a:t>‹#›</a:t>
            </a:fld>
            <a:endParaRPr kumimoji="1" lang="zh-TW" altLang="en-US"/>
          </a:p>
        </p:txBody>
      </p:sp>
    </p:spTree>
    <p:extLst>
      <p:ext uri="{BB962C8B-B14F-4D97-AF65-F5344CB8AC3E}">
        <p14:creationId xmlns:p14="http://schemas.microsoft.com/office/powerpoint/2010/main" val="1456657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zh-TW" altLang="en-US"/>
              <a:t>按一下以編輯母片標題樣式</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3162B0B9-6C79-DF4F-BB59-7AAA727194F3}" type="datetimeFigureOut">
              <a:rPr kumimoji="1" lang="zh-TW" altLang="en-US" smtClean="0"/>
              <a:t>2023/1/6</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33D639AC-0D2A-844F-A16F-3AC21D7D839B}" type="slidenum">
              <a:rPr kumimoji="1" lang="zh-TW" altLang="en-US" smtClean="0"/>
              <a:t>‹#›</a:t>
            </a:fld>
            <a:endParaRPr kumimoji="1" lang="zh-TW" altLang="en-US"/>
          </a:p>
        </p:txBody>
      </p:sp>
    </p:spTree>
    <p:extLst>
      <p:ext uri="{BB962C8B-B14F-4D97-AF65-F5344CB8AC3E}">
        <p14:creationId xmlns:p14="http://schemas.microsoft.com/office/powerpoint/2010/main" val="2618591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zh-TW" altLang="en-US"/>
              <a:t>按一下圖示以新增圖片</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3162B0B9-6C79-DF4F-BB59-7AAA727194F3}" type="datetimeFigureOut">
              <a:rPr kumimoji="1" lang="zh-TW" altLang="en-US" smtClean="0"/>
              <a:t>2023/1/6</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33D639AC-0D2A-844F-A16F-3AC21D7D839B}" type="slidenum">
              <a:rPr kumimoji="1" lang="zh-TW" altLang="en-US" smtClean="0"/>
              <a:t>‹#›</a:t>
            </a:fld>
            <a:endParaRPr kumimoji="1" lang="zh-TW" altLang="en-US"/>
          </a:p>
        </p:txBody>
      </p:sp>
    </p:spTree>
    <p:extLst>
      <p:ext uri="{BB962C8B-B14F-4D97-AF65-F5344CB8AC3E}">
        <p14:creationId xmlns:p14="http://schemas.microsoft.com/office/powerpoint/2010/main" val="2757428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3162B0B9-6C79-DF4F-BB59-7AAA727194F3}" type="datetimeFigureOut">
              <a:rPr kumimoji="1" lang="zh-TW" altLang="en-US" smtClean="0"/>
              <a:t>2023/1/6</a:t>
            </a:fld>
            <a:endParaRPr kumimoji="1" lang="zh-TW" altLang="en-US"/>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kumimoji="1" lang="zh-TW" altLang="en-US"/>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33D639AC-0D2A-844F-A16F-3AC21D7D839B}" type="slidenum">
              <a:rPr kumimoji="1" lang="zh-TW" altLang="en-US" smtClean="0"/>
              <a:t>‹#›</a:t>
            </a:fld>
            <a:endParaRPr kumimoji="1" lang="zh-TW" altLang="en-US"/>
          </a:p>
        </p:txBody>
      </p:sp>
    </p:spTree>
    <p:extLst>
      <p:ext uri="{BB962C8B-B14F-4D97-AF65-F5344CB8AC3E}">
        <p14:creationId xmlns:p14="http://schemas.microsoft.com/office/powerpoint/2010/main" val="30008614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lgGrid">
          <a:fgClr>
            <a:schemeClr val="accent3">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119" name="圓角矩形 25">
            <a:extLst>
              <a:ext uri="{FF2B5EF4-FFF2-40B4-BE49-F238E27FC236}">
                <a16:creationId xmlns:a16="http://schemas.microsoft.com/office/drawing/2014/main" id="{FC1E1D46-AC44-419C-8F00-13B49BE642D4}"/>
              </a:ext>
            </a:extLst>
          </p:cNvPr>
          <p:cNvSpPr/>
          <p:nvPr/>
        </p:nvSpPr>
        <p:spPr>
          <a:xfrm>
            <a:off x="770022" y="19837625"/>
            <a:ext cx="19795957" cy="6311997"/>
          </a:xfrm>
          <a:prstGeom prst="roundRect">
            <a:avLst>
              <a:gd name="adj" fmla="val 11961"/>
            </a:avLst>
          </a:prstGeom>
          <a:solidFill>
            <a:schemeClr val="bg1">
              <a:lumMod val="95000"/>
            </a:schemeClr>
          </a:solidFill>
          <a:ln w="412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ts val="3630"/>
              </a:lnSpc>
              <a:spcBef>
                <a:spcPts val="396"/>
              </a:spcBef>
            </a:pPr>
            <a:endParaRPr kumimoji="1" lang="zh-TW" altLang="en-US" sz="3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矩形 3">
            <a:extLst>
              <a:ext uri="{FF2B5EF4-FFF2-40B4-BE49-F238E27FC236}">
                <a16:creationId xmlns:a16="http://schemas.microsoft.com/office/drawing/2014/main" id="{6F0D9FF3-3019-4888-85A8-82FE01D212D6}"/>
              </a:ext>
            </a:extLst>
          </p:cNvPr>
          <p:cNvSpPr/>
          <p:nvPr/>
        </p:nvSpPr>
        <p:spPr>
          <a:xfrm>
            <a:off x="604222" y="19925"/>
            <a:ext cx="7177319" cy="823623"/>
          </a:xfrm>
          <a:prstGeom prst="rect">
            <a:avLst/>
          </a:prstGeom>
        </p:spPr>
        <p:txBody>
          <a:bodyPr wrap="square">
            <a:spAutoFit/>
          </a:bodyPr>
          <a:lstStyle/>
          <a:p>
            <a:pPr algn="ctr">
              <a:buSzPct val="80000"/>
            </a:pPr>
            <a:r>
              <a:rPr kumimoji="1" lang="en-US" altLang="zh-TW" sz="4752" b="1" dirty="0">
                <a:solidFill>
                  <a:schemeClr val="accent1">
                    <a:lumMod val="50000"/>
                  </a:schemeClr>
                </a:solidFill>
                <a:latin typeface="標楷體" panose="03000509000000000000" pitchFamily="65" charset="-120"/>
                <a:ea typeface="標楷體" panose="03000509000000000000" pitchFamily="65" charset="-120"/>
              </a:rPr>
              <a:t>『</a:t>
            </a:r>
            <a:r>
              <a:rPr kumimoji="1" lang="zh-TW" altLang="en-US" sz="4800" b="1" dirty="0">
                <a:solidFill>
                  <a:schemeClr val="accent1">
                    <a:lumMod val="50000"/>
                  </a:schemeClr>
                </a:solidFill>
                <a:latin typeface="Times New Roman" panose="02020603050405020304" pitchFamily="18" charset="0"/>
                <a:ea typeface="標楷體" panose="03000509000000000000" pitchFamily="65" charset="-120"/>
                <a:cs typeface="Times New Roman" panose="02020603050405020304" pitchFamily="18" charset="0"/>
              </a:rPr>
              <a:t>物流管理期末專題報告</a:t>
            </a:r>
            <a:r>
              <a:rPr kumimoji="1" lang="en-US" altLang="zh-TW" sz="4800" b="1" dirty="0">
                <a:solidFill>
                  <a:schemeClr val="accent1">
                    <a:lumMod val="50000"/>
                  </a:schemeClr>
                </a:solidFill>
                <a:latin typeface="標楷體" panose="03000509000000000000" pitchFamily="65" charset="-120"/>
                <a:ea typeface="標楷體" panose="03000509000000000000" pitchFamily="65" charset="-120"/>
              </a:rPr>
              <a:t>』</a:t>
            </a:r>
            <a:endParaRPr kumimoji="1" lang="zh-TW" altLang="en-US" sz="4752" b="1" dirty="0">
              <a:solidFill>
                <a:schemeClr val="accent1">
                  <a:lumMod val="50000"/>
                </a:schemeClr>
              </a:solidFill>
              <a:latin typeface="標楷體" panose="03000509000000000000" pitchFamily="65" charset="-120"/>
              <a:ea typeface="標楷體" panose="03000509000000000000" pitchFamily="65" charset="-120"/>
            </a:endParaRPr>
          </a:p>
        </p:txBody>
      </p:sp>
      <p:sp>
        <p:nvSpPr>
          <p:cNvPr id="5" name="文字方塊 4">
            <a:extLst>
              <a:ext uri="{FF2B5EF4-FFF2-40B4-BE49-F238E27FC236}">
                <a16:creationId xmlns:a16="http://schemas.microsoft.com/office/drawing/2014/main" id="{547B3923-A9C6-4C0D-9728-A52B2A54BB3F}"/>
              </a:ext>
            </a:extLst>
          </p:cNvPr>
          <p:cNvSpPr txBox="1"/>
          <p:nvPr/>
        </p:nvSpPr>
        <p:spPr>
          <a:xfrm>
            <a:off x="10587571" y="431736"/>
            <a:ext cx="9978407" cy="1830822"/>
          </a:xfrm>
          <a:prstGeom prst="rect">
            <a:avLst/>
          </a:prstGeom>
          <a:noFill/>
          <a:ln w="38100">
            <a:solidFill>
              <a:srgbClr val="0070C0"/>
            </a:solidFill>
            <a:prstDash val="dash"/>
          </a:ln>
        </p:spPr>
        <p:txBody>
          <a:bodyPr wrap="square" rtlCol="0">
            <a:spAutoFit/>
          </a:bodyPr>
          <a:lstStyle/>
          <a:p>
            <a:pPr>
              <a:lnSpc>
                <a:spcPct val="150000"/>
              </a:lnSpc>
            </a:pPr>
            <a:r>
              <a:rPr lang="zh-TW" altLang="en-US" sz="4000" b="1" dirty="0">
                <a:latin typeface="標楷體" panose="03000509000000000000" pitchFamily="65" charset="-120"/>
                <a:ea typeface="標楷體" panose="03000509000000000000" pitchFamily="65" charset="-120"/>
              </a:rPr>
              <a:t>學生</a:t>
            </a:r>
            <a:r>
              <a:rPr lang="en-US" altLang="zh-TW" sz="4000" b="1" dirty="0">
                <a:latin typeface="標楷體" panose="03000509000000000000" pitchFamily="65" charset="-120"/>
                <a:ea typeface="標楷體" panose="03000509000000000000" pitchFamily="65" charset="-120"/>
              </a:rPr>
              <a:t>:</a:t>
            </a:r>
            <a:r>
              <a:rPr lang="en-US" altLang="zh-TW" sz="4000" b="1" dirty="0">
                <a:latin typeface="Times New Roman" panose="02020603050405020304" pitchFamily="18" charset="0"/>
                <a:ea typeface="標楷體" panose="03000509000000000000" pitchFamily="65" charset="-120"/>
                <a:cs typeface="Times New Roman" panose="02020603050405020304" pitchFamily="18" charset="0"/>
              </a:rPr>
              <a:t>M11021035</a:t>
            </a:r>
            <a:r>
              <a:rPr lang="zh-TW" altLang="zh-TW" sz="4000" b="1" dirty="0">
                <a:latin typeface="標楷體" panose="03000509000000000000" pitchFamily="65" charset="-120"/>
                <a:ea typeface="標楷體" panose="03000509000000000000" pitchFamily="65" charset="-120"/>
              </a:rPr>
              <a:t>黃堉豪</a:t>
            </a:r>
            <a:r>
              <a:rPr lang="zh-TW" altLang="en-US" sz="4000" b="1" dirty="0">
                <a:latin typeface="標楷體" panose="03000509000000000000" pitchFamily="65" charset="-120"/>
                <a:ea typeface="標楷體" panose="03000509000000000000" pitchFamily="65" charset="-120"/>
              </a:rPr>
              <a:t>、</a:t>
            </a:r>
            <a:r>
              <a:rPr lang="en-US" altLang="zh-TW" sz="4000" b="1" dirty="0">
                <a:latin typeface="Times New Roman" panose="02020603050405020304" pitchFamily="18" charset="0"/>
                <a:ea typeface="標楷體" panose="03000509000000000000" pitchFamily="65" charset="-120"/>
                <a:cs typeface="Times New Roman" panose="02020603050405020304" pitchFamily="18" charset="0"/>
              </a:rPr>
              <a:t>M11021052</a:t>
            </a:r>
            <a:r>
              <a:rPr lang="zh-TW" altLang="en-US" sz="4000" b="1" dirty="0">
                <a:latin typeface="標楷體" panose="03000509000000000000" pitchFamily="65" charset="-120"/>
                <a:ea typeface="標楷體" panose="03000509000000000000" pitchFamily="65" charset="-120"/>
              </a:rPr>
              <a:t>邱守燦</a:t>
            </a:r>
            <a:endParaRPr lang="zh-TW" altLang="zh-TW" sz="4000" b="1" dirty="0">
              <a:latin typeface="標楷體" panose="03000509000000000000" pitchFamily="65" charset="-120"/>
              <a:ea typeface="標楷體" panose="03000509000000000000" pitchFamily="65" charset="-120"/>
            </a:endParaRPr>
          </a:p>
          <a:p>
            <a:pPr>
              <a:lnSpc>
                <a:spcPct val="150000"/>
              </a:lnSpc>
            </a:pPr>
            <a:r>
              <a:rPr lang="zh-TW" altLang="en-US" sz="4000" b="1" dirty="0">
                <a:latin typeface="標楷體" panose="03000509000000000000" pitchFamily="65" charset="-120"/>
                <a:ea typeface="標楷體" panose="03000509000000000000" pitchFamily="65" charset="-120"/>
              </a:rPr>
              <a:t>指導老師</a:t>
            </a:r>
            <a:r>
              <a:rPr lang="en-US" altLang="zh-TW" sz="4000" b="1" dirty="0">
                <a:latin typeface="標楷體" panose="03000509000000000000" pitchFamily="65" charset="-120"/>
                <a:ea typeface="標楷體" panose="03000509000000000000" pitchFamily="65" charset="-120"/>
              </a:rPr>
              <a:t>:</a:t>
            </a:r>
            <a:r>
              <a:rPr lang="zh-TW" altLang="en-US" sz="4000" b="1" dirty="0">
                <a:latin typeface="標楷體" panose="03000509000000000000" pitchFamily="65" charset="-120"/>
                <a:ea typeface="標楷體" panose="03000509000000000000" pitchFamily="65" charset="-120"/>
              </a:rPr>
              <a:t>洪鈺欣</a:t>
            </a:r>
            <a:endParaRPr lang="zh-TW" altLang="zh-TW" sz="4000" b="1" dirty="0">
              <a:latin typeface="標楷體" panose="03000509000000000000" pitchFamily="65" charset="-120"/>
              <a:ea typeface="標楷體" panose="03000509000000000000" pitchFamily="65" charset="-120"/>
            </a:endParaRPr>
          </a:p>
        </p:txBody>
      </p:sp>
      <p:sp>
        <p:nvSpPr>
          <p:cNvPr id="8" name="圓角矩形 25">
            <a:extLst>
              <a:ext uri="{FF2B5EF4-FFF2-40B4-BE49-F238E27FC236}">
                <a16:creationId xmlns:a16="http://schemas.microsoft.com/office/drawing/2014/main" id="{C44E995F-75E4-4A25-B498-927323D2E4B1}"/>
              </a:ext>
            </a:extLst>
          </p:cNvPr>
          <p:cNvSpPr/>
          <p:nvPr/>
        </p:nvSpPr>
        <p:spPr>
          <a:xfrm>
            <a:off x="770021" y="3068171"/>
            <a:ext cx="19795957" cy="3812924"/>
          </a:xfrm>
          <a:prstGeom prst="roundRect">
            <a:avLst>
              <a:gd name="adj" fmla="val 11961"/>
            </a:avLst>
          </a:prstGeom>
          <a:solidFill>
            <a:schemeClr val="bg1">
              <a:lumMod val="95000"/>
            </a:schemeClr>
          </a:solidFill>
          <a:ln w="412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spcBef>
                <a:spcPts val="396"/>
              </a:spcBef>
            </a:pPr>
            <a:r>
              <a:rPr kumimoji="1" lang="zh-TW" altLang="en-US" sz="3200" dirty="0">
                <a:solidFill>
                  <a:schemeClr val="tx1"/>
                </a:solidFill>
                <a:latin typeface="標楷體" panose="03000509000000000000" pitchFamily="65" charset="-120"/>
                <a:ea typeface="標楷體" panose="03000509000000000000" pitchFamily="65" charset="-120"/>
              </a:rPr>
              <a:t>本組透過半導體晶圓代工廠的實習經歷進行半導體薄膜製程的物流分析與系統介面設計的研究，以世界先進積體電路股份有限公司</a:t>
            </a:r>
            <a:r>
              <a:rPr kumimoji="1" lang="en-US" altLang="zh-TW" sz="3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(VIS)</a:t>
            </a:r>
            <a:r>
              <a:rPr kumimoji="1" lang="zh-TW" altLang="en-US" sz="3200" dirty="0">
                <a:solidFill>
                  <a:schemeClr val="tx1"/>
                </a:solidFill>
                <a:latin typeface="標楷體" panose="03000509000000000000" pitchFamily="65" charset="-120"/>
                <a:ea typeface="標楷體" panose="03000509000000000000" pitchFamily="65" charset="-120"/>
              </a:rPr>
              <a:t>為實際案例，</a:t>
            </a:r>
            <a:r>
              <a:rPr kumimoji="1" lang="en-US" altLang="zh-TW" sz="3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VIS</a:t>
            </a:r>
            <a:r>
              <a:rPr kumimoji="1" lang="zh-TW" altLang="en-US" sz="3200" dirty="0">
                <a:solidFill>
                  <a:schemeClr val="tx1"/>
                </a:solidFill>
                <a:latin typeface="標楷體" panose="03000509000000000000" pitchFamily="65" charset="-120"/>
                <a:ea typeface="標楷體" panose="03000509000000000000" pitchFamily="65" charset="-120"/>
              </a:rPr>
              <a:t>主要的產品包括</a:t>
            </a:r>
            <a:r>
              <a:rPr kumimoji="1" lang="en-US" altLang="zh-TW" sz="3200" dirty="0">
                <a:solidFill>
                  <a:schemeClr val="tx1"/>
                </a:solidFill>
                <a:latin typeface="標楷體" panose="03000509000000000000" pitchFamily="65" charset="-120"/>
                <a:ea typeface="標楷體" panose="03000509000000000000" pitchFamily="65" charset="-120"/>
              </a:rPr>
              <a:t>:</a:t>
            </a:r>
            <a:r>
              <a:rPr kumimoji="1" lang="en-US" altLang="zh-TW" sz="3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LCD</a:t>
            </a:r>
            <a:r>
              <a:rPr kumimoji="1" lang="zh-TW" altLang="en-US" sz="3200" dirty="0">
                <a:solidFill>
                  <a:schemeClr val="tx1"/>
                </a:solidFill>
                <a:latin typeface="標楷體" panose="03000509000000000000" pitchFamily="65" charset="-120"/>
                <a:ea typeface="標楷體" panose="03000509000000000000" pitchFamily="65" charset="-120"/>
              </a:rPr>
              <a:t>驅動</a:t>
            </a:r>
            <a:r>
              <a:rPr kumimoji="1" lang="en-US" altLang="zh-TW" sz="3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IC</a:t>
            </a:r>
            <a:r>
              <a:rPr kumimoji="1" lang="zh-TW" altLang="en-US" sz="3200" dirty="0">
                <a:solidFill>
                  <a:schemeClr val="tx1"/>
                </a:solidFill>
                <a:latin typeface="標楷體" panose="03000509000000000000" pitchFamily="65" charset="-120"/>
                <a:ea typeface="標楷體" panose="03000509000000000000" pitchFamily="65" charset="-120"/>
              </a:rPr>
              <a:t>、電源管理</a:t>
            </a:r>
            <a:r>
              <a:rPr kumimoji="1" lang="en-US" altLang="zh-TW" sz="3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IC</a:t>
            </a:r>
            <a:r>
              <a:rPr kumimoji="1" lang="zh-TW" altLang="en-US" sz="3200" dirty="0">
                <a:solidFill>
                  <a:schemeClr val="tx1"/>
                </a:solidFill>
                <a:latin typeface="標楷體" panose="03000509000000000000" pitchFamily="65" charset="-120"/>
                <a:ea typeface="標楷體" panose="03000509000000000000" pitchFamily="65" charset="-120"/>
              </a:rPr>
              <a:t>與指紋辨識</a:t>
            </a:r>
            <a:r>
              <a:rPr kumimoji="1" lang="en-US" altLang="zh-TW" sz="3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IC</a:t>
            </a:r>
            <a:r>
              <a:rPr kumimoji="1" lang="zh-TW" altLang="en-US" sz="3200" dirty="0">
                <a:solidFill>
                  <a:schemeClr val="tx1"/>
                </a:solidFill>
                <a:latin typeface="標楷體" panose="03000509000000000000" pitchFamily="65" charset="-120"/>
                <a:ea typeface="標楷體" panose="03000509000000000000" pitchFamily="65" charset="-120"/>
              </a:rPr>
              <a:t>。本組針對薄膜製程與產品品質管理到矽晶圓的包裝和運輸流程進行實作，模擬晶圓代工廠、物流業者與外包廠商之間生產製程與產品訂單的系統整合，進行物流分析與系統介面設計。</a:t>
            </a:r>
            <a:endParaRPr kumimoji="1" lang="en-US" altLang="zh-TW" sz="3200" dirty="0">
              <a:solidFill>
                <a:schemeClr val="tx1"/>
              </a:solidFill>
              <a:latin typeface="標楷體" panose="03000509000000000000" pitchFamily="65" charset="-120"/>
              <a:ea typeface="標楷體" panose="03000509000000000000" pitchFamily="65" charset="-120"/>
            </a:endParaRPr>
          </a:p>
        </p:txBody>
      </p:sp>
      <p:sp>
        <p:nvSpPr>
          <p:cNvPr id="11" name="圓角矩形 25">
            <a:extLst>
              <a:ext uri="{FF2B5EF4-FFF2-40B4-BE49-F238E27FC236}">
                <a16:creationId xmlns:a16="http://schemas.microsoft.com/office/drawing/2014/main" id="{2373CEF2-63CF-417B-8259-3CC489EF63EA}"/>
              </a:ext>
            </a:extLst>
          </p:cNvPr>
          <p:cNvSpPr/>
          <p:nvPr/>
        </p:nvSpPr>
        <p:spPr>
          <a:xfrm>
            <a:off x="770021" y="957940"/>
            <a:ext cx="9557428" cy="903175"/>
          </a:xfrm>
          <a:prstGeom prst="roundRect">
            <a:avLst>
              <a:gd name="adj" fmla="val 11961"/>
            </a:avLst>
          </a:prstGeom>
          <a:solidFill>
            <a:schemeClr val="accent1">
              <a:lumMod val="20000"/>
              <a:lumOff val="80000"/>
            </a:schemeClr>
          </a:solidFill>
          <a:ln w="412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4400" b="1" dirty="0">
                <a:solidFill>
                  <a:schemeClr val="tx1"/>
                </a:solidFill>
                <a:latin typeface="標楷體" panose="03000509000000000000" pitchFamily="65" charset="-120"/>
                <a:ea typeface="標楷體" panose="03000509000000000000" pitchFamily="65" charset="-120"/>
              </a:rPr>
              <a:t>薄膜製程之物流分析與系統介面設計</a:t>
            </a:r>
          </a:p>
        </p:txBody>
      </p:sp>
      <p:sp>
        <p:nvSpPr>
          <p:cNvPr id="14" name="圓角矩形 25">
            <a:extLst>
              <a:ext uri="{FF2B5EF4-FFF2-40B4-BE49-F238E27FC236}">
                <a16:creationId xmlns:a16="http://schemas.microsoft.com/office/drawing/2014/main" id="{1270B6D7-F93D-4AF2-B01C-5C45F511FC9A}"/>
              </a:ext>
            </a:extLst>
          </p:cNvPr>
          <p:cNvSpPr/>
          <p:nvPr/>
        </p:nvSpPr>
        <p:spPr>
          <a:xfrm>
            <a:off x="770021" y="7434952"/>
            <a:ext cx="9557428" cy="4741937"/>
          </a:xfrm>
          <a:prstGeom prst="roundRect">
            <a:avLst>
              <a:gd name="adj" fmla="val 11961"/>
            </a:avLst>
          </a:prstGeom>
          <a:solidFill>
            <a:schemeClr val="bg1">
              <a:lumMod val="95000"/>
            </a:schemeClr>
          </a:solidFill>
          <a:ln w="412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spcBef>
                <a:spcPts val="396"/>
              </a:spcBef>
            </a:pPr>
            <a:r>
              <a:rPr kumimoji="1" lang="en-US" altLang="zh-TW" sz="3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1.</a:t>
            </a:r>
            <a:r>
              <a:rPr kumimoji="1" lang="zh-TW" altLang="en-US" sz="3200" dirty="0">
                <a:solidFill>
                  <a:schemeClr val="tx1"/>
                </a:solidFill>
                <a:latin typeface="標楷體" panose="03000509000000000000" pitchFamily="65" charset="-120"/>
                <a:ea typeface="標楷體" panose="03000509000000000000" pitchFamily="65" charset="-120"/>
              </a:rPr>
              <a:t>薄膜製程與矽晶圓的品管作業中，無法查看整體生產線的良率與生產狀況。</a:t>
            </a:r>
          </a:p>
          <a:p>
            <a:pPr algn="just">
              <a:lnSpc>
                <a:spcPct val="150000"/>
              </a:lnSpc>
              <a:spcBef>
                <a:spcPts val="396"/>
              </a:spcBef>
            </a:pPr>
            <a:r>
              <a:rPr kumimoji="1" lang="en-US" altLang="zh-TW" sz="3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2.</a:t>
            </a:r>
            <a:r>
              <a:rPr kumimoji="1" lang="zh-TW" altLang="en-US" sz="3200" dirty="0">
                <a:solidFill>
                  <a:schemeClr val="tx1"/>
                </a:solidFill>
                <a:latin typeface="標楷體" panose="03000509000000000000" pitchFamily="65" charset="-120"/>
                <a:ea typeface="標楷體" panose="03000509000000000000" pitchFamily="65" charset="-120"/>
              </a:rPr>
              <a:t>與客戶和物流業者難以達成即時資訊交換，無法迅速生成半成品訂單並傳遞至外包廠商。</a:t>
            </a:r>
          </a:p>
        </p:txBody>
      </p:sp>
      <p:grpSp>
        <p:nvGrpSpPr>
          <p:cNvPr id="15" name="群組 14">
            <a:extLst>
              <a:ext uri="{FF2B5EF4-FFF2-40B4-BE49-F238E27FC236}">
                <a16:creationId xmlns:a16="http://schemas.microsoft.com/office/drawing/2014/main" id="{D4F6FE9C-A461-4ED3-A274-505ABC76BC5B}"/>
              </a:ext>
            </a:extLst>
          </p:cNvPr>
          <p:cNvGrpSpPr/>
          <p:nvPr/>
        </p:nvGrpSpPr>
        <p:grpSpPr>
          <a:xfrm>
            <a:off x="4426635" y="6993817"/>
            <a:ext cx="2466072" cy="1144594"/>
            <a:chOff x="15009019" y="4267285"/>
            <a:chExt cx="2381249" cy="918672"/>
          </a:xfrm>
        </p:grpSpPr>
        <p:sp>
          <p:nvSpPr>
            <p:cNvPr id="16" name="圓角矩形 31">
              <a:extLst>
                <a:ext uri="{FF2B5EF4-FFF2-40B4-BE49-F238E27FC236}">
                  <a16:creationId xmlns:a16="http://schemas.microsoft.com/office/drawing/2014/main" id="{F157A8E3-8365-4EB3-B719-7AA572E6C978}"/>
                </a:ext>
              </a:extLst>
            </p:cNvPr>
            <p:cNvSpPr/>
            <p:nvPr/>
          </p:nvSpPr>
          <p:spPr>
            <a:xfrm>
              <a:off x="15009019" y="4267285"/>
              <a:ext cx="2381249" cy="918672"/>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4000" b="1" dirty="0">
                  <a:solidFill>
                    <a:schemeClr val="tx1"/>
                  </a:solidFill>
                  <a:latin typeface="標楷體" panose="03000509000000000000" pitchFamily="65" charset="-120"/>
                  <a:ea typeface="標楷體" panose="03000509000000000000" pitchFamily="65" charset="-120"/>
                </a:rPr>
                <a:t>研究動機</a:t>
              </a:r>
            </a:p>
          </p:txBody>
        </p:sp>
        <p:sp>
          <p:nvSpPr>
            <p:cNvPr id="17" name="矩形: 圓角 16">
              <a:extLst>
                <a:ext uri="{FF2B5EF4-FFF2-40B4-BE49-F238E27FC236}">
                  <a16:creationId xmlns:a16="http://schemas.microsoft.com/office/drawing/2014/main" id="{BB758DD3-3D96-4ECF-AEC9-548609335A94}"/>
                </a:ext>
              </a:extLst>
            </p:cNvPr>
            <p:cNvSpPr/>
            <p:nvPr/>
          </p:nvSpPr>
          <p:spPr>
            <a:xfrm>
              <a:off x="15081501" y="4329579"/>
              <a:ext cx="2237874" cy="794084"/>
            </a:xfrm>
            <a:prstGeom prst="roundRect">
              <a:avLst/>
            </a:prstGeom>
            <a:noFill/>
            <a:ln w="38100">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812" dirty="0"/>
            </a:p>
          </p:txBody>
        </p:sp>
      </p:grpSp>
      <p:sp>
        <p:nvSpPr>
          <p:cNvPr id="18" name="圓角矩形 25">
            <a:extLst>
              <a:ext uri="{FF2B5EF4-FFF2-40B4-BE49-F238E27FC236}">
                <a16:creationId xmlns:a16="http://schemas.microsoft.com/office/drawing/2014/main" id="{8AF677D8-2223-46E9-B909-56817BCFEA21}"/>
              </a:ext>
            </a:extLst>
          </p:cNvPr>
          <p:cNvSpPr/>
          <p:nvPr/>
        </p:nvSpPr>
        <p:spPr>
          <a:xfrm>
            <a:off x="10945239" y="7448326"/>
            <a:ext cx="9557428" cy="4741937"/>
          </a:xfrm>
          <a:prstGeom prst="roundRect">
            <a:avLst>
              <a:gd name="adj" fmla="val 11961"/>
            </a:avLst>
          </a:prstGeom>
          <a:solidFill>
            <a:schemeClr val="bg1">
              <a:lumMod val="95000"/>
            </a:schemeClr>
          </a:solidFill>
          <a:ln w="412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spcBef>
                <a:spcPts val="396"/>
              </a:spcBef>
            </a:pPr>
            <a:endParaRPr kumimoji="1" lang="en-US" altLang="zh-TW" sz="3200" dirty="0">
              <a:solidFill>
                <a:schemeClr val="tx1"/>
              </a:solidFill>
              <a:latin typeface="標楷體" panose="03000509000000000000" pitchFamily="65" charset="-120"/>
              <a:ea typeface="標楷體" panose="03000509000000000000" pitchFamily="65" charset="-120"/>
            </a:endParaRPr>
          </a:p>
          <a:p>
            <a:pPr algn="just">
              <a:lnSpc>
                <a:spcPct val="150000"/>
              </a:lnSpc>
              <a:spcBef>
                <a:spcPts val="396"/>
              </a:spcBef>
            </a:pPr>
            <a:r>
              <a:rPr kumimoji="1" lang="zh-TW" altLang="en-US" sz="3200" dirty="0">
                <a:solidFill>
                  <a:schemeClr val="tx1"/>
                </a:solidFill>
                <a:latin typeface="標楷體" panose="03000509000000000000" pitchFamily="65" charset="-120"/>
                <a:ea typeface="標楷體" panose="03000509000000000000" pitchFamily="65" charset="-120"/>
              </a:rPr>
              <a:t>藉由無法得知整體產線的運作狀況與無法生成追蹤訂單完成資訊交換的問題，設計簡易的介面和系統串接達到即時效果，透過系統讓製造與技術人員得以觀察薄膜製程的良率與產能，同時讓物流業者與外包廠商即時追蹤訂單資訊。</a:t>
            </a:r>
          </a:p>
          <a:p>
            <a:pPr algn="just">
              <a:lnSpc>
                <a:spcPts val="3630"/>
              </a:lnSpc>
              <a:spcBef>
                <a:spcPts val="396"/>
              </a:spcBef>
            </a:pPr>
            <a:endParaRPr kumimoji="1" lang="zh-TW" altLang="en-US" sz="3200" dirty="0">
              <a:solidFill>
                <a:schemeClr val="tx1"/>
              </a:solidFill>
              <a:latin typeface="標楷體" panose="03000509000000000000" pitchFamily="65" charset="-120"/>
              <a:ea typeface="標楷體" panose="03000509000000000000" pitchFamily="65" charset="-120"/>
            </a:endParaRPr>
          </a:p>
        </p:txBody>
      </p:sp>
      <p:grpSp>
        <p:nvGrpSpPr>
          <p:cNvPr id="19" name="群組 18">
            <a:extLst>
              <a:ext uri="{FF2B5EF4-FFF2-40B4-BE49-F238E27FC236}">
                <a16:creationId xmlns:a16="http://schemas.microsoft.com/office/drawing/2014/main" id="{0B46467F-C3A3-42C9-97CD-E2B4858B3D54}"/>
              </a:ext>
            </a:extLst>
          </p:cNvPr>
          <p:cNvGrpSpPr/>
          <p:nvPr/>
        </p:nvGrpSpPr>
        <p:grpSpPr>
          <a:xfrm>
            <a:off x="14598551" y="6975973"/>
            <a:ext cx="2466071" cy="1084824"/>
            <a:chOff x="15009019" y="4267285"/>
            <a:chExt cx="2381249" cy="918672"/>
          </a:xfrm>
        </p:grpSpPr>
        <p:sp>
          <p:nvSpPr>
            <p:cNvPr id="20" name="圓角矩形 31">
              <a:extLst>
                <a:ext uri="{FF2B5EF4-FFF2-40B4-BE49-F238E27FC236}">
                  <a16:creationId xmlns:a16="http://schemas.microsoft.com/office/drawing/2014/main" id="{D8E8BB7A-7601-4030-8E7C-AC4CB1C06ABB}"/>
                </a:ext>
              </a:extLst>
            </p:cNvPr>
            <p:cNvSpPr/>
            <p:nvPr/>
          </p:nvSpPr>
          <p:spPr>
            <a:xfrm>
              <a:off x="15009019" y="4267285"/>
              <a:ext cx="2381249" cy="918672"/>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4000" b="1" dirty="0">
                  <a:solidFill>
                    <a:schemeClr val="tx1"/>
                  </a:solidFill>
                  <a:latin typeface="標楷體" panose="03000509000000000000" pitchFamily="65" charset="-120"/>
                  <a:ea typeface="標楷體" panose="03000509000000000000" pitchFamily="65" charset="-120"/>
                </a:rPr>
                <a:t>研究目的</a:t>
              </a:r>
            </a:p>
          </p:txBody>
        </p:sp>
        <p:sp>
          <p:nvSpPr>
            <p:cNvPr id="21" name="矩形: 圓角 20">
              <a:extLst>
                <a:ext uri="{FF2B5EF4-FFF2-40B4-BE49-F238E27FC236}">
                  <a16:creationId xmlns:a16="http://schemas.microsoft.com/office/drawing/2014/main" id="{D34AB623-3C8F-44FD-B970-CF679ECB99A6}"/>
                </a:ext>
              </a:extLst>
            </p:cNvPr>
            <p:cNvSpPr/>
            <p:nvPr/>
          </p:nvSpPr>
          <p:spPr>
            <a:xfrm>
              <a:off x="15081501" y="4329579"/>
              <a:ext cx="2237874" cy="794084"/>
            </a:xfrm>
            <a:prstGeom prst="roundRect">
              <a:avLst/>
            </a:prstGeom>
            <a:noFill/>
            <a:ln w="38100">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812" dirty="0"/>
            </a:p>
          </p:txBody>
        </p:sp>
      </p:grpSp>
      <p:sp>
        <p:nvSpPr>
          <p:cNvPr id="23" name="圓角矩形 25">
            <a:extLst>
              <a:ext uri="{FF2B5EF4-FFF2-40B4-BE49-F238E27FC236}">
                <a16:creationId xmlns:a16="http://schemas.microsoft.com/office/drawing/2014/main" id="{895A2EC5-DCC3-496D-B3DA-C79B56FD0259}"/>
              </a:ext>
            </a:extLst>
          </p:cNvPr>
          <p:cNvSpPr/>
          <p:nvPr/>
        </p:nvSpPr>
        <p:spPr>
          <a:xfrm>
            <a:off x="793833" y="12857945"/>
            <a:ext cx="19795957" cy="6311998"/>
          </a:xfrm>
          <a:prstGeom prst="roundRect">
            <a:avLst>
              <a:gd name="adj" fmla="val 11961"/>
            </a:avLst>
          </a:prstGeom>
          <a:solidFill>
            <a:schemeClr val="bg1">
              <a:lumMod val="95000"/>
            </a:schemeClr>
          </a:solidFill>
          <a:ln w="412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ts val="3630"/>
              </a:lnSpc>
              <a:spcBef>
                <a:spcPts val="396"/>
              </a:spcBef>
            </a:pPr>
            <a:endParaRPr kumimoji="1" lang="zh-TW" altLang="en-US" sz="3200" dirty="0">
              <a:solidFill>
                <a:schemeClr val="tx1"/>
              </a:solidFill>
              <a:latin typeface="標楷體" panose="03000509000000000000" pitchFamily="65" charset="-120"/>
              <a:ea typeface="標楷體" panose="03000509000000000000" pitchFamily="65" charset="-120"/>
            </a:endParaRPr>
          </a:p>
        </p:txBody>
      </p:sp>
      <p:grpSp>
        <p:nvGrpSpPr>
          <p:cNvPr id="24" name="群組 23">
            <a:extLst>
              <a:ext uri="{FF2B5EF4-FFF2-40B4-BE49-F238E27FC236}">
                <a16:creationId xmlns:a16="http://schemas.microsoft.com/office/drawing/2014/main" id="{5F007C40-72D6-472A-9FD5-B958EE9CA24A}"/>
              </a:ext>
            </a:extLst>
          </p:cNvPr>
          <p:cNvGrpSpPr/>
          <p:nvPr/>
        </p:nvGrpSpPr>
        <p:grpSpPr>
          <a:xfrm>
            <a:off x="9494319" y="12345493"/>
            <a:ext cx="2400524" cy="1175740"/>
            <a:chOff x="15009019" y="4267285"/>
            <a:chExt cx="2381249" cy="918672"/>
          </a:xfrm>
        </p:grpSpPr>
        <p:sp>
          <p:nvSpPr>
            <p:cNvPr id="25" name="圓角矩形 31">
              <a:extLst>
                <a:ext uri="{FF2B5EF4-FFF2-40B4-BE49-F238E27FC236}">
                  <a16:creationId xmlns:a16="http://schemas.microsoft.com/office/drawing/2014/main" id="{619932CD-7BA8-4F28-AA1F-699492DDCDD7}"/>
                </a:ext>
              </a:extLst>
            </p:cNvPr>
            <p:cNvSpPr/>
            <p:nvPr/>
          </p:nvSpPr>
          <p:spPr>
            <a:xfrm>
              <a:off x="15009019" y="4267285"/>
              <a:ext cx="2381249" cy="918672"/>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4000" b="1" dirty="0">
                  <a:solidFill>
                    <a:schemeClr val="tx1"/>
                  </a:solidFill>
                  <a:latin typeface="標楷體" panose="03000509000000000000" pitchFamily="65" charset="-120"/>
                  <a:ea typeface="標楷體" panose="03000509000000000000" pitchFamily="65" charset="-120"/>
                </a:rPr>
                <a:t>研究方法</a:t>
              </a:r>
            </a:p>
          </p:txBody>
        </p:sp>
        <p:sp>
          <p:nvSpPr>
            <p:cNvPr id="26" name="矩形: 圓角 25">
              <a:extLst>
                <a:ext uri="{FF2B5EF4-FFF2-40B4-BE49-F238E27FC236}">
                  <a16:creationId xmlns:a16="http://schemas.microsoft.com/office/drawing/2014/main" id="{D203E5FF-8626-4CE4-82C5-5B503DB46EF7}"/>
                </a:ext>
              </a:extLst>
            </p:cNvPr>
            <p:cNvSpPr/>
            <p:nvPr/>
          </p:nvSpPr>
          <p:spPr>
            <a:xfrm>
              <a:off x="15081501" y="4329579"/>
              <a:ext cx="2237874" cy="794084"/>
            </a:xfrm>
            <a:prstGeom prst="roundRect">
              <a:avLst/>
            </a:prstGeom>
            <a:noFill/>
            <a:ln w="38100">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812" dirty="0"/>
            </a:p>
          </p:txBody>
        </p:sp>
      </p:grpSp>
      <p:sp>
        <p:nvSpPr>
          <p:cNvPr id="97" name="圓角矩形 25">
            <a:extLst>
              <a:ext uri="{FF2B5EF4-FFF2-40B4-BE49-F238E27FC236}">
                <a16:creationId xmlns:a16="http://schemas.microsoft.com/office/drawing/2014/main" id="{46B7FAD5-1062-4A81-9B26-341D8067F277}"/>
              </a:ext>
            </a:extLst>
          </p:cNvPr>
          <p:cNvSpPr/>
          <p:nvPr/>
        </p:nvSpPr>
        <p:spPr>
          <a:xfrm>
            <a:off x="770021" y="26874484"/>
            <a:ext cx="19795958" cy="3234122"/>
          </a:xfrm>
          <a:prstGeom prst="roundRect">
            <a:avLst>
              <a:gd name="adj" fmla="val 11961"/>
            </a:avLst>
          </a:prstGeom>
          <a:solidFill>
            <a:schemeClr val="bg1">
              <a:lumMod val="95000"/>
            </a:schemeClr>
          </a:solidFill>
          <a:ln w="412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spcBef>
                <a:spcPts val="396"/>
              </a:spcBef>
            </a:pPr>
            <a:endParaRPr kumimoji="1" lang="en-US" altLang="zh-TW" sz="3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algn="just">
              <a:lnSpc>
                <a:spcPct val="150000"/>
              </a:lnSpc>
              <a:spcBef>
                <a:spcPts val="396"/>
              </a:spcBef>
            </a:pPr>
            <a:r>
              <a:rPr kumimoji="1" lang="en-US" altLang="zh-TW" sz="3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1.</a:t>
            </a:r>
            <a:r>
              <a:rPr kumimoji="1" lang="zh-TW" altLang="en-US" sz="3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未來將後台伺服器與資料庫建置完成，並串接本組設計的前端介面與網頁，完成薄膜製程的系統開發。</a:t>
            </a:r>
            <a:endParaRPr kumimoji="1" lang="en-US" altLang="zh-TW" sz="3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algn="just">
              <a:lnSpc>
                <a:spcPct val="150000"/>
              </a:lnSpc>
              <a:spcBef>
                <a:spcPts val="396"/>
              </a:spcBef>
            </a:pPr>
            <a:r>
              <a:rPr kumimoji="1" lang="en-US" altLang="zh-TW" sz="3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2.</a:t>
            </a:r>
            <a:r>
              <a:rPr kumimoji="1" lang="zh-TW" altLang="en-US" sz="3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將目前系統介面設計的概念延伸至前段的半導體製程，例如</a:t>
            </a:r>
            <a:r>
              <a:rPr kumimoji="1" lang="en-US" altLang="zh-TW" sz="3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kumimoji="1" lang="zh-TW" altLang="en-US" sz="3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蝕刻、黃光、擴散。</a:t>
            </a:r>
          </a:p>
          <a:p>
            <a:pPr algn="just">
              <a:lnSpc>
                <a:spcPts val="3630"/>
              </a:lnSpc>
              <a:spcBef>
                <a:spcPts val="396"/>
              </a:spcBef>
            </a:pPr>
            <a:endParaRPr kumimoji="1" lang="en-US" altLang="zh-TW" sz="3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grpSp>
        <p:nvGrpSpPr>
          <p:cNvPr id="98" name="群組 97">
            <a:extLst>
              <a:ext uri="{FF2B5EF4-FFF2-40B4-BE49-F238E27FC236}">
                <a16:creationId xmlns:a16="http://schemas.microsoft.com/office/drawing/2014/main" id="{05B0406E-E996-45E0-BE5F-9BBC61215D94}"/>
              </a:ext>
            </a:extLst>
          </p:cNvPr>
          <p:cNvGrpSpPr/>
          <p:nvPr/>
        </p:nvGrpSpPr>
        <p:grpSpPr>
          <a:xfrm>
            <a:off x="9494319" y="26348658"/>
            <a:ext cx="2399140" cy="1144593"/>
            <a:chOff x="15009019" y="4267284"/>
            <a:chExt cx="2381249" cy="918672"/>
          </a:xfrm>
        </p:grpSpPr>
        <p:sp>
          <p:nvSpPr>
            <p:cNvPr id="99" name="圓角矩形 31">
              <a:extLst>
                <a:ext uri="{FF2B5EF4-FFF2-40B4-BE49-F238E27FC236}">
                  <a16:creationId xmlns:a16="http://schemas.microsoft.com/office/drawing/2014/main" id="{A87CA87B-101F-4679-8643-615E65458596}"/>
                </a:ext>
              </a:extLst>
            </p:cNvPr>
            <p:cNvSpPr/>
            <p:nvPr/>
          </p:nvSpPr>
          <p:spPr>
            <a:xfrm>
              <a:off x="15009019" y="4267284"/>
              <a:ext cx="2381249" cy="918672"/>
            </a:xfrm>
            <a:prstGeom prst="roundRect">
              <a:avLst/>
            </a:prstGeom>
            <a:solidFill>
              <a:srgbClr val="B9BE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4000" b="1" dirty="0">
                  <a:solidFill>
                    <a:schemeClr val="tx1"/>
                  </a:solidFill>
                  <a:latin typeface="標楷體" panose="03000509000000000000" pitchFamily="65" charset="-120"/>
                  <a:ea typeface="標楷體" panose="03000509000000000000" pitchFamily="65" charset="-120"/>
                </a:rPr>
                <a:t>未來建議</a:t>
              </a:r>
            </a:p>
          </p:txBody>
        </p:sp>
        <p:sp>
          <p:nvSpPr>
            <p:cNvPr id="100" name="矩形: 圓角 99">
              <a:extLst>
                <a:ext uri="{FF2B5EF4-FFF2-40B4-BE49-F238E27FC236}">
                  <a16:creationId xmlns:a16="http://schemas.microsoft.com/office/drawing/2014/main" id="{9E7700AB-6093-475B-826B-181C68F7B9AD}"/>
                </a:ext>
              </a:extLst>
            </p:cNvPr>
            <p:cNvSpPr/>
            <p:nvPr/>
          </p:nvSpPr>
          <p:spPr>
            <a:xfrm>
              <a:off x="15081501" y="4329579"/>
              <a:ext cx="2237874" cy="794084"/>
            </a:xfrm>
            <a:prstGeom prst="roundRect">
              <a:avLst/>
            </a:prstGeom>
            <a:noFill/>
            <a:ln w="38100">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812" dirty="0"/>
            </a:p>
          </p:txBody>
        </p:sp>
      </p:grpSp>
      <p:sp>
        <p:nvSpPr>
          <p:cNvPr id="101" name="文字方塊 100">
            <a:extLst>
              <a:ext uri="{FF2B5EF4-FFF2-40B4-BE49-F238E27FC236}">
                <a16:creationId xmlns:a16="http://schemas.microsoft.com/office/drawing/2014/main" id="{9AEAF611-F397-421B-8230-D87ABDE332AD}"/>
              </a:ext>
            </a:extLst>
          </p:cNvPr>
          <p:cNvSpPr txBox="1"/>
          <p:nvPr/>
        </p:nvSpPr>
        <p:spPr>
          <a:xfrm>
            <a:off x="232614" y="20877239"/>
            <a:ext cx="4568486" cy="498598"/>
          </a:xfrm>
          <a:prstGeom prst="rect">
            <a:avLst/>
          </a:prstGeom>
          <a:noFill/>
        </p:spPr>
        <p:txBody>
          <a:bodyPr wrap="square" rtlCol="0">
            <a:spAutoFit/>
          </a:bodyPr>
          <a:lstStyle/>
          <a:p>
            <a:pPr algn="just"/>
            <a:r>
              <a:rPr kumimoji="1" lang="en-US" altLang="zh-TW" sz="2640" dirty="0">
                <a:latin typeface="標楷體" panose="03000509000000000000" pitchFamily="65" charset="-120"/>
                <a:ea typeface="標楷體" panose="03000509000000000000" pitchFamily="65" charset="-120"/>
              </a:rPr>
              <a:t>			</a:t>
            </a:r>
            <a:endParaRPr kumimoji="1" lang="zh-TW" altLang="en-US" sz="2640" dirty="0">
              <a:latin typeface="標楷體" panose="03000509000000000000" pitchFamily="65" charset="-120"/>
              <a:ea typeface="標楷體" panose="03000509000000000000" pitchFamily="65" charset="-120"/>
            </a:endParaRPr>
          </a:p>
        </p:txBody>
      </p:sp>
      <p:grpSp>
        <p:nvGrpSpPr>
          <p:cNvPr id="120" name="群組 119">
            <a:extLst>
              <a:ext uri="{FF2B5EF4-FFF2-40B4-BE49-F238E27FC236}">
                <a16:creationId xmlns:a16="http://schemas.microsoft.com/office/drawing/2014/main" id="{0D2DBE96-1CDC-42CB-B8F7-9712F04AF11B}"/>
              </a:ext>
            </a:extLst>
          </p:cNvPr>
          <p:cNvGrpSpPr/>
          <p:nvPr/>
        </p:nvGrpSpPr>
        <p:grpSpPr>
          <a:xfrm>
            <a:off x="9467737" y="19362366"/>
            <a:ext cx="2400524" cy="1144593"/>
            <a:chOff x="15009017" y="4267286"/>
            <a:chExt cx="2381249" cy="918672"/>
          </a:xfrm>
        </p:grpSpPr>
        <p:sp>
          <p:nvSpPr>
            <p:cNvPr id="121" name="圓角矩形 31">
              <a:extLst>
                <a:ext uri="{FF2B5EF4-FFF2-40B4-BE49-F238E27FC236}">
                  <a16:creationId xmlns:a16="http://schemas.microsoft.com/office/drawing/2014/main" id="{A7F74FDE-5C81-49BD-BB2A-82E5AA16446F}"/>
                </a:ext>
              </a:extLst>
            </p:cNvPr>
            <p:cNvSpPr/>
            <p:nvPr/>
          </p:nvSpPr>
          <p:spPr>
            <a:xfrm>
              <a:off x="15009017" y="4267286"/>
              <a:ext cx="2381249" cy="918672"/>
            </a:xfrm>
            <a:prstGeom prst="roundRect">
              <a:avLst/>
            </a:prstGeom>
            <a:solidFill>
              <a:srgbClr val="F197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4000" b="1" dirty="0">
                  <a:solidFill>
                    <a:schemeClr val="tx1"/>
                  </a:solidFill>
                  <a:latin typeface="標楷體" panose="03000509000000000000" pitchFamily="65" charset="-120"/>
                  <a:ea typeface="標楷體" panose="03000509000000000000" pitchFamily="65" charset="-120"/>
                </a:rPr>
                <a:t>研究結論</a:t>
              </a:r>
            </a:p>
          </p:txBody>
        </p:sp>
        <p:sp>
          <p:nvSpPr>
            <p:cNvPr id="122" name="矩形: 圓角 121">
              <a:extLst>
                <a:ext uri="{FF2B5EF4-FFF2-40B4-BE49-F238E27FC236}">
                  <a16:creationId xmlns:a16="http://schemas.microsoft.com/office/drawing/2014/main" id="{068252F3-ABB7-4184-BA88-0CD0FEEA78D9}"/>
                </a:ext>
              </a:extLst>
            </p:cNvPr>
            <p:cNvSpPr/>
            <p:nvPr/>
          </p:nvSpPr>
          <p:spPr>
            <a:xfrm>
              <a:off x="15081501" y="4329579"/>
              <a:ext cx="2237874" cy="794084"/>
            </a:xfrm>
            <a:prstGeom prst="roundRect">
              <a:avLst/>
            </a:prstGeom>
            <a:noFill/>
            <a:ln w="38100">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812" dirty="0"/>
            </a:p>
          </p:txBody>
        </p:sp>
      </p:grpSp>
      <p:grpSp>
        <p:nvGrpSpPr>
          <p:cNvPr id="71" name="群組 70">
            <a:extLst>
              <a:ext uri="{FF2B5EF4-FFF2-40B4-BE49-F238E27FC236}">
                <a16:creationId xmlns:a16="http://schemas.microsoft.com/office/drawing/2014/main" id="{A771EA9D-3454-4551-B061-5D0768A2FB86}"/>
              </a:ext>
            </a:extLst>
          </p:cNvPr>
          <p:cNvGrpSpPr/>
          <p:nvPr/>
        </p:nvGrpSpPr>
        <p:grpSpPr>
          <a:xfrm>
            <a:off x="9354536" y="2563546"/>
            <a:ext cx="2466071" cy="1084824"/>
            <a:chOff x="15009019" y="4267285"/>
            <a:chExt cx="2381249" cy="918672"/>
          </a:xfrm>
        </p:grpSpPr>
        <p:sp>
          <p:nvSpPr>
            <p:cNvPr id="72" name="圓角矩形 31">
              <a:extLst>
                <a:ext uri="{FF2B5EF4-FFF2-40B4-BE49-F238E27FC236}">
                  <a16:creationId xmlns:a16="http://schemas.microsoft.com/office/drawing/2014/main" id="{368CC0C3-D115-40DD-9920-4A610849EB5D}"/>
                </a:ext>
              </a:extLst>
            </p:cNvPr>
            <p:cNvSpPr/>
            <p:nvPr/>
          </p:nvSpPr>
          <p:spPr>
            <a:xfrm>
              <a:off x="15009019" y="4267285"/>
              <a:ext cx="2381249" cy="918672"/>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4000" b="1" dirty="0">
                  <a:solidFill>
                    <a:schemeClr val="tx1"/>
                  </a:solidFill>
                  <a:latin typeface="標楷體" panose="03000509000000000000" pitchFamily="65" charset="-120"/>
                  <a:ea typeface="標楷體" panose="03000509000000000000" pitchFamily="65" charset="-120"/>
                </a:rPr>
                <a:t>研究背景</a:t>
              </a:r>
            </a:p>
          </p:txBody>
        </p:sp>
        <p:sp>
          <p:nvSpPr>
            <p:cNvPr id="74" name="矩形: 圓角 73">
              <a:extLst>
                <a:ext uri="{FF2B5EF4-FFF2-40B4-BE49-F238E27FC236}">
                  <a16:creationId xmlns:a16="http://schemas.microsoft.com/office/drawing/2014/main" id="{1FF28FBC-EBA1-4623-9045-0A83B8C3936B}"/>
                </a:ext>
              </a:extLst>
            </p:cNvPr>
            <p:cNvSpPr/>
            <p:nvPr/>
          </p:nvSpPr>
          <p:spPr>
            <a:xfrm>
              <a:off x="15081501" y="4329579"/>
              <a:ext cx="2237874" cy="794084"/>
            </a:xfrm>
            <a:prstGeom prst="roundRect">
              <a:avLst/>
            </a:prstGeom>
            <a:noFill/>
            <a:ln w="38100">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812" dirty="0"/>
            </a:p>
          </p:txBody>
        </p:sp>
      </p:grpSp>
      <p:grpSp>
        <p:nvGrpSpPr>
          <p:cNvPr id="2" name="群組 1">
            <a:extLst>
              <a:ext uri="{FF2B5EF4-FFF2-40B4-BE49-F238E27FC236}">
                <a16:creationId xmlns:a16="http://schemas.microsoft.com/office/drawing/2014/main" id="{691CBB3E-D2BD-48CC-9FC3-AEB7E341C3DE}"/>
              </a:ext>
            </a:extLst>
          </p:cNvPr>
          <p:cNvGrpSpPr/>
          <p:nvPr/>
        </p:nvGrpSpPr>
        <p:grpSpPr>
          <a:xfrm>
            <a:off x="2833576" y="16290334"/>
            <a:ext cx="15658030" cy="2163871"/>
            <a:chOff x="2773063" y="15641428"/>
            <a:chExt cx="15983129" cy="2494380"/>
          </a:xfrm>
        </p:grpSpPr>
        <p:pic>
          <p:nvPicPr>
            <p:cNvPr id="30" name="Picture 2" descr="Документирование API с помощью OpenAPI 3 и Swagger">
              <a:extLst>
                <a:ext uri="{FF2B5EF4-FFF2-40B4-BE49-F238E27FC236}">
                  <a16:creationId xmlns:a16="http://schemas.microsoft.com/office/drawing/2014/main" id="{E87DC3D4-6E53-43BD-9D8C-079CF0E86CDA}"/>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773063" y="15641428"/>
              <a:ext cx="3850855" cy="249438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31" name="Picture 4" descr="Mockplus Lifetime Deal - Platform for Designing, Prototyping">
              <a:extLst>
                <a:ext uri="{FF2B5EF4-FFF2-40B4-BE49-F238E27FC236}">
                  <a16:creationId xmlns:a16="http://schemas.microsoft.com/office/drawing/2014/main" id="{C49285A1-9172-4C38-B696-790041E3CB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15641428"/>
              <a:ext cx="3850855" cy="249438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32" name="Picture 6" descr="線上條碼產生器】一維,二維,ISBN,各種國際條碼…可下載ai檔、PDF與圖片檔。">
              <a:extLst>
                <a:ext uri="{FF2B5EF4-FFF2-40B4-BE49-F238E27FC236}">
                  <a16:creationId xmlns:a16="http://schemas.microsoft.com/office/drawing/2014/main" id="{417E53A4-0644-491B-B3E0-E5B6CF48F6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05337" y="15641428"/>
              <a:ext cx="3850855" cy="249438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sp>
        <p:nvSpPr>
          <p:cNvPr id="3" name="文字方塊 2">
            <a:extLst>
              <a:ext uri="{FF2B5EF4-FFF2-40B4-BE49-F238E27FC236}">
                <a16:creationId xmlns:a16="http://schemas.microsoft.com/office/drawing/2014/main" id="{0B3E6038-2562-462A-846C-9289D25282FA}"/>
              </a:ext>
            </a:extLst>
          </p:cNvPr>
          <p:cNvSpPr txBox="1"/>
          <p:nvPr/>
        </p:nvSpPr>
        <p:spPr>
          <a:xfrm>
            <a:off x="2541697" y="18441410"/>
            <a:ext cx="4363452" cy="584775"/>
          </a:xfrm>
          <a:prstGeom prst="rect">
            <a:avLst/>
          </a:prstGeom>
          <a:noFill/>
        </p:spPr>
        <p:txBody>
          <a:bodyPr wrap="square" rtlCol="0">
            <a:spAutoFit/>
          </a:bodyPr>
          <a:lstStyle/>
          <a:p>
            <a:pPr algn="ctr"/>
            <a:r>
              <a:rPr lang="zh-TW" altLang="en-US" sz="3200" dirty="0">
                <a:latin typeface="標楷體" panose="03000509000000000000" pitchFamily="65" charset="-120"/>
                <a:ea typeface="標楷體" panose="03000509000000000000" pitchFamily="65" charset="-120"/>
              </a:rPr>
              <a:t>網頁塑模軟體</a:t>
            </a:r>
            <a:endParaRPr lang="zh-TW" altLang="en-US" sz="32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5" name="文字方塊 34">
            <a:extLst>
              <a:ext uri="{FF2B5EF4-FFF2-40B4-BE49-F238E27FC236}">
                <a16:creationId xmlns:a16="http://schemas.microsoft.com/office/drawing/2014/main" id="{C020DE9D-FD3B-4E5F-A5B6-21237223B2B3}"/>
              </a:ext>
            </a:extLst>
          </p:cNvPr>
          <p:cNvSpPr txBox="1"/>
          <p:nvPr/>
        </p:nvSpPr>
        <p:spPr>
          <a:xfrm>
            <a:off x="8341785" y="18441857"/>
            <a:ext cx="4620345" cy="584775"/>
          </a:xfrm>
          <a:prstGeom prst="rect">
            <a:avLst/>
          </a:prstGeom>
          <a:noFill/>
        </p:spPr>
        <p:txBody>
          <a:bodyPr wrap="square" rtlCol="0">
            <a:spAutoFit/>
          </a:bodyPr>
          <a:lstStyle/>
          <a:p>
            <a:pPr algn="ctr"/>
            <a:r>
              <a:rPr lang="zh-TW" altLang="en-US" sz="3200" dirty="0">
                <a:latin typeface="標楷體" panose="03000509000000000000" pitchFamily="65" charset="-120"/>
                <a:ea typeface="標楷體" panose="03000509000000000000" pitchFamily="65" charset="-120"/>
              </a:rPr>
              <a:t>介面塑模軟體</a:t>
            </a:r>
            <a:endParaRPr lang="zh-TW" altLang="en-US" sz="32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6" name="文字方塊 35">
            <a:extLst>
              <a:ext uri="{FF2B5EF4-FFF2-40B4-BE49-F238E27FC236}">
                <a16:creationId xmlns:a16="http://schemas.microsoft.com/office/drawing/2014/main" id="{7FEC5E7F-2235-43B6-A512-4F290EFD4038}"/>
              </a:ext>
            </a:extLst>
          </p:cNvPr>
          <p:cNvSpPr txBox="1"/>
          <p:nvPr/>
        </p:nvSpPr>
        <p:spPr>
          <a:xfrm>
            <a:off x="14398766" y="18441409"/>
            <a:ext cx="4620345" cy="584775"/>
          </a:xfrm>
          <a:prstGeom prst="rect">
            <a:avLst/>
          </a:prstGeom>
          <a:noFill/>
        </p:spPr>
        <p:txBody>
          <a:bodyPr wrap="square" rtlCol="0">
            <a:spAutoFit/>
          </a:bodyPr>
          <a:lstStyle/>
          <a:p>
            <a:pPr algn="ctr"/>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線上條碼產生器</a:t>
            </a:r>
            <a:endParaRPr lang="zh-TW" altLang="en-US" sz="32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 name="文字方塊 5">
            <a:extLst>
              <a:ext uri="{FF2B5EF4-FFF2-40B4-BE49-F238E27FC236}">
                <a16:creationId xmlns:a16="http://schemas.microsoft.com/office/drawing/2014/main" id="{A643CC17-72D5-4D02-83B1-F26485B90806}"/>
              </a:ext>
            </a:extLst>
          </p:cNvPr>
          <p:cNvSpPr txBox="1"/>
          <p:nvPr/>
        </p:nvSpPr>
        <p:spPr>
          <a:xfrm>
            <a:off x="1299411" y="13296499"/>
            <a:ext cx="18705094" cy="2960426"/>
          </a:xfrm>
          <a:prstGeom prst="rect">
            <a:avLst/>
          </a:prstGeom>
          <a:noFill/>
        </p:spPr>
        <p:txBody>
          <a:bodyPr wrap="square" rtlCol="0">
            <a:spAutoFit/>
          </a:bodyPr>
          <a:lstStyle/>
          <a:p>
            <a:pPr>
              <a:lnSpc>
                <a:spcPct val="150000"/>
              </a:lnSpc>
            </a:pPr>
            <a:r>
              <a:rPr lang="en-US" altLang="zh-TW" sz="3200" dirty="0">
                <a:latin typeface="標楷體" panose="03000509000000000000" pitchFamily="65" charset="-120"/>
                <a:ea typeface="標楷體" panose="03000509000000000000" pitchFamily="65" charset="-120"/>
              </a:rPr>
              <a:t>				</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1.</a:t>
            </a:r>
            <a:r>
              <a:rPr lang="zh-TW" altLang="en-US" sz="3200" dirty="0">
                <a:latin typeface="標楷體" panose="03000509000000000000" pitchFamily="65" charset="-120"/>
                <a:ea typeface="標楷體" panose="03000509000000000000" pitchFamily="65" charset="-120"/>
              </a:rPr>
              <a:t>設計網頁提供製造與技術人員進行薄膜製程機台與沉積參數設定。</a:t>
            </a:r>
            <a:endParaRPr lang="en-US" altLang="zh-TW" sz="3200" dirty="0">
              <a:latin typeface="標楷體" panose="03000509000000000000" pitchFamily="65" charset="-120"/>
              <a:ea typeface="標楷體" panose="03000509000000000000" pitchFamily="65" charset="-120"/>
            </a:endParaRPr>
          </a:p>
          <a:p>
            <a:pPr>
              <a:lnSpc>
                <a:spcPct val="150000"/>
              </a:lnSpc>
            </a:pPr>
            <a:r>
              <a:rPr lang="en-US" altLang="zh-TW" sz="3200" dirty="0">
                <a:latin typeface="標楷體" panose="03000509000000000000" pitchFamily="65" charset="-120"/>
                <a:ea typeface="標楷體" panose="03000509000000000000" pitchFamily="65" charset="-120"/>
              </a:rPr>
              <a:t>				</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2.</a:t>
            </a:r>
            <a:r>
              <a:rPr lang="zh-TW" altLang="en-US" sz="3200" dirty="0">
                <a:latin typeface="標楷體" panose="03000509000000000000" pitchFamily="65" charset="-120"/>
                <a:ea typeface="標楷體" panose="03000509000000000000" pitchFamily="65" charset="-120"/>
              </a:rPr>
              <a:t>設計戰情室儀表板提供決策人員進行決策。</a:t>
            </a:r>
            <a:endParaRPr lang="en-US" altLang="zh-TW" sz="3200" dirty="0">
              <a:latin typeface="標楷體" panose="03000509000000000000" pitchFamily="65" charset="-120"/>
              <a:ea typeface="標楷體" panose="03000509000000000000" pitchFamily="65" charset="-120"/>
            </a:endParaRPr>
          </a:p>
          <a:p>
            <a:pPr>
              <a:lnSpc>
                <a:spcPct val="150000"/>
              </a:lnSpc>
            </a:pPr>
            <a:r>
              <a:rPr lang="en-US" altLang="zh-TW" sz="3200" dirty="0">
                <a:latin typeface="標楷體" panose="03000509000000000000" pitchFamily="65" charset="-120"/>
                <a:ea typeface="標楷體" panose="03000509000000000000" pitchFamily="65" charset="-120"/>
              </a:rPr>
              <a:t>				</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3.</a:t>
            </a:r>
            <a:r>
              <a:rPr lang="zh-TW" altLang="en-US" sz="3200" dirty="0">
                <a:latin typeface="標楷體" panose="03000509000000000000" pitchFamily="65" charset="-120"/>
                <a:ea typeface="標楷體" panose="03000509000000000000" pitchFamily="65" charset="-120"/>
              </a:rPr>
              <a:t>設計產品條碼提供外包廠商與物流業者產品資訊。</a:t>
            </a:r>
            <a:endParaRPr lang="en-US" altLang="zh-TW" sz="3200" dirty="0">
              <a:latin typeface="標楷體" panose="03000509000000000000" pitchFamily="65" charset="-120"/>
              <a:ea typeface="標楷體" panose="03000509000000000000" pitchFamily="65" charset="-120"/>
            </a:endParaRPr>
          </a:p>
          <a:p>
            <a:pPr>
              <a:lnSpc>
                <a:spcPct val="150000"/>
              </a:lnSpc>
            </a:pPr>
            <a:r>
              <a:rPr lang="en-US" altLang="zh-TW" sz="3200" dirty="0">
                <a:latin typeface="標楷體" panose="03000509000000000000" pitchFamily="65" charset="-120"/>
                <a:ea typeface="標楷體" panose="03000509000000000000" pitchFamily="65" charset="-120"/>
              </a:rPr>
              <a:t>				</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4.</a:t>
            </a:r>
            <a:r>
              <a:rPr lang="zh-TW" altLang="en-US" sz="3200" dirty="0">
                <a:latin typeface="標楷體" panose="03000509000000000000" pitchFamily="65" charset="-120"/>
                <a:ea typeface="標楷體" panose="03000509000000000000" pitchFamily="65" charset="-120"/>
              </a:rPr>
              <a:t>設計人機介面提供物流業者產品資訊進行運輸。</a:t>
            </a:r>
          </a:p>
        </p:txBody>
      </p:sp>
      <p:pic>
        <p:nvPicPr>
          <p:cNvPr id="9" name="圖片 8">
            <a:extLst>
              <a:ext uri="{FF2B5EF4-FFF2-40B4-BE49-F238E27FC236}">
                <a16:creationId xmlns:a16="http://schemas.microsoft.com/office/drawing/2014/main" id="{B5DAB6AD-7278-4246-B156-8AE87718BDC1}"/>
              </a:ext>
            </a:extLst>
          </p:cNvPr>
          <p:cNvPicPr>
            <a:picLocks noChangeAspect="1"/>
          </p:cNvPicPr>
          <p:nvPr/>
        </p:nvPicPr>
        <p:blipFill>
          <a:blip r:embed="rId5"/>
          <a:stretch>
            <a:fillRect/>
          </a:stretch>
        </p:blipFill>
        <p:spPr>
          <a:xfrm>
            <a:off x="8884341" y="20688675"/>
            <a:ext cx="11425912" cy="5006245"/>
          </a:xfrm>
          <a:prstGeom prst="rect">
            <a:avLst/>
          </a:prstGeom>
          <a:ln w="38100" cap="sq" cmpd="thickThin">
            <a:noFill/>
            <a:prstDash val="solid"/>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12" name="文字方塊 11">
            <a:extLst>
              <a:ext uri="{FF2B5EF4-FFF2-40B4-BE49-F238E27FC236}">
                <a16:creationId xmlns:a16="http://schemas.microsoft.com/office/drawing/2014/main" id="{F6B2C376-FF42-4F9C-AF9E-AD5638916460}"/>
              </a:ext>
            </a:extLst>
          </p:cNvPr>
          <p:cNvSpPr txBox="1"/>
          <p:nvPr/>
        </p:nvSpPr>
        <p:spPr>
          <a:xfrm>
            <a:off x="1152993" y="20405414"/>
            <a:ext cx="7475622" cy="5176417"/>
          </a:xfrm>
          <a:prstGeom prst="rect">
            <a:avLst/>
          </a:prstGeom>
          <a:noFill/>
        </p:spPr>
        <p:txBody>
          <a:bodyPr wrap="square" rtlCol="0">
            <a:spAutoFit/>
          </a:bodyPr>
          <a:lstStyle/>
          <a:p>
            <a:pPr>
              <a:lnSpc>
                <a:spcPct val="150000"/>
              </a:lnSpc>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1.</a:t>
            </a:r>
            <a:r>
              <a:rPr lang="zh-TW" altLang="en-US" sz="3200" dirty="0">
                <a:latin typeface="標楷體" panose="03000509000000000000" pitchFamily="65" charset="-120"/>
                <a:ea typeface="標楷體" panose="03000509000000000000" pitchFamily="65" charset="-120"/>
              </a:rPr>
              <a:t>半導體製造商的作業人員透過</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barcode</a:t>
            </a:r>
            <a:r>
              <a:rPr lang="zh-TW" altLang="en-US" sz="3200" dirty="0">
                <a:latin typeface="標楷體" panose="03000509000000000000" pitchFamily="65" charset="-120"/>
                <a:ea typeface="標楷體" panose="03000509000000000000" pitchFamily="65" charset="-120"/>
              </a:rPr>
              <a:t>登入薄膜製程管制網頁進行機台參數設定、系統與資料庫維護、戰情室決策分析，</a:t>
            </a:r>
            <a:r>
              <a:rPr kumimoji="1" lang="zh-TW" altLang="en-US" sz="3200" dirty="0">
                <a:solidFill>
                  <a:schemeClr val="tx1"/>
                </a:solidFill>
                <a:latin typeface="標楷體" panose="03000509000000000000" pitchFamily="65" charset="-120"/>
                <a:ea typeface="標楷體" panose="03000509000000000000" pitchFamily="65" charset="-120"/>
              </a:rPr>
              <a:t>查看整體製程生產線的良率與產能</a:t>
            </a:r>
            <a:r>
              <a:rPr lang="zh-TW" altLang="en-US" sz="3200" dirty="0">
                <a:latin typeface="標楷體" panose="03000509000000000000" pitchFamily="65" charset="-120"/>
                <a:ea typeface="標楷體" panose="03000509000000000000" pitchFamily="65" charset="-120"/>
              </a:rPr>
              <a:t>。</a:t>
            </a:r>
            <a:endParaRPr lang="en-US" altLang="zh-TW" sz="3200" dirty="0">
              <a:latin typeface="標楷體" panose="03000509000000000000" pitchFamily="65" charset="-120"/>
              <a:ea typeface="標楷體" panose="03000509000000000000" pitchFamily="65" charset="-120"/>
            </a:endParaRPr>
          </a:p>
          <a:p>
            <a:pPr>
              <a:lnSpc>
                <a:spcPct val="150000"/>
              </a:lnSpc>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2.</a:t>
            </a:r>
            <a:r>
              <a:rPr lang="zh-TW" altLang="en-US" sz="3200" dirty="0">
                <a:latin typeface="標楷體" panose="03000509000000000000" pitchFamily="65" charset="-120"/>
                <a:ea typeface="標楷體" panose="03000509000000000000" pitchFamily="65" charset="-120"/>
              </a:rPr>
              <a:t>外包廠商與物流業者透過</a:t>
            </a:r>
            <a:r>
              <a:rPr lang="en-US" altLang="zh-TW" sz="3200" dirty="0" err="1">
                <a:latin typeface="Times New Roman" panose="02020603050405020304" pitchFamily="18" charset="0"/>
                <a:ea typeface="標楷體" panose="03000509000000000000" pitchFamily="65" charset="-120"/>
                <a:cs typeface="Times New Roman" panose="02020603050405020304" pitchFamily="18" charset="0"/>
              </a:rPr>
              <a:t>QRcode</a:t>
            </a:r>
            <a:r>
              <a:rPr lang="zh-TW" altLang="en-US" sz="3200" dirty="0">
                <a:latin typeface="標楷體" panose="03000509000000000000" pitchFamily="65" charset="-120"/>
                <a:ea typeface="標楷體" panose="03000509000000000000" pitchFamily="65" charset="-120"/>
              </a:rPr>
              <a:t>得知產品資訊並經由訂單生成通知單迅速將訂單傳遞至外包商，達成即時資訊交換。</a:t>
            </a:r>
          </a:p>
        </p:txBody>
      </p:sp>
    </p:spTree>
    <p:extLst>
      <p:ext uri="{BB962C8B-B14F-4D97-AF65-F5344CB8AC3E}">
        <p14:creationId xmlns:p14="http://schemas.microsoft.com/office/powerpoint/2010/main" val="3552042739"/>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1564</TotalTime>
  <Words>480</Words>
  <Application>Microsoft Office PowerPoint</Application>
  <PresentationFormat>自訂</PresentationFormat>
  <Paragraphs>28</Paragraphs>
  <Slides>1</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vt:i4>
      </vt:variant>
    </vt:vector>
  </HeadingPairs>
  <TitlesOfParts>
    <vt:vector size="7" baseType="lpstr">
      <vt:lpstr>標楷體</vt:lpstr>
      <vt:lpstr>Arial</vt:lpstr>
      <vt:lpstr>Calibri</vt:lpstr>
      <vt:lpstr>Calibri Light</vt:lpstr>
      <vt:lpstr>Times New Roman</vt:lpstr>
      <vt:lpstr>Office 佈景主題</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Microsoft Office User</dc:creator>
  <cp:lastModifiedBy>邱守燦</cp:lastModifiedBy>
  <cp:revision>140</cp:revision>
  <dcterms:created xsi:type="dcterms:W3CDTF">2021-01-05T16:21:08Z</dcterms:created>
  <dcterms:modified xsi:type="dcterms:W3CDTF">2023-01-06T00:51:18Z</dcterms:modified>
</cp:coreProperties>
</file>