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370" r:id="rId5"/>
    <p:sldId id="371" r:id="rId6"/>
    <p:sldId id="372" r:id="rId7"/>
    <p:sldId id="272" r:id="rId8"/>
    <p:sldId id="354" r:id="rId9"/>
    <p:sldId id="285" r:id="rId10"/>
    <p:sldId id="363" r:id="rId11"/>
    <p:sldId id="374" r:id="rId12"/>
    <p:sldId id="376" r:id="rId13"/>
    <p:sldId id="358" r:id="rId14"/>
    <p:sldId id="362" r:id="rId15"/>
    <p:sldId id="361" r:id="rId16"/>
    <p:sldId id="364" r:id="rId17"/>
    <p:sldId id="369" r:id="rId18"/>
    <p:sldId id="373" r:id="rId19"/>
    <p:sldId id="295" r:id="rId20"/>
    <p:sldId id="365" r:id="rId21"/>
    <p:sldId id="366" r:id="rId22"/>
    <p:sldId id="367" r:id="rId23"/>
    <p:sldId id="345" r:id="rId24"/>
  </p:sldIdLst>
  <p:sldSz cx="12190413" cy="6859588"/>
  <p:notesSz cx="6858000" cy="9144000"/>
  <p:embeddedFontLst>
    <p:embeddedFont>
      <p:font typeface="Arial Black" panose="020B0A04020102020204" pitchFamily="34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icrosoft Yahei" panose="020B0503020204020204" pitchFamily="34" charset="-122"/>
      <p:regular r:id="rId32"/>
      <p:bold r:id="rId33"/>
    </p:embeddedFont>
    <p:embeddedFont>
      <p:font typeface="Questrial" panose="02020500000000000000" charset="0"/>
      <p:regular r:id="rId34"/>
    </p:embeddedFont>
    <p:embeddedFont>
      <p:font typeface="微軟正黑體" panose="020B0604030504040204" pitchFamily="34" charset="-120"/>
      <p:regular r:id="rId35"/>
      <p:bold r:id="rId36"/>
    </p:embeddedFont>
    <p:embeddedFont>
      <p:font typeface="微軟正黑體" panose="020B0604030504040204" pitchFamily="34" charset="-12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9" roundtripDataSignature="AMtx7mjOZNo9a7pCCt4IC0zqFCuy5KeS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D8FA40-453C-44E9-837B-FCB9769D00FA}">
  <a:tblStyle styleId="{95D8FA40-453C-44E9-837B-FCB9769D00F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4E9"/>
          </a:solidFill>
        </a:fill>
      </a:tcStyle>
    </a:wholeTbl>
    <a:band1H>
      <a:tcTxStyle/>
      <a:tcStyle>
        <a:tcBdr/>
        <a:fill>
          <a:solidFill>
            <a:srgbClr val="FFE8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8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0766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2905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9761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7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9096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55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7405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361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0" name="Google Shape;920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0518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901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9812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9" name="Google Shape;2059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39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5661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6379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8153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3"/>
          <p:cNvSpPr txBox="1">
            <a:spLocks noGrp="1"/>
          </p:cNvSpPr>
          <p:nvPr>
            <p:ph type="title"/>
          </p:nvPr>
        </p:nvSpPr>
        <p:spPr>
          <a:xfrm rot="5400000">
            <a:off x="7283031" y="1829723"/>
            <a:ext cx="5852880" cy="274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3"/>
          <p:cNvSpPr txBox="1">
            <a:spLocks noGrp="1"/>
          </p:cNvSpPr>
          <p:nvPr>
            <p:ph type="body" idx="1"/>
          </p:nvPr>
        </p:nvSpPr>
        <p:spPr>
          <a:xfrm rot="5400000">
            <a:off x="1695760" y="-811534"/>
            <a:ext cx="5852880" cy="80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03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3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3"/>
          <p:cNvSpPr txBox="1">
            <a:spLocks noGrp="1"/>
          </p:cNvSpPr>
          <p:nvPr>
            <p:ph type="sldNum" idx="12"/>
          </p:nvPr>
        </p:nvSpPr>
        <p:spPr>
          <a:xfrm>
            <a:off x="8736463" y="252048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5"/>
          <p:cNvSpPr txBox="1"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5"/>
          <p:cNvSpPr txBox="1"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95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5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5"/>
          <p:cNvSpPr txBox="1">
            <a:spLocks noGrp="1"/>
          </p:cNvSpPr>
          <p:nvPr>
            <p:ph type="sldNum" idx="12"/>
          </p:nvPr>
        </p:nvSpPr>
        <p:spPr>
          <a:xfrm>
            <a:off x="8736463" y="252048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6"/>
          <p:cNvSpPr txBox="1"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6"/>
          <p:cNvSpPr txBox="1">
            <a:spLocks noGrp="1"/>
          </p:cNvSpPr>
          <p:nvPr>
            <p:ph type="body" idx="1"/>
          </p:nvPr>
        </p:nvSpPr>
        <p:spPr>
          <a:xfrm>
            <a:off x="609522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6990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  <a:defRPr sz="38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7" name="Google Shape;37;p96"/>
          <p:cNvSpPr txBox="1">
            <a:spLocks noGrp="1"/>
          </p:cNvSpPr>
          <p:nvPr>
            <p:ph type="body" idx="2"/>
          </p:nvPr>
        </p:nvSpPr>
        <p:spPr>
          <a:xfrm>
            <a:off x="6196794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6990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  <a:defRPr sz="38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8" name="Google Shape;38;p96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6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6"/>
          <p:cNvSpPr txBox="1">
            <a:spLocks noGrp="1"/>
          </p:cNvSpPr>
          <p:nvPr>
            <p:ph type="sldNum" idx="12"/>
          </p:nvPr>
        </p:nvSpPr>
        <p:spPr>
          <a:xfrm>
            <a:off x="8736463" y="252048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7"/>
          <p:cNvSpPr/>
          <p:nvPr/>
        </p:nvSpPr>
        <p:spPr>
          <a:xfrm>
            <a:off x="8712796" y="4406074"/>
            <a:ext cx="77513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zh-TW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     行业PPT模板：www.1ppt.com/hangye/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zh-TW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PPT素材：www.1ppt.com/sucai/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zh-TW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  PPT图表：www.1ppt.com/tubiao/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zh-TW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精美PPT下载：www.1ppt.com/xiazai/         PPT教程： www.1ppt.com/powerpoint/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zh-TW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PPT课件：www.1ppt.com/kejian/             字体下载：www.1ppt.com/ziti/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zh-TW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工作总结PPT：www.1ppt.com/xiazai/zongjie/ 工作计划：www.1ppt.com/xiazai/jihua/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zh-TW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商务PPT模板：www.1ppt.com/moban/shangwu/  个人简历PPT：www.1ppt.com/xiazai/jianli/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zh-TW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毕业答辩PPT：www.1ppt.com/xiazai/dabian/  工作汇报PPT：www.1ppt.com/xiazai/huibao/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alibri"/>
              <a:buNone/>
            </a:pPr>
            <a:r>
              <a:rPr lang="zh-TW" sz="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3" name="Google Shape;43;p97"/>
          <p:cNvSpPr txBox="1"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7"/>
          <p:cNvSpPr txBox="1"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4pPr>
            <a:lvl5pPr marL="2286000" lvl="4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5pPr>
            <a:lvl6pPr marL="2743200" lvl="5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6pPr>
            <a:lvl7pPr marL="3200400" lvl="6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7pPr>
            <a:lvl8pPr marL="3657600" lvl="7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8pPr>
            <a:lvl9pPr marL="4114800" lvl="8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45" name="Google Shape;45;p97"/>
          <p:cNvSpPr txBox="1">
            <a:spLocks noGrp="1"/>
          </p:cNvSpPr>
          <p:nvPr>
            <p:ph type="body" idx="2"/>
          </p:nvPr>
        </p:nvSpPr>
        <p:spPr>
          <a:xfrm>
            <a:off x="609522" y="2175380"/>
            <a:ext cx="5386216" cy="395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6" name="Google Shape;46;p97"/>
          <p:cNvSpPr txBox="1">
            <a:spLocks noGrp="1"/>
          </p:cNvSpPr>
          <p:nvPr>
            <p:ph type="body" idx="3"/>
          </p:nvPr>
        </p:nvSpPr>
        <p:spPr>
          <a:xfrm>
            <a:off x="6192567" y="1535469"/>
            <a:ext cx="5388332" cy="63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4pPr>
            <a:lvl5pPr marL="2286000" lvl="4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5pPr>
            <a:lvl6pPr marL="2743200" lvl="5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6pPr>
            <a:lvl7pPr marL="3200400" lvl="6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7pPr>
            <a:lvl8pPr marL="3657600" lvl="7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8pPr>
            <a:lvl9pPr marL="4114800" lvl="8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47" name="Google Shape;47;p97"/>
          <p:cNvSpPr txBox="1">
            <a:spLocks noGrp="1"/>
          </p:cNvSpPr>
          <p:nvPr>
            <p:ph type="body" idx="4"/>
          </p:nvPr>
        </p:nvSpPr>
        <p:spPr>
          <a:xfrm>
            <a:off x="6192567" y="2175380"/>
            <a:ext cx="5388332" cy="395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8" name="Google Shape;48;p97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7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7"/>
          <p:cNvSpPr txBox="1">
            <a:spLocks noGrp="1"/>
          </p:cNvSpPr>
          <p:nvPr>
            <p:ph type="sldNum" idx="12"/>
          </p:nvPr>
        </p:nvSpPr>
        <p:spPr>
          <a:xfrm>
            <a:off x="8736463" y="252048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8"/>
          <p:cNvSpPr txBox="1"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8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8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8"/>
          <p:cNvSpPr txBox="1">
            <a:spLocks noGrp="1"/>
          </p:cNvSpPr>
          <p:nvPr>
            <p:ph type="sldNum" idx="12"/>
          </p:nvPr>
        </p:nvSpPr>
        <p:spPr>
          <a:xfrm>
            <a:off x="8736463" y="252048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9"/>
          <p:cNvSpPr/>
          <p:nvPr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FBFBF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9"/>
          <p:cNvSpPr/>
          <p:nvPr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FBFBF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99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9"/>
          <p:cNvSpPr txBox="1">
            <a:spLocks noGrp="1"/>
          </p:cNvSpPr>
          <p:nvPr>
            <p:ph type="sldNum" idx="12"/>
          </p:nvPr>
        </p:nvSpPr>
        <p:spPr>
          <a:xfrm>
            <a:off x="4672992" y="6397708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2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>
              <a:spcBef>
                <a:spcPts val="0"/>
              </a:spcBef>
              <a:buNone/>
              <a:defRPr sz="2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>
              <a:spcBef>
                <a:spcPts val="0"/>
              </a:spcBef>
              <a:buNone/>
              <a:defRPr sz="2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>
              <a:spcBef>
                <a:spcPts val="0"/>
              </a:spcBef>
              <a:buNone/>
              <a:defRPr sz="2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>
              <a:spcBef>
                <a:spcPts val="0"/>
              </a:spcBef>
              <a:buNone/>
              <a:defRPr sz="2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>
              <a:spcBef>
                <a:spcPts val="0"/>
              </a:spcBef>
              <a:buNone/>
              <a:defRPr sz="2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>
              <a:spcBef>
                <a:spcPts val="0"/>
              </a:spcBef>
              <a:buNone/>
              <a:defRPr sz="2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>
              <a:spcBef>
                <a:spcPts val="0"/>
              </a:spcBef>
              <a:buNone/>
              <a:defRPr sz="2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>
              <a:spcBef>
                <a:spcPts val="0"/>
              </a:spcBef>
              <a:buNone/>
              <a:defRPr sz="28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0"/>
          <p:cNvSpPr txBox="1"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0"/>
          <p:cNvSpPr txBox="1">
            <a:spLocks noGrp="1"/>
          </p:cNvSpPr>
          <p:nvPr>
            <p:ph type="body" idx="1"/>
          </p:nvPr>
        </p:nvSpPr>
        <p:spPr>
          <a:xfrm>
            <a:off x="4620086" y="273118"/>
            <a:ext cx="6814780" cy="585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0165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marL="914400" lvl="1" indent="-46990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Char char="–"/>
              <a:defRPr sz="3800"/>
            </a:lvl2pPr>
            <a:lvl3pPr marL="1371600" lvl="2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marL="2286000" lvl="4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marL="2743200" lvl="5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marL="3200400" lvl="6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marL="3657600" lvl="7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marL="4114800" lvl="8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>
            <a:endParaRPr/>
          </a:p>
        </p:txBody>
      </p:sp>
      <p:sp>
        <p:nvSpPr>
          <p:cNvPr id="64" name="Google Shape;64;p100"/>
          <p:cNvSpPr txBox="1">
            <a:spLocks noGrp="1"/>
          </p:cNvSpPr>
          <p:nvPr>
            <p:ph type="body" idx="2"/>
          </p:nvPr>
        </p:nvSpPr>
        <p:spPr>
          <a:xfrm>
            <a:off x="609524" y="1435437"/>
            <a:ext cx="4010562" cy="469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00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0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0"/>
          <p:cNvSpPr txBox="1">
            <a:spLocks noGrp="1"/>
          </p:cNvSpPr>
          <p:nvPr>
            <p:ph type="sldNum" idx="12"/>
          </p:nvPr>
        </p:nvSpPr>
        <p:spPr>
          <a:xfrm>
            <a:off x="8630648" y="5350116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4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spcBef>
                <a:spcPts val="0"/>
              </a:spcBef>
              <a:buNone/>
              <a:defRPr sz="4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spcBef>
                <a:spcPts val="0"/>
              </a:spcBef>
              <a:buNone/>
              <a:defRPr sz="4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spcBef>
                <a:spcPts val="0"/>
              </a:spcBef>
              <a:buNone/>
              <a:defRPr sz="4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spcBef>
                <a:spcPts val="0"/>
              </a:spcBef>
              <a:buNone/>
              <a:defRPr sz="4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spcBef>
                <a:spcPts val="0"/>
              </a:spcBef>
              <a:buNone/>
              <a:defRPr sz="4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spcBef>
                <a:spcPts val="0"/>
              </a:spcBef>
              <a:buNone/>
              <a:defRPr sz="4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spcBef>
                <a:spcPts val="0"/>
              </a:spcBef>
              <a:buNone/>
              <a:defRPr sz="4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spcBef>
                <a:spcPts val="0"/>
              </a:spcBef>
              <a:buNone/>
              <a:defRPr sz="4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1"/>
          <p:cNvSpPr txBox="1"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1"/>
          <p:cNvSpPr>
            <a:spLocks noGrp="1"/>
          </p:cNvSpPr>
          <p:nvPr>
            <p:ph type="pic" idx="2"/>
          </p:nvPr>
        </p:nvSpPr>
        <p:spPr>
          <a:xfrm>
            <a:off x="2389406" y="612918"/>
            <a:ext cx="7314248" cy="411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1"/>
          <p:cNvSpPr txBox="1">
            <a:spLocks noGrp="1"/>
          </p:cNvSpPr>
          <p:nvPr>
            <p:ph type="body" idx="1"/>
          </p:nvPr>
        </p:nvSpPr>
        <p:spPr>
          <a:xfrm>
            <a:off x="2389406" y="5368584"/>
            <a:ext cx="7314248" cy="8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" name="Google Shape;72;p101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1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1"/>
          <p:cNvSpPr txBox="1">
            <a:spLocks noGrp="1"/>
          </p:cNvSpPr>
          <p:nvPr>
            <p:ph type="sldNum" idx="12"/>
          </p:nvPr>
        </p:nvSpPr>
        <p:spPr>
          <a:xfrm>
            <a:off x="8736463" y="252048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2"/>
          <p:cNvSpPr txBox="1"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2"/>
          <p:cNvSpPr txBox="1">
            <a:spLocks noGrp="1"/>
          </p:cNvSpPr>
          <p:nvPr>
            <p:ph type="body" idx="1"/>
          </p:nvPr>
        </p:nvSpPr>
        <p:spPr>
          <a:xfrm rot="5400000">
            <a:off x="3831701" y="-1621609"/>
            <a:ext cx="4527011" cy="1097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2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2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2"/>
          <p:cNvSpPr txBox="1">
            <a:spLocks noGrp="1"/>
          </p:cNvSpPr>
          <p:nvPr>
            <p:ph type="sldNum" idx="12"/>
          </p:nvPr>
        </p:nvSpPr>
        <p:spPr>
          <a:xfrm>
            <a:off x="8736463" y="252048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1"/>
          <p:cNvSpPr txBox="1"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1"/>
          <p:cNvSpPr txBox="1"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0165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9900" algn="l" rtl="0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–"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1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1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1"/>
          <p:cNvSpPr txBox="1">
            <a:spLocks noGrp="1"/>
          </p:cNvSpPr>
          <p:nvPr>
            <p:ph type="sldNum" idx="12"/>
          </p:nvPr>
        </p:nvSpPr>
        <p:spPr>
          <a:xfrm>
            <a:off x="8736463" y="252048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rgbClr val="888888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531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301907" y="312548"/>
            <a:ext cx="7802105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6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系統模擬期末報告</a:t>
            </a:r>
            <a:endParaRPr sz="66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379368" y="1311993"/>
            <a:ext cx="9144000" cy="44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</a:pPr>
            <a:r>
              <a:rPr lang="zh-TW" altLang="en-US" sz="4300" b="1" u="none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布料染劑工廠生產模擬</a:t>
            </a:r>
            <a:endParaRPr sz="4300" b="1" u="none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379368" y="2090986"/>
            <a:ext cx="6415541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學號/學生:</a:t>
            </a:r>
            <a:endParaRPr sz="24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M11021019</a:t>
            </a:r>
            <a:r>
              <a:rPr lang="zh-TW" sz="24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4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林嘉葦</a:t>
            </a:r>
            <a:endParaRPr lang="en-US" altLang="zh-TW" sz="24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Microsoft JhengHei"/>
                <a:ea typeface="Microsoft JhengHei"/>
                <a:sym typeface="Microsoft JhengHei"/>
              </a:rPr>
              <a:t>M11021023 </a:t>
            </a:r>
            <a:r>
              <a:rPr lang="zh-TW" altLang="en-US" sz="2400" b="1" dirty="0">
                <a:solidFill>
                  <a:schemeClr val="lt1"/>
                </a:solidFill>
                <a:latin typeface="Microsoft JhengHei"/>
                <a:ea typeface="Microsoft JhengHei"/>
                <a:sym typeface="Microsoft JhengHei"/>
              </a:rPr>
              <a:t>張云甄</a:t>
            </a:r>
            <a:endParaRPr lang="en-US" altLang="zh-TW" sz="2400" b="1" dirty="0">
              <a:solidFill>
                <a:schemeClr val="lt1"/>
              </a:solidFill>
              <a:latin typeface="Microsoft JhengHei"/>
              <a:ea typeface="Microsoft JhengHei"/>
              <a:sym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M11021028</a:t>
            </a:r>
            <a:r>
              <a:rPr kumimoji="0" lang="zh-TW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 劉軒瑋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M11021045 </a:t>
            </a:r>
            <a:r>
              <a:rPr kumimoji="0" lang="zh-TW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包家豪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M11021052 </a:t>
            </a:r>
            <a:r>
              <a:rPr kumimoji="0" lang="zh-TW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邱守燦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M11021059 </a:t>
            </a:r>
            <a:r>
              <a:rPr lang="zh-TW" altLang="en-US" sz="24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李鴻庭</a:t>
            </a:r>
            <a:endParaRPr kumimoji="0" lang="zh-TW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8"/>
          <p:cNvGrpSpPr/>
          <p:nvPr/>
        </p:nvGrpSpPr>
        <p:grpSpPr>
          <a:xfrm>
            <a:off x="1567064" y="145220"/>
            <a:ext cx="9056283" cy="1190952"/>
            <a:chOff x="2537408" y="148270"/>
            <a:chExt cx="8349442" cy="1190952"/>
          </a:xfrm>
        </p:grpSpPr>
        <p:grpSp>
          <p:nvGrpSpPr>
            <p:cNvPr id="420" name="Google Shape;420;p18"/>
            <p:cNvGrpSpPr/>
            <p:nvPr/>
          </p:nvGrpSpPr>
          <p:grpSpPr>
            <a:xfrm>
              <a:off x="2537408" y="148270"/>
              <a:ext cx="6661695" cy="1190952"/>
              <a:chOff x="2842248" y="185434"/>
              <a:chExt cx="7900461" cy="1190952"/>
            </a:xfrm>
          </p:grpSpPr>
          <p:grpSp>
            <p:nvGrpSpPr>
              <p:cNvPr id="421" name="Google Shape;421;p18"/>
              <p:cNvGrpSpPr/>
              <p:nvPr/>
            </p:nvGrpSpPr>
            <p:grpSpPr>
              <a:xfrm>
                <a:off x="2842248" y="185435"/>
                <a:ext cx="4541623" cy="1190951"/>
                <a:chOff x="2203359" y="30631"/>
                <a:chExt cx="4541623" cy="1190951"/>
              </a:xfrm>
            </p:grpSpPr>
            <p:sp>
              <p:nvSpPr>
                <p:cNvPr id="424" name="Google Shape;424;p18"/>
                <p:cNvSpPr/>
                <p:nvPr/>
              </p:nvSpPr>
              <p:spPr>
                <a:xfrm>
                  <a:off x="2203359" y="30631"/>
                  <a:ext cx="2338264" cy="1160317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8"/>
                <p:cNvSpPr txBox="1"/>
                <p:nvPr/>
              </p:nvSpPr>
              <p:spPr>
                <a:xfrm>
                  <a:off x="2783518" y="30631"/>
                  <a:ext cx="1535185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32000" rIns="32000" bIns="32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研究動機</a:t>
                  </a:r>
                  <a:endParaRPr dirty="0"/>
                </a:p>
              </p:txBody>
            </p:sp>
            <p:sp>
              <p:nvSpPr>
                <p:cNvPr id="426" name="Google Shape;426;p18"/>
                <p:cNvSpPr/>
                <p:nvPr/>
              </p:nvSpPr>
              <p:spPr>
                <a:xfrm>
                  <a:off x="4406718" y="30631"/>
                  <a:ext cx="2338264" cy="1190951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8"/>
                <p:cNvSpPr txBox="1"/>
                <p:nvPr/>
              </p:nvSpPr>
              <p:spPr>
                <a:xfrm>
                  <a:off x="5017510" y="45946"/>
                  <a:ext cx="1504553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4000" tIns="28000" rIns="28000" bIns="28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研究目的</a:t>
                  </a:r>
                  <a:endParaRPr sz="1600" dirty="0"/>
                </a:p>
              </p:txBody>
            </p:sp>
          </p:grpSp>
          <p:grpSp>
            <p:nvGrpSpPr>
              <p:cNvPr id="428" name="Google Shape;428;p18"/>
              <p:cNvGrpSpPr/>
              <p:nvPr/>
            </p:nvGrpSpPr>
            <p:grpSpPr>
              <a:xfrm>
                <a:off x="7267289" y="185434"/>
                <a:ext cx="3475420" cy="1190950"/>
                <a:chOff x="7267289" y="185434"/>
                <a:chExt cx="3475420" cy="119095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7267289" y="185434"/>
                  <a:ext cx="3475420" cy="1190950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/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模擬與實驗過程</a:t>
                  </a:r>
                  <a:endParaRPr sz="1600" dirty="0"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9083626" y="524598"/>
                  <a:ext cx="21908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1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</p:grpSp>
        <p:sp>
          <p:nvSpPr>
            <p:cNvPr id="431" name="Google Shape;431;p18"/>
            <p:cNvSpPr/>
            <p:nvPr/>
          </p:nvSpPr>
          <p:spPr>
            <a:xfrm>
              <a:off x="9027941" y="148270"/>
              <a:ext cx="1858909" cy="119095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dirty="0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AB41C2B-798F-45C7-BEB1-EDF36BA46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29" y="1792292"/>
            <a:ext cx="7398096" cy="490676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6578A4A-5AAA-4875-97F2-467C172482BF}"/>
              </a:ext>
            </a:extLst>
          </p:cNvPr>
          <p:cNvSpPr txBox="1"/>
          <p:nvPr/>
        </p:nvSpPr>
        <p:spPr>
          <a:xfrm>
            <a:off x="68581" y="2601329"/>
            <a:ext cx="4577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工廠有四條不同的生產線，產品包括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保險粉、檸檬酸、拋光水、油墨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製程為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搬運產品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出貨</a:t>
            </a:r>
          </a:p>
        </p:txBody>
      </p:sp>
    </p:spTree>
    <p:extLst>
      <p:ext uri="{BB962C8B-B14F-4D97-AF65-F5344CB8AC3E}">
        <p14:creationId xmlns:p14="http://schemas.microsoft.com/office/powerpoint/2010/main" val="152287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8"/>
          <p:cNvGrpSpPr/>
          <p:nvPr/>
        </p:nvGrpSpPr>
        <p:grpSpPr>
          <a:xfrm>
            <a:off x="1567064" y="145220"/>
            <a:ext cx="9056283" cy="1190952"/>
            <a:chOff x="2537408" y="148270"/>
            <a:chExt cx="8349442" cy="1190952"/>
          </a:xfrm>
        </p:grpSpPr>
        <p:grpSp>
          <p:nvGrpSpPr>
            <p:cNvPr id="420" name="Google Shape;420;p18"/>
            <p:cNvGrpSpPr/>
            <p:nvPr/>
          </p:nvGrpSpPr>
          <p:grpSpPr>
            <a:xfrm>
              <a:off x="2537408" y="148270"/>
              <a:ext cx="6661695" cy="1190952"/>
              <a:chOff x="2842248" y="185434"/>
              <a:chExt cx="7900461" cy="1190952"/>
            </a:xfrm>
          </p:grpSpPr>
          <p:grpSp>
            <p:nvGrpSpPr>
              <p:cNvPr id="421" name="Google Shape;421;p18"/>
              <p:cNvGrpSpPr/>
              <p:nvPr/>
            </p:nvGrpSpPr>
            <p:grpSpPr>
              <a:xfrm>
                <a:off x="2842248" y="185435"/>
                <a:ext cx="4541623" cy="1190951"/>
                <a:chOff x="2203359" y="30631"/>
                <a:chExt cx="4541623" cy="1190951"/>
              </a:xfrm>
            </p:grpSpPr>
            <p:sp>
              <p:nvSpPr>
                <p:cNvPr id="424" name="Google Shape;424;p18"/>
                <p:cNvSpPr/>
                <p:nvPr/>
              </p:nvSpPr>
              <p:spPr>
                <a:xfrm>
                  <a:off x="2203359" y="30631"/>
                  <a:ext cx="2338264" cy="1160317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8"/>
                <p:cNvSpPr txBox="1"/>
                <p:nvPr/>
              </p:nvSpPr>
              <p:spPr>
                <a:xfrm>
                  <a:off x="2783518" y="30631"/>
                  <a:ext cx="1535185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32000" rIns="32000" bIns="32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研究動機</a:t>
                  </a:r>
                  <a:endParaRPr dirty="0"/>
                </a:p>
              </p:txBody>
            </p:sp>
            <p:sp>
              <p:nvSpPr>
                <p:cNvPr id="426" name="Google Shape;426;p18"/>
                <p:cNvSpPr/>
                <p:nvPr/>
              </p:nvSpPr>
              <p:spPr>
                <a:xfrm>
                  <a:off x="4406718" y="30631"/>
                  <a:ext cx="2338264" cy="1190951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8"/>
                <p:cNvSpPr txBox="1"/>
                <p:nvPr/>
              </p:nvSpPr>
              <p:spPr>
                <a:xfrm>
                  <a:off x="5017510" y="45946"/>
                  <a:ext cx="1504553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4000" tIns="28000" rIns="28000" bIns="28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研究目的</a:t>
                  </a:r>
                  <a:endParaRPr sz="1600" dirty="0"/>
                </a:p>
              </p:txBody>
            </p:sp>
          </p:grpSp>
          <p:grpSp>
            <p:nvGrpSpPr>
              <p:cNvPr id="428" name="Google Shape;428;p18"/>
              <p:cNvGrpSpPr/>
              <p:nvPr/>
            </p:nvGrpSpPr>
            <p:grpSpPr>
              <a:xfrm>
                <a:off x="7267289" y="185434"/>
                <a:ext cx="3475420" cy="1190950"/>
                <a:chOff x="7267289" y="185434"/>
                <a:chExt cx="3475420" cy="119095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7267289" y="185434"/>
                  <a:ext cx="3475420" cy="1190950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/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模擬與實驗過程</a:t>
                  </a:r>
                  <a:endParaRPr sz="1600" dirty="0"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9083626" y="524598"/>
                  <a:ext cx="21908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1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</p:grpSp>
        <p:sp>
          <p:nvSpPr>
            <p:cNvPr id="431" name="Google Shape;431;p18"/>
            <p:cNvSpPr/>
            <p:nvPr/>
          </p:nvSpPr>
          <p:spPr>
            <a:xfrm>
              <a:off x="9027941" y="148270"/>
              <a:ext cx="1858909" cy="119095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dirty="0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511CE98-62BF-446F-8A60-23E6C8D3F846}"/>
              </a:ext>
            </a:extLst>
          </p:cNvPr>
          <p:cNvSpPr txBox="1"/>
          <p:nvPr/>
        </p:nvSpPr>
        <p:spPr>
          <a:xfrm>
            <a:off x="219456" y="1405081"/>
            <a:ext cx="11612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物料搬運時間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Delay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Transfer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486299C-7AAA-4E1D-825D-2FF9593D3F84}"/>
              </a:ext>
            </a:extLst>
          </p:cNvPr>
          <p:cNvGrpSpPr/>
          <p:nvPr/>
        </p:nvGrpSpPr>
        <p:grpSpPr>
          <a:xfrm>
            <a:off x="4459416" y="2301891"/>
            <a:ext cx="7730997" cy="4570397"/>
            <a:chOff x="4459416" y="2289191"/>
            <a:chExt cx="6915150" cy="3836085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AF4F3180-A9AC-4516-8D21-6F1549D86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9416" y="2301891"/>
              <a:ext cx="3441700" cy="180340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1BAA693-B465-4392-B62E-55F91C393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6516" y="2289191"/>
              <a:ext cx="3448050" cy="18161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6F0A865-E8C3-47DA-B34E-9897BF9D9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9416" y="4328226"/>
              <a:ext cx="3467100" cy="179705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F7C9703-A299-4711-BBE7-D70A5F00C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6516" y="4299153"/>
              <a:ext cx="3448050" cy="1809750"/>
            </a:xfrm>
            <a:prstGeom prst="rect">
              <a:avLst/>
            </a:prstGeom>
          </p:spPr>
        </p:pic>
      </p:grp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7A3E5C69-DD22-4B1F-9AA0-C151CEEF9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6613"/>
              </p:ext>
            </p:extLst>
          </p:nvPr>
        </p:nvGraphicFramePr>
        <p:xfrm>
          <a:off x="146304" y="3050470"/>
          <a:ext cx="4211564" cy="283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782">
                  <a:extLst>
                    <a:ext uri="{9D8B030D-6E8A-4147-A177-3AD203B41FA5}">
                      <a16:colId xmlns:a16="http://schemas.microsoft.com/office/drawing/2014/main" val="596639113"/>
                    </a:ext>
                  </a:extLst>
                </a:gridCol>
                <a:gridCol w="2105782">
                  <a:extLst>
                    <a:ext uri="{9D8B030D-6E8A-4147-A177-3AD203B41FA5}">
                      <a16:colId xmlns:a16="http://schemas.microsoft.com/office/drawing/2014/main" val="2538440616"/>
                    </a:ext>
                  </a:extLst>
                </a:gridCol>
              </a:tblGrid>
              <a:tr h="5660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搬運時間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小時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916222"/>
                  </a:ext>
                </a:extLst>
              </a:tr>
              <a:tr h="5660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保險粉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0.24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62126"/>
                  </a:ext>
                </a:extLst>
              </a:tr>
              <a:tr h="5660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檸檬酸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0.32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633740"/>
                  </a:ext>
                </a:extLst>
              </a:tr>
              <a:tr h="5660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拋光水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0.336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11016"/>
                  </a:ext>
                </a:extLst>
              </a:tr>
              <a:tr h="5660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油墨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0.32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353927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A60E50E1-93F1-4574-9BD9-1C47A2D06CEF}"/>
              </a:ext>
            </a:extLst>
          </p:cNvPr>
          <p:cNvSpPr/>
          <p:nvPr/>
        </p:nvSpPr>
        <p:spPr>
          <a:xfrm>
            <a:off x="4526281" y="3364992"/>
            <a:ext cx="2267712" cy="210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8BB18C5-2BB0-4A66-A44B-83A961CF50F4}"/>
              </a:ext>
            </a:extLst>
          </p:cNvPr>
          <p:cNvSpPr/>
          <p:nvPr/>
        </p:nvSpPr>
        <p:spPr>
          <a:xfrm>
            <a:off x="8408715" y="3324638"/>
            <a:ext cx="2214632" cy="199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54FFCE-5F7D-49B2-BB63-C364B73FB621}"/>
              </a:ext>
            </a:extLst>
          </p:cNvPr>
          <p:cNvSpPr/>
          <p:nvPr/>
        </p:nvSpPr>
        <p:spPr>
          <a:xfrm>
            <a:off x="8437111" y="5727404"/>
            <a:ext cx="2214632" cy="174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F0951E6-6017-4B80-A070-F7C850C99897}"/>
              </a:ext>
            </a:extLst>
          </p:cNvPr>
          <p:cNvSpPr/>
          <p:nvPr/>
        </p:nvSpPr>
        <p:spPr>
          <a:xfrm>
            <a:off x="4526281" y="5752449"/>
            <a:ext cx="2214632" cy="199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21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8"/>
          <p:cNvGrpSpPr/>
          <p:nvPr/>
        </p:nvGrpSpPr>
        <p:grpSpPr>
          <a:xfrm>
            <a:off x="1567064" y="145220"/>
            <a:ext cx="9056283" cy="1190952"/>
            <a:chOff x="2537408" y="148270"/>
            <a:chExt cx="8349442" cy="1190952"/>
          </a:xfrm>
        </p:grpSpPr>
        <p:grpSp>
          <p:nvGrpSpPr>
            <p:cNvPr id="420" name="Google Shape;420;p18"/>
            <p:cNvGrpSpPr/>
            <p:nvPr/>
          </p:nvGrpSpPr>
          <p:grpSpPr>
            <a:xfrm>
              <a:off x="2537408" y="148270"/>
              <a:ext cx="6661695" cy="1190952"/>
              <a:chOff x="2842248" y="185434"/>
              <a:chExt cx="7900461" cy="1190952"/>
            </a:xfrm>
          </p:grpSpPr>
          <p:grpSp>
            <p:nvGrpSpPr>
              <p:cNvPr id="421" name="Google Shape;421;p18"/>
              <p:cNvGrpSpPr/>
              <p:nvPr/>
            </p:nvGrpSpPr>
            <p:grpSpPr>
              <a:xfrm>
                <a:off x="2842248" y="185435"/>
                <a:ext cx="4541623" cy="1190951"/>
                <a:chOff x="2203359" y="30631"/>
                <a:chExt cx="4541623" cy="1190951"/>
              </a:xfrm>
            </p:grpSpPr>
            <p:sp>
              <p:nvSpPr>
                <p:cNvPr id="424" name="Google Shape;424;p18"/>
                <p:cNvSpPr/>
                <p:nvPr/>
              </p:nvSpPr>
              <p:spPr>
                <a:xfrm>
                  <a:off x="2203359" y="30631"/>
                  <a:ext cx="2338264" cy="1160317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8"/>
                <p:cNvSpPr txBox="1"/>
                <p:nvPr/>
              </p:nvSpPr>
              <p:spPr>
                <a:xfrm>
                  <a:off x="2783518" y="30631"/>
                  <a:ext cx="1535185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32000" rIns="32000" bIns="32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研究動機</a:t>
                  </a:r>
                  <a:endParaRPr dirty="0"/>
                </a:p>
              </p:txBody>
            </p:sp>
            <p:sp>
              <p:nvSpPr>
                <p:cNvPr id="426" name="Google Shape;426;p18"/>
                <p:cNvSpPr/>
                <p:nvPr/>
              </p:nvSpPr>
              <p:spPr>
                <a:xfrm>
                  <a:off x="4406718" y="30631"/>
                  <a:ext cx="2338264" cy="1190951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8"/>
                <p:cNvSpPr txBox="1"/>
                <p:nvPr/>
              </p:nvSpPr>
              <p:spPr>
                <a:xfrm>
                  <a:off x="5017510" y="45946"/>
                  <a:ext cx="1504553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4000" tIns="28000" rIns="28000" bIns="28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研究目的</a:t>
                  </a:r>
                  <a:endParaRPr sz="1600" dirty="0"/>
                </a:p>
              </p:txBody>
            </p:sp>
          </p:grpSp>
          <p:grpSp>
            <p:nvGrpSpPr>
              <p:cNvPr id="428" name="Google Shape;428;p18"/>
              <p:cNvGrpSpPr/>
              <p:nvPr/>
            </p:nvGrpSpPr>
            <p:grpSpPr>
              <a:xfrm>
                <a:off x="7267289" y="185434"/>
                <a:ext cx="3475420" cy="1190950"/>
                <a:chOff x="7267289" y="185434"/>
                <a:chExt cx="3475420" cy="119095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7267289" y="185434"/>
                  <a:ext cx="3475420" cy="1190950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/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模擬與實驗過程</a:t>
                  </a:r>
                  <a:endParaRPr sz="1600" dirty="0"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9083626" y="524598"/>
                  <a:ext cx="21908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1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</p:grpSp>
        <p:sp>
          <p:nvSpPr>
            <p:cNvPr id="431" name="Google Shape;431;p18"/>
            <p:cNvSpPr/>
            <p:nvPr/>
          </p:nvSpPr>
          <p:spPr>
            <a:xfrm>
              <a:off x="9027941" y="148270"/>
              <a:ext cx="1858909" cy="119095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dirty="0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511CE98-62BF-446F-8A60-23E6C8D3F846}"/>
              </a:ext>
            </a:extLst>
          </p:cNvPr>
          <p:cNvSpPr txBox="1"/>
          <p:nvPr/>
        </p:nvSpPr>
        <p:spPr>
          <a:xfrm>
            <a:off x="288746" y="1506704"/>
            <a:ext cx="11612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產品加工時間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呈現常態分配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8B4EA840-5151-45E3-9AD9-EAC0E0E851EF}"/>
              </a:ext>
            </a:extLst>
          </p:cNvPr>
          <p:cNvGrpSpPr/>
          <p:nvPr/>
        </p:nvGrpSpPr>
        <p:grpSpPr>
          <a:xfrm>
            <a:off x="4566527" y="1351485"/>
            <a:ext cx="7527162" cy="5456084"/>
            <a:chOff x="4566527" y="1351485"/>
            <a:chExt cx="7527162" cy="5456084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3D25E820-7CE9-4FB5-B09C-2475412DEAAF}"/>
                </a:ext>
              </a:extLst>
            </p:cNvPr>
            <p:cNvGrpSpPr/>
            <p:nvPr/>
          </p:nvGrpSpPr>
          <p:grpSpPr>
            <a:xfrm>
              <a:off x="4566527" y="1351485"/>
              <a:ext cx="7527162" cy="5456084"/>
              <a:chOff x="5422482" y="1641601"/>
              <a:chExt cx="6740475" cy="5165968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8655E356-7E34-4F53-B470-1A9928ED19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1743" y="1641601"/>
                <a:ext cx="3348122" cy="2582984"/>
              </a:xfrm>
              <a:prstGeom prst="rect">
                <a:avLst/>
              </a:prstGeom>
            </p:spPr>
          </p:pic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1606BE13-50F8-4963-AE70-86D5661FF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2482" y="4224585"/>
                <a:ext cx="3366644" cy="2582984"/>
              </a:xfrm>
              <a:prstGeom prst="rect">
                <a:avLst/>
              </a:prstGeom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10A3BD7D-5EB9-4496-B5F4-8982C52C52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2720" y="1647026"/>
                <a:ext cx="3366643" cy="2579367"/>
              </a:xfrm>
              <a:prstGeom prst="rect">
                <a:avLst/>
              </a:prstGeom>
            </p:spPr>
          </p:pic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86DDD465-7AD6-4D13-85BF-4B71C73A1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92720" y="4226393"/>
                <a:ext cx="3370237" cy="2579368"/>
              </a:xfrm>
              <a:prstGeom prst="rect">
                <a:avLst/>
              </a:prstGeom>
            </p:spPr>
          </p:pic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B0B7A3D-A84E-43B1-BC1A-C30B0EF337DD}"/>
                </a:ext>
              </a:extLst>
            </p:cNvPr>
            <p:cNvSpPr/>
            <p:nvPr/>
          </p:nvSpPr>
          <p:spPr>
            <a:xfrm>
              <a:off x="5847695" y="3717994"/>
              <a:ext cx="2392325" cy="331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DB70C8D-F2E7-4F87-AA1B-29C3E50AA0B1}"/>
                </a:ext>
              </a:extLst>
            </p:cNvPr>
            <p:cNvSpPr/>
            <p:nvPr/>
          </p:nvSpPr>
          <p:spPr>
            <a:xfrm>
              <a:off x="9586579" y="3728842"/>
              <a:ext cx="2392325" cy="331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3765345-221A-4763-8120-4BAF14D44D52}"/>
                </a:ext>
              </a:extLst>
            </p:cNvPr>
            <p:cNvSpPr/>
            <p:nvPr/>
          </p:nvSpPr>
          <p:spPr>
            <a:xfrm>
              <a:off x="5815953" y="6463605"/>
              <a:ext cx="2424067" cy="331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DA9EDFE-53D1-4072-953F-CE71A9C3A679}"/>
                </a:ext>
              </a:extLst>
            </p:cNvPr>
            <p:cNvSpPr/>
            <p:nvPr/>
          </p:nvSpPr>
          <p:spPr>
            <a:xfrm>
              <a:off x="9562442" y="6453064"/>
              <a:ext cx="2440597" cy="331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36" name="表格 11">
            <a:extLst>
              <a:ext uri="{FF2B5EF4-FFF2-40B4-BE49-F238E27FC236}">
                <a16:creationId xmlns:a16="http://schemas.microsoft.com/office/drawing/2014/main" id="{5B545ECB-001D-46B4-AE09-C2993591C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26478"/>
              </p:ext>
            </p:extLst>
          </p:nvPr>
        </p:nvGraphicFramePr>
        <p:xfrm>
          <a:off x="146304" y="3050470"/>
          <a:ext cx="4211564" cy="283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782">
                  <a:extLst>
                    <a:ext uri="{9D8B030D-6E8A-4147-A177-3AD203B41FA5}">
                      <a16:colId xmlns:a16="http://schemas.microsoft.com/office/drawing/2014/main" val="596639113"/>
                    </a:ext>
                  </a:extLst>
                </a:gridCol>
                <a:gridCol w="2105782">
                  <a:extLst>
                    <a:ext uri="{9D8B030D-6E8A-4147-A177-3AD203B41FA5}">
                      <a16:colId xmlns:a16="http://schemas.microsoft.com/office/drawing/2014/main" val="2538440616"/>
                    </a:ext>
                  </a:extLst>
                </a:gridCol>
              </a:tblGrid>
              <a:tr h="5660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產品加工時間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噸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916222"/>
                  </a:ext>
                </a:extLst>
              </a:tr>
              <a:tr h="5660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保險粉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(10,0.5)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62126"/>
                  </a:ext>
                </a:extLst>
              </a:tr>
              <a:tr h="5660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檸檬酸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(6,0.33)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633740"/>
                  </a:ext>
                </a:extLst>
              </a:tr>
              <a:tr h="5660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拋光水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(4.2,0.3)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11016"/>
                  </a:ext>
                </a:extLst>
              </a:tr>
              <a:tr h="5660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油墨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(4.5,2)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35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46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8"/>
          <p:cNvGrpSpPr/>
          <p:nvPr/>
        </p:nvGrpSpPr>
        <p:grpSpPr>
          <a:xfrm>
            <a:off x="1567064" y="145220"/>
            <a:ext cx="9056283" cy="1190952"/>
            <a:chOff x="2537408" y="148270"/>
            <a:chExt cx="8349442" cy="1190952"/>
          </a:xfrm>
        </p:grpSpPr>
        <p:grpSp>
          <p:nvGrpSpPr>
            <p:cNvPr id="420" name="Google Shape;420;p18"/>
            <p:cNvGrpSpPr/>
            <p:nvPr/>
          </p:nvGrpSpPr>
          <p:grpSpPr>
            <a:xfrm>
              <a:off x="2537408" y="148270"/>
              <a:ext cx="6661695" cy="1190952"/>
              <a:chOff x="2842248" y="185434"/>
              <a:chExt cx="7900461" cy="1190952"/>
            </a:xfrm>
          </p:grpSpPr>
          <p:grpSp>
            <p:nvGrpSpPr>
              <p:cNvPr id="421" name="Google Shape;421;p18"/>
              <p:cNvGrpSpPr/>
              <p:nvPr/>
            </p:nvGrpSpPr>
            <p:grpSpPr>
              <a:xfrm>
                <a:off x="2842248" y="185435"/>
                <a:ext cx="4541623" cy="1190951"/>
                <a:chOff x="2203359" y="30631"/>
                <a:chExt cx="4541623" cy="1190951"/>
              </a:xfrm>
            </p:grpSpPr>
            <p:sp>
              <p:nvSpPr>
                <p:cNvPr id="424" name="Google Shape;424;p18"/>
                <p:cNvSpPr/>
                <p:nvPr/>
              </p:nvSpPr>
              <p:spPr>
                <a:xfrm>
                  <a:off x="2203359" y="30631"/>
                  <a:ext cx="2338264" cy="1160317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8"/>
                <p:cNvSpPr txBox="1"/>
                <p:nvPr/>
              </p:nvSpPr>
              <p:spPr>
                <a:xfrm>
                  <a:off x="2783518" y="30631"/>
                  <a:ext cx="1535185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32000" rIns="32000" bIns="32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研究動機</a:t>
                  </a:r>
                  <a:endParaRPr dirty="0"/>
                </a:p>
              </p:txBody>
            </p:sp>
            <p:sp>
              <p:nvSpPr>
                <p:cNvPr id="426" name="Google Shape;426;p18"/>
                <p:cNvSpPr/>
                <p:nvPr/>
              </p:nvSpPr>
              <p:spPr>
                <a:xfrm>
                  <a:off x="4406718" y="30631"/>
                  <a:ext cx="2338264" cy="1190951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8"/>
                <p:cNvSpPr txBox="1"/>
                <p:nvPr/>
              </p:nvSpPr>
              <p:spPr>
                <a:xfrm>
                  <a:off x="5017510" y="45946"/>
                  <a:ext cx="1504553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4000" tIns="28000" rIns="28000" bIns="28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研究目的</a:t>
                  </a:r>
                  <a:endParaRPr sz="1600" dirty="0"/>
                </a:p>
              </p:txBody>
            </p:sp>
          </p:grpSp>
          <p:grpSp>
            <p:nvGrpSpPr>
              <p:cNvPr id="428" name="Google Shape;428;p18"/>
              <p:cNvGrpSpPr/>
              <p:nvPr/>
            </p:nvGrpSpPr>
            <p:grpSpPr>
              <a:xfrm>
                <a:off x="7267289" y="185434"/>
                <a:ext cx="3475420" cy="1190950"/>
                <a:chOff x="7267289" y="185434"/>
                <a:chExt cx="3475420" cy="119095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7267289" y="185434"/>
                  <a:ext cx="3475420" cy="1190950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/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模擬與實驗過程</a:t>
                  </a:r>
                  <a:endParaRPr sz="1600" dirty="0"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9083626" y="524598"/>
                  <a:ext cx="21908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1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</p:grpSp>
        <p:sp>
          <p:nvSpPr>
            <p:cNvPr id="431" name="Google Shape;431;p18"/>
            <p:cNvSpPr/>
            <p:nvPr/>
          </p:nvSpPr>
          <p:spPr>
            <a:xfrm>
              <a:off x="9027941" y="148270"/>
              <a:ext cx="1858909" cy="119095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06AF83E-BABD-4A2F-B16F-9CA21223C7D2}"/>
              </a:ext>
            </a:extLst>
          </p:cNvPr>
          <p:cNvGrpSpPr/>
          <p:nvPr/>
        </p:nvGrpSpPr>
        <p:grpSpPr>
          <a:xfrm>
            <a:off x="4688958" y="1529034"/>
            <a:ext cx="7501455" cy="5330553"/>
            <a:chOff x="3899930" y="1498404"/>
            <a:chExt cx="6951197" cy="48768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9E1DEAD-A811-40AD-9BAB-9DB70E879E8D}"/>
                </a:ext>
              </a:extLst>
            </p:cNvPr>
            <p:cNvGrpSpPr/>
            <p:nvPr/>
          </p:nvGrpSpPr>
          <p:grpSpPr>
            <a:xfrm>
              <a:off x="3899930" y="1498404"/>
              <a:ext cx="6951197" cy="4876800"/>
              <a:chOff x="3501730" y="1513342"/>
              <a:chExt cx="6951197" cy="4876800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370CF775-8276-40AB-9A8E-6E19851E2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2227" y="3945392"/>
                <a:ext cx="3435350" cy="2444750"/>
              </a:xfrm>
              <a:prstGeom prst="rect">
                <a:avLst/>
              </a:prstGeom>
            </p:spPr>
          </p:pic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7E427B75-C47E-41BD-AB6E-BF496085C6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6130" y="1513342"/>
                <a:ext cx="3448050" cy="2432050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4CC5B713-1FD4-42E4-A4BD-AD308000A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1730" y="1519692"/>
                <a:ext cx="3454400" cy="2425700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217D726E-6478-46D5-8C98-EE29012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17577" y="3951742"/>
                <a:ext cx="3435350" cy="2438400"/>
              </a:xfrm>
              <a:prstGeom prst="rect">
                <a:avLst/>
              </a:prstGeom>
            </p:spPr>
          </p:pic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D8FBBD3-C5C2-4219-8BFB-56409292D33B}"/>
                </a:ext>
              </a:extLst>
            </p:cNvPr>
            <p:cNvSpPr/>
            <p:nvPr/>
          </p:nvSpPr>
          <p:spPr>
            <a:xfrm>
              <a:off x="3980427" y="2989690"/>
              <a:ext cx="1092505" cy="1669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34B110B-3E76-4215-879E-A20771115699}"/>
                </a:ext>
              </a:extLst>
            </p:cNvPr>
            <p:cNvSpPr/>
            <p:nvPr/>
          </p:nvSpPr>
          <p:spPr>
            <a:xfrm>
              <a:off x="4069727" y="5422292"/>
              <a:ext cx="1057749" cy="1669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E78010D-A275-47DB-9AF1-8CB766688455}"/>
                </a:ext>
              </a:extLst>
            </p:cNvPr>
            <p:cNvSpPr/>
            <p:nvPr/>
          </p:nvSpPr>
          <p:spPr>
            <a:xfrm>
              <a:off x="7438305" y="2989690"/>
              <a:ext cx="1089028" cy="1611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E4145A-7F4E-4469-8E49-F8CD5D810E35}"/>
                </a:ext>
              </a:extLst>
            </p:cNvPr>
            <p:cNvSpPr/>
            <p:nvPr/>
          </p:nvSpPr>
          <p:spPr>
            <a:xfrm>
              <a:off x="7470321" y="5422292"/>
              <a:ext cx="1092505" cy="1669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E41E321-1A7A-4F89-B1B0-59B54319E476}"/>
                </a:ext>
              </a:extLst>
            </p:cNvPr>
            <p:cNvSpPr/>
            <p:nvPr/>
          </p:nvSpPr>
          <p:spPr>
            <a:xfrm>
              <a:off x="4069726" y="4946499"/>
              <a:ext cx="1076113" cy="177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8A74122-D9A2-4B07-A5DD-6DEA846BA1F5}"/>
                </a:ext>
              </a:extLst>
            </p:cNvPr>
            <p:cNvSpPr/>
            <p:nvPr/>
          </p:nvSpPr>
          <p:spPr>
            <a:xfrm>
              <a:off x="3988622" y="2536629"/>
              <a:ext cx="1076113" cy="177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3433484-08C5-4348-BBA0-3EAEA7C9FF6F}"/>
                </a:ext>
              </a:extLst>
            </p:cNvPr>
            <p:cNvSpPr/>
            <p:nvPr/>
          </p:nvSpPr>
          <p:spPr>
            <a:xfrm>
              <a:off x="7423014" y="2529671"/>
              <a:ext cx="1076113" cy="177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F4183F6-AD78-4102-A419-16D1257FD7A1}"/>
                </a:ext>
              </a:extLst>
            </p:cNvPr>
            <p:cNvSpPr/>
            <p:nvPr/>
          </p:nvSpPr>
          <p:spPr>
            <a:xfrm>
              <a:off x="7470321" y="4946499"/>
              <a:ext cx="1076113" cy="177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09739E9-5246-45A8-83A4-A497AF2D8BB1}"/>
              </a:ext>
            </a:extLst>
          </p:cNvPr>
          <p:cNvSpPr txBox="1"/>
          <p:nvPr/>
        </p:nvSpPr>
        <p:spPr>
          <a:xfrm>
            <a:off x="1142924" y="2796395"/>
            <a:ext cx="4577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隨機投入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噸的物料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755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8"/>
          <p:cNvGrpSpPr/>
          <p:nvPr/>
        </p:nvGrpSpPr>
        <p:grpSpPr>
          <a:xfrm>
            <a:off x="1567064" y="145220"/>
            <a:ext cx="9056283" cy="1190952"/>
            <a:chOff x="2537408" y="148270"/>
            <a:chExt cx="8349442" cy="1190952"/>
          </a:xfrm>
        </p:grpSpPr>
        <p:grpSp>
          <p:nvGrpSpPr>
            <p:cNvPr id="420" name="Google Shape;420;p18"/>
            <p:cNvGrpSpPr/>
            <p:nvPr/>
          </p:nvGrpSpPr>
          <p:grpSpPr>
            <a:xfrm>
              <a:off x="2537408" y="148270"/>
              <a:ext cx="6661695" cy="1190952"/>
              <a:chOff x="2842248" y="185434"/>
              <a:chExt cx="7900461" cy="1190952"/>
            </a:xfrm>
          </p:grpSpPr>
          <p:grpSp>
            <p:nvGrpSpPr>
              <p:cNvPr id="421" name="Google Shape;421;p18"/>
              <p:cNvGrpSpPr/>
              <p:nvPr/>
            </p:nvGrpSpPr>
            <p:grpSpPr>
              <a:xfrm>
                <a:off x="2842248" y="185435"/>
                <a:ext cx="4541623" cy="1190951"/>
                <a:chOff x="2203359" y="30631"/>
                <a:chExt cx="4541623" cy="1190951"/>
              </a:xfrm>
            </p:grpSpPr>
            <p:sp>
              <p:nvSpPr>
                <p:cNvPr id="424" name="Google Shape;424;p18"/>
                <p:cNvSpPr/>
                <p:nvPr/>
              </p:nvSpPr>
              <p:spPr>
                <a:xfrm>
                  <a:off x="2203359" y="30631"/>
                  <a:ext cx="2338264" cy="1160317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8"/>
                <p:cNvSpPr txBox="1"/>
                <p:nvPr/>
              </p:nvSpPr>
              <p:spPr>
                <a:xfrm>
                  <a:off x="2783518" y="30631"/>
                  <a:ext cx="1535185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32000" rIns="32000" bIns="32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研究動機</a:t>
                  </a:r>
                  <a:endParaRPr dirty="0"/>
                </a:p>
              </p:txBody>
            </p:sp>
            <p:sp>
              <p:nvSpPr>
                <p:cNvPr id="426" name="Google Shape;426;p18"/>
                <p:cNvSpPr/>
                <p:nvPr/>
              </p:nvSpPr>
              <p:spPr>
                <a:xfrm>
                  <a:off x="4406718" y="30631"/>
                  <a:ext cx="2338264" cy="1190951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8"/>
                <p:cNvSpPr txBox="1"/>
                <p:nvPr/>
              </p:nvSpPr>
              <p:spPr>
                <a:xfrm>
                  <a:off x="5017510" y="45946"/>
                  <a:ext cx="1504553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4000" tIns="28000" rIns="28000" bIns="28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研究目的</a:t>
                  </a:r>
                  <a:endParaRPr sz="1600" dirty="0"/>
                </a:p>
              </p:txBody>
            </p:sp>
          </p:grpSp>
          <p:grpSp>
            <p:nvGrpSpPr>
              <p:cNvPr id="428" name="Google Shape;428;p18"/>
              <p:cNvGrpSpPr/>
              <p:nvPr/>
            </p:nvGrpSpPr>
            <p:grpSpPr>
              <a:xfrm>
                <a:off x="7267289" y="185434"/>
                <a:ext cx="3475420" cy="1190950"/>
                <a:chOff x="7267289" y="185434"/>
                <a:chExt cx="3475420" cy="119095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7267289" y="185434"/>
                  <a:ext cx="3475420" cy="1190950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/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模擬與實驗過程</a:t>
                  </a:r>
                  <a:endParaRPr sz="1600" dirty="0"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9083626" y="524598"/>
                  <a:ext cx="21908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1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</p:grpSp>
        <p:sp>
          <p:nvSpPr>
            <p:cNvPr id="431" name="Google Shape;431;p18"/>
            <p:cNvSpPr/>
            <p:nvPr/>
          </p:nvSpPr>
          <p:spPr>
            <a:xfrm>
              <a:off x="9027941" y="148270"/>
              <a:ext cx="1858909" cy="119095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139804D-9581-4007-899E-DF3990641E9F}"/>
              </a:ext>
            </a:extLst>
          </p:cNvPr>
          <p:cNvGrpSpPr/>
          <p:nvPr/>
        </p:nvGrpSpPr>
        <p:grpSpPr>
          <a:xfrm>
            <a:off x="4904859" y="1504754"/>
            <a:ext cx="7285554" cy="5354834"/>
            <a:chOff x="3979827" y="1504754"/>
            <a:chExt cx="6862455" cy="4870450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3F7AA60C-3D92-4DB3-9F4A-E322CFBA4F31}"/>
                </a:ext>
              </a:extLst>
            </p:cNvPr>
            <p:cNvGrpSpPr/>
            <p:nvPr/>
          </p:nvGrpSpPr>
          <p:grpSpPr>
            <a:xfrm>
              <a:off x="3979827" y="1504754"/>
              <a:ext cx="6862455" cy="4870450"/>
              <a:chOff x="3369668" y="1828602"/>
              <a:chExt cx="6862455" cy="4870450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B856D98-41D9-4A2D-ADF4-D096E9046D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9473" y="1828602"/>
                <a:ext cx="3422650" cy="2451100"/>
              </a:xfrm>
              <a:prstGeom prst="rect">
                <a:avLst/>
              </a:prstGeom>
            </p:spPr>
          </p:pic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FB7D0F0E-1B2C-47D3-AEB8-E1B998B1C6FC}"/>
                  </a:ext>
                </a:extLst>
              </p:cNvPr>
              <p:cNvGrpSpPr/>
              <p:nvPr/>
            </p:nvGrpSpPr>
            <p:grpSpPr>
              <a:xfrm>
                <a:off x="3369668" y="1828602"/>
                <a:ext cx="6862455" cy="4870450"/>
                <a:chOff x="3770338" y="1850268"/>
                <a:chExt cx="6862455" cy="4870450"/>
              </a:xfrm>
            </p:grpSpPr>
            <p:pic>
              <p:nvPicPr>
                <p:cNvPr id="3" name="圖片 2">
                  <a:extLst>
                    <a:ext uri="{FF2B5EF4-FFF2-40B4-BE49-F238E27FC236}">
                      <a16:creationId xmlns:a16="http://schemas.microsoft.com/office/drawing/2014/main" id="{289F3499-8952-41C6-AB17-62D780BE75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16493" y="4288668"/>
                  <a:ext cx="3416300" cy="2425700"/>
                </a:xfrm>
                <a:prstGeom prst="rect">
                  <a:avLst/>
                </a:prstGeom>
              </p:spPr>
            </p:pic>
            <p:pic>
              <p:nvPicPr>
                <p:cNvPr id="7" name="圖片 6">
                  <a:extLst>
                    <a:ext uri="{FF2B5EF4-FFF2-40B4-BE49-F238E27FC236}">
                      <a16:creationId xmlns:a16="http://schemas.microsoft.com/office/drawing/2014/main" id="{CA8864BE-3BAF-416F-8D06-10F5E163D3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86213" y="1850268"/>
                  <a:ext cx="3429000" cy="2438400"/>
                </a:xfrm>
                <a:prstGeom prst="rect">
                  <a:avLst/>
                </a:prstGeom>
              </p:spPr>
            </p:pic>
            <p:pic>
              <p:nvPicPr>
                <p:cNvPr id="9" name="圖片 8">
                  <a:extLst>
                    <a:ext uri="{FF2B5EF4-FFF2-40B4-BE49-F238E27FC236}">
                      <a16:creationId xmlns:a16="http://schemas.microsoft.com/office/drawing/2014/main" id="{BC6119B5-069F-4A80-B308-4BB05AA271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70338" y="4288668"/>
                  <a:ext cx="3460750" cy="2432050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F179828-2B4F-4AF4-9684-4954CF4D0451}"/>
                </a:ext>
              </a:extLst>
            </p:cNvPr>
            <p:cNvSpPr/>
            <p:nvPr/>
          </p:nvSpPr>
          <p:spPr>
            <a:xfrm>
              <a:off x="4076700" y="2990850"/>
              <a:ext cx="1052476" cy="177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9AECB52-0FEE-4657-8F58-7F1DBAFC7E88}"/>
                </a:ext>
              </a:extLst>
            </p:cNvPr>
            <p:cNvSpPr/>
            <p:nvPr/>
          </p:nvSpPr>
          <p:spPr>
            <a:xfrm>
              <a:off x="7475713" y="2990850"/>
              <a:ext cx="1076113" cy="177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D7106E9-4935-4886-886B-2DFE59D5A77E}"/>
                </a:ext>
              </a:extLst>
            </p:cNvPr>
            <p:cNvSpPr/>
            <p:nvPr/>
          </p:nvSpPr>
          <p:spPr>
            <a:xfrm>
              <a:off x="4088735" y="5429250"/>
              <a:ext cx="1076113" cy="177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A5AB1BF-76B3-4036-BC31-C99AC1D52F08}"/>
                </a:ext>
              </a:extLst>
            </p:cNvPr>
            <p:cNvSpPr/>
            <p:nvPr/>
          </p:nvSpPr>
          <p:spPr>
            <a:xfrm>
              <a:off x="7478011" y="5429250"/>
              <a:ext cx="1076113" cy="177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D8BB88D-F89A-49DA-9E63-E0980EEEA1F1}"/>
                </a:ext>
              </a:extLst>
            </p:cNvPr>
            <p:cNvSpPr/>
            <p:nvPr/>
          </p:nvSpPr>
          <p:spPr>
            <a:xfrm>
              <a:off x="7475713" y="4953098"/>
              <a:ext cx="1076113" cy="177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C747353-F54A-40BD-B596-E6D36A1F21EC}"/>
                </a:ext>
              </a:extLst>
            </p:cNvPr>
            <p:cNvSpPr/>
            <p:nvPr/>
          </p:nvSpPr>
          <p:spPr>
            <a:xfrm>
              <a:off x="7474836" y="2514698"/>
              <a:ext cx="1076113" cy="177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FF8980C-8F54-42DA-8544-BD8DBD8ECF46}"/>
                </a:ext>
              </a:extLst>
            </p:cNvPr>
            <p:cNvSpPr/>
            <p:nvPr/>
          </p:nvSpPr>
          <p:spPr>
            <a:xfrm>
              <a:off x="4076700" y="4978204"/>
              <a:ext cx="1076113" cy="177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B658856-5CA6-4A7D-9C5B-B53910C17D64}"/>
                </a:ext>
              </a:extLst>
            </p:cNvPr>
            <p:cNvSpPr/>
            <p:nvPr/>
          </p:nvSpPr>
          <p:spPr>
            <a:xfrm>
              <a:off x="4087822" y="2514698"/>
              <a:ext cx="1076113" cy="177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B9CF57A-1135-4FCF-9733-A6AC726A4637}"/>
              </a:ext>
            </a:extLst>
          </p:cNvPr>
          <p:cNvSpPr txBox="1"/>
          <p:nvPr/>
        </p:nvSpPr>
        <p:spPr>
          <a:xfrm>
            <a:off x="1416685" y="2673926"/>
            <a:ext cx="4577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隨機投入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噸的物料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029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8"/>
          <p:cNvGrpSpPr/>
          <p:nvPr/>
        </p:nvGrpSpPr>
        <p:grpSpPr>
          <a:xfrm>
            <a:off x="1567064" y="145220"/>
            <a:ext cx="9056283" cy="1190952"/>
            <a:chOff x="2537408" y="148270"/>
            <a:chExt cx="8349442" cy="1190952"/>
          </a:xfrm>
        </p:grpSpPr>
        <p:grpSp>
          <p:nvGrpSpPr>
            <p:cNvPr id="420" name="Google Shape;420;p18"/>
            <p:cNvGrpSpPr/>
            <p:nvPr/>
          </p:nvGrpSpPr>
          <p:grpSpPr>
            <a:xfrm>
              <a:off x="2537408" y="148270"/>
              <a:ext cx="6661695" cy="1190952"/>
              <a:chOff x="2842248" y="185434"/>
              <a:chExt cx="7900461" cy="1190952"/>
            </a:xfrm>
          </p:grpSpPr>
          <p:grpSp>
            <p:nvGrpSpPr>
              <p:cNvPr id="421" name="Google Shape;421;p18"/>
              <p:cNvGrpSpPr/>
              <p:nvPr/>
            </p:nvGrpSpPr>
            <p:grpSpPr>
              <a:xfrm>
                <a:off x="2842248" y="185435"/>
                <a:ext cx="4541623" cy="1190951"/>
                <a:chOff x="2203359" y="30631"/>
                <a:chExt cx="4541623" cy="1190951"/>
              </a:xfrm>
            </p:grpSpPr>
            <p:sp>
              <p:nvSpPr>
                <p:cNvPr id="424" name="Google Shape;424;p18"/>
                <p:cNvSpPr/>
                <p:nvPr/>
              </p:nvSpPr>
              <p:spPr>
                <a:xfrm>
                  <a:off x="2203359" y="30631"/>
                  <a:ext cx="2338264" cy="1160317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8"/>
                <p:cNvSpPr txBox="1"/>
                <p:nvPr/>
              </p:nvSpPr>
              <p:spPr>
                <a:xfrm>
                  <a:off x="2783518" y="30631"/>
                  <a:ext cx="1535185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32000" rIns="32000" bIns="32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研究動機</a:t>
                  </a:r>
                  <a:endParaRPr dirty="0"/>
                </a:p>
              </p:txBody>
            </p:sp>
            <p:sp>
              <p:nvSpPr>
                <p:cNvPr id="426" name="Google Shape;426;p18"/>
                <p:cNvSpPr/>
                <p:nvPr/>
              </p:nvSpPr>
              <p:spPr>
                <a:xfrm>
                  <a:off x="4406718" y="30631"/>
                  <a:ext cx="2338264" cy="1190951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8"/>
                <p:cNvSpPr txBox="1"/>
                <p:nvPr/>
              </p:nvSpPr>
              <p:spPr>
                <a:xfrm>
                  <a:off x="5017510" y="45946"/>
                  <a:ext cx="1504553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4000" tIns="28000" rIns="28000" bIns="28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研究目的</a:t>
                  </a:r>
                  <a:endParaRPr sz="1600" dirty="0"/>
                </a:p>
              </p:txBody>
            </p:sp>
          </p:grpSp>
          <p:grpSp>
            <p:nvGrpSpPr>
              <p:cNvPr id="428" name="Google Shape;428;p18"/>
              <p:cNvGrpSpPr/>
              <p:nvPr/>
            </p:nvGrpSpPr>
            <p:grpSpPr>
              <a:xfrm>
                <a:off x="7267289" y="185434"/>
                <a:ext cx="3475420" cy="1190950"/>
                <a:chOff x="7267289" y="185434"/>
                <a:chExt cx="3475420" cy="119095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7267289" y="185434"/>
                  <a:ext cx="3475420" cy="1190950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/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模擬與實驗過程</a:t>
                  </a:r>
                  <a:endParaRPr sz="1600" dirty="0"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9083626" y="524598"/>
                  <a:ext cx="21908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1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</p:grpSp>
        <p:sp>
          <p:nvSpPr>
            <p:cNvPr id="431" name="Google Shape;431;p18"/>
            <p:cNvSpPr/>
            <p:nvPr/>
          </p:nvSpPr>
          <p:spPr>
            <a:xfrm>
              <a:off x="9027941" y="148270"/>
              <a:ext cx="1858909" cy="119095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dirty="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9E7BCBC-4C82-4EFB-9F84-B9AE24ADDCE3}"/>
              </a:ext>
            </a:extLst>
          </p:cNvPr>
          <p:cNvGrpSpPr/>
          <p:nvPr/>
        </p:nvGrpSpPr>
        <p:grpSpPr>
          <a:xfrm>
            <a:off x="4948923" y="1504753"/>
            <a:ext cx="7241490" cy="5354835"/>
            <a:chOff x="4140849" y="1504754"/>
            <a:chExt cx="6887219" cy="487045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1D24F1D2-AC1C-4687-8998-FBADC7AAC020}"/>
                </a:ext>
              </a:extLst>
            </p:cNvPr>
            <p:cNvGrpSpPr/>
            <p:nvPr/>
          </p:nvGrpSpPr>
          <p:grpSpPr>
            <a:xfrm>
              <a:off x="4140849" y="1504754"/>
              <a:ext cx="6887219" cy="4870450"/>
              <a:chOff x="2550539" y="1665834"/>
              <a:chExt cx="6887219" cy="4870450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80DF2570-CDE2-4691-AA64-C78B6BEA44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6058" y="4085184"/>
                <a:ext cx="3441700" cy="2451100"/>
              </a:xfrm>
              <a:prstGeom prst="rect">
                <a:avLst/>
              </a:prstGeom>
            </p:spPr>
          </p:pic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39CDBF00-F614-489F-82D8-01027D945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3189" y="1675334"/>
                <a:ext cx="3429000" cy="2419350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CB6191C0-ABFD-4617-AAA2-D7AADFCD8F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0539" y="1665834"/>
                <a:ext cx="3422650" cy="2419350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6DAE6B9-86F3-4B14-BDE8-F926669BC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79758" y="4085184"/>
                <a:ext cx="3435350" cy="2419350"/>
              </a:xfrm>
              <a:prstGeom prst="rect">
                <a:avLst/>
              </a:prstGeom>
            </p:spPr>
          </p:pic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8D90E9-4639-4EE9-82F3-D476A627D4A9}"/>
                </a:ext>
              </a:extLst>
            </p:cNvPr>
            <p:cNvSpPr/>
            <p:nvPr/>
          </p:nvSpPr>
          <p:spPr>
            <a:xfrm>
              <a:off x="4216401" y="2527300"/>
              <a:ext cx="1066800" cy="165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CA7185B-E415-438C-BF4C-B854B622A6E9}"/>
                </a:ext>
              </a:extLst>
            </p:cNvPr>
            <p:cNvSpPr/>
            <p:nvPr/>
          </p:nvSpPr>
          <p:spPr>
            <a:xfrm>
              <a:off x="4216401" y="2990850"/>
              <a:ext cx="1066800" cy="165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3F46E77-633C-4C7C-BACB-37A419F5FF0A}"/>
                </a:ext>
              </a:extLst>
            </p:cNvPr>
            <p:cNvSpPr/>
            <p:nvPr/>
          </p:nvSpPr>
          <p:spPr>
            <a:xfrm>
              <a:off x="7639051" y="2527300"/>
              <a:ext cx="1066800" cy="165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A9818E2-6088-4429-8834-3DC87DC0770A}"/>
                </a:ext>
              </a:extLst>
            </p:cNvPr>
            <p:cNvSpPr/>
            <p:nvPr/>
          </p:nvSpPr>
          <p:spPr>
            <a:xfrm>
              <a:off x="7605418" y="2990850"/>
              <a:ext cx="1122092" cy="165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261D919-6FFB-412E-AC18-0EF74FA7540C}"/>
                </a:ext>
              </a:extLst>
            </p:cNvPr>
            <p:cNvSpPr/>
            <p:nvPr/>
          </p:nvSpPr>
          <p:spPr>
            <a:xfrm>
              <a:off x="4216401" y="4960533"/>
              <a:ext cx="1057133" cy="1512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8A29E1D-EA71-4656-BD71-0D7F258B49A8}"/>
                </a:ext>
              </a:extLst>
            </p:cNvPr>
            <p:cNvSpPr/>
            <p:nvPr/>
          </p:nvSpPr>
          <p:spPr>
            <a:xfrm>
              <a:off x="4216401" y="5400699"/>
              <a:ext cx="1066800" cy="165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86BE3C7-3C14-4526-A4FD-2D1383556CFD}"/>
                </a:ext>
              </a:extLst>
            </p:cNvPr>
            <p:cNvSpPr/>
            <p:nvPr/>
          </p:nvSpPr>
          <p:spPr>
            <a:xfrm>
              <a:off x="7686189" y="4960533"/>
              <a:ext cx="1066800" cy="165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B6669E3-6514-4213-A188-C72A562E3102}"/>
                </a:ext>
              </a:extLst>
            </p:cNvPr>
            <p:cNvSpPr/>
            <p:nvPr/>
          </p:nvSpPr>
          <p:spPr>
            <a:xfrm>
              <a:off x="7660710" y="5411309"/>
              <a:ext cx="1066800" cy="2081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9BD77D0-760B-4467-9C33-04BD4A6E7A04}"/>
              </a:ext>
            </a:extLst>
          </p:cNvPr>
          <p:cNvSpPr txBox="1"/>
          <p:nvPr/>
        </p:nvSpPr>
        <p:spPr>
          <a:xfrm>
            <a:off x="1375293" y="2721714"/>
            <a:ext cx="4577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固定投入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噸的物料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986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8"/>
          <p:cNvGrpSpPr/>
          <p:nvPr/>
        </p:nvGrpSpPr>
        <p:grpSpPr>
          <a:xfrm>
            <a:off x="1567064" y="145220"/>
            <a:ext cx="9056283" cy="1190952"/>
            <a:chOff x="2537408" y="148270"/>
            <a:chExt cx="8349442" cy="1190952"/>
          </a:xfrm>
        </p:grpSpPr>
        <p:grpSp>
          <p:nvGrpSpPr>
            <p:cNvPr id="420" name="Google Shape;420;p18"/>
            <p:cNvGrpSpPr/>
            <p:nvPr/>
          </p:nvGrpSpPr>
          <p:grpSpPr>
            <a:xfrm>
              <a:off x="2537408" y="148270"/>
              <a:ext cx="6661695" cy="1190952"/>
              <a:chOff x="2842248" y="185434"/>
              <a:chExt cx="7900461" cy="1190952"/>
            </a:xfrm>
          </p:grpSpPr>
          <p:grpSp>
            <p:nvGrpSpPr>
              <p:cNvPr id="421" name="Google Shape;421;p18"/>
              <p:cNvGrpSpPr/>
              <p:nvPr/>
            </p:nvGrpSpPr>
            <p:grpSpPr>
              <a:xfrm>
                <a:off x="2842248" y="185435"/>
                <a:ext cx="4541623" cy="1190951"/>
                <a:chOff x="2203359" y="30631"/>
                <a:chExt cx="4541623" cy="1190951"/>
              </a:xfrm>
            </p:grpSpPr>
            <p:sp>
              <p:nvSpPr>
                <p:cNvPr id="424" name="Google Shape;424;p18"/>
                <p:cNvSpPr/>
                <p:nvPr/>
              </p:nvSpPr>
              <p:spPr>
                <a:xfrm>
                  <a:off x="2203359" y="30631"/>
                  <a:ext cx="2338264" cy="1160317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8"/>
                <p:cNvSpPr txBox="1"/>
                <p:nvPr/>
              </p:nvSpPr>
              <p:spPr>
                <a:xfrm>
                  <a:off x="2783518" y="30631"/>
                  <a:ext cx="1535185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32000" rIns="32000" bIns="32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研究動機</a:t>
                  </a:r>
                  <a:endParaRPr dirty="0"/>
                </a:p>
              </p:txBody>
            </p:sp>
            <p:sp>
              <p:nvSpPr>
                <p:cNvPr id="426" name="Google Shape;426;p18"/>
                <p:cNvSpPr/>
                <p:nvPr/>
              </p:nvSpPr>
              <p:spPr>
                <a:xfrm>
                  <a:off x="4406718" y="30631"/>
                  <a:ext cx="2338264" cy="1190951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8"/>
                <p:cNvSpPr txBox="1"/>
                <p:nvPr/>
              </p:nvSpPr>
              <p:spPr>
                <a:xfrm>
                  <a:off x="5017510" y="45946"/>
                  <a:ext cx="1504553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4000" tIns="28000" rIns="28000" bIns="28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研究目的</a:t>
                  </a:r>
                  <a:endParaRPr sz="1600" dirty="0"/>
                </a:p>
              </p:txBody>
            </p:sp>
          </p:grpSp>
          <p:grpSp>
            <p:nvGrpSpPr>
              <p:cNvPr id="428" name="Google Shape;428;p18"/>
              <p:cNvGrpSpPr/>
              <p:nvPr/>
            </p:nvGrpSpPr>
            <p:grpSpPr>
              <a:xfrm>
                <a:off x="7267289" y="185434"/>
                <a:ext cx="3475420" cy="1190950"/>
                <a:chOff x="7267289" y="185434"/>
                <a:chExt cx="3475420" cy="119095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7267289" y="185434"/>
                  <a:ext cx="3475420" cy="1190950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/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模擬與實驗過程</a:t>
                  </a:r>
                  <a:endParaRPr sz="1600" dirty="0"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9083626" y="524598"/>
                  <a:ext cx="21908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1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</p:grpSp>
        <p:sp>
          <p:nvSpPr>
            <p:cNvPr id="431" name="Google Shape;431;p18"/>
            <p:cNvSpPr/>
            <p:nvPr/>
          </p:nvSpPr>
          <p:spPr>
            <a:xfrm>
              <a:off x="9027941" y="148270"/>
              <a:ext cx="1858909" cy="119095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423E87C-1F5F-4662-8A6C-F85F9F1644A4}"/>
              </a:ext>
            </a:extLst>
          </p:cNvPr>
          <p:cNvGrpSpPr/>
          <p:nvPr/>
        </p:nvGrpSpPr>
        <p:grpSpPr>
          <a:xfrm>
            <a:off x="4828870" y="1522437"/>
            <a:ext cx="7361543" cy="5337151"/>
            <a:chOff x="4342017" y="1593779"/>
            <a:chExt cx="6845300" cy="4852766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03661245-36FC-4328-BB02-C2AA6133F74A}"/>
                </a:ext>
              </a:extLst>
            </p:cNvPr>
            <p:cNvGrpSpPr/>
            <p:nvPr/>
          </p:nvGrpSpPr>
          <p:grpSpPr>
            <a:xfrm>
              <a:off x="4342017" y="1593779"/>
              <a:ext cx="6845300" cy="4852766"/>
              <a:chOff x="2048479" y="1887603"/>
              <a:chExt cx="6845300" cy="4852766"/>
            </a:xfrm>
          </p:grpSpPr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B26E6CFF-E6E0-4A0E-B923-CCE2C2DB5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479" y="1901669"/>
                <a:ext cx="3409950" cy="2419350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3E3FD51-1B2D-4ABE-9D72-285DE8658545}"/>
                  </a:ext>
                </a:extLst>
              </p:cNvPr>
              <p:cNvGrpSpPr/>
              <p:nvPr/>
            </p:nvGrpSpPr>
            <p:grpSpPr>
              <a:xfrm>
                <a:off x="2048479" y="1887603"/>
                <a:ext cx="6845300" cy="4852766"/>
                <a:chOff x="1577582" y="1887603"/>
                <a:chExt cx="6845300" cy="4852766"/>
              </a:xfrm>
            </p:grpSpPr>
            <p:pic>
              <p:nvPicPr>
                <p:cNvPr id="14" name="圖片 13">
                  <a:extLst>
                    <a:ext uri="{FF2B5EF4-FFF2-40B4-BE49-F238E27FC236}">
                      <a16:creationId xmlns:a16="http://schemas.microsoft.com/office/drawing/2014/main" id="{E5BAF8F1-57B0-43D0-B4B9-FD46CC8E87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87532" y="1887603"/>
                  <a:ext cx="3435350" cy="2419350"/>
                </a:xfrm>
                <a:prstGeom prst="rect">
                  <a:avLst/>
                </a:prstGeom>
              </p:spPr>
            </p:pic>
            <p:pic>
              <p:nvPicPr>
                <p:cNvPr id="16" name="圖片 15">
                  <a:extLst>
                    <a:ext uri="{FF2B5EF4-FFF2-40B4-BE49-F238E27FC236}">
                      <a16:creationId xmlns:a16="http://schemas.microsoft.com/office/drawing/2014/main" id="{19755114-EBCA-433A-80B2-CB05D33144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77582" y="4321019"/>
                  <a:ext cx="3479800" cy="2419350"/>
                </a:xfrm>
                <a:prstGeom prst="rect">
                  <a:avLst/>
                </a:prstGeom>
              </p:spPr>
            </p:pic>
            <p:pic>
              <p:nvPicPr>
                <p:cNvPr id="20" name="圖片 19">
                  <a:extLst>
                    <a:ext uri="{FF2B5EF4-FFF2-40B4-BE49-F238E27FC236}">
                      <a16:creationId xmlns:a16="http://schemas.microsoft.com/office/drawing/2014/main" id="{62B6398A-3556-4CA8-BD70-F2367AED0B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87532" y="4292962"/>
                  <a:ext cx="3416300" cy="2432050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FB407A-8ED0-42B0-BDC2-74C35AE07A1E}"/>
                </a:ext>
              </a:extLst>
            </p:cNvPr>
            <p:cNvSpPr/>
            <p:nvPr/>
          </p:nvSpPr>
          <p:spPr>
            <a:xfrm>
              <a:off x="4409852" y="2637408"/>
              <a:ext cx="1091427" cy="1446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0DDC942-86AE-43B4-B9FB-69A1F329153D}"/>
                </a:ext>
              </a:extLst>
            </p:cNvPr>
            <p:cNvSpPr/>
            <p:nvPr/>
          </p:nvSpPr>
          <p:spPr>
            <a:xfrm>
              <a:off x="4409851" y="3115433"/>
              <a:ext cx="1091427" cy="1446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0451130-831C-4D52-8250-EACDD4D293F9}"/>
                </a:ext>
              </a:extLst>
            </p:cNvPr>
            <p:cNvSpPr/>
            <p:nvPr/>
          </p:nvSpPr>
          <p:spPr>
            <a:xfrm>
              <a:off x="7821817" y="2633755"/>
              <a:ext cx="1066774" cy="1446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35C4C68-2C9B-4009-A4C3-3DD55A013C49}"/>
                </a:ext>
              </a:extLst>
            </p:cNvPr>
            <p:cNvSpPr/>
            <p:nvPr/>
          </p:nvSpPr>
          <p:spPr>
            <a:xfrm>
              <a:off x="7844454" y="3089333"/>
              <a:ext cx="1066774" cy="1446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E98DAFD-C2FE-4157-9AB1-CB45B5E234E4}"/>
                </a:ext>
              </a:extLst>
            </p:cNvPr>
            <p:cNvSpPr/>
            <p:nvPr/>
          </p:nvSpPr>
          <p:spPr>
            <a:xfrm>
              <a:off x="4446831" y="5064313"/>
              <a:ext cx="1066774" cy="1446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566FB33-A004-4689-AED7-A1F6B4E81493}"/>
                </a:ext>
              </a:extLst>
            </p:cNvPr>
            <p:cNvSpPr/>
            <p:nvPr/>
          </p:nvSpPr>
          <p:spPr>
            <a:xfrm>
              <a:off x="4446831" y="5527384"/>
              <a:ext cx="1066774" cy="1446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9E3CE94-42AB-4663-9BB8-42F55DFF44D6}"/>
                </a:ext>
              </a:extLst>
            </p:cNvPr>
            <p:cNvSpPr/>
            <p:nvPr/>
          </p:nvSpPr>
          <p:spPr>
            <a:xfrm>
              <a:off x="7821817" y="5033269"/>
              <a:ext cx="1066774" cy="1446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673946A-7273-4A81-9145-E83A1680B2CB}"/>
                </a:ext>
              </a:extLst>
            </p:cNvPr>
            <p:cNvSpPr/>
            <p:nvPr/>
          </p:nvSpPr>
          <p:spPr>
            <a:xfrm>
              <a:off x="7821817" y="5501485"/>
              <a:ext cx="1066774" cy="1446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D5A65AF-BD15-45A8-B193-C762C875DDA0}"/>
              </a:ext>
            </a:extLst>
          </p:cNvPr>
          <p:cNvSpPr txBox="1"/>
          <p:nvPr/>
        </p:nvSpPr>
        <p:spPr>
          <a:xfrm>
            <a:off x="1402683" y="2742837"/>
            <a:ext cx="4577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固定投入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噸的物料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34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1C9D99A-B979-49C4-8558-68952A870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11404"/>
              </p:ext>
            </p:extLst>
          </p:nvPr>
        </p:nvGraphicFramePr>
        <p:xfrm>
          <a:off x="1283650" y="2418666"/>
          <a:ext cx="9700180" cy="3323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036">
                  <a:extLst>
                    <a:ext uri="{9D8B030D-6E8A-4147-A177-3AD203B41FA5}">
                      <a16:colId xmlns:a16="http://schemas.microsoft.com/office/drawing/2014/main" val="1882024295"/>
                    </a:ext>
                  </a:extLst>
                </a:gridCol>
                <a:gridCol w="1940036">
                  <a:extLst>
                    <a:ext uri="{9D8B030D-6E8A-4147-A177-3AD203B41FA5}">
                      <a16:colId xmlns:a16="http://schemas.microsoft.com/office/drawing/2014/main" val="619273139"/>
                    </a:ext>
                  </a:extLst>
                </a:gridCol>
                <a:gridCol w="1940036">
                  <a:extLst>
                    <a:ext uri="{9D8B030D-6E8A-4147-A177-3AD203B41FA5}">
                      <a16:colId xmlns:a16="http://schemas.microsoft.com/office/drawing/2014/main" val="3153069600"/>
                    </a:ext>
                  </a:extLst>
                </a:gridCol>
                <a:gridCol w="1940036">
                  <a:extLst>
                    <a:ext uri="{9D8B030D-6E8A-4147-A177-3AD203B41FA5}">
                      <a16:colId xmlns:a16="http://schemas.microsoft.com/office/drawing/2014/main" val="4052486430"/>
                    </a:ext>
                  </a:extLst>
                </a:gridCol>
                <a:gridCol w="1940036">
                  <a:extLst>
                    <a:ext uri="{9D8B030D-6E8A-4147-A177-3AD203B41FA5}">
                      <a16:colId xmlns:a16="http://schemas.microsoft.com/office/drawing/2014/main" val="1276902372"/>
                    </a:ext>
                  </a:extLst>
                </a:gridCol>
              </a:tblGrid>
              <a:tr h="615791"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保險粉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檸檬酸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拋光水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油墨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391946"/>
                  </a:ext>
                </a:extLst>
              </a:tr>
              <a:tr h="6157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搬運時間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0.24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0.32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0.336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0.32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991412"/>
                  </a:ext>
                </a:extLst>
              </a:tr>
              <a:tr h="8604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產品加工時間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常態分配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(10,0.5)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(4.2,0.3)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(6,0.33)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(4.5,2)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301340"/>
                  </a:ext>
                </a:extLst>
              </a:tr>
              <a:tr h="6157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熱機時間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786012"/>
                  </a:ext>
                </a:extLst>
              </a:tr>
              <a:tr h="6157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每日運作時間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41499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F62C01-9C8A-4DED-AEC8-CB061EF2B6B6}"/>
              </a:ext>
            </a:extLst>
          </p:cNvPr>
          <p:cNvSpPr txBox="1"/>
          <p:nvPr/>
        </p:nvSpPr>
        <p:spPr>
          <a:xfrm>
            <a:off x="10162695" y="6030581"/>
            <a:ext cx="1642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</a:t>
            </a:r>
          </a:p>
        </p:txBody>
      </p:sp>
      <p:grpSp>
        <p:nvGrpSpPr>
          <p:cNvPr id="7" name="Google Shape;419;p18">
            <a:extLst>
              <a:ext uri="{FF2B5EF4-FFF2-40B4-BE49-F238E27FC236}">
                <a16:creationId xmlns:a16="http://schemas.microsoft.com/office/drawing/2014/main" id="{8FC0A6ED-F213-4CFC-B19D-90E08D627E37}"/>
              </a:ext>
            </a:extLst>
          </p:cNvPr>
          <p:cNvGrpSpPr/>
          <p:nvPr/>
        </p:nvGrpSpPr>
        <p:grpSpPr>
          <a:xfrm>
            <a:off x="1567064" y="145220"/>
            <a:ext cx="9056283" cy="1190952"/>
            <a:chOff x="2537408" y="148270"/>
            <a:chExt cx="8349442" cy="1190952"/>
          </a:xfrm>
        </p:grpSpPr>
        <p:grpSp>
          <p:nvGrpSpPr>
            <p:cNvPr id="8" name="Google Shape;420;p18">
              <a:extLst>
                <a:ext uri="{FF2B5EF4-FFF2-40B4-BE49-F238E27FC236}">
                  <a16:creationId xmlns:a16="http://schemas.microsoft.com/office/drawing/2014/main" id="{B07232C2-867C-488A-B02B-A9CDF8600FD7}"/>
                </a:ext>
              </a:extLst>
            </p:cNvPr>
            <p:cNvGrpSpPr/>
            <p:nvPr/>
          </p:nvGrpSpPr>
          <p:grpSpPr>
            <a:xfrm>
              <a:off x="2537408" y="148270"/>
              <a:ext cx="6661695" cy="1190952"/>
              <a:chOff x="2842248" y="185434"/>
              <a:chExt cx="7900461" cy="1190952"/>
            </a:xfrm>
          </p:grpSpPr>
          <p:grpSp>
            <p:nvGrpSpPr>
              <p:cNvPr id="10" name="Google Shape;421;p18">
                <a:extLst>
                  <a:ext uri="{FF2B5EF4-FFF2-40B4-BE49-F238E27FC236}">
                    <a16:creationId xmlns:a16="http://schemas.microsoft.com/office/drawing/2014/main" id="{768C3638-F094-4E5C-93FB-DDA0909DA2BC}"/>
                  </a:ext>
                </a:extLst>
              </p:cNvPr>
              <p:cNvGrpSpPr/>
              <p:nvPr/>
            </p:nvGrpSpPr>
            <p:grpSpPr>
              <a:xfrm>
                <a:off x="2842248" y="185435"/>
                <a:ext cx="4541623" cy="1190951"/>
                <a:chOff x="2203359" y="30631"/>
                <a:chExt cx="4541623" cy="1190951"/>
              </a:xfrm>
            </p:grpSpPr>
            <p:sp>
              <p:nvSpPr>
                <p:cNvPr id="14" name="Google Shape;424;p18">
                  <a:extLst>
                    <a:ext uri="{FF2B5EF4-FFF2-40B4-BE49-F238E27FC236}">
                      <a16:creationId xmlns:a16="http://schemas.microsoft.com/office/drawing/2014/main" id="{F5A7E7DC-9B79-484B-9AE9-60B86D326DA5}"/>
                    </a:ext>
                  </a:extLst>
                </p:cNvPr>
                <p:cNvSpPr/>
                <p:nvPr/>
              </p:nvSpPr>
              <p:spPr>
                <a:xfrm>
                  <a:off x="2203359" y="30631"/>
                  <a:ext cx="2338264" cy="1160317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425;p18">
                  <a:extLst>
                    <a:ext uri="{FF2B5EF4-FFF2-40B4-BE49-F238E27FC236}">
                      <a16:creationId xmlns:a16="http://schemas.microsoft.com/office/drawing/2014/main" id="{D71BE03E-F5B7-4CE4-93CA-2EA744A8E0D8}"/>
                    </a:ext>
                  </a:extLst>
                </p:cNvPr>
                <p:cNvSpPr txBox="1"/>
                <p:nvPr/>
              </p:nvSpPr>
              <p:spPr>
                <a:xfrm>
                  <a:off x="2783518" y="30631"/>
                  <a:ext cx="1535185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32000" rIns="32000" bIns="32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研究動機</a:t>
                  </a:r>
                  <a:endParaRPr dirty="0"/>
                </a:p>
              </p:txBody>
            </p:sp>
            <p:sp>
              <p:nvSpPr>
                <p:cNvPr id="16" name="Google Shape;426;p18">
                  <a:extLst>
                    <a:ext uri="{FF2B5EF4-FFF2-40B4-BE49-F238E27FC236}">
                      <a16:creationId xmlns:a16="http://schemas.microsoft.com/office/drawing/2014/main" id="{47CA251E-D8F1-41FA-9866-29919F9BC4B0}"/>
                    </a:ext>
                  </a:extLst>
                </p:cNvPr>
                <p:cNvSpPr/>
                <p:nvPr/>
              </p:nvSpPr>
              <p:spPr>
                <a:xfrm>
                  <a:off x="4406718" y="30631"/>
                  <a:ext cx="2338264" cy="1190951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427;p18">
                  <a:extLst>
                    <a:ext uri="{FF2B5EF4-FFF2-40B4-BE49-F238E27FC236}">
                      <a16:creationId xmlns:a16="http://schemas.microsoft.com/office/drawing/2014/main" id="{84741745-62E8-48AA-B8D4-9A64EEEF93C7}"/>
                    </a:ext>
                  </a:extLst>
                </p:cNvPr>
                <p:cNvSpPr txBox="1"/>
                <p:nvPr/>
              </p:nvSpPr>
              <p:spPr>
                <a:xfrm>
                  <a:off x="5017510" y="45946"/>
                  <a:ext cx="1504553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4000" tIns="28000" rIns="28000" bIns="28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研究目的</a:t>
                  </a:r>
                  <a:endParaRPr sz="1600" dirty="0"/>
                </a:p>
              </p:txBody>
            </p:sp>
          </p:grpSp>
          <p:grpSp>
            <p:nvGrpSpPr>
              <p:cNvPr id="11" name="Google Shape;428;p18">
                <a:extLst>
                  <a:ext uri="{FF2B5EF4-FFF2-40B4-BE49-F238E27FC236}">
                    <a16:creationId xmlns:a16="http://schemas.microsoft.com/office/drawing/2014/main" id="{CBD8A0AE-96A2-423A-A1F4-D74E7026BD0C}"/>
                  </a:ext>
                </a:extLst>
              </p:cNvPr>
              <p:cNvGrpSpPr/>
              <p:nvPr/>
            </p:nvGrpSpPr>
            <p:grpSpPr>
              <a:xfrm>
                <a:off x="7267289" y="185434"/>
                <a:ext cx="3475420" cy="1190950"/>
                <a:chOff x="7267289" y="185434"/>
                <a:chExt cx="3475420" cy="1190950"/>
              </a:xfrm>
            </p:grpSpPr>
            <p:sp>
              <p:nvSpPr>
                <p:cNvPr id="12" name="Google Shape;429;p18">
                  <a:extLst>
                    <a:ext uri="{FF2B5EF4-FFF2-40B4-BE49-F238E27FC236}">
                      <a16:creationId xmlns:a16="http://schemas.microsoft.com/office/drawing/2014/main" id="{E028A6AD-18D2-4B77-8FCE-25C480E35190}"/>
                    </a:ext>
                  </a:extLst>
                </p:cNvPr>
                <p:cNvSpPr/>
                <p:nvPr/>
              </p:nvSpPr>
              <p:spPr>
                <a:xfrm>
                  <a:off x="7267289" y="185434"/>
                  <a:ext cx="3475420" cy="1190950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/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模擬與實驗過程</a:t>
                  </a:r>
                  <a:endParaRPr sz="1600" dirty="0"/>
                </a:p>
              </p:txBody>
            </p:sp>
            <p:sp>
              <p:nvSpPr>
                <p:cNvPr id="13" name="Google Shape;430;p18">
                  <a:extLst>
                    <a:ext uri="{FF2B5EF4-FFF2-40B4-BE49-F238E27FC236}">
                      <a16:creationId xmlns:a16="http://schemas.microsoft.com/office/drawing/2014/main" id="{4F6125FE-D5B7-430C-BC3C-3A3342DEA616}"/>
                    </a:ext>
                  </a:extLst>
                </p:cNvPr>
                <p:cNvSpPr/>
                <p:nvPr/>
              </p:nvSpPr>
              <p:spPr>
                <a:xfrm>
                  <a:off x="9083626" y="524598"/>
                  <a:ext cx="21908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1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</p:grpSp>
        <p:sp>
          <p:nvSpPr>
            <p:cNvPr id="9" name="Google Shape;431;p18">
              <a:extLst>
                <a:ext uri="{FF2B5EF4-FFF2-40B4-BE49-F238E27FC236}">
                  <a16:creationId xmlns:a16="http://schemas.microsoft.com/office/drawing/2014/main" id="{57DFAAE6-09AA-453E-B379-16B5CF3EEDEF}"/>
                </a:ext>
              </a:extLst>
            </p:cNvPr>
            <p:cNvSpPr/>
            <p:nvPr/>
          </p:nvSpPr>
          <p:spPr>
            <a:xfrm>
              <a:off x="9027941" y="148270"/>
              <a:ext cx="1858909" cy="119095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81FC547-4A67-4E39-8864-3B1E594ECA0A}"/>
              </a:ext>
            </a:extLst>
          </p:cNvPr>
          <p:cNvSpPr txBox="1"/>
          <p:nvPr/>
        </p:nvSpPr>
        <p:spPr>
          <a:xfrm>
            <a:off x="577494" y="1655560"/>
            <a:ext cx="1037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模擬條件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共計模擬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個月的產出</a:t>
            </a:r>
          </a:p>
        </p:txBody>
      </p:sp>
    </p:spTree>
    <p:extLst>
      <p:ext uri="{BB962C8B-B14F-4D97-AF65-F5344CB8AC3E}">
        <p14:creationId xmlns:p14="http://schemas.microsoft.com/office/powerpoint/2010/main" val="299170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8"/>
          <p:cNvGrpSpPr/>
          <p:nvPr/>
        </p:nvGrpSpPr>
        <p:grpSpPr>
          <a:xfrm>
            <a:off x="1567064" y="145220"/>
            <a:ext cx="9056283" cy="1190952"/>
            <a:chOff x="2537408" y="148270"/>
            <a:chExt cx="8349442" cy="1190952"/>
          </a:xfrm>
        </p:grpSpPr>
        <p:grpSp>
          <p:nvGrpSpPr>
            <p:cNvPr id="420" name="Google Shape;420;p18"/>
            <p:cNvGrpSpPr/>
            <p:nvPr/>
          </p:nvGrpSpPr>
          <p:grpSpPr>
            <a:xfrm>
              <a:off x="2537408" y="148270"/>
              <a:ext cx="6661695" cy="1190952"/>
              <a:chOff x="2842248" y="185434"/>
              <a:chExt cx="7900461" cy="1190952"/>
            </a:xfrm>
          </p:grpSpPr>
          <p:grpSp>
            <p:nvGrpSpPr>
              <p:cNvPr id="421" name="Google Shape;421;p18"/>
              <p:cNvGrpSpPr/>
              <p:nvPr/>
            </p:nvGrpSpPr>
            <p:grpSpPr>
              <a:xfrm>
                <a:off x="2842248" y="185435"/>
                <a:ext cx="4541623" cy="1190951"/>
                <a:chOff x="2203359" y="30631"/>
                <a:chExt cx="4541623" cy="1190951"/>
              </a:xfrm>
            </p:grpSpPr>
            <p:sp>
              <p:nvSpPr>
                <p:cNvPr id="424" name="Google Shape;424;p18"/>
                <p:cNvSpPr/>
                <p:nvPr/>
              </p:nvSpPr>
              <p:spPr>
                <a:xfrm>
                  <a:off x="2203359" y="30631"/>
                  <a:ext cx="2338264" cy="1160317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8"/>
                <p:cNvSpPr txBox="1"/>
                <p:nvPr/>
              </p:nvSpPr>
              <p:spPr>
                <a:xfrm>
                  <a:off x="2783518" y="30631"/>
                  <a:ext cx="1535185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32000" rIns="32000" bIns="32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研究動機</a:t>
                  </a:r>
                  <a:endParaRPr dirty="0"/>
                </a:p>
              </p:txBody>
            </p:sp>
            <p:sp>
              <p:nvSpPr>
                <p:cNvPr id="426" name="Google Shape;426;p18"/>
                <p:cNvSpPr/>
                <p:nvPr/>
              </p:nvSpPr>
              <p:spPr>
                <a:xfrm>
                  <a:off x="4406718" y="30631"/>
                  <a:ext cx="2338264" cy="1190951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8"/>
                <p:cNvSpPr txBox="1"/>
                <p:nvPr/>
              </p:nvSpPr>
              <p:spPr>
                <a:xfrm>
                  <a:off x="5017510" y="45946"/>
                  <a:ext cx="1504553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4000" tIns="28000" rIns="28000" bIns="28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研究目的</a:t>
                  </a:r>
                  <a:endParaRPr sz="1600" dirty="0"/>
                </a:p>
              </p:txBody>
            </p:sp>
          </p:grpSp>
          <p:grpSp>
            <p:nvGrpSpPr>
              <p:cNvPr id="428" name="Google Shape;428;p18"/>
              <p:cNvGrpSpPr/>
              <p:nvPr/>
            </p:nvGrpSpPr>
            <p:grpSpPr>
              <a:xfrm>
                <a:off x="7267289" y="185434"/>
                <a:ext cx="3475420" cy="1190950"/>
                <a:chOff x="7267289" y="185434"/>
                <a:chExt cx="3475420" cy="119095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7267289" y="185434"/>
                  <a:ext cx="3475420" cy="1190950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/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模擬與實驗過程</a:t>
                  </a:r>
                  <a:endParaRPr sz="1600" dirty="0"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9083626" y="524598"/>
                  <a:ext cx="21908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1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</p:grpSp>
        <p:sp>
          <p:nvSpPr>
            <p:cNvPr id="431" name="Google Shape;431;p18"/>
            <p:cNvSpPr/>
            <p:nvPr/>
          </p:nvSpPr>
          <p:spPr>
            <a:xfrm>
              <a:off x="9027941" y="148270"/>
              <a:ext cx="1858909" cy="119095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dirty="0"/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311F8F8-A9E2-4052-8642-7F176FCBCAC2}"/>
              </a:ext>
            </a:extLst>
          </p:cNvPr>
          <p:cNvSpPr txBox="1"/>
          <p:nvPr/>
        </p:nvSpPr>
        <p:spPr>
          <a:xfrm>
            <a:off x="577494" y="1655560"/>
            <a:ext cx="11612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Setup: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根據模擬條件設定，執行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次模擬、熱機時間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小時、模擬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個月的產出、運作時數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E61CCB-262C-48C3-94EB-0A956C454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56" y="2855889"/>
            <a:ext cx="11018263" cy="37432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03E87F-3288-41AB-A43C-CDCD0BBFD878}"/>
              </a:ext>
            </a:extLst>
          </p:cNvPr>
          <p:cNvSpPr/>
          <p:nvPr/>
        </p:nvSpPr>
        <p:spPr>
          <a:xfrm>
            <a:off x="3072809" y="3302203"/>
            <a:ext cx="2296633" cy="25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7235879-8CEA-45E7-9647-8FF39927972F}"/>
              </a:ext>
            </a:extLst>
          </p:cNvPr>
          <p:cNvSpPr/>
          <p:nvPr/>
        </p:nvSpPr>
        <p:spPr>
          <a:xfrm>
            <a:off x="3072809" y="4229176"/>
            <a:ext cx="5103628" cy="342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CBA02FF-AFD2-4B98-9986-6D277D3C68E2}"/>
              </a:ext>
            </a:extLst>
          </p:cNvPr>
          <p:cNvSpPr/>
          <p:nvPr/>
        </p:nvSpPr>
        <p:spPr>
          <a:xfrm>
            <a:off x="3062333" y="4727496"/>
            <a:ext cx="5103628" cy="342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B2705D2-3D32-45C1-B343-0607CCAA1972}"/>
              </a:ext>
            </a:extLst>
          </p:cNvPr>
          <p:cNvSpPr/>
          <p:nvPr/>
        </p:nvSpPr>
        <p:spPr>
          <a:xfrm>
            <a:off x="3072809" y="5283844"/>
            <a:ext cx="2296633" cy="298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41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" name="Google Shape;92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40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40"/>
          <p:cNvSpPr txBox="1"/>
          <p:nvPr/>
        </p:nvSpPr>
        <p:spPr>
          <a:xfrm>
            <a:off x="68833" y="5548816"/>
            <a:ext cx="306863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第四章</a:t>
            </a:r>
            <a:endParaRPr sz="48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5" name="Google Shape;925;p40"/>
          <p:cNvSpPr txBox="1"/>
          <p:nvPr/>
        </p:nvSpPr>
        <p:spPr>
          <a:xfrm>
            <a:off x="2399510" y="2565282"/>
            <a:ext cx="224440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7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結論</a:t>
            </a:r>
            <a:endParaRPr sz="7200" b="1" i="0" u="none" strike="noStrike" cap="none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0413" cy="68571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2"/>
          <p:cNvGrpSpPr/>
          <p:nvPr/>
        </p:nvGrpSpPr>
        <p:grpSpPr>
          <a:xfrm>
            <a:off x="1623304" y="1225873"/>
            <a:ext cx="3899383" cy="3153992"/>
            <a:chOff x="5622266" y="2106894"/>
            <a:chExt cx="2780970" cy="2757427"/>
          </a:xfrm>
        </p:grpSpPr>
        <p:sp>
          <p:nvSpPr>
            <p:cNvPr id="105" name="Google Shape;105;p2"/>
            <p:cNvSpPr/>
            <p:nvPr/>
          </p:nvSpPr>
          <p:spPr>
            <a:xfrm>
              <a:off x="5622266" y="4333559"/>
              <a:ext cx="2780970" cy="530762"/>
            </a:xfrm>
            <a:prstGeom prst="roundRect">
              <a:avLst>
                <a:gd name="adj" fmla="val 0"/>
              </a:avLst>
            </a:prstGeom>
            <a:solidFill>
              <a:srgbClr val="59A3B0"/>
            </a:solidFill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622266" y="3579084"/>
              <a:ext cx="2780970" cy="530762"/>
            </a:xfrm>
            <a:prstGeom prst="roundRect">
              <a:avLst>
                <a:gd name="adj" fmla="val 0"/>
              </a:avLst>
            </a:prstGeom>
            <a:solidFill>
              <a:srgbClr val="59A3B0"/>
            </a:solidFill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622266" y="2826821"/>
              <a:ext cx="2780970" cy="530762"/>
            </a:xfrm>
            <a:prstGeom prst="roundRect">
              <a:avLst>
                <a:gd name="adj" fmla="val 0"/>
              </a:avLst>
            </a:prstGeom>
            <a:solidFill>
              <a:srgbClr val="59A3B0"/>
            </a:solidFill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622266" y="2106894"/>
              <a:ext cx="2780970" cy="530762"/>
            </a:xfrm>
            <a:prstGeom prst="roundRect">
              <a:avLst>
                <a:gd name="adj" fmla="val 0"/>
              </a:avLst>
            </a:prstGeom>
            <a:solidFill>
              <a:srgbClr val="59A3B0"/>
            </a:solidFill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5797795" y="2170465"/>
              <a:ext cx="2410862" cy="403618"/>
            </a:xfrm>
            <a:prstGeom prst="rect">
              <a:avLst/>
            </a:prstGeom>
            <a:solidFill>
              <a:srgbClr val="59A3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1. </a:t>
              </a:r>
              <a:r>
                <a:rPr lang="zh-TW" altLang="en-US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研究動機</a:t>
              </a:r>
              <a:endParaRPr sz="24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5797795" y="2874070"/>
              <a:ext cx="2410862" cy="403618"/>
            </a:xfrm>
            <a:prstGeom prst="rect">
              <a:avLst/>
            </a:prstGeom>
            <a:solidFill>
              <a:srgbClr val="59A3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2. </a:t>
              </a:r>
              <a:r>
                <a:rPr lang="zh-TW" altLang="en-US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研究目的</a:t>
              </a:r>
              <a:endParaRPr sz="24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5822548" y="3626333"/>
              <a:ext cx="2410862" cy="403618"/>
            </a:xfrm>
            <a:prstGeom prst="rect">
              <a:avLst/>
            </a:prstGeom>
            <a:solidFill>
              <a:srgbClr val="59A3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3. </a:t>
              </a:r>
              <a:r>
                <a:rPr lang="zh-TW" altLang="en-US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模擬與實驗過程</a:t>
              </a:r>
              <a:endParaRPr sz="24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5822548" y="4380808"/>
              <a:ext cx="2410862" cy="403618"/>
            </a:xfrm>
            <a:prstGeom prst="rect">
              <a:avLst/>
            </a:prstGeom>
            <a:solidFill>
              <a:srgbClr val="59A3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4. </a:t>
              </a:r>
              <a:r>
                <a:rPr lang="zh-TW" altLang="en-US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sz="24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13" name="Google Shape;113;p2"/>
          <p:cNvSpPr txBox="1"/>
          <p:nvPr/>
        </p:nvSpPr>
        <p:spPr>
          <a:xfrm>
            <a:off x="88985" y="5605737"/>
            <a:ext cx="306863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目錄</a:t>
            </a:r>
            <a:endParaRPr sz="48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8"/>
          <p:cNvGrpSpPr/>
          <p:nvPr/>
        </p:nvGrpSpPr>
        <p:grpSpPr>
          <a:xfrm>
            <a:off x="1567064" y="145220"/>
            <a:ext cx="9056283" cy="1190952"/>
            <a:chOff x="2537408" y="148270"/>
            <a:chExt cx="8349442" cy="1190952"/>
          </a:xfrm>
        </p:grpSpPr>
        <p:grpSp>
          <p:nvGrpSpPr>
            <p:cNvPr id="420" name="Google Shape;420;p18"/>
            <p:cNvGrpSpPr/>
            <p:nvPr/>
          </p:nvGrpSpPr>
          <p:grpSpPr>
            <a:xfrm>
              <a:off x="2537408" y="148270"/>
              <a:ext cx="6661695" cy="1190952"/>
              <a:chOff x="2842248" y="185434"/>
              <a:chExt cx="7900461" cy="1190952"/>
            </a:xfrm>
          </p:grpSpPr>
          <p:grpSp>
            <p:nvGrpSpPr>
              <p:cNvPr id="421" name="Google Shape;421;p18"/>
              <p:cNvGrpSpPr/>
              <p:nvPr/>
            </p:nvGrpSpPr>
            <p:grpSpPr>
              <a:xfrm>
                <a:off x="2842248" y="185435"/>
                <a:ext cx="4541623" cy="1190951"/>
                <a:chOff x="2203359" y="30631"/>
                <a:chExt cx="4541623" cy="1190951"/>
              </a:xfrm>
            </p:grpSpPr>
            <p:sp>
              <p:nvSpPr>
                <p:cNvPr id="424" name="Google Shape;424;p18"/>
                <p:cNvSpPr/>
                <p:nvPr/>
              </p:nvSpPr>
              <p:spPr>
                <a:xfrm>
                  <a:off x="2203359" y="30631"/>
                  <a:ext cx="2338264" cy="1160317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8"/>
                <p:cNvSpPr txBox="1"/>
                <p:nvPr/>
              </p:nvSpPr>
              <p:spPr>
                <a:xfrm>
                  <a:off x="2783518" y="30631"/>
                  <a:ext cx="1535185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32000" rIns="32000" bIns="32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研究動機</a:t>
                  </a:r>
                  <a:endParaRPr dirty="0"/>
                </a:p>
              </p:txBody>
            </p:sp>
            <p:sp>
              <p:nvSpPr>
                <p:cNvPr id="426" name="Google Shape;426;p18"/>
                <p:cNvSpPr/>
                <p:nvPr/>
              </p:nvSpPr>
              <p:spPr>
                <a:xfrm>
                  <a:off x="4406718" y="30631"/>
                  <a:ext cx="2338264" cy="1190951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8"/>
                <p:cNvSpPr txBox="1"/>
                <p:nvPr/>
              </p:nvSpPr>
              <p:spPr>
                <a:xfrm>
                  <a:off x="5017510" y="45946"/>
                  <a:ext cx="1504553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4000" tIns="28000" rIns="28000" bIns="28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研究目的</a:t>
                  </a:r>
                  <a:endParaRPr sz="1600" dirty="0"/>
                </a:p>
              </p:txBody>
            </p:sp>
          </p:grpSp>
          <p:grpSp>
            <p:nvGrpSpPr>
              <p:cNvPr id="428" name="Google Shape;428;p18"/>
              <p:cNvGrpSpPr/>
              <p:nvPr/>
            </p:nvGrpSpPr>
            <p:grpSpPr>
              <a:xfrm>
                <a:off x="7267289" y="185434"/>
                <a:ext cx="3475420" cy="1190950"/>
                <a:chOff x="7267289" y="185434"/>
                <a:chExt cx="3475420" cy="119095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7267289" y="185434"/>
                  <a:ext cx="3475420" cy="1190950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模擬與實驗過程</a:t>
                  </a:r>
                  <a:endParaRPr sz="1600" dirty="0"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9083626" y="524598"/>
                  <a:ext cx="21908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1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</p:grpSp>
        <p:sp>
          <p:nvSpPr>
            <p:cNvPr id="431" name="Google Shape;431;p18"/>
            <p:cNvSpPr/>
            <p:nvPr/>
          </p:nvSpPr>
          <p:spPr>
            <a:xfrm>
              <a:off x="9027941" y="148270"/>
              <a:ext cx="1858909" cy="1190950"/>
            </a:xfrm>
            <a:prstGeom prst="chevron">
              <a:avLst>
                <a:gd name="adj" fmla="val 50000"/>
              </a:avLst>
            </a:prstGeom>
            <a:solidFill>
              <a:schemeClr val="bg2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dirty="0"/>
            </a:p>
          </p:txBody>
        </p:sp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E392FBD-7A12-4FE8-A185-36ED6004A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40793"/>
              </p:ext>
            </p:extLst>
          </p:nvPr>
        </p:nvGraphicFramePr>
        <p:xfrm>
          <a:off x="757552" y="2006353"/>
          <a:ext cx="9926440" cy="4287915"/>
        </p:xfrm>
        <a:graphic>
          <a:graphicData uri="http://schemas.openxmlformats.org/drawingml/2006/table">
            <a:tbl>
              <a:tblPr firstRow="1" bandRow="1">
                <a:tableStyleId>{95D8FA40-453C-44E9-837B-FCB9769D00FA}</a:tableStyleId>
              </a:tblPr>
              <a:tblGrid>
                <a:gridCol w="1985288">
                  <a:extLst>
                    <a:ext uri="{9D8B030D-6E8A-4147-A177-3AD203B41FA5}">
                      <a16:colId xmlns:a16="http://schemas.microsoft.com/office/drawing/2014/main" val="878450435"/>
                    </a:ext>
                  </a:extLst>
                </a:gridCol>
                <a:gridCol w="1985288">
                  <a:extLst>
                    <a:ext uri="{9D8B030D-6E8A-4147-A177-3AD203B41FA5}">
                      <a16:colId xmlns:a16="http://schemas.microsoft.com/office/drawing/2014/main" val="962023170"/>
                    </a:ext>
                  </a:extLst>
                </a:gridCol>
                <a:gridCol w="1985288">
                  <a:extLst>
                    <a:ext uri="{9D8B030D-6E8A-4147-A177-3AD203B41FA5}">
                      <a16:colId xmlns:a16="http://schemas.microsoft.com/office/drawing/2014/main" val="3591718766"/>
                    </a:ext>
                  </a:extLst>
                </a:gridCol>
                <a:gridCol w="1985288">
                  <a:extLst>
                    <a:ext uri="{9D8B030D-6E8A-4147-A177-3AD203B41FA5}">
                      <a16:colId xmlns:a16="http://schemas.microsoft.com/office/drawing/2014/main" val="1969549719"/>
                    </a:ext>
                  </a:extLst>
                </a:gridCol>
                <a:gridCol w="1985288">
                  <a:extLst>
                    <a:ext uri="{9D8B030D-6E8A-4147-A177-3AD203B41FA5}">
                      <a16:colId xmlns:a16="http://schemas.microsoft.com/office/drawing/2014/main" val="3544562268"/>
                    </a:ext>
                  </a:extLst>
                </a:gridCol>
              </a:tblGrid>
              <a:tr h="85758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固定投料一噸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固定投料五噸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隨機投料一噸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隨機投料五噸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95583"/>
                  </a:ext>
                </a:extLst>
              </a:tr>
              <a:tr h="857583">
                <a:tc>
                  <a:txBody>
                    <a:bodyPr/>
                    <a:lstStyle/>
                    <a:p>
                      <a:pPr algn="ctr"/>
                      <a:endParaRPr lang="en-US" altLang="zh-TW" sz="1600" b="1" dirty="0"/>
                    </a:p>
                    <a:p>
                      <a:pPr algn="ctr"/>
                      <a:r>
                        <a:rPr lang="zh-TW" altLang="en-US" sz="1600" b="1" dirty="0"/>
                        <a:t>保險粉投入</a:t>
                      </a:r>
                      <a:r>
                        <a:rPr lang="en-US" altLang="zh-TW" sz="1600" b="1" dirty="0"/>
                        <a:t>-</a:t>
                      </a:r>
                      <a:r>
                        <a:rPr lang="zh-TW" altLang="en-US" sz="1600" b="1" dirty="0"/>
                        <a:t>產出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45-45=0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225-225=0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38-38=0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255-255=0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261057"/>
                  </a:ext>
                </a:extLst>
              </a:tr>
              <a:tr h="857583">
                <a:tc>
                  <a:txBody>
                    <a:bodyPr/>
                    <a:lstStyle/>
                    <a:p>
                      <a:pPr algn="ctr"/>
                      <a:endParaRPr lang="en-US" altLang="zh-TW" sz="1600" b="1" dirty="0"/>
                    </a:p>
                    <a:p>
                      <a:pPr algn="ctr"/>
                      <a:r>
                        <a:rPr lang="zh-TW" altLang="en-US" sz="1600" b="1" dirty="0"/>
                        <a:t>檸檬酸投入</a:t>
                      </a:r>
                      <a:r>
                        <a:rPr lang="en-US" altLang="zh-TW" sz="1600" b="1" dirty="0"/>
                        <a:t>-</a:t>
                      </a:r>
                      <a:r>
                        <a:rPr lang="zh-TW" altLang="en-US" sz="1600" b="1" dirty="0"/>
                        <a:t>產出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52-52=0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260-260=0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43-43=0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210-205=5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00390"/>
                  </a:ext>
                </a:extLst>
              </a:tr>
              <a:tr h="857583">
                <a:tc>
                  <a:txBody>
                    <a:bodyPr/>
                    <a:lstStyle/>
                    <a:p>
                      <a:pPr algn="ctr"/>
                      <a:endParaRPr lang="en-US" altLang="zh-TW" sz="1600" b="1" dirty="0"/>
                    </a:p>
                    <a:p>
                      <a:pPr algn="ctr"/>
                      <a:r>
                        <a:rPr lang="zh-TW" altLang="en-US" sz="1600" b="1" dirty="0"/>
                        <a:t>拋光水投入</a:t>
                      </a:r>
                      <a:r>
                        <a:rPr lang="en-US" altLang="zh-TW" sz="1600" b="1" dirty="0"/>
                        <a:t>-</a:t>
                      </a:r>
                      <a:r>
                        <a:rPr lang="zh-TW" altLang="en-US" sz="1600" b="1" dirty="0"/>
                        <a:t>產出</a:t>
                      </a:r>
                      <a:endParaRPr lang="en-US" altLang="zh-TW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48-48=0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240-240=0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44-44=0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200-200=0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042192"/>
                  </a:ext>
                </a:extLst>
              </a:tr>
              <a:tr h="857583">
                <a:tc>
                  <a:txBody>
                    <a:bodyPr/>
                    <a:lstStyle/>
                    <a:p>
                      <a:pPr algn="ctr"/>
                      <a:endParaRPr lang="en-US" altLang="zh-TW" sz="1600" b="1" dirty="0"/>
                    </a:p>
                    <a:p>
                      <a:pPr algn="ctr"/>
                      <a:r>
                        <a:rPr lang="zh-TW" altLang="en-US" sz="1600" b="1" dirty="0"/>
                        <a:t>油墨投入</a:t>
                      </a:r>
                      <a:r>
                        <a:rPr lang="en-US" altLang="zh-TW" sz="1600" b="1" dirty="0"/>
                        <a:t>-</a:t>
                      </a:r>
                      <a:r>
                        <a:rPr lang="zh-TW" altLang="en-US" sz="1600" b="1" dirty="0"/>
                        <a:t>產出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65-66=1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330-325=5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80-80=0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330-330=0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77830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7C355739-C0A0-4BD2-AC4C-96FE49B215DA}"/>
              </a:ext>
            </a:extLst>
          </p:cNvPr>
          <p:cNvSpPr txBox="1"/>
          <p:nvPr/>
        </p:nvSpPr>
        <p:spPr>
          <a:xfrm>
            <a:off x="9090734" y="6344657"/>
            <a:ext cx="189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單位：噸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90DD83-ACBC-4030-A0CC-F33E480250C6}"/>
              </a:ext>
            </a:extLst>
          </p:cNvPr>
          <p:cNvSpPr/>
          <p:nvPr/>
        </p:nvSpPr>
        <p:spPr>
          <a:xfrm>
            <a:off x="6676008" y="2006353"/>
            <a:ext cx="2021425" cy="42879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37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8"/>
          <p:cNvGrpSpPr/>
          <p:nvPr/>
        </p:nvGrpSpPr>
        <p:grpSpPr>
          <a:xfrm>
            <a:off x="1567064" y="145220"/>
            <a:ext cx="9056283" cy="1190952"/>
            <a:chOff x="2537408" y="148270"/>
            <a:chExt cx="8349442" cy="1190952"/>
          </a:xfrm>
        </p:grpSpPr>
        <p:grpSp>
          <p:nvGrpSpPr>
            <p:cNvPr id="420" name="Google Shape;420;p18"/>
            <p:cNvGrpSpPr/>
            <p:nvPr/>
          </p:nvGrpSpPr>
          <p:grpSpPr>
            <a:xfrm>
              <a:off x="2537408" y="148270"/>
              <a:ext cx="6661695" cy="1190952"/>
              <a:chOff x="2842248" y="185434"/>
              <a:chExt cx="7900461" cy="1190952"/>
            </a:xfrm>
          </p:grpSpPr>
          <p:grpSp>
            <p:nvGrpSpPr>
              <p:cNvPr id="421" name="Google Shape;421;p18"/>
              <p:cNvGrpSpPr/>
              <p:nvPr/>
            </p:nvGrpSpPr>
            <p:grpSpPr>
              <a:xfrm>
                <a:off x="2842248" y="185435"/>
                <a:ext cx="4541623" cy="1190951"/>
                <a:chOff x="2203359" y="30631"/>
                <a:chExt cx="4541623" cy="1190951"/>
              </a:xfrm>
            </p:grpSpPr>
            <p:sp>
              <p:nvSpPr>
                <p:cNvPr id="424" name="Google Shape;424;p18"/>
                <p:cNvSpPr/>
                <p:nvPr/>
              </p:nvSpPr>
              <p:spPr>
                <a:xfrm>
                  <a:off x="2203359" y="30631"/>
                  <a:ext cx="2338264" cy="1160317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8"/>
                <p:cNvSpPr txBox="1"/>
                <p:nvPr/>
              </p:nvSpPr>
              <p:spPr>
                <a:xfrm>
                  <a:off x="2783518" y="30631"/>
                  <a:ext cx="1535185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32000" rIns="32000" bIns="32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研究動機</a:t>
                  </a:r>
                  <a:endParaRPr dirty="0"/>
                </a:p>
              </p:txBody>
            </p:sp>
            <p:sp>
              <p:nvSpPr>
                <p:cNvPr id="426" name="Google Shape;426;p18"/>
                <p:cNvSpPr/>
                <p:nvPr/>
              </p:nvSpPr>
              <p:spPr>
                <a:xfrm>
                  <a:off x="4406718" y="30631"/>
                  <a:ext cx="2338264" cy="1190951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8"/>
                <p:cNvSpPr txBox="1"/>
                <p:nvPr/>
              </p:nvSpPr>
              <p:spPr>
                <a:xfrm>
                  <a:off x="5017510" y="45946"/>
                  <a:ext cx="1504553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4000" tIns="28000" rIns="28000" bIns="28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研究目的</a:t>
                  </a:r>
                  <a:endParaRPr sz="1600" dirty="0"/>
                </a:p>
              </p:txBody>
            </p:sp>
          </p:grpSp>
          <p:grpSp>
            <p:nvGrpSpPr>
              <p:cNvPr id="428" name="Google Shape;428;p18"/>
              <p:cNvGrpSpPr/>
              <p:nvPr/>
            </p:nvGrpSpPr>
            <p:grpSpPr>
              <a:xfrm>
                <a:off x="7267289" y="185434"/>
                <a:ext cx="3475420" cy="1190950"/>
                <a:chOff x="7267289" y="185434"/>
                <a:chExt cx="3475420" cy="119095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7267289" y="185434"/>
                  <a:ext cx="3475420" cy="1190950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模擬與實驗過程</a:t>
                  </a:r>
                  <a:endParaRPr sz="1600" dirty="0"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9083626" y="524598"/>
                  <a:ext cx="21908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1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</p:grpSp>
        <p:sp>
          <p:nvSpPr>
            <p:cNvPr id="431" name="Google Shape;431;p18"/>
            <p:cNvSpPr/>
            <p:nvPr/>
          </p:nvSpPr>
          <p:spPr>
            <a:xfrm>
              <a:off x="9027941" y="148270"/>
              <a:ext cx="1858909" cy="1190950"/>
            </a:xfrm>
            <a:prstGeom prst="chevron">
              <a:avLst>
                <a:gd name="adj" fmla="val 50000"/>
              </a:avLst>
            </a:prstGeom>
            <a:solidFill>
              <a:schemeClr val="bg2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dirty="0"/>
            </a:p>
          </p:txBody>
        </p:sp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E392FBD-7A12-4FE8-A185-36ED6004A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31006"/>
              </p:ext>
            </p:extLst>
          </p:nvPr>
        </p:nvGraphicFramePr>
        <p:xfrm>
          <a:off x="757552" y="2006353"/>
          <a:ext cx="9926440" cy="4287915"/>
        </p:xfrm>
        <a:graphic>
          <a:graphicData uri="http://schemas.openxmlformats.org/drawingml/2006/table">
            <a:tbl>
              <a:tblPr firstRow="1" bandRow="1">
                <a:tableStyleId>{95D8FA40-453C-44E9-837B-FCB9769D00FA}</a:tableStyleId>
              </a:tblPr>
              <a:tblGrid>
                <a:gridCol w="1985288">
                  <a:extLst>
                    <a:ext uri="{9D8B030D-6E8A-4147-A177-3AD203B41FA5}">
                      <a16:colId xmlns:a16="http://schemas.microsoft.com/office/drawing/2014/main" val="878450435"/>
                    </a:ext>
                  </a:extLst>
                </a:gridCol>
                <a:gridCol w="1985288">
                  <a:extLst>
                    <a:ext uri="{9D8B030D-6E8A-4147-A177-3AD203B41FA5}">
                      <a16:colId xmlns:a16="http://schemas.microsoft.com/office/drawing/2014/main" val="962023170"/>
                    </a:ext>
                  </a:extLst>
                </a:gridCol>
                <a:gridCol w="1985288">
                  <a:extLst>
                    <a:ext uri="{9D8B030D-6E8A-4147-A177-3AD203B41FA5}">
                      <a16:colId xmlns:a16="http://schemas.microsoft.com/office/drawing/2014/main" val="3591718766"/>
                    </a:ext>
                  </a:extLst>
                </a:gridCol>
                <a:gridCol w="1985288">
                  <a:extLst>
                    <a:ext uri="{9D8B030D-6E8A-4147-A177-3AD203B41FA5}">
                      <a16:colId xmlns:a16="http://schemas.microsoft.com/office/drawing/2014/main" val="1969549719"/>
                    </a:ext>
                  </a:extLst>
                </a:gridCol>
                <a:gridCol w="1985288">
                  <a:extLst>
                    <a:ext uri="{9D8B030D-6E8A-4147-A177-3AD203B41FA5}">
                      <a16:colId xmlns:a16="http://schemas.microsoft.com/office/drawing/2014/main" val="3544562268"/>
                    </a:ext>
                  </a:extLst>
                </a:gridCol>
              </a:tblGrid>
              <a:tr h="85758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固定投料一噸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固定投料五噸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隨機投料一噸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隨機投料五噸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95583"/>
                  </a:ext>
                </a:extLst>
              </a:tr>
              <a:tr h="857583">
                <a:tc>
                  <a:txBody>
                    <a:bodyPr/>
                    <a:lstStyle/>
                    <a:p>
                      <a:pPr algn="ctr"/>
                      <a:endParaRPr lang="en-US" altLang="zh-TW" sz="1600" b="1" dirty="0"/>
                    </a:p>
                    <a:p>
                      <a:pPr algn="ctr"/>
                      <a:r>
                        <a:rPr lang="zh-TW" altLang="en-US" sz="1600" b="1" dirty="0"/>
                        <a:t>保險粉投入</a:t>
                      </a:r>
                      <a:r>
                        <a:rPr lang="en-US" altLang="zh-TW" sz="1600" b="1" dirty="0"/>
                        <a:t>-</a:t>
                      </a:r>
                      <a:r>
                        <a:rPr lang="zh-TW" altLang="en-US" sz="1600" b="1" dirty="0"/>
                        <a:t>產出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45-45=0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225-225=0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38-38=0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255-255=0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261057"/>
                  </a:ext>
                </a:extLst>
              </a:tr>
              <a:tr h="857583">
                <a:tc>
                  <a:txBody>
                    <a:bodyPr/>
                    <a:lstStyle/>
                    <a:p>
                      <a:pPr algn="ctr"/>
                      <a:endParaRPr lang="en-US" altLang="zh-TW" sz="1600" b="1" dirty="0"/>
                    </a:p>
                    <a:p>
                      <a:pPr algn="ctr"/>
                      <a:r>
                        <a:rPr lang="zh-TW" altLang="en-US" sz="1600" b="1" dirty="0"/>
                        <a:t>檸檬酸投入</a:t>
                      </a:r>
                      <a:r>
                        <a:rPr lang="en-US" altLang="zh-TW" sz="1600" b="1" dirty="0"/>
                        <a:t>-</a:t>
                      </a:r>
                      <a:r>
                        <a:rPr lang="zh-TW" altLang="en-US" sz="1600" b="1" dirty="0"/>
                        <a:t>產出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52-52=0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260-260=0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43-43=0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210-205=5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00390"/>
                  </a:ext>
                </a:extLst>
              </a:tr>
              <a:tr h="857583">
                <a:tc>
                  <a:txBody>
                    <a:bodyPr/>
                    <a:lstStyle/>
                    <a:p>
                      <a:pPr algn="ctr"/>
                      <a:endParaRPr lang="en-US" altLang="zh-TW" sz="1600" b="1" dirty="0"/>
                    </a:p>
                    <a:p>
                      <a:pPr algn="ctr"/>
                      <a:r>
                        <a:rPr lang="zh-TW" altLang="en-US" sz="1600" b="1" dirty="0"/>
                        <a:t>拋光水投入</a:t>
                      </a:r>
                      <a:r>
                        <a:rPr lang="en-US" altLang="zh-TW" sz="1600" b="1" dirty="0"/>
                        <a:t>-</a:t>
                      </a:r>
                      <a:r>
                        <a:rPr lang="zh-TW" altLang="en-US" sz="1600" b="1" dirty="0"/>
                        <a:t>產出</a:t>
                      </a:r>
                      <a:endParaRPr lang="en-US" altLang="zh-TW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48-48=0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240-240=0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44-44=0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200-200=0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042192"/>
                  </a:ext>
                </a:extLst>
              </a:tr>
              <a:tr h="857583">
                <a:tc>
                  <a:txBody>
                    <a:bodyPr/>
                    <a:lstStyle/>
                    <a:p>
                      <a:pPr algn="ctr"/>
                      <a:endParaRPr lang="en-US" altLang="zh-TW" sz="1600" b="1" dirty="0"/>
                    </a:p>
                    <a:p>
                      <a:pPr algn="ctr"/>
                      <a:r>
                        <a:rPr lang="zh-TW" altLang="en-US" sz="1600" b="1" dirty="0"/>
                        <a:t>油墨投入</a:t>
                      </a:r>
                      <a:r>
                        <a:rPr lang="en-US" altLang="zh-TW" sz="1600" b="1" dirty="0"/>
                        <a:t>-</a:t>
                      </a:r>
                      <a:r>
                        <a:rPr lang="zh-TW" altLang="en-US" sz="1600" b="1" dirty="0"/>
                        <a:t>產出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66-65=1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330-325=5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80-80=0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330-330=0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77830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7C355739-C0A0-4BD2-AC4C-96FE49B215DA}"/>
              </a:ext>
            </a:extLst>
          </p:cNvPr>
          <p:cNvSpPr txBox="1"/>
          <p:nvPr/>
        </p:nvSpPr>
        <p:spPr>
          <a:xfrm>
            <a:off x="9090734" y="6344657"/>
            <a:ext cx="189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單位：噸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90DD83-ACBC-4030-A0CC-F33E480250C6}"/>
              </a:ext>
            </a:extLst>
          </p:cNvPr>
          <p:cNvSpPr/>
          <p:nvPr/>
        </p:nvSpPr>
        <p:spPr>
          <a:xfrm>
            <a:off x="2691350" y="5433237"/>
            <a:ext cx="2028517" cy="8908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A1B6CA-C42E-42B0-8D2A-901C0F3694EA}"/>
              </a:ext>
            </a:extLst>
          </p:cNvPr>
          <p:cNvSpPr/>
          <p:nvPr/>
        </p:nvSpPr>
        <p:spPr>
          <a:xfrm>
            <a:off x="4719867" y="5428660"/>
            <a:ext cx="2028517" cy="8908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8A8636E-00B2-4E60-955B-CA7DE386C15F}"/>
              </a:ext>
            </a:extLst>
          </p:cNvPr>
          <p:cNvSpPr/>
          <p:nvPr/>
        </p:nvSpPr>
        <p:spPr>
          <a:xfrm>
            <a:off x="8720767" y="3710764"/>
            <a:ext cx="1963225" cy="8506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9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E7C0816F-0314-46DE-BB77-4B7DFE88F1E2}"/>
              </a:ext>
            </a:extLst>
          </p:cNvPr>
          <p:cNvSpPr/>
          <p:nvPr/>
        </p:nvSpPr>
        <p:spPr>
          <a:xfrm>
            <a:off x="418290" y="4361296"/>
            <a:ext cx="190844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9" name="Google Shape;419;p18"/>
          <p:cNvGrpSpPr/>
          <p:nvPr/>
        </p:nvGrpSpPr>
        <p:grpSpPr>
          <a:xfrm>
            <a:off x="1567064" y="145220"/>
            <a:ext cx="9056283" cy="1190952"/>
            <a:chOff x="2537408" y="148270"/>
            <a:chExt cx="8349442" cy="1190952"/>
          </a:xfrm>
        </p:grpSpPr>
        <p:grpSp>
          <p:nvGrpSpPr>
            <p:cNvPr id="420" name="Google Shape;420;p18"/>
            <p:cNvGrpSpPr/>
            <p:nvPr/>
          </p:nvGrpSpPr>
          <p:grpSpPr>
            <a:xfrm>
              <a:off x="2537408" y="148270"/>
              <a:ext cx="6661695" cy="1190952"/>
              <a:chOff x="2842248" y="185434"/>
              <a:chExt cx="7900461" cy="1190952"/>
            </a:xfrm>
          </p:grpSpPr>
          <p:grpSp>
            <p:nvGrpSpPr>
              <p:cNvPr id="421" name="Google Shape;421;p18"/>
              <p:cNvGrpSpPr/>
              <p:nvPr/>
            </p:nvGrpSpPr>
            <p:grpSpPr>
              <a:xfrm>
                <a:off x="2842248" y="185435"/>
                <a:ext cx="4541623" cy="1190951"/>
                <a:chOff x="2203359" y="30631"/>
                <a:chExt cx="4541623" cy="1190951"/>
              </a:xfrm>
            </p:grpSpPr>
            <p:sp>
              <p:nvSpPr>
                <p:cNvPr id="424" name="Google Shape;424;p18"/>
                <p:cNvSpPr/>
                <p:nvPr/>
              </p:nvSpPr>
              <p:spPr>
                <a:xfrm>
                  <a:off x="2203359" y="30631"/>
                  <a:ext cx="2338264" cy="1160317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8"/>
                <p:cNvSpPr txBox="1"/>
                <p:nvPr/>
              </p:nvSpPr>
              <p:spPr>
                <a:xfrm>
                  <a:off x="2783518" y="30631"/>
                  <a:ext cx="1535185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32000" rIns="32000" bIns="32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研究動機</a:t>
                  </a:r>
                  <a:endParaRPr dirty="0"/>
                </a:p>
              </p:txBody>
            </p:sp>
            <p:sp>
              <p:nvSpPr>
                <p:cNvPr id="426" name="Google Shape;426;p18"/>
                <p:cNvSpPr/>
                <p:nvPr/>
              </p:nvSpPr>
              <p:spPr>
                <a:xfrm>
                  <a:off x="4406718" y="30631"/>
                  <a:ext cx="2338264" cy="1190951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8"/>
                <p:cNvSpPr txBox="1"/>
                <p:nvPr/>
              </p:nvSpPr>
              <p:spPr>
                <a:xfrm>
                  <a:off x="5017510" y="45946"/>
                  <a:ext cx="1504553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4000" tIns="28000" rIns="28000" bIns="28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研究目的</a:t>
                  </a:r>
                  <a:endParaRPr sz="1600" dirty="0"/>
                </a:p>
              </p:txBody>
            </p:sp>
          </p:grpSp>
          <p:grpSp>
            <p:nvGrpSpPr>
              <p:cNvPr id="428" name="Google Shape;428;p18"/>
              <p:cNvGrpSpPr/>
              <p:nvPr/>
            </p:nvGrpSpPr>
            <p:grpSpPr>
              <a:xfrm>
                <a:off x="7267289" y="185434"/>
                <a:ext cx="3475420" cy="1190950"/>
                <a:chOff x="7267289" y="185434"/>
                <a:chExt cx="3475420" cy="119095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7267289" y="185434"/>
                  <a:ext cx="3475420" cy="1190950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模擬與實驗過程</a:t>
                  </a:r>
                  <a:endParaRPr sz="1600" dirty="0"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9083626" y="524598"/>
                  <a:ext cx="21908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1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</p:grpSp>
        <p:sp>
          <p:nvSpPr>
            <p:cNvPr id="431" name="Google Shape;431;p18"/>
            <p:cNvSpPr/>
            <p:nvPr/>
          </p:nvSpPr>
          <p:spPr>
            <a:xfrm>
              <a:off x="9027941" y="148270"/>
              <a:ext cx="1858909" cy="1190950"/>
            </a:xfrm>
            <a:prstGeom prst="chevron">
              <a:avLst>
                <a:gd name="adj" fmla="val 50000"/>
              </a:avLst>
            </a:prstGeom>
            <a:solidFill>
              <a:schemeClr val="bg2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dirty="0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2F9DAB48-87EB-40BF-8071-006836800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61" y="2274555"/>
            <a:ext cx="1908448" cy="1908448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A1C63EEE-E9F7-4309-A1A7-37FCFAAF99BD}"/>
              </a:ext>
            </a:extLst>
          </p:cNvPr>
          <p:cNvSpPr txBox="1"/>
          <p:nvPr/>
        </p:nvSpPr>
        <p:spPr>
          <a:xfrm>
            <a:off x="589292" y="4361296"/>
            <a:ext cx="161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b="1" dirty="0">
                <a:solidFill>
                  <a:schemeClr val="tx1"/>
                </a:solidFill>
              </a:rPr>
              <a:t>隨機投料一個</a:t>
            </a:r>
          </a:p>
        </p:txBody>
      </p:sp>
      <p:sp>
        <p:nvSpPr>
          <p:cNvPr id="9" name="箭號: 弧形下彎 8">
            <a:extLst>
              <a:ext uri="{FF2B5EF4-FFF2-40B4-BE49-F238E27FC236}">
                <a16:creationId xmlns:a16="http://schemas.microsoft.com/office/drawing/2014/main" id="{D90CF292-7B69-4F07-AFCA-F62A20A23698}"/>
              </a:ext>
            </a:extLst>
          </p:cNvPr>
          <p:cNvSpPr/>
          <p:nvPr/>
        </p:nvSpPr>
        <p:spPr>
          <a:xfrm>
            <a:off x="2647371" y="2664573"/>
            <a:ext cx="2051089" cy="6331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11D989A-BFAA-4AF8-9700-CF5C881F0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604" y="2274554"/>
            <a:ext cx="1908449" cy="1908449"/>
          </a:xfrm>
          <a:prstGeom prst="rect">
            <a:avLst/>
          </a:prstGeom>
        </p:spPr>
      </p:pic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DC97AB17-62B3-4645-99CD-E783163519AB}"/>
              </a:ext>
            </a:extLst>
          </p:cNvPr>
          <p:cNvSpPr/>
          <p:nvPr/>
        </p:nvSpPr>
        <p:spPr>
          <a:xfrm>
            <a:off x="5268355" y="4361296"/>
            <a:ext cx="118014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3420F1F-EAAE-4999-8657-283038B3E441}"/>
              </a:ext>
            </a:extLst>
          </p:cNvPr>
          <p:cNvSpPr txBox="1"/>
          <p:nvPr/>
        </p:nvSpPr>
        <p:spPr>
          <a:xfrm>
            <a:off x="5374904" y="4361296"/>
            <a:ext cx="94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b="1" dirty="0">
                <a:solidFill>
                  <a:schemeClr val="tx1"/>
                </a:solidFill>
              </a:rPr>
              <a:t>生產線</a:t>
            </a:r>
          </a:p>
        </p:txBody>
      </p:sp>
      <p:sp>
        <p:nvSpPr>
          <p:cNvPr id="28" name="箭號: 弧形下彎 27">
            <a:extLst>
              <a:ext uri="{FF2B5EF4-FFF2-40B4-BE49-F238E27FC236}">
                <a16:creationId xmlns:a16="http://schemas.microsoft.com/office/drawing/2014/main" id="{933CD3B6-F47F-4DDA-94C6-D456C2C47390}"/>
              </a:ext>
            </a:extLst>
          </p:cNvPr>
          <p:cNvSpPr/>
          <p:nvPr/>
        </p:nvSpPr>
        <p:spPr>
          <a:xfrm>
            <a:off x="7148035" y="2664573"/>
            <a:ext cx="2051089" cy="6331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2A43352-69DD-4A28-B5EF-C7A93F583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715" y="2434918"/>
            <a:ext cx="1587719" cy="1587719"/>
          </a:xfrm>
          <a:prstGeom prst="rect">
            <a:avLst/>
          </a:prstGeom>
        </p:spPr>
      </p:pic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FE05FFE6-4285-410D-9DD4-2A709B9A11A4}"/>
              </a:ext>
            </a:extLst>
          </p:cNvPr>
          <p:cNvSpPr/>
          <p:nvPr/>
        </p:nvSpPr>
        <p:spPr>
          <a:xfrm>
            <a:off x="9536713" y="4348021"/>
            <a:ext cx="190844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B7F466C-ABA1-4B5A-82A3-6C972E9B6BE4}"/>
              </a:ext>
            </a:extLst>
          </p:cNvPr>
          <p:cNvSpPr txBox="1"/>
          <p:nvPr/>
        </p:nvSpPr>
        <p:spPr>
          <a:xfrm>
            <a:off x="9660642" y="4348021"/>
            <a:ext cx="1737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b="1" dirty="0">
                <a:solidFill>
                  <a:schemeClr val="tx1"/>
                </a:solidFill>
              </a:rPr>
              <a:t>投入</a:t>
            </a:r>
            <a:r>
              <a:rPr lang="en-US" altLang="zh-TW" sz="1800" b="1" dirty="0">
                <a:solidFill>
                  <a:schemeClr val="tx1"/>
                </a:solidFill>
              </a:rPr>
              <a:t>-</a:t>
            </a:r>
            <a:r>
              <a:rPr lang="zh-TW" altLang="en-US" sz="1800" b="1" dirty="0">
                <a:solidFill>
                  <a:schemeClr val="tx1"/>
                </a:solidFill>
              </a:rPr>
              <a:t>產出最低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9BA3C6DF-3DEF-4EEF-827F-809747D45966}"/>
              </a:ext>
            </a:extLst>
          </p:cNvPr>
          <p:cNvSpPr/>
          <p:nvPr/>
        </p:nvSpPr>
        <p:spPr>
          <a:xfrm>
            <a:off x="1537121" y="5429110"/>
            <a:ext cx="9086226" cy="861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結論：隨機投料一噸方案優於其他三個方案</a:t>
            </a:r>
          </a:p>
        </p:txBody>
      </p:sp>
    </p:spTree>
    <p:extLst>
      <p:ext uri="{BB962C8B-B14F-4D97-AF65-F5344CB8AC3E}">
        <p14:creationId xmlns:p14="http://schemas.microsoft.com/office/powerpoint/2010/main" val="30814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Google Shape;2062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40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2063" name="Google Shape;2063;p90"/>
          <p:cNvSpPr txBox="1"/>
          <p:nvPr/>
        </p:nvSpPr>
        <p:spPr>
          <a:xfrm>
            <a:off x="638889" y="1695161"/>
            <a:ext cx="3059545" cy="854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64" name="Google Shape;2064;p90"/>
          <p:cNvSpPr/>
          <p:nvPr/>
        </p:nvSpPr>
        <p:spPr>
          <a:xfrm>
            <a:off x="1457942" y="2549237"/>
            <a:ext cx="428835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謝謝聆聽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40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68833" y="5548816"/>
            <a:ext cx="306863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第一章</a:t>
            </a:r>
            <a:endParaRPr sz="48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224639" y="1648575"/>
            <a:ext cx="919645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6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研究動機</a:t>
            </a:r>
            <a:endParaRPr sz="6600" b="0" i="0" u="none" strike="noStrike" cap="none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8"/>
          <p:cNvGrpSpPr/>
          <p:nvPr/>
        </p:nvGrpSpPr>
        <p:grpSpPr>
          <a:xfrm>
            <a:off x="1567064" y="145220"/>
            <a:ext cx="9056283" cy="1190952"/>
            <a:chOff x="2537408" y="148270"/>
            <a:chExt cx="8349442" cy="1190952"/>
          </a:xfrm>
        </p:grpSpPr>
        <p:grpSp>
          <p:nvGrpSpPr>
            <p:cNvPr id="420" name="Google Shape;420;p18"/>
            <p:cNvGrpSpPr/>
            <p:nvPr/>
          </p:nvGrpSpPr>
          <p:grpSpPr>
            <a:xfrm>
              <a:off x="2537408" y="148270"/>
              <a:ext cx="6661695" cy="1190952"/>
              <a:chOff x="2842248" y="185434"/>
              <a:chExt cx="7900461" cy="1190952"/>
            </a:xfrm>
          </p:grpSpPr>
          <p:grpSp>
            <p:nvGrpSpPr>
              <p:cNvPr id="421" name="Google Shape;421;p18"/>
              <p:cNvGrpSpPr/>
              <p:nvPr/>
            </p:nvGrpSpPr>
            <p:grpSpPr>
              <a:xfrm>
                <a:off x="2842248" y="185435"/>
                <a:ext cx="4541623" cy="1190951"/>
                <a:chOff x="2203359" y="30631"/>
                <a:chExt cx="4541623" cy="1190951"/>
              </a:xfrm>
            </p:grpSpPr>
            <p:sp>
              <p:nvSpPr>
                <p:cNvPr id="424" name="Google Shape;424;p18"/>
                <p:cNvSpPr/>
                <p:nvPr/>
              </p:nvSpPr>
              <p:spPr>
                <a:xfrm>
                  <a:off x="2203359" y="30631"/>
                  <a:ext cx="2338264" cy="1160317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/>
                </a:solidFill>
                <a:ln w="254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8"/>
                <p:cNvSpPr txBox="1"/>
                <p:nvPr/>
              </p:nvSpPr>
              <p:spPr>
                <a:xfrm>
                  <a:off x="2783518" y="30631"/>
                  <a:ext cx="1535185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32000" rIns="32000" bIns="32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研究動機</a:t>
                  </a:r>
                  <a:endParaRPr dirty="0"/>
                </a:p>
              </p:txBody>
            </p:sp>
            <p:sp>
              <p:nvSpPr>
                <p:cNvPr id="426" name="Google Shape;426;p18"/>
                <p:cNvSpPr/>
                <p:nvPr/>
              </p:nvSpPr>
              <p:spPr>
                <a:xfrm>
                  <a:off x="4406718" y="30631"/>
                  <a:ext cx="2338264" cy="1190951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8"/>
                <p:cNvSpPr txBox="1"/>
                <p:nvPr/>
              </p:nvSpPr>
              <p:spPr>
                <a:xfrm>
                  <a:off x="5017510" y="45946"/>
                  <a:ext cx="1504553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4000" tIns="28000" rIns="28000" bIns="28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研究目的</a:t>
                  </a:r>
                  <a:endParaRPr sz="1600" dirty="0"/>
                </a:p>
              </p:txBody>
            </p:sp>
          </p:grpSp>
          <p:grpSp>
            <p:nvGrpSpPr>
              <p:cNvPr id="428" name="Google Shape;428;p18"/>
              <p:cNvGrpSpPr/>
              <p:nvPr/>
            </p:nvGrpSpPr>
            <p:grpSpPr>
              <a:xfrm>
                <a:off x="7267289" y="185434"/>
                <a:ext cx="3475420" cy="1190950"/>
                <a:chOff x="7267289" y="185434"/>
                <a:chExt cx="3475420" cy="119095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7267289" y="185434"/>
                  <a:ext cx="3475420" cy="1190950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模擬與實驗過程</a:t>
                  </a:r>
                  <a:endParaRPr sz="1600" dirty="0"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9083626" y="524598"/>
                  <a:ext cx="21908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1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</p:grpSp>
        <p:sp>
          <p:nvSpPr>
            <p:cNvPr id="431" name="Google Shape;431;p18"/>
            <p:cNvSpPr/>
            <p:nvPr/>
          </p:nvSpPr>
          <p:spPr>
            <a:xfrm>
              <a:off x="9027941" y="148270"/>
              <a:ext cx="1858909" cy="119095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1173376" y="1883818"/>
            <a:ext cx="9607400" cy="2194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模擬化學工廠的生產過程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開發高效、無毒、無汙染、符合環保需求的化工助劑系列產品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主要生產染劑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﹑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柔軟劑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﹑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螢光劑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﹑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分散劑及各種染料買賣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068" y="3626435"/>
            <a:ext cx="2912047" cy="291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8"/>
          <p:cNvGrpSpPr/>
          <p:nvPr/>
        </p:nvGrpSpPr>
        <p:grpSpPr>
          <a:xfrm>
            <a:off x="1567064" y="145220"/>
            <a:ext cx="9056283" cy="1190952"/>
            <a:chOff x="2537408" y="148270"/>
            <a:chExt cx="8349442" cy="1190952"/>
          </a:xfrm>
        </p:grpSpPr>
        <p:grpSp>
          <p:nvGrpSpPr>
            <p:cNvPr id="420" name="Google Shape;420;p18"/>
            <p:cNvGrpSpPr/>
            <p:nvPr/>
          </p:nvGrpSpPr>
          <p:grpSpPr>
            <a:xfrm>
              <a:off x="2537408" y="148270"/>
              <a:ext cx="6661695" cy="1190952"/>
              <a:chOff x="2842248" y="185434"/>
              <a:chExt cx="7900461" cy="1190952"/>
            </a:xfrm>
          </p:grpSpPr>
          <p:grpSp>
            <p:nvGrpSpPr>
              <p:cNvPr id="421" name="Google Shape;421;p18"/>
              <p:cNvGrpSpPr/>
              <p:nvPr/>
            </p:nvGrpSpPr>
            <p:grpSpPr>
              <a:xfrm>
                <a:off x="2842248" y="185435"/>
                <a:ext cx="4541623" cy="1190951"/>
                <a:chOff x="2203359" y="30631"/>
                <a:chExt cx="4541623" cy="1190951"/>
              </a:xfrm>
            </p:grpSpPr>
            <p:sp>
              <p:nvSpPr>
                <p:cNvPr id="424" name="Google Shape;424;p18"/>
                <p:cNvSpPr/>
                <p:nvPr/>
              </p:nvSpPr>
              <p:spPr>
                <a:xfrm>
                  <a:off x="2203359" y="30631"/>
                  <a:ext cx="2338264" cy="1160317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/>
                </a:solidFill>
                <a:ln w="254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8"/>
                <p:cNvSpPr txBox="1"/>
                <p:nvPr/>
              </p:nvSpPr>
              <p:spPr>
                <a:xfrm>
                  <a:off x="2783518" y="30631"/>
                  <a:ext cx="1535185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32000" rIns="32000" bIns="32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研究動機</a:t>
                  </a:r>
                  <a:endParaRPr dirty="0"/>
                </a:p>
              </p:txBody>
            </p:sp>
            <p:sp>
              <p:nvSpPr>
                <p:cNvPr id="426" name="Google Shape;426;p18"/>
                <p:cNvSpPr/>
                <p:nvPr/>
              </p:nvSpPr>
              <p:spPr>
                <a:xfrm>
                  <a:off x="4406718" y="30631"/>
                  <a:ext cx="2338264" cy="1190951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8"/>
                <p:cNvSpPr txBox="1"/>
                <p:nvPr/>
              </p:nvSpPr>
              <p:spPr>
                <a:xfrm>
                  <a:off x="5017510" y="45946"/>
                  <a:ext cx="1504553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4000" tIns="28000" rIns="28000" bIns="28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研究目的</a:t>
                  </a:r>
                  <a:endParaRPr sz="1600" dirty="0"/>
                </a:p>
              </p:txBody>
            </p:sp>
          </p:grpSp>
          <p:grpSp>
            <p:nvGrpSpPr>
              <p:cNvPr id="428" name="Google Shape;428;p18"/>
              <p:cNvGrpSpPr/>
              <p:nvPr/>
            </p:nvGrpSpPr>
            <p:grpSpPr>
              <a:xfrm>
                <a:off x="7267289" y="185434"/>
                <a:ext cx="3475420" cy="1190950"/>
                <a:chOff x="7267289" y="185434"/>
                <a:chExt cx="3475420" cy="119095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7267289" y="185434"/>
                  <a:ext cx="3475420" cy="1190950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模擬與實驗過程</a:t>
                  </a:r>
                  <a:endParaRPr sz="1600" dirty="0"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9083626" y="524598"/>
                  <a:ext cx="21908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1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</p:grpSp>
        <p:sp>
          <p:nvSpPr>
            <p:cNvPr id="431" name="Google Shape;431;p18"/>
            <p:cNvSpPr/>
            <p:nvPr/>
          </p:nvSpPr>
          <p:spPr>
            <a:xfrm>
              <a:off x="9027941" y="148270"/>
              <a:ext cx="1858909" cy="119095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1173376" y="1875033"/>
            <a:ext cx="960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染劑應用在生活中許多用品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染劑的功用也具有防蟲、防火、防水等不同的功效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而在工廠中會因生產及投料狀況而產出不同數量的產品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9" y="4952372"/>
            <a:ext cx="1268457" cy="126845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396" y="4953634"/>
            <a:ext cx="1391699" cy="13916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89" y="4790561"/>
            <a:ext cx="1554772" cy="155477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492" y="4858903"/>
            <a:ext cx="1491499" cy="14914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580" y="4952372"/>
            <a:ext cx="1166078" cy="11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8"/>
          <p:cNvGrpSpPr/>
          <p:nvPr/>
        </p:nvGrpSpPr>
        <p:grpSpPr>
          <a:xfrm>
            <a:off x="1567064" y="145220"/>
            <a:ext cx="9056283" cy="1190952"/>
            <a:chOff x="2537408" y="148270"/>
            <a:chExt cx="8349442" cy="1190952"/>
          </a:xfrm>
        </p:grpSpPr>
        <p:grpSp>
          <p:nvGrpSpPr>
            <p:cNvPr id="420" name="Google Shape;420;p18"/>
            <p:cNvGrpSpPr/>
            <p:nvPr/>
          </p:nvGrpSpPr>
          <p:grpSpPr>
            <a:xfrm>
              <a:off x="2537408" y="148270"/>
              <a:ext cx="6661695" cy="1190952"/>
              <a:chOff x="2842248" y="185434"/>
              <a:chExt cx="7900461" cy="1190952"/>
            </a:xfrm>
          </p:grpSpPr>
          <p:grpSp>
            <p:nvGrpSpPr>
              <p:cNvPr id="421" name="Google Shape;421;p18"/>
              <p:cNvGrpSpPr/>
              <p:nvPr/>
            </p:nvGrpSpPr>
            <p:grpSpPr>
              <a:xfrm>
                <a:off x="2842248" y="185435"/>
                <a:ext cx="4541623" cy="1190951"/>
                <a:chOff x="2203359" y="30631"/>
                <a:chExt cx="4541623" cy="1190951"/>
              </a:xfrm>
            </p:grpSpPr>
            <p:sp>
              <p:nvSpPr>
                <p:cNvPr id="424" name="Google Shape;424;p18"/>
                <p:cNvSpPr/>
                <p:nvPr/>
              </p:nvSpPr>
              <p:spPr>
                <a:xfrm>
                  <a:off x="2203359" y="30631"/>
                  <a:ext cx="2338264" cy="1160317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/>
                </a:solidFill>
                <a:ln w="254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8"/>
                <p:cNvSpPr txBox="1"/>
                <p:nvPr/>
              </p:nvSpPr>
              <p:spPr>
                <a:xfrm>
                  <a:off x="2783518" y="30631"/>
                  <a:ext cx="1535185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32000" rIns="32000" bIns="32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研究動機</a:t>
                  </a:r>
                  <a:endParaRPr dirty="0"/>
                </a:p>
              </p:txBody>
            </p:sp>
            <p:sp>
              <p:nvSpPr>
                <p:cNvPr id="426" name="Google Shape;426;p18"/>
                <p:cNvSpPr/>
                <p:nvPr/>
              </p:nvSpPr>
              <p:spPr>
                <a:xfrm>
                  <a:off x="4406718" y="30631"/>
                  <a:ext cx="2338264" cy="1190951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8"/>
                <p:cNvSpPr txBox="1"/>
                <p:nvPr/>
              </p:nvSpPr>
              <p:spPr>
                <a:xfrm>
                  <a:off x="5017510" y="45946"/>
                  <a:ext cx="1504553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4000" tIns="28000" rIns="28000" bIns="28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研究目的</a:t>
                  </a:r>
                  <a:endParaRPr sz="1600" dirty="0"/>
                </a:p>
              </p:txBody>
            </p:sp>
          </p:grpSp>
          <p:grpSp>
            <p:nvGrpSpPr>
              <p:cNvPr id="428" name="Google Shape;428;p18"/>
              <p:cNvGrpSpPr/>
              <p:nvPr/>
            </p:nvGrpSpPr>
            <p:grpSpPr>
              <a:xfrm>
                <a:off x="7267289" y="185434"/>
                <a:ext cx="3475420" cy="1190950"/>
                <a:chOff x="7267289" y="185434"/>
                <a:chExt cx="3475420" cy="119095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7267289" y="185434"/>
                  <a:ext cx="3475420" cy="1190950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模擬與實驗過程</a:t>
                  </a:r>
                  <a:endParaRPr sz="1600" dirty="0"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9083626" y="524598"/>
                  <a:ext cx="21908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1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</p:grpSp>
        <p:sp>
          <p:nvSpPr>
            <p:cNvPr id="431" name="Google Shape;431;p18"/>
            <p:cNvSpPr/>
            <p:nvPr/>
          </p:nvSpPr>
          <p:spPr>
            <a:xfrm>
              <a:off x="9027941" y="148270"/>
              <a:ext cx="1858909" cy="119095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1127656" y="2032878"/>
            <a:ext cx="960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利用系統模擬針對化學工廠中所生產的四種產品進行產量模擬，協助工廠使不同產品生產達到優化，模擬不同方案進行比較及評估。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56" y="4009140"/>
            <a:ext cx="1525754" cy="152575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157" y="4086348"/>
            <a:ext cx="1430092" cy="14300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50" y="4028229"/>
            <a:ext cx="1430092" cy="14300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06" y="4056971"/>
            <a:ext cx="1430092" cy="1430092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127656" y="5815584"/>
            <a:ext cx="178928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保險粉</a:t>
            </a:r>
          </a:p>
        </p:txBody>
      </p:sp>
      <p:sp>
        <p:nvSpPr>
          <p:cNvPr id="20" name="圓角矩形 19"/>
          <p:cNvSpPr/>
          <p:nvPr/>
        </p:nvSpPr>
        <p:spPr>
          <a:xfrm>
            <a:off x="3691612" y="5824728"/>
            <a:ext cx="178928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檸檬酸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6171232" y="5815584"/>
            <a:ext cx="178928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拋光水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8789563" y="5815584"/>
            <a:ext cx="178928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油墨</a:t>
            </a:r>
          </a:p>
        </p:txBody>
      </p:sp>
    </p:spTree>
    <p:extLst>
      <p:ext uri="{BB962C8B-B14F-4D97-AF65-F5344CB8AC3E}">
        <p14:creationId xmlns:p14="http://schemas.microsoft.com/office/powerpoint/2010/main" val="250718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40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7"/>
          <p:cNvSpPr txBox="1"/>
          <p:nvPr/>
        </p:nvSpPr>
        <p:spPr>
          <a:xfrm>
            <a:off x="68833" y="5548816"/>
            <a:ext cx="306863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第二章</a:t>
            </a:r>
            <a:endParaRPr sz="48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1" name="Google Shape;411;p17"/>
          <p:cNvSpPr txBox="1"/>
          <p:nvPr/>
        </p:nvSpPr>
        <p:spPr>
          <a:xfrm>
            <a:off x="1703670" y="1620866"/>
            <a:ext cx="857682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7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研究目的</a:t>
            </a:r>
            <a:endParaRPr sz="7200" b="1" i="0" u="none" strike="noStrike" cap="none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8"/>
          <p:cNvGrpSpPr/>
          <p:nvPr/>
        </p:nvGrpSpPr>
        <p:grpSpPr>
          <a:xfrm>
            <a:off x="1567064" y="145220"/>
            <a:ext cx="9056283" cy="1190952"/>
            <a:chOff x="2537408" y="148270"/>
            <a:chExt cx="8349442" cy="1190952"/>
          </a:xfrm>
        </p:grpSpPr>
        <p:grpSp>
          <p:nvGrpSpPr>
            <p:cNvPr id="420" name="Google Shape;420;p18"/>
            <p:cNvGrpSpPr/>
            <p:nvPr/>
          </p:nvGrpSpPr>
          <p:grpSpPr>
            <a:xfrm>
              <a:off x="2537408" y="148270"/>
              <a:ext cx="6661695" cy="1190952"/>
              <a:chOff x="2842248" y="185434"/>
              <a:chExt cx="7900461" cy="1190952"/>
            </a:xfrm>
          </p:grpSpPr>
          <p:grpSp>
            <p:nvGrpSpPr>
              <p:cNvPr id="421" name="Google Shape;421;p18"/>
              <p:cNvGrpSpPr/>
              <p:nvPr/>
            </p:nvGrpSpPr>
            <p:grpSpPr>
              <a:xfrm>
                <a:off x="2842248" y="185435"/>
                <a:ext cx="4541623" cy="1190951"/>
                <a:chOff x="2203359" y="30631"/>
                <a:chExt cx="4541623" cy="1190951"/>
              </a:xfrm>
            </p:grpSpPr>
            <p:sp>
              <p:nvSpPr>
                <p:cNvPr id="424" name="Google Shape;424;p18"/>
                <p:cNvSpPr/>
                <p:nvPr/>
              </p:nvSpPr>
              <p:spPr>
                <a:xfrm>
                  <a:off x="2203359" y="30631"/>
                  <a:ext cx="2338264" cy="1160317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8"/>
                <p:cNvSpPr txBox="1"/>
                <p:nvPr/>
              </p:nvSpPr>
              <p:spPr>
                <a:xfrm>
                  <a:off x="2783518" y="30631"/>
                  <a:ext cx="1535185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6000" tIns="32000" rIns="32000" bIns="32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研究動機</a:t>
                  </a:r>
                  <a:endParaRPr dirty="0"/>
                </a:p>
              </p:txBody>
            </p:sp>
            <p:sp>
              <p:nvSpPr>
                <p:cNvPr id="426" name="Google Shape;426;p18"/>
                <p:cNvSpPr/>
                <p:nvPr/>
              </p:nvSpPr>
              <p:spPr>
                <a:xfrm>
                  <a:off x="4406718" y="30631"/>
                  <a:ext cx="2338264" cy="1190951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/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8"/>
                <p:cNvSpPr txBox="1"/>
                <p:nvPr/>
              </p:nvSpPr>
              <p:spPr>
                <a:xfrm>
                  <a:off x="5017510" y="45946"/>
                  <a:ext cx="1504553" cy="11603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84000" tIns="28000" rIns="28000" bIns="280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研究目的</a:t>
                  </a:r>
                  <a:endParaRPr sz="1600" dirty="0"/>
                </a:p>
              </p:txBody>
            </p:sp>
          </p:grpSp>
          <p:grpSp>
            <p:nvGrpSpPr>
              <p:cNvPr id="428" name="Google Shape;428;p18"/>
              <p:cNvGrpSpPr/>
              <p:nvPr/>
            </p:nvGrpSpPr>
            <p:grpSpPr>
              <a:xfrm>
                <a:off x="7267289" y="185434"/>
                <a:ext cx="3475420" cy="1190950"/>
                <a:chOff x="7267289" y="185434"/>
                <a:chExt cx="3475420" cy="119095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7267289" y="185434"/>
                  <a:ext cx="3475420" cy="1190950"/>
                </a:xfrm>
                <a:prstGeom prst="chevron">
                  <a:avLst>
                    <a:gd name="adj" fmla="val 50000"/>
                  </a:avLst>
                </a:prstGeom>
                <a:solidFill>
                  <a:schemeClr val="bg2">
                    <a:lumMod val="60000"/>
                    <a:lumOff val="40000"/>
                  </a:schemeClr>
                </a:solidFill>
                <a:ln w="25400" cap="flat" cmpd="sng">
                  <a:solidFill>
                    <a:srgbClr val="BFBFB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zh-TW" altLang="en-US" sz="2400" b="1" dirty="0">
                      <a:solidFill>
                        <a:schemeClr val="lt1"/>
                      </a:solidFill>
                      <a:latin typeface="Microsoft JhengHei"/>
                      <a:ea typeface="Microsoft JhengHei"/>
                      <a:sym typeface="Microsoft JhengHei"/>
                    </a:rPr>
                    <a:t>模擬與實驗過程</a:t>
                  </a:r>
                  <a:endParaRPr sz="1600" dirty="0"/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9083626" y="524598"/>
                  <a:ext cx="21908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1">
                    <a:solidFill>
                      <a:schemeClr val="lt1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endParaRPr>
                </a:p>
              </p:txBody>
            </p:sp>
          </p:grpSp>
        </p:grpSp>
        <p:sp>
          <p:nvSpPr>
            <p:cNvPr id="431" name="Google Shape;431;p18"/>
            <p:cNvSpPr/>
            <p:nvPr/>
          </p:nvSpPr>
          <p:spPr>
            <a:xfrm>
              <a:off x="9027941" y="148270"/>
              <a:ext cx="1858909" cy="1190950"/>
            </a:xfrm>
            <a:prstGeom prst="chevron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結論</a:t>
              </a:r>
              <a:endParaRPr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966485B-4D6C-4D01-930A-691F2812778D}"/>
              </a:ext>
            </a:extLst>
          </p:cNvPr>
          <p:cNvSpPr txBox="1"/>
          <p:nvPr/>
        </p:nvSpPr>
        <p:spPr>
          <a:xfrm>
            <a:off x="2348760" y="1719923"/>
            <a:ext cx="6921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使用模擬程式的編輯導入投料數量、作業時間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DEE8091-B873-405F-A4AC-89097AA3066C}"/>
              </a:ext>
            </a:extLst>
          </p:cNvPr>
          <p:cNvSpPr/>
          <p:nvPr/>
        </p:nvSpPr>
        <p:spPr>
          <a:xfrm>
            <a:off x="1624402" y="1675334"/>
            <a:ext cx="561860" cy="550844"/>
          </a:xfrm>
          <a:prstGeom prst="round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56C00B0-45B6-4B63-9D4C-6ED6928979A3}"/>
              </a:ext>
            </a:extLst>
          </p:cNvPr>
          <p:cNvSpPr/>
          <p:nvPr/>
        </p:nvSpPr>
        <p:spPr>
          <a:xfrm>
            <a:off x="1624402" y="2967856"/>
            <a:ext cx="561860" cy="550844"/>
          </a:xfrm>
          <a:prstGeom prst="round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68AA7F1-8B63-4F3F-8F39-562E27ED41D7}"/>
              </a:ext>
            </a:extLst>
          </p:cNvPr>
          <p:cNvSpPr/>
          <p:nvPr/>
        </p:nvSpPr>
        <p:spPr>
          <a:xfrm>
            <a:off x="1624402" y="4260378"/>
            <a:ext cx="561860" cy="550844"/>
          </a:xfrm>
          <a:prstGeom prst="round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74C21D1-A8CE-48AE-A872-EFB3E7FF06CD}"/>
              </a:ext>
            </a:extLst>
          </p:cNvPr>
          <p:cNvSpPr txBox="1"/>
          <p:nvPr/>
        </p:nvSpPr>
        <p:spPr>
          <a:xfrm>
            <a:off x="2348760" y="3005260"/>
            <a:ext cx="6744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透過不同的投料方式及數量，產出報表取得資料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C06E24A-76FD-46CB-9432-390E2346920C}"/>
              </a:ext>
            </a:extLst>
          </p:cNvPr>
          <p:cNvSpPr txBox="1"/>
          <p:nvPr/>
        </p:nvSpPr>
        <p:spPr>
          <a:xfrm>
            <a:off x="2348759" y="4301695"/>
            <a:ext cx="7458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不同的方案進行比較與最佳產量的數據觀察與分析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F632FC6-D189-4C55-B1EC-4A360F0E3787}"/>
              </a:ext>
            </a:extLst>
          </p:cNvPr>
          <p:cNvSpPr/>
          <p:nvPr/>
        </p:nvSpPr>
        <p:spPr>
          <a:xfrm>
            <a:off x="1624402" y="5552900"/>
            <a:ext cx="561860" cy="550844"/>
          </a:xfrm>
          <a:prstGeom prst="round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8EE96E8-DCC8-4912-B3EC-1F78CFC15C1C}"/>
              </a:ext>
            </a:extLst>
          </p:cNvPr>
          <p:cNvSpPr txBox="1"/>
          <p:nvPr/>
        </p:nvSpPr>
        <p:spPr>
          <a:xfrm>
            <a:off x="2348759" y="5608778"/>
            <a:ext cx="7458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選擇統一的投料方式</a:t>
            </a:r>
          </a:p>
        </p:txBody>
      </p:sp>
    </p:spTree>
    <p:extLst>
      <p:ext uri="{BB962C8B-B14F-4D97-AF65-F5344CB8AC3E}">
        <p14:creationId xmlns:p14="http://schemas.microsoft.com/office/powerpoint/2010/main" val="163358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40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30"/>
          <p:cNvSpPr txBox="1"/>
          <p:nvPr/>
        </p:nvSpPr>
        <p:spPr>
          <a:xfrm>
            <a:off x="68833" y="5548816"/>
            <a:ext cx="306863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第三章</a:t>
            </a:r>
            <a:endParaRPr sz="4800" b="1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3" name="Google Shape;703;p30"/>
          <p:cNvSpPr txBox="1"/>
          <p:nvPr/>
        </p:nvSpPr>
        <p:spPr>
          <a:xfrm>
            <a:off x="634847" y="2229464"/>
            <a:ext cx="857682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7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模擬與實驗過程</a:t>
            </a:r>
            <a:endParaRPr sz="7200" b="1" i="0" u="none" strike="noStrike" cap="none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752</Words>
  <Application>Microsoft Office PowerPoint</Application>
  <PresentationFormat>自訂</PresentationFormat>
  <Paragraphs>254</Paragraphs>
  <Slides>23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微軟正黑體</vt:lpstr>
      <vt:lpstr>Microsoft Yahei</vt:lpstr>
      <vt:lpstr>Arial Black</vt:lpstr>
      <vt:lpstr>Times New Roman</vt:lpstr>
      <vt:lpstr>Questrial</vt:lpstr>
      <vt:lpstr>微軟正黑體</vt:lpstr>
      <vt:lpstr>Arial</vt:lpstr>
      <vt:lpstr>Calibri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第一PPT</dc:creator>
  <cp:lastModifiedBy>守燦 邱</cp:lastModifiedBy>
  <cp:revision>14</cp:revision>
  <dcterms:created xsi:type="dcterms:W3CDTF">2015-12-01T09:06:39Z</dcterms:created>
  <dcterms:modified xsi:type="dcterms:W3CDTF">2022-01-09T09:12:44Z</dcterms:modified>
</cp:coreProperties>
</file>