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AB2E-C768-F192-5481-4937306EB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70A6-63A8-424C-4780-57670B28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F0534-4511-325A-773D-93FEB106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3BFE-DCDF-97D1-6F5B-98CF7936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70F7-D217-71D9-5436-9CF80E60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4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AF5E-5937-07E1-0034-5D462E33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DF698-A03B-E533-9232-5FDDF9AD5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8DDD-1610-F964-6118-933DBAA9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BACC-B775-0A10-143C-45FF613C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134A9-C2EF-B1EB-3D5E-E685C652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794C9-670C-3443-9E6D-C629119CC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43629-664D-B8BB-ADEC-786EF4BFE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AF11C-7D45-C3BE-4E90-FB5D5344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75AFB-CB06-2006-E435-B06B1255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AFDEE-8F5D-0658-4F67-30886DF6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6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44BF-946E-6006-4BB7-EA185919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F244-41B0-D86B-C735-D2BCFF94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DDE61-7A38-B22A-EAD1-85441DBC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8D062-AB93-8DEB-A7E9-8D18213F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E1386-B718-0FA7-49A5-C021FEF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0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4A01-879E-6A91-D878-8440C0BE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ECBBD-0429-E635-371A-C1CE7757C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AAD34-517E-8DB3-BE0F-B0D8C8CC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4EA7F-2C21-EA18-F0D9-ABD6E852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C962-CB08-E150-AABB-98234516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7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59DB-1B41-73AF-2FD0-5A6970BE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C23EF-D0EB-77D0-10EF-9EDBD74D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B47EB-166F-3A7F-3A82-894F8E9AB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F268A-4EC4-20ED-A196-793A8784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309C9-3989-D440-E1AE-D769D7AF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63754-5D57-5C44-E7A7-69B1C4D9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9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0D63-0E28-9835-3320-A140DE09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50DAE-60BE-F8D8-B7E1-FA7D42CE9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E5E5B-DA37-2618-6104-30DEEDD7E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7D6DC-4105-D7EA-25C4-3D411CED3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9091C-CCE9-A7FC-4B72-30E2A8094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785AD-C591-CBA9-45EF-10BE32B5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907A7-EC9C-1DC0-1EF6-8A5D7D17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584DD-D9A3-DDF2-7AD2-C6795EEE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46C-EBB1-95E9-ECE0-3BEDF563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2D023-4D47-2704-DAF7-ED50DDA0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AFEB1-FD87-8778-F5DA-9904DFF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0D437-4838-F1BF-D9C2-75A944B1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9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58A29-7C72-F3AF-7AF0-AE8A6F50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88E4B-1C50-9847-332A-BB9564F6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B0E8-6E23-B86D-7C49-8C51974C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9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B7C6-5098-D956-C7EE-B8FACECF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42EC-1099-0335-F390-BCD0FB25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57EBA-9290-5263-1543-9885A3FF5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54C78-6E99-95F0-C18D-B57DE36D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6EE77-BF97-2ACA-DA58-BF20C4A9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E38B4-A802-9E0C-4C30-62794167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8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5355-F13B-2AAE-4895-96F1E1F6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B2AF6-6EA5-0EE2-B5B6-8FF5AEC0C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CCFD1-5C81-C0FE-15CE-DED430A99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2BF7E-5A0F-C346-D25F-33C62DCE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861CA-EAE9-7AFE-CAF9-E00D1637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46142-C192-2601-DF63-329BA2AB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8879-1B09-11F7-9A4C-C90C7F55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1826E-910D-F716-653A-00A5B33D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B5AB8-4301-ABC0-B58C-2587785EA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31955-91C9-0246-44E3-7BB6B3541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15FD-A6A3-1597-AB80-287BFD979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4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184570C-ABD1-9809-46B9-D2DFC3F0F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558" y="3349418"/>
            <a:ext cx="4178389" cy="95511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 err="1">
                <a:solidFill>
                  <a:schemeClr val="tx2"/>
                </a:solidFill>
              </a:rPr>
              <a:t>Katalon</a:t>
            </a:r>
            <a:r>
              <a:rPr lang="en-US" sz="2000" dirty="0">
                <a:solidFill>
                  <a:schemeClr val="tx2"/>
                </a:solidFill>
              </a:rPr>
              <a:t> – Test Automation Platform</a:t>
            </a:r>
          </a:p>
        </p:txBody>
      </p:sp>
      <p:pic>
        <p:nvPicPr>
          <p:cNvPr id="5" name="Picture 4" descr="A logo with black and green squares&#10;&#10;Description automatically generated">
            <a:extLst>
              <a:ext uri="{FF2B5EF4-FFF2-40B4-BE49-F238E27FC236}">
                <a16:creationId xmlns:a16="http://schemas.microsoft.com/office/drawing/2014/main" id="{E3053312-1194-EDB3-076B-BD5C8E308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544" y="1891542"/>
            <a:ext cx="4190787" cy="4190787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75043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black and green squares&#10;&#10;Description automatically generated">
            <a:extLst>
              <a:ext uri="{FF2B5EF4-FFF2-40B4-BE49-F238E27FC236}">
                <a16:creationId xmlns:a16="http://schemas.microsoft.com/office/drawing/2014/main" id="{7FBF9E42-295A-8A63-8DA0-3E34CE9D51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-8" b="27083"/>
          <a:stretch/>
        </p:blipFill>
        <p:spPr>
          <a:xfrm>
            <a:off x="1291660" y="2272367"/>
            <a:ext cx="3148365" cy="2313266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FA9CE49-1FCA-D49E-754A-71D367524CC0}"/>
              </a:ext>
            </a:extLst>
          </p:cNvPr>
          <p:cNvSpPr/>
          <p:nvPr/>
        </p:nvSpPr>
        <p:spPr>
          <a:xfrm>
            <a:off x="2942590" y="140996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467F9F-0007-014D-7B77-ED73BBFEA720}"/>
              </a:ext>
            </a:extLst>
          </p:cNvPr>
          <p:cNvCxnSpPr>
            <a:stCxn id="10" idx="6"/>
          </p:cNvCxnSpPr>
          <p:nvPr/>
        </p:nvCxnSpPr>
        <p:spPr>
          <a:xfrm>
            <a:off x="4217717" y="774365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CF55B-0D11-633A-BDC6-A359E9811D7C}"/>
              </a:ext>
            </a:extLst>
          </p:cNvPr>
          <p:cNvSpPr txBox="1"/>
          <p:nvPr/>
        </p:nvSpPr>
        <p:spPr>
          <a:xfrm>
            <a:off x="4716864" y="405033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Hassle-free Deployment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58EF2A-D7F9-9298-A761-A8E35F2FD50F}"/>
              </a:ext>
            </a:extLst>
          </p:cNvPr>
          <p:cNvSpPr/>
          <p:nvPr/>
        </p:nvSpPr>
        <p:spPr>
          <a:xfrm>
            <a:off x="3851944" y="1407732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5A4726-0D35-9FE9-0189-E361F99D24E2}"/>
              </a:ext>
            </a:extLst>
          </p:cNvPr>
          <p:cNvCxnSpPr>
            <a:stCxn id="21" idx="6"/>
          </p:cNvCxnSpPr>
          <p:nvPr/>
        </p:nvCxnSpPr>
        <p:spPr>
          <a:xfrm>
            <a:off x="5127071" y="2041101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B0C694-9E17-DD01-7D68-11F9563EB118}"/>
              </a:ext>
            </a:extLst>
          </p:cNvPr>
          <p:cNvSpPr txBox="1"/>
          <p:nvPr/>
        </p:nvSpPr>
        <p:spPr>
          <a:xfrm>
            <a:off x="5626218" y="1671769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&amp; Easy Set Up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BB1F9C-62D6-F1DF-98A7-D3B3619D76D7}"/>
              </a:ext>
            </a:extLst>
          </p:cNvPr>
          <p:cNvSpPr/>
          <p:nvPr/>
        </p:nvSpPr>
        <p:spPr>
          <a:xfrm>
            <a:off x="4489507" y="275884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509CB9-3981-120E-0BB4-BB6F54A787CA}"/>
              </a:ext>
            </a:extLst>
          </p:cNvPr>
          <p:cNvCxnSpPr>
            <a:stCxn id="24" idx="6"/>
          </p:cNvCxnSpPr>
          <p:nvPr/>
        </p:nvCxnSpPr>
        <p:spPr>
          <a:xfrm>
            <a:off x="5764634" y="339221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35CD53-9F77-26BE-4E41-ECF12A04EEA9}"/>
              </a:ext>
            </a:extLst>
          </p:cNvPr>
          <p:cNvSpPr txBox="1"/>
          <p:nvPr/>
        </p:nvSpPr>
        <p:spPr>
          <a:xfrm>
            <a:off x="6263781" y="302288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Flexible Modes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A1FCA7-0EDE-91BB-A22B-784A906D8DDF}"/>
              </a:ext>
            </a:extLst>
          </p:cNvPr>
          <p:cNvSpPr/>
          <p:nvPr/>
        </p:nvSpPr>
        <p:spPr>
          <a:xfrm>
            <a:off x="3851944" y="410996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BDEDCF-87B7-ED70-9E5B-C7E4626DC3E6}"/>
              </a:ext>
            </a:extLst>
          </p:cNvPr>
          <p:cNvCxnSpPr>
            <a:stCxn id="27" idx="6"/>
          </p:cNvCxnSpPr>
          <p:nvPr/>
        </p:nvCxnSpPr>
        <p:spPr>
          <a:xfrm>
            <a:off x="5127071" y="474333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C4B4B0-A0C9-A97A-5823-DE9984C33BAE}"/>
              </a:ext>
            </a:extLst>
          </p:cNvPr>
          <p:cNvSpPr txBox="1"/>
          <p:nvPr/>
        </p:nvSpPr>
        <p:spPr>
          <a:xfrm>
            <a:off x="5626218" y="4374006"/>
            <a:ext cx="368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Multi-OS-Application and Scalability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BAA8A9-6499-E97D-B7F6-3C99CCF47505}"/>
              </a:ext>
            </a:extLst>
          </p:cNvPr>
          <p:cNvSpPr/>
          <p:nvPr/>
        </p:nvSpPr>
        <p:spPr>
          <a:xfrm>
            <a:off x="2942589" y="534117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E63DA4-315B-3DB6-2E04-3BCAA46045C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217716" y="5974546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C546B9-3ABA-162A-FAC0-E0B6B67758AC}"/>
              </a:ext>
            </a:extLst>
          </p:cNvPr>
          <p:cNvSpPr txBox="1"/>
          <p:nvPr/>
        </p:nvSpPr>
        <p:spPr>
          <a:xfrm>
            <a:off x="4716863" y="5605214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&amp; Faster Results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F822761-F7C7-0411-0033-9469D86C2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18" y="4284326"/>
            <a:ext cx="441248" cy="441248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1338B8-BB98-23C2-6826-BCCD34501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5" y="4511052"/>
            <a:ext cx="773547" cy="773547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065193-63A4-CE24-47E4-62D490CAA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215" y="5544177"/>
            <a:ext cx="953909" cy="953909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0D7B9C-3FC8-06B3-B5B3-112D3C20E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58" y="403350"/>
            <a:ext cx="813086" cy="813086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97D48B8-31CC-C10D-DAEA-F0DD042F4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65" y="1662517"/>
            <a:ext cx="813086" cy="813086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ACCEA8E-6DFA-7BA4-8F5D-6F1A217D4D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27" y="2997154"/>
            <a:ext cx="813086" cy="8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10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44DA-4C3A-9C77-64A5-4EAFFBD8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Windows, Mac OS, and Linux supported platform.</a:t>
            </a:r>
          </a:p>
          <a:p>
            <a:endParaRPr lang="en-US" dirty="0"/>
          </a:p>
          <a:p>
            <a:r>
              <a:rPr lang="en-US" dirty="0"/>
              <a:t>Components include</a:t>
            </a:r>
          </a:p>
          <a:p>
            <a:pPr lvl="1"/>
            <a:r>
              <a:rPr lang="en-US" dirty="0"/>
              <a:t>Studio</a:t>
            </a:r>
          </a:p>
          <a:p>
            <a:pPr lvl="1"/>
            <a:r>
              <a:rPr lang="en-US" dirty="0"/>
              <a:t>Runtime engine</a:t>
            </a:r>
          </a:p>
          <a:p>
            <a:pPr lvl="1"/>
            <a:r>
              <a:rPr lang="en-US" dirty="0"/>
              <a:t>Orchestrator(Cloud and On-prem)</a:t>
            </a:r>
          </a:p>
          <a:p>
            <a:endParaRPr lang="en-US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803F37-A3AD-9034-AB07-48B3E7548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38" y="1615606"/>
            <a:ext cx="813086" cy="813086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DB2ED16-9D88-AC4F-0159-A03AA56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122" y="333004"/>
            <a:ext cx="813086" cy="81308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1EFF9C9-808C-2430-1CA3-8ACCC378E3AF}"/>
              </a:ext>
            </a:extLst>
          </p:cNvPr>
          <p:cNvSpPr/>
          <p:nvPr/>
        </p:nvSpPr>
        <p:spPr>
          <a:xfrm>
            <a:off x="318169" y="17503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88C25-0B60-BAB5-94FE-6DB1EC4B6B36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593296" y="808406"/>
            <a:ext cx="9903379" cy="0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51A152-C758-33D0-DC2A-1E0E6502E944}"/>
              </a:ext>
            </a:extLst>
          </p:cNvPr>
          <p:cNvSpPr txBox="1"/>
          <p:nvPr/>
        </p:nvSpPr>
        <p:spPr>
          <a:xfrm>
            <a:off x="1912778" y="822924"/>
            <a:ext cx="765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Multi-OS-Application and Scalability</a:t>
            </a:r>
          </a:p>
        </p:txBody>
      </p: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88822F3-DF73-EC85-6AE8-CE4699AB2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38" y="2796706"/>
            <a:ext cx="813086" cy="813086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8AD8A4-6E9C-C5F3-4100-C0F4CC4C1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122" y="4092106"/>
            <a:ext cx="813086" cy="813086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7CC926C-1014-2E98-4402-D884A8CDC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42" y="333004"/>
            <a:ext cx="441248" cy="441248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B288238-245F-4144-3EA0-7C5F51F0E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49" y="559730"/>
            <a:ext cx="773547" cy="77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5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black and green squares&#10;&#10;Description automatically generated">
            <a:extLst>
              <a:ext uri="{FF2B5EF4-FFF2-40B4-BE49-F238E27FC236}">
                <a16:creationId xmlns:a16="http://schemas.microsoft.com/office/drawing/2014/main" id="{7FBF9E42-295A-8A63-8DA0-3E34CE9D51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-8" b="27083"/>
          <a:stretch/>
        </p:blipFill>
        <p:spPr>
          <a:xfrm>
            <a:off x="1291660" y="2272367"/>
            <a:ext cx="3148365" cy="2313266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FA9CE49-1FCA-D49E-754A-71D367524CC0}"/>
              </a:ext>
            </a:extLst>
          </p:cNvPr>
          <p:cNvSpPr/>
          <p:nvPr/>
        </p:nvSpPr>
        <p:spPr>
          <a:xfrm>
            <a:off x="2942590" y="140996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467F9F-0007-014D-7B77-ED73BBFEA720}"/>
              </a:ext>
            </a:extLst>
          </p:cNvPr>
          <p:cNvCxnSpPr>
            <a:stCxn id="10" idx="6"/>
          </p:cNvCxnSpPr>
          <p:nvPr/>
        </p:nvCxnSpPr>
        <p:spPr>
          <a:xfrm>
            <a:off x="4217717" y="774365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CF55B-0D11-633A-BDC6-A359E9811D7C}"/>
              </a:ext>
            </a:extLst>
          </p:cNvPr>
          <p:cNvSpPr txBox="1"/>
          <p:nvPr/>
        </p:nvSpPr>
        <p:spPr>
          <a:xfrm>
            <a:off x="4716864" y="405033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Hassle-free Deployment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58EF2A-D7F9-9298-A761-A8E35F2FD50F}"/>
              </a:ext>
            </a:extLst>
          </p:cNvPr>
          <p:cNvSpPr/>
          <p:nvPr/>
        </p:nvSpPr>
        <p:spPr>
          <a:xfrm>
            <a:off x="3851944" y="1407732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5A4726-0D35-9FE9-0189-E361F99D24E2}"/>
              </a:ext>
            </a:extLst>
          </p:cNvPr>
          <p:cNvCxnSpPr>
            <a:stCxn id="21" idx="6"/>
          </p:cNvCxnSpPr>
          <p:nvPr/>
        </p:nvCxnSpPr>
        <p:spPr>
          <a:xfrm>
            <a:off x="5127071" y="2041101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B0C694-9E17-DD01-7D68-11F9563EB118}"/>
              </a:ext>
            </a:extLst>
          </p:cNvPr>
          <p:cNvSpPr txBox="1"/>
          <p:nvPr/>
        </p:nvSpPr>
        <p:spPr>
          <a:xfrm>
            <a:off x="5626218" y="1671769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&amp; Easy Set Up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BB1F9C-62D6-F1DF-98A7-D3B3619D76D7}"/>
              </a:ext>
            </a:extLst>
          </p:cNvPr>
          <p:cNvSpPr/>
          <p:nvPr/>
        </p:nvSpPr>
        <p:spPr>
          <a:xfrm>
            <a:off x="4489507" y="275884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509CB9-3981-120E-0BB4-BB6F54A787CA}"/>
              </a:ext>
            </a:extLst>
          </p:cNvPr>
          <p:cNvCxnSpPr>
            <a:stCxn id="24" idx="6"/>
          </p:cNvCxnSpPr>
          <p:nvPr/>
        </p:nvCxnSpPr>
        <p:spPr>
          <a:xfrm>
            <a:off x="5764634" y="339221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35CD53-9F77-26BE-4E41-ECF12A04EEA9}"/>
              </a:ext>
            </a:extLst>
          </p:cNvPr>
          <p:cNvSpPr txBox="1"/>
          <p:nvPr/>
        </p:nvSpPr>
        <p:spPr>
          <a:xfrm>
            <a:off x="6263781" y="302288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Flexible Modes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A1FCA7-0EDE-91BB-A22B-784A906D8DDF}"/>
              </a:ext>
            </a:extLst>
          </p:cNvPr>
          <p:cNvSpPr/>
          <p:nvPr/>
        </p:nvSpPr>
        <p:spPr>
          <a:xfrm>
            <a:off x="3851944" y="410996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BDEDCF-87B7-ED70-9E5B-C7E4626DC3E6}"/>
              </a:ext>
            </a:extLst>
          </p:cNvPr>
          <p:cNvCxnSpPr>
            <a:stCxn id="27" idx="6"/>
          </p:cNvCxnSpPr>
          <p:nvPr/>
        </p:nvCxnSpPr>
        <p:spPr>
          <a:xfrm>
            <a:off x="5127071" y="474333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C4B4B0-A0C9-A97A-5823-DE9984C33BAE}"/>
              </a:ext>
            </a:extLst>
          </p:cNvPr>
          <p:cNvSpPr txBox="1"/>
          <p:nvPr/>
        </p:nvSpPr>
        <p:spPr>
          <a:xfrm>
            <a:off x="5626218" y="437400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Multi-OS-Application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BAA8A9-6499-E97D-B7F6-3C99CCF47505}"/>
              </a:ext>
            </a:extLst>
          </p:cNvPr>
          <p:cNvSpPr/>
          <p:nvPr/>
        </p:nvSpPr>
        <p:spPr>
          <a:xfrm>
            <a:off x="2942589" y="534117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E63DA4-315B-3DB6-2E04-3BCAA46045C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217716" y="5974546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C546B9-3ABA-162A-FAC0-E0B6B67758AC}"/>
              </a:ext>
            </a:extLst>
          </p:cNvPr>
          <p:cNvSpPr txBox="1"/>
          <p:nvPr/>
        </p:nvSpPr>
        <p:spPr>
          <a:xfrm>
            <a:off x="4716863" y="5605214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&amp; Faster Results</a:t>
            </a:r>
          </a:p>
        </p:txBody>
      </p:sp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065193-63A4-CE24-47E4-62D490CAA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215" y="5544177"/>
            <a:ext cx="953909" cy="953909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0D7B9C-3FC8-06B3-B5B3-112D3C20E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58" y="403350"/>
            <a:ext cx="813086" cy="813086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97D48B8-31CC-C10D-DAEA-F0DD042F4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65" y="1662517"/>
            <a:ext cx="813086" cy="813086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ACCEA8E-6DFA-7BA4-8F5D-6F1A217D4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27" y="2997154"/>
            <a:ext cx="813086" cy="813086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1355D5C-3A1F-E2D1-4B8A-839459615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01" y="4360621"/>
            <a:ext cx="813086" cy="8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96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44DA-4C3A-9C77-64A5-4EAFFBD8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TestOps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QA representative can monitor different tests within different projects and organizations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Detailed insights are available with necessary logs to pinpoint any defects or errors within testcases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803F37-A3AD-9034-AB07-48B3E7548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38" y="1615606"/>
            <a:ext cx="813086" cy="813086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DB2ED16-9D88-AC4F-0159-A03AA56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122" y="333004"/>
            <a:ext cx="813086" cy="81308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1EFF9C9-808C-2430-1CA3-8ACCC378E3AF}"/>
              </a:ext>
            </a:extLst>
          </p:cNvPr>
          <p:cNvSpPr/>
          <p:nvPr/>
        </p:nvSpPr>
        <p:spPr>
          <a:xfrm>
            <a:off x="318169" y="17503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88C25-0B60-BAB5-94FE-6DB1EC4B6B36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593296" y="808406"/>
            <a:ext cx="9903379" cy="0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51A152-C758-33D0-DC2A-1E0E6502E944}"/>
              </a:ext>
            </a:extLst>
          </p:cNvPr>
          <p:cNvSpPr txBox="1"/>
          <p:nvPr/>
        </p:nvSpPr>
        <p:spPr>
          <a:xfrm>
            <a:off x="1912778" y="822924"/>
            <a:ext cx="765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Better &amp; Faster Results</a:t>
            </a:r>
          </a:p>
        </p:txBody>
      </p: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88822F3-DF73-EC85-6AE8-CE4699AB2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38" y="2796706"/>
            <a:ext cx="813086" cy="813086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8AD8A4-6E9C-C5F3-4100-C0F4CC4C1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122" y="4092106"/>
            <a:ext cx="813086" cy="813086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ACA303-BB89-2EB3-CC14-AF661162E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122" y="5387506"/>
            <a:ext cx="813086" cy="813086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C0C62B9-73BF-37C5-623F-D37E9EFC5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8" y="363107"/>
            <a:ext cx="953909" cy="95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70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black and green squares&#10;&#10;Description automatically generated">
            <a:extLst>
              <a:ext uri="{FF2B5EF4-FFF2-40B4-BE49-F238E27FC236}">
                <a16:creationId xmlns:a16="http://schemas.microsoft.com/office/drawing/2014/main" id="{7FBF9E42-295A-8A63-8DA0-3E34CE9D51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-8" b="27083"/>
          <a:stretch/>
        </p:blipFill>
        <p:spPr>
          <a:xfrm>
            <a:off x="1291660" y="2272367"/>
            <a:ext cx="3148365" cy="2313266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FA9CE49-1FCA-D49E-754A-71D367524CC0}"/>
              </a:ext>
            </a:extLst>
          </p:cNvPr>
          <p:cNvSpPr/>
          <p:nvPr/>
        </p:nvSpPr>
        <p:spPr>
          <a:xfrm>
            <a:off x="2942590" y="140996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467F9F-0007-014D-7B77-ED73BBFEA720}"/>
              </a:ext>
            </a:extLst>
          </p:cNvPr>
          <p:cNvCxnSpPr>
            <a:stCxn id="10" idx="6"/>
          </p:cNvCxnSpPr>
          <p:nvPr/>
        </p:nvCxnSpPr>
        <p:spPr>
          <a:xfrm>
            <a:off x="4217717" y="774365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CF55B-0D11-633A-BDC6-A359E9811D7C}"/>
              </a:ext>
            </a:extLst>
          </p:cNvPr>
          <p:cNvSpPr txBox="1"/>
          <p:nvPr/>
        </p:nvSpPr>
        <p:spPr>
          <a:xfrm>
            <a:off x="4716864" y="405033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Hassle-free Deployment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58EF2A-D7F9-9298-A761-A8E35F2FD50F}"/>
              </a:ext>
            </a:extLst>
          </p:cNvPr>
          <p:cNvSpPr/>
          <p:nvPr/>
        </p:nvSpPr>
        <p:spPr>
          <a:xfrm>
            <a:off x="3851944" y="1407732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5A4726-0D35-9FE9-0189-E361F99D24E2}"/>
              </a:ext>
            </a:extLst>
          </p:cNvPr>
          <p:cNvCxnSpPr>
            <a:stCxn id="21" idx="6"/>
          </p:cNvCxnSpPr>
          <p:nvPr/>
        </p:nvCxnSpPr>
        <p:spPr>
          <a:xfrm>
            <a:off x="5127071" y="2041101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B0C694-9E17-DD01-7D68-11F9563EB118}"/>
              </a:ext>
            </a:extLst>
          </p:cNvPr>
          <p:cNvSpPr txBox="1"/>
          <p:nvPr/>
        </p:nvSpPr>
        <p:spPr>
          <a:xfrm>
            <a:off x="5626218" y="1671769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&amp; Easy Set Up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BB1F9C-62D6-F1DF-98A7-D3B3619D76D7}"/>
              </a:ext>
            </a:extLst>
          </p:cNvPr>
          <p:cNvSpPr/>
          <p:nvPr/>
        </p:nvSpPr>
        <p:spPr>
          <a:xfrm>
            <a:off x="4489507" y="275884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509CB9-3981-120E-0BB4-BB6F54A787CA}"/>
              </a:ext>
            </a:extLst>
          </p:cNvPr>
          <p:cNvCxnSpPr>
            <a:stCxn id="24" idx="6"/>
          </p:cNvCxnSpPr>
          <p:nvPr/>
        </p:nvCxnSpPr>
        <p:spPr>
          <a:xfrm>
            <a:off x="5764634" y="339221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35CD53-9F77-26BE-4E41-ECF12A04EEA9}"/>
              </a:ext>
            </a:extLst>
          </p:cNvPr>
          <p:cNvSpPr txBox="1"/>
          <p:nvPr/>
        </p:nvSpPr>
        <p:spPr>
          <a:xfrm>
            <a:off x="6263781" y="302288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Flexible Modes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A1FCA7-0EDE-91BB-A22B-784A906D8DDF}"/>
              </a:ext>
            </a:extLst>
          </p:cNvPr>
          <p:cNvSpPr/>
          <p:nvPr/>
        </p:nvSpPr>
        <p:spPr>
          <a:xfrm>
            <a:off x="3851944" y="410996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BDEDCF-87B7-ED70-9E5B-C7E4626DC3E6}"/>
              </a:ext>
            </a:extLst>
          </p:cNvPr>
          <p:cNvCxnSpPr>
            <a:stCxn id="27" idx="6"/>
          </p:cNvCxnSpPr>
          <p:nvPr/>
        </p:nvCxnSpPr>
        <p:spPr>
          <a:xfrm>
            <a:off x="5127071" y="474333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C4B4B0-A0C9-A97A-5823-DE9984C33BAE}"/>
              </a:ext>
            </a:extLst>
          </p:cNvPr>
          <p:cNvSpPr txBox="1"/>
          <p:nvPr/>
        </p:nvSpPr>
        <p:spPr>
          <a:xfrm>
            <a:off x="5626218" y="437400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Multi-OS-Application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BAA8A9-6499-E97D-B7F6-3C99CCF47505}"/>
              </a:ext>
            </a:extLst>
          </p:cNvPr>
          <p:cNvSpPr/>
          <p:nvPr/>
        </p:nvSpPr>
        <p:spPr>
          <a:xfrm>
            <a:off x="2942589" y="534117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E63DA4-315B-3DB6-2E04-3BCAA46045C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217716" y="5974546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C546B9-3ABA-162A-FAC0-E0B6B67758AC}"/>
              </a:ext>
            </a:extLst>
          </p:cNvPr>
          <p:cNvSpPr txBox="1"/>
          <p:nvPr/>
        </p:nvSpPr>
        <p:spPr>
          <a:xfrm>
            <a:off x="4716863" y="5605214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&amp; Faster Results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0D7B9C-3FC8-06B3-B5B3-112D3C20E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58" y="403350"/>
            <a:ext cx="813086" cy="813086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97D48B8-31CC-C10D-DAEA-F0DD042F4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65" y="1662517"/>
            <a:ext cx="813086" cy="813086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ACCEA8E-6DFA-7BA4-8F5D-6F1A217D4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27" y="2997154"/>
            <a:ext cx="813086" cy="813086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1355D5C-3A1F-E2D1-4B8A-839459615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01" y="4360621"/>
            <a:ext cx="813086" cy="813086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A708BF7-AD66-267D-9442-4B549D809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10" y="5614589"/>
            <a:ext cx="813086" cy="8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00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with black and green squares&#10;&#10;Description automatically generated">
            <a:extLst>
              <a:ext uri="{FF2B5EF4-FFF2-40B4-BE49-F238E27FC236}">
                <a16:creationId xmlns:a16="http://schemas.microsoft.com/office/drawing/2014/main" id="{D07A69E5-DBF4-DC5E-7CC7-D25EBC91E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-8" b="27083"/>
          <a:stretch/>
        </p:blipFill>
        <p:spPr>
          <a:xfrm>
            <a:off x="-24534" y="0"/>
            <a:ext cx="4795315" cy="3523366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C615-B336-540D-2B20-B5699C3C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881" y="2560847"/>
            <a:ext cx="6705928" cy="3103926"/>
          </a:xfrm>
        </p:spPr>
        <p:txBody>
          <a:bodyPr>
            <a:normAutofit/>
          </a:bodyPr>
          <a:lstStyle/>
          <a:p>
            <a:r>
              <a:rPr lang="en-US" sz="2000" dirty="0"/>
              <a:t>Execute, Monitor and Evaluate test cases for almost all software products</a:t>
            </a:r>
          </a:p>
          <a:p>
            <a:endParaRPr lang="en-US" sz="2000" dirty="0"/>
          </a:p>
          <a:p>
            <a:r>
              <a:rPr lang="en-US" sz="2000" dirty="0"/>
              <a:t>Easily run multiple test cases in one go using a predefined script containing different data</a:t>
            </a:r>
          </a:p>
          <a:p>
            <a:endParaRPr lang="en-US" sz="2000" dirty="0"/>
          </a:p>
          <a:p>
            <a:r>
              <a:rPr lang="en-US" sz="2000" dirty="0"/>
              <a:t>Re-run these test cases seamlessly whenever new code changes are implemented</a:t>
            </a:r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41916-7D1A-890B-6095-F9D884C7C0C4}"/>
              </a:ext>
            </a:extLst>
          </p:cNvPr>
          <p:cNvSpPr txBox="1"/>
          <p:nvPr/>
        </p:nvSpPr>
        <p:spPr>
          <a:xfrm>
            <a:off x="6753137" y="998289"/>
            <a:ext cx="35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All-in-one test automation suite</a:t>
            </a:r>
          </a:p>
        </p:txBody>
      </p:sp>
    </p:spTree>
    <p:extLst>
      <p:ext uri="{BB962C8B-B14F-4D97-AF65-F5344CB8AC3E}">
        <p14:creationId xmlns:p14="http://schemas.microsoft.com/office/powerpoint/2010/main" val="4170195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black and green squares&#10;&#10;Description automatically generated">
            <a:extLst>
              <a:ext uri="{FF2B5EF4-FFF2-40B4-BE49-F238E27FC236}">
                <a16:creationId xmlns:a16="http://schemas.microsoft.com/office/drawing/2014/main" id="{D07A69E5-DBF4-DC5E-7CC7-D25EBC91E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-8" b="27083"/>
          <a:stretch/>
        </p:blipFill>
        <p:spPr>
          <a:xfrm>
            <a:off x="-24534" y="0"/>
            <a:ext cx="4795315" cy="3523366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C615-B336-540D-2B20-B5699C3C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881" y="2560847"/>
            <a:ext cx="6705928" cy="3103926"/>
          </a:xfrm>
        </p:spPr>
        <p:txBody>
          <a:bodyPr>
            <a:normAutofit/>
          </a:bodyPr>
          <a:lstStyle/>
          <a:p>
            <a:r>
              <a:rPr lang="en-GB" sz="2000" dirty="0"/>
              <a:t>Founded in 2016, </a:t>
            </a:r>
            <a:r>
              <a:rPr lang="en-GB" sz="2000" dirty="0" err="1"/>
              <a:t>Katalon</a:t>
            </a:r>
            <a:r>
              <a:rPr lang="en-GB" sz="2000" dirty="0"/>
              <a:t> is the leading provider of a modern, comprehensive quality management platform</a:t>
            </a:r>
          </a:p>
          <a:p>
            <a:endParaRPr lang="en-GB" sz="2000" dirty="0"/>
          </a:p>
          <a:p>
            <a:r>
              <a:rPr lang="en-GB" sz="2000" dirty="0"/>
              <a:t>Serving more than 30,000 teams of all shapes &amp; sizes, many of which are in the Fortune Global 500, such as PwC, KMPG, Abbott, and Standard Chartered.</a:t>
            </a:r>
          </a:p>
          <a:p>
            <a:endParaRPr lang="en-GB" sz="2000" dirty="0"/>
          </a:p>
          <a:p>
            <a:r>
              <a:rPr lang="en-US" sz="2000" dirty="0"/>
              <a:t> </a:t>
            </a:r>
            <a:r>
              <a:rPr lang="en-US" sz="2000" b="1" dirty="0"/>
              <a:t>📍 </a:t>
            </a:r>
            <a:r>
              <a:rPr lang="en-US" sz="2000" dirty="0"/>
              <a:t>headquartered in Atlanta, GA</a:t>
            </a:r>
          </a:p>
        </p:txBody>
      </p:sp>
    </p:spTree>
    <p:extLst>
      <p:ext uri="{BB962C8B-B14F-4D97-AF65-F5344CB8AC3E}">
        <p14:creationId xmlns:p14="http://schemas.microsoft.com/office/powerpoint/2010/main" val="3605769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black and green squares&#10;&#10;Description automatically generated">
            <a:extLst>
              <a:ext uri="{FF2B5EF4-FFF2-40B4-BE49-F238E27FC236}">
                <a16:creationId xmlns:a16="http://schemas.microsoft.com/office/drawing/2014/main" id="{7FBF9E42-295A-8A63-8DA0-3E34CE9D51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-8" b="27083"/>
          <a:stretch/>
        </p:blipFill>
        <p:spPr>
          <a:xfrm>
            <a:off x="1291660" y="2272367"/>
            <a:ext cx="3148365" cy="2313266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FA9CE49-1FCA-D49E-754A-71D367524CC0}"/>
              </a:ext>
            </a:extLst>
          </p:cNvPr>
          <p:cNvSpPr/>
          <p:nvPr/>
        </p:nvSpPr>
        <p:spPr>
          <a:xfrm>
            <a:off x="2942590" y="140996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467F9F-0007-014D-7B77-ED73BBFEA720}"/>
              </a:ext>
            </a:extLst>
          </p:cNvPr>
          <p:cNvCxnSpPr>
            <a:stCxn id="10" idx="6"/>
          </p:cNvCxnSpPr>
          <p:nvPr/>
        </p:nvCxnSpPr>
        <p:spPr>
          <a:xfrm>
            <a:off x="4217717" y="774365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CF55B-0D11-633A-BDC6-A359E9811D7C}"/>
              </a:ext>
            </a:extLst>
          </p:cNvPr>
          <p:cNvSpPr txBox="1"/>
          <p:nvPr/>
        </p:nvSpPr>
        <p:spPr>
          <a:xfrm>
            <a:off x="4716864" y="405033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Hassle-free Deployment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58EF2A-D7F9-9298-A761-A8E35F2FD50F}"/>
              </a:ext>
            </a:extLst>
          </p:cNvPr>
          <p:cNvSpPr/>
          <p:nvPr/>
        </p:nvSpPr>
        <p:spPr>
          <a:xfrm>
            <a:off x="3851944" y="1407732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5A4726-0D35-9FE9-0189-E361F99D24E2}"/>
              </a:ext>
            </a:extLst>
          </p:cNvPr>
          <p:cNvCxnSpPr>
            <a:stCxn id="21" idx="6"/>
          </p:cNvCxnSpPr>
          <p:nvPr/>
        </p:nvCxnSpPr>
        <p:spPr>
          <a:xfrm>
            <a:off x="5127071" y="2041101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B0C694-9E17-DD01-7D68-11F9563EB118}"/>
              </a:ext>
            </a:extLst>
          </p:cNvPr>
          <p:cNvSpPr txBox="1"/>
          <p:nvPr/>
        </p:nvSpPr>
        <p:spPr>
          <a:xfrm>
            <a:off x="5626218" y="1671769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&amp; Easy Set Up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BB1F9C-62D6-F1DF-98A7-D3B3619D76D7}"/>
              </a:ext>
            </a:extLst>
          </p:cNvPr>
          <p:cNvSpPr/>
          <p:nvPr/>
        </p:nvSpPr>
        <p:spPr>
          <a:xfrm>
            <a:off x="4489507" y="275884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509CB9-3981-120E-0BB4-BB6F54A787CA}"/>
              </a:ext>
            </a:extLst>
          </p:cNvPr>
          <p:cNvCxnSpPr>
            <a:stCxn id="24" idx="6"/>
          </p:cNvCxnSpPr>
          <p:nvPr/>
        </p:nvCxnSpPr>
        <p:spPr>
          <a:xfrm>
            <a:off x="5764634" y="339221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35CD53-9F77-26BE-4E41-ECF12A04EEA9}"/>
              </a:ext>
            </a:extLst>
          </p:cNvPr>
          <p:cNvSpPr txBox="1"/>
          <p:nvPr/>
        </p:nvSpPr>
        <p:spPr>
          <a:xfrm>
            <a:off x="6263781" y="302288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Flexible Modes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A1FCA7-0EDE-91BB-A22B-784A906D8DDF}"/>
              </a:ext>
            </a:extLst>
          </p:cNvPr>
          <p:cNvSpPr/>
          <p:nvPr/>
        </p:nvSpPr>
        <p:spPr>
          <a:xfrm>
            <a:off x="3851944" y="410996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BDEDCF-87B7-ED70-9E5B-C7E4626DC3E6}"/>
              </a:ext>
            </a:extLst>
          </p:cNvPr>
          <p:cNvCxnSpPr>
            <a:stCxn id="27" idx="6"/>
          </p:cNvCxnSpPr>
          <p:nvPr/>
        </p:nvCxnSpPr>
        <p:spPr>
          <a:xfrm>
            <a:off x="5127071" y="474333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C4B4B0-A0C9-A97A-5823-DE9984C33BAE}"/>
              </a:ext>
            </a:extLst>
          </p:cNvPr>
          <p:cNvSpPr txBox="1"/>
          <p:nvPr/>
        </p:nvSpPr>
        <p:spPr>
          <a:xfrm>
            <a:off x="5626218" y="437400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Multi-OS-Application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BAA8A9-6499-E97D-B7F6-3C99CCF47505}"/>
              </a:ext>
            </a:extLst>
          </p:cNvPr>
          <p:cNvSpPr/>
          <p:nvPr/>
        </p:nvSpPr>
        <p:spPr>
          <a:xfrm>
            <a:off x="2942589" y="534117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E63DA4-315B-3DB6-2E04-3BCAA46045C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217716" y="5974546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C546B9-3ABA-162A-FAC0-E0B6B67758AC}"/>
              </a:ext>
            </a:extLst>
          </p:cNvPr>
          <p:cNvSpPr txBox="1"/>
          <p:nvPr/>
        </p:nvSpPr>
        <p:spPr>
          <a:xfrm>
            <a:off x="4716863" y="5605214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&amp; Faster Results</a:t>
            </a: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ADD0969-A71A-14F7-E961-747FC5302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496" y="289773"/>
            <a:ext cx="937316" cy="937316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79BFFA-5732-0590-EB30-14A86F98E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21" y="1565699"/>
            <a:ext cx="915278" cy="915278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94FAA-C6FD-6BD2-E140-23766C33B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97" y="3005442"/>
            <a:ext cx="773547" cy="773547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F822761-F7C7-0411-0033-9469D86C20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18" y="4284326"/>
            <a:ext cx="441248" cy="441248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1338B8-BB98-23C2-6826-BCCD345017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5" y="4511052"/>
            <a:ext cx="773547" cy="773547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065193-63A4-CE24-47E4-62D490CAAB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215" y="5544177"/>
            <a:ext cx="953909" cy="95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63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44DA-4C3A-9C77-64A5-4EAFFBD8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RPA </a:t>
            </a:r>
            <a:r>
              <a:rPr lang="en-US" dirty="0">
                <a:solidFill>
                  <a:srgbClr val="FF0000"/>
                </a:solidFill>
              </a:rPr>
              <a:t>unified</a:t>
            </a:r>
            <a:r>
              <a:rPr lang="en-US" dirty="0"/>
              <a:t> packaged platform</a:t>
            </a:r>
          </a:p>
          <a:p>
            <a:endParaRPr lang="en-US" dirty="0"/>
          </a:p>
          <a:p>
            <a:r>
              <a:rPr lang="en-US" dirty="0"/>
              <a:t>Components include</a:t>
            </a:r>
          </a:p>
          <a:p>
            <a:pPr lvl="1"/>
            <a:r>
              <a:rPr lang="en-US" dirty="0"/>
              <a:t>Studio</a:t>
            </a:r>
          </a:p>
          <a:p>
            <a:pPr lvl="1"/>
            <a:r>
              <a:rPr lang="en-US" dirty="0"/>
              <a:t>Runtime engine</a:t>
            </a:r>
          </a:p>
          <a:p>
            <a:pPr lvl="1"/>
            <a:r>
              <a:rPr lang="en-US" dirty="0"/>
              <a:t>Orchestrator(Cloud and On-prem)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9D21D5-DF4E-C10C-B76C-71DE8852F2ED}"/>
              </a:ext>
            </a:extLst>
          </p:cNvPr>
          <p:cNvSpPr/>
          <p:nvPr/>
        </p:nvSpPr>
        <p:spPr>
          <a:xfrm>
            <a:off x="140667" y="13260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9F7966-B654-FD30-4D72-90705546EEA4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415794" y="765976"/>
            <a:ext cx="10169402" cy="0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D533F7-0087-3C6C-1928-F60516DD0FC9}"/>
              </a:ext>
            </a:extLst>
          </p:cNvPr>
          <p:cNvSpPr txBox="1"/>
          <p:nvPr/>
        </p:nvSpPr>
        <p:spPr>
          <a:xfrm>
            <a:off x="1948497" y="822925"/>
            <a:ext cx="815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Hassle-free Deployment</a:t>
            </a:r>
          </a:p>
        </p:txBody>
      </p: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2F43D6-F68B-BCCA-8D0A-7AF45E018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3" y="297318"/>
            <a:ext cx="937316" cy="937316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803F37-A3AD-9034-AB07-48B3E7548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313" y="434506"/>
            <a:ext cx="813086" cy="8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94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black and green squares&#10;&#10;Description automatically generated">
            <a:extLst>
              <a:ext uri="{FF2B5EF4-FFF2-40B4-BE49-F238E27FC236}">
                <a16:creationId xmlns:a16="http://schemas.microsoft.com/office/drawing/2014/main" id="{7FBF9E42-295A-8A63-8DA0-3E34CE9D51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-8" b="27083"/>
          <a:stretch/>
        </p:blipFill>
        <p:spPr>
          <a:xfrm>
            <a:off x="1291660" y="2272367"/>
            <a:ext cx="3148365" cy="2313266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FA9CE49-1FCA-D49E-754A-71D367524CC0}"/>
              </a:ext>
            </a:extLst>
          </p:cNvPr>
          <p:cNvSpPr/>
          <p:nvPr/>
        </p:nvSpPr>
        <p:spPr>
          <a:xfrm>
            <a:off x="2942590" y="140996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467F9F-0007-014D-7B77-ED73BBFEA720}"/>
              </a:ext>
            </a:extLst>
          </p:cNvPr>
          <p:cNvCxnSpPr>
            <a:stCxn id="10" idx="6"/>
          </p:cNvCxnSpPr>
          <p:nvPr/>
        </p:nvCxnSpPr>
        <p:spPr>
          <a:xfrm>
            <a:off x="4217717" y="774365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CF55B-0D11-633A-BDC6-A359E9811D7C}"/>
              </a:ext>
            </a:extLst>
          </p:cNvPr>
          <p:cNvSpPr txBox="1"/>
          <p:nvPr/>
        </p:nvSpPr>
        <p:spPr>
          <a:xfrm>
            <a:off x="4716864" y="405033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Hassle-free Deployment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58EF2A-D7F9-9298-A761-A8E35F2FD50F}"/>
              </a:ext>
            </a:extLst>
          </p:cNvPr>
          <p:cNvSpPr/>
          <p:nvPr/>
        </p:nvSpPr>
        <p:spPr>
          <a:xfrm>
            <a:off x="3851944" y="1407732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5A4726-0D35-9FE9-0189-E361F99D24E2}"/>
              </a:ext>
            </a:extLst>
          </p:cNvPr>
          <p:cNvCxnSpPr>
            <a:stCxn id="21" idx="6"/>
          </p:cNvCxnSpPr>
          <p:nvPr/>
        </p:nvCxnSpPr>
        <p:spPr>
          <a:xfrm>
            <a:off x="5127071" y="2041101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B0C694-9E17-DD01-7D68-11F9563EB118}"/>
              </a:ext>
            </a:extLst>
          </p:cNvPr>
          <p:cNvSpPr txBox="1"/>
          <p:nvPr/>
        </p:nvSpPr>
        <p:spPr>
          <a:xfrm>
            <a:off x="5626218" y="1671769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&amp; Easy Set Up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BB1F9C-62D6-F1DF-98A7-D3B3619D76D7}"/>
              </a:ext>
            </a:extLst>
          </p:cNvPr>
          <p:cNvSpPr/>
          <p:nvPr/>
        </p:nvSpPr>
        <p:spPr>
          <a:xfrm>
            <a:off x="4489507" y="275884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509CB9-3981-120E-0BB4-BB6F54A787CA}"/>
              </a:ext>
            </a:extLst>
          </p:cNvPr>
          <p:cNvCxnSpPr>
            <a:stCxn id="24" idx="6"/>
          </p:cNvCxnSpPr>
          <p:nvPr/>
        </p:nvCxnSpPr>
        <p:spPr>
          <a:xfrm>
            <a:off x="5764634" y="339221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35CD53-9F77-26BE-4E41-ECF12A04EEA9}"/>
              </a:ext>
            </a:extLst>
          </p:cNvPr>
          <p:cNvSpPr txBox="1"/>
          <p:nvPr/>
        </p:nvSpPr>
        <p:spPr>
          <a:xfrm>
            <a:off x="6263781" y="302288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Flexible Modes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A1FCA7-0EDE-91BB-A22B-784A906D8DDF}"/>
              </a:ext>
            </a:extLst>
          </p:cNvPr>
          <p:cNvSpPr/>
          <p:nvPr/>
        </p:nvSpPr>
        <p:spPr>
          <a:xfrm>
            <a:off x="3851944" y="410996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BDEDCF-87B7-ED70-9E5B-C7E4626DC3E6}"/>
              </a:ext>
            </a:extLst>
          </p:cNvPr>
          <p:cNvCxnSpPr>
            <a:stCxn id="27" idx="6"/>
          </p:cNvCxnSpPr>
          <p:nvPr/>
        </p:nvCxnSpPr>
        <p:spPr>
          <a:xfrm>
            <a:off x="5127071" y="474333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C4B4B0-A0C9-A97A-5823-DE9984C33BAE}"/>
              </a:ext>
            </a:extLst>
          </p:cNvPr>
          <p:cNvSpPr txBox="1"/>
          <p:nvPr/>
        </p:nvSpPr>
        <p:spPr>
          <a:xfrm>
            <a:off x="5626218" y="437400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Multi-OS-Application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BAA8A9-6499-E97D-B7F6-3C99CCF47505}"/>
              </a:ext>
            </a:extLst>
          </p:cNvPr>
          <p:cNvSpPr/>
          <p:nvPr/>
        </p:nvSpPr>
        <p:spPr>
          <a:xfrm>
            <a:off x="2942589" y="534117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E63DA4-315B-3DB6-2E04-3BCAA46045C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217716" y="5974546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C546B9-3ABA-162A-FAC0-E0B6B67758AC}"/>
              </a:ext>
            </a:extLst>
          </p:cNvPr>
          <p:cNvSpPr txBox="1"/>
          <p:nvPr/>
        </p:nvSpPr>
        <p:spPr>
          <a:xfrm>
            <a:off x="4716863" y="5605214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&amp; Faster Results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79BFFA-5732-0590-EB30-14A86F98E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21" y="1565699"/>
            <a:ext cx="915278" cy="915278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94FAA-C6FD-6BD2-E140-23766C33B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97" y="3005442"/>
            <a:ext cx="773547" cy="773547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F822761-F7C7-0411-0033-9469D86C20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18" y="4284326"/>
            <a:ext cx="441248" cy="441248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1338B8-BB98-23C2-6826-BCCD34501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5" y="4511052"/>
            <a:ext cx="773547" cy="773547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065193-63A4-CE24-47E4-62D490CAAB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215" y="5544177"/>
            <a:ext cx="953909" cy="953909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0D7B9C-3FC8-06B3-B5B3-112D3C20EE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58" y="403350"/>
            <a:ext cx="813086" cy="8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88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44DA-4C3A-9C77-64A5-4EAFFBD8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Code-No Code-High Code Approach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eployable over multiple machines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803F37-A3AD-9034-AB07-48B3E7548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38" y="1615606"/>
            <a:ext cx="813086" cy="813086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DB2ED16-9D88-AC4F-0159-A03AA56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122" y="333004"/>
            <a:ext cx="813086" cy="81308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1EFF9C9-808C-2430-1CA3-8ACCC378E3AF}"/>
              </a:ext>
            </a:extLst>
          </p:cNvPr>
          <p:cNvSpPr/>
          <p:nvPr/>
        </p:nvSpPr>
        <p:spPr>
          <a:xfrm>
            <a:off x="318169" y="17503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88C25-0B60-BAB5-94FE-6DB1EC4B6B36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593296" y="808406"/>
            <a:ext cx="9903379" cy="0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51A152-C758-33D0-DC2A-1E0E6502E944}"/>
              </a:ext>
            </a:extLst>
          </p:cNvPr>
          <p:cNvSpPr txBox="1"/>
          <p:nvPr/>
        </p:nvSpPr>
        <p:spPr>
          <a:xfrm>
            <a:off x="1912778" y="822924"/>
            <a:ext cx="463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Quick &amp; Easy Set Up</a:t>
            </a:r>
          </a:p>
        </p:txBody>
      </p:sp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D6D6912-A41B-5D7D-EC28-FFC716DD9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6" y="333004"/>
            <a:ext cx="915278" cy="9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10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black and green squares&#10;&#10;Description automatically generated">
            <a:extLst>
              <a:ext uri="{FF2B5EF4-FFF2-40B4-BE49-F238E27FC236}">
                <a16:creationId xmlns:a16="http://schemas.microsoft.com/office/drawing/2014/main" id="{7FBF9E42-295A-8A63-8DA0-3E34CE9D51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-8" b="27083"/>
          <a:stretch/>
        </p:blipFill>
        <p:spPr>
          <a:xfrm>
            <a:off x="1291660" y="2272367"/>
            <a:ext cx="3148365" cy="2313266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FA9CE49-1FCA-D49E-754A-71D367524CC0}"/>
              </a:ext>
            </a:extLst>
          </p:cNvPr>
          <p:cNvSpPr/>
          <p:nvPr/>
        </p:nvSpPr>
        <p:spPr>
          <a:xfrm>
            <a:off x="2942590" y="140996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467F9F-0007-014D-7B77-ED73BBFEA720}"/>
              </a:ext>
            </a:extLst>
          </p:cNvPr>
          <p:cNvCxnSpPr>
            <a:stCxn id="10" idx="6"/>
          </p:cNvCxnSpPr>
          <p:nvPr/>
        </p:nvCxnSpPr>
        <p:spPr>
          <a:xfrm>
            <a:off x="4217717" y="774365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CF55B-0D11-633A-BDC6-A359E9811D7C}"/>
              </a:ext>
            </a:extLst>
          </p:cNvPr>
          <p:cNvSpPr txBox="1"/>
          <p:nvPr/>
        </p:nvSpPr>
        <p:spPr>
          <a:xfrm>
            <a:off x="4716864" y="405033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Hassle-free Deployment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58EF2A-D7F9-9298-A761-A8E35F2FD50F}"/>
              </a:ext>
            </a:extLst>
          </p:cNvPr>
          <p:cNvSpPr/>
          <p:nvPr/>
        </p:nvSpPr>
        <p:spPr>
          <a:xfrm>
            <a:off x="3851944" y="1407732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5A4726-0D35-9FE9-0189-E361F99D24E2}"/>
              </a:ext>
            </a:extLst>
          </p:cNvPr>
          <p:cNvCxnSpPr>
            <a:stCxn id="21" idx="6"/>
          </p:cNvCxnSpPr>
          <p:nvPr/>
        </p:nvCxnSpPr>
        <p:spPr>
          <a:xfrm>
            <a:off x="5127071" y="2041101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B0C694-9E17-DD01-7D68-11F9563EB118}"/>
              </a:ext>
            </a:extLst>
          </p:cNvPr>
          <p:cNvSpPr txBox="1"/>
          <p:nvPr/>
        </p:nvSpPr>
        <p:spPr>
          <a:xfrm>
            <a:off x="5626218" y="1671769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&amp; Easy Set Up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BB1F9C-62D6-F1DF-98A7-D3B3619D76D7}"/>
              </a:ext>
            </a:extLst>
          </p:cNvPr>
          <p:cNvSpPr/>
          <p:nvPr/>
        </p:nvSpPr>
        <p:spPr>
          <a:xfrm>
            <a:off x="4489507" y="275884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509CB9-3981-120E-0BB4-BB6F54A787CA}"/>
              </a:ext>
            </a:extLst>
          </p:cNvPr>
          <p:cNvCxnSpPr>
            <a:stCxn id="24" idx="6"/>
          </p:cNvCxnSpPr>
          <p:nvPr/>
        </p:nvCxnSpPr>
        <p:spPr>
          <a:xfrm>
            <a:off x="5764634" y="339221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35CD53-9F77-26BE-4E41-ECF12A04EEA9}"/>
              </a:ext>
            </a:extLst>
          </p:cNvPr>
          <p:cNvSpPr txBox="1"/>
          <p:nvPr/>
        </p:nvSpPr>
        <p:spPr>
          <a:xfrm>
            <a:off x="6263781" y="302288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Flexible Modes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A1FCA7-0EDE-91BB-A22B-784A906D8DDF}"/>
              </a:ext>
            </a:extLst>
          </p:cNvPr>
          <p:cNvSpPr/>
          <p:nvPr/>
        </p:nvSpPr>
        <p:spPr>
          <a:xfrm>
            <a:off x="3851944" y="410996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BDEDCF-87B7-ED70-9E5B-C7E4626DC3E6}"/>
              </a:ext>
            </a:extLst>
          </p:cNvPr>
          <p:cNvCxnSpPr>
            <a:stCxn id="27" idx="6"/>
          </p:cNvCxnSpPr>
          <p:nvPr/>
        </p:nvCxnSpPr>
        <p:spPr>
          <a:xfrm>
            <a:off x="5127071" y="474333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C4B4B0-A0C9-A97A-5823-DE9984C33BAE}"/>
              </a:ext>
            </a:extLst>
          </p:cNvPr>
          <p:cNvSpPr txBox="1"/>
          <p:nvPr/>
        </p:nvSpPr>
        <p:spPr>
          <a:xfrm>
            <a:off x="5626218" y="437400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Multi-OS-Application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BAA8A9-6499-E97D-B7F6-3C99CCF47505}"/>
              </a:ext>
            </a:extLst>
          </p:cNvPr>
          <p:cNvSpPr/>
          <p:nvPr/>
        </p:nvSpPr>
        <p:spPr>
          <a:xfrm>
            <a:off x="2942589" y="534117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E63DA4-315B-3DB6-2E04-3BCAA46045C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217716" y="5974546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C546B9-3ABA-162A-FAC0-E0B6B67758AC}"/>
              </a:ext>
            </a:extLst>
          </p:cNvPr>
          <p:cNvSpPr txBox="1"/>
          <p:nvPr/>
        </p:nvSpPr>
        <p:spPr>
          <a:xfrm>
            <a:off x="4716863" y="5605214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&amp; Faster Results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94FAA-C6FD-6BD2-E140-23766C33B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97" y="3005442"/>
            <a:ext cx="773547" cy="773547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F822761-F7C7-0411-0033-9469D86C2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18" y="4284326"/>
            <a:ext cx="441248" cy="441248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1338B8-BB98-23C2-6826-BCCD345017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5" y="4511052"/>
            <a:ext cx="773547" cy="773547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065193-63A4-CE24-47E4-62D490CAA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215" y="5544177"/>
            <a:ext cx="953909" cy="953909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0D7B9C-3FC8-06B3-B5B3-112D3C20E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58" y="403350"/>
            <a:ext cx="813086" cy="813086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97D48B8-31CC-C10D-DAEA-F0DD042F47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65" y="1662517"/>
            <a:ext cx="813086" cy="8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04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44DA-4C3A-9C77-64A5-4EAFFBD8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Flexibility is a main characteristic that </a:t>
            </a:r>
            <a:r>
              <a:rPr lang="en-GB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highlights the usability of </a:t>
            </a:r>
            <a:r>
              <a:rPr lang="en-GB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Katalon</a:t>
            </a:r>
            <a:r>
              <a:rPr lang="en-GB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sets it aside as a leader between other test automation suite platforms. 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its offers both </a:t>
            </a:r>
            <a:r>
              <a:rPr lang="en-GB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lowcode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traditional scripting modes when designing test cases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Cases can be either executed as standalone or combined to form test suites. Using test suites, you can either run tests in sequential or parallel modes.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addition, toggling between different browsers is seamless when testing a web app across multiple browsers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803F37-A3AD-9034-AB07-48B3E7548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38" y="1615606"/>
            <a:ext cx="813086" cy="813086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DB2ED16-9D88-AC4F-0159-A03AA56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122" y="333004"/>
            <a:ext cx="813086" cy="81308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1EFF9C9-808C-2430-1CA3-8ACCC378E3AF}"/>
              </a:ext>
            </a:extLst>
          </p:cNvPr>
          <p:cNvSpPr/>
          <p:nvPr/>
        </p:nvSpPr>
        <p:spPr>
          <a:xfrm>
            <a:off x="318169" y="17503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88C25-0B60-BAB5-94FE-6DB1EC4B6B36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593296" y="808406"/>
            <a:ext cx="9903379" cy="0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51A152-C758-33D0-DC2A-1E0E6502E944}"/>
              </a:ext>
            </a:extLst>
          </p:cNvPr>
          <p:cNvSpPr txBox="1"/>
          <p:nvPr/>
        </p:nvSpPr>
        <p:spPr>
          <a:xfrm>
            <a:off x="1912778" y="822924"/>
            <a:ext cx="463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Flexible Modes</a:t>
            </a:r>
          </a:p>
        </p:txBody>
      </p: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88822F3-DF73-EC85-6AE8-CE4699AB2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38" y="2796706"/>
            <a:ext cx="813086" cy="813086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E0725B-2186-9BA8-EDF1-B7B15CF85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7" y="436150"/>
            <a:ext cx="773547" cy="77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84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366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Abouhaidar</dc:creator>
  <cp:lastModifiedBy>Johnny Abouhaidar</cp:lastModifiedBy>
  <cp:revision>17</cp:revision>
  <dcterms:created xsi:type="dcterms:W3CDTF">2023-12-14T14:13:46Z</dcterms:created>
  <dcterms:modified xsi:type="dcterms:W3CDTF">2023-12-18T13:19:20Z</dcterms:modified>
</cp:coreProperties>
</file>