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6" r:id="rId4"/>
    <p:sldId id="258" r:id="rId5"/>
    <p:sldId id="271" r:id="rId6"/>
    <p:sldId id="272" r:id="rId7"/>
    <p:sldId id="275" r:id="rId8"/>
    <p:sldId id="276" r:id="rId9"/>
    <p:sldId id="287" r:id="rId10"/>
    <p:sldId id="269" r:id="rId11"/>
    <p:sldId id="270" r:id="rId12"/>
    <p:sldId id="273" r:id="rId13"/>
    <p:sldId id="274" r:id="rId14"/>
    <p:sldId id="262" r:id="rId15"/>
    <p:sldId id="279" r:id="rId16"/>
    <p:sldId id="278" r:id="rId17"/>
    <p:sldId id="263" r:id="rId18"/>
    <p:sldId id="261" r:id="rId19"/>
    <p:sldId id="277" r:id="rId20"/>
    <p:sldId id="268" r:id="rId21"/>
    <p:sldId id="281" r:id="rId22"/>
    <p:sldId id="264" r:id="rId23"/>
    <p:sldId id="282" r:id="rId24"/>
    <p:sldId id="285" r:id="rId25"/>
    <p:sldId id="283" r:id="rId26"/>
    <p:sldId id="284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4660"/>
  </p:normalViewPr>
  <p:slideViewPr>
    <p:cSldViewPr snapToGrid="0">
      <p:cViewPr>
        <p:scale>
          <a:sx n="100" d="100"/>
          <a:sy n="100" d="100"/>
        </p:scale>
        <p:origin x="106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coef!$C$25</c:f>
              <c:strCache>
                <c:ptCount val="1"/>
                <c:pt idx="0">
                  <c:v>첫 번째 장치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coef!$D$25:$O$25</c:f>
              <c:numCache>
                <c:formatCode>General</c:formatCode>
                <c:ptCount val="12"/>
                <c:pt idx="0">
                  <c:v>-9.027499999999998E-2</c:v>
                </c:pt>
                <c:pt idx="1">
                  <c:v>0.131775</c:v>
                </c:pt>
                <c:pt idx="2">
                  <c:v>0.39232500000000003</c:v>
                </c:pt>
                <c:pt idx="3">
                  <c:v>0.485425</c:v>
                </c:pt>
                <c:pt idx="4">
                  <c:v>0.51249999999999996</c:v>
                </c:pt>
                <c:pt idx="5">
                  <c:v>0.58130000000000004</c:v>
                </c:pt>
                <c:pt idx="6">
                  <c:v>0.62009999999999998</c:v>
                </c:pt>
                <c:pt idx="7">
                  <c:v>0.63867499999999999</c:v>
                </c:pt>
                <c:pt idx="8">
                  <c:v>0.64290000000000003</c:v>
                </c:pt>
                <c:pt idx="9">
                  <c:v>0.63792500000000008</c:v>
                </c:pt>
                <c:pt idx="10">
                  <c:v>0.62719999999999998</c:v>
                </c:pt>
                <c:pt idx="11">
                  <c:v>0.49950000000000006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88-4C12-B1EE-E61618C2455E}"/>
            </c:ext>
          </c:extLst>
        </c:ser>
        <c:ser>
          <c:idx val="1"/>
          <c:order val="1"/>
          <c:tx>
            <c:strRef>
              <c:f>coef!$C$26</c:f>
              <c:strCache>
                <c:ptCount val="1"/>
                <c:pt idx="0">
                  <c:v>두 번째 장치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coef!$D$26:$O$26</c:f>
              <c:numCache>
                <c:formatCode>General</c:formatCode>
                <c:ptCount val="12"/>
                <c:pt idx="0">
                  <c:v>9.0949999999999989E-2</c:v>
                </c:pt>
                <c:pt idx="1">
                  <c:v>0.34575</c:v>
                </c:pt>
                <c:pt idx="2">
                  <c:v>0.51139999999999997</c:v>
                </c:pt>
                <c:pt idx="3">
                  <c:v>0.44547499999999995</c:v>
                </c:pt>
                <c:pt idx="4">
                  <c:v>0.43037499999999995</c:v>
                </c:pt>
                <c:pt idx="5">
                  <c:v>0.4602</c:v>
                </c:pt>
                <c:pt idx="6">
                  <c:v>0.48197499999999999</c:v>
                </c:pt>
                <c:pt idx="7">
                  <c:v>0.50682499999999997</c:v>
                </c:pt>
                <c:pt idx="8">
                  <c:v>0.49185000000000001</c:v>
                </c:pt>
                <c:pt idx="9">
                  <c:v>0.49152499999999999</c:v>
                </c:pt>
                <c:pt idx="10">
                  <c:v>0.46787499999999999</c:v>
                </c:pt>
                <c:pt idx="11">
                  <c:v>0.36362499999999998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88-4C12-B1EE-E61618C24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205615"/>
        <c:axId val="239403583"/>
      </c:lineChart>
      <c:catAx>
        <c:axId val="2432056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9403583"/>
        <c:crosses val="autoZero"/>
        <c:auto val="1"/>
        <c:lblAlgn val="ctr"/>
        <c:lblOffset val="100"/>
        <c:noMultiLvlLbl val="0"/>
      </c:catAx>
      <c:valAx>
        <c:axId val="23940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320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EDF2-0C83-4202-8DAC-54A539BB0E49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92BA3-86C7-4C8D-B0F3-02BAB370C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5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이 시스템을 이용해서 잠금 해제 서비스를 구현하려면 </a:t>
            </a:r>
            <a:r>
              <a:rPr lang="ko-KR" altLang="en-US" dirty="0" err="1"/>
              <a:t>출력값의</a:t>
            </a:r>
            <a:r>
              <a:rPr lang="ko-KR" altLang="en-US" dirty="0"/>
              <a:t> 편차가 없는 것이 가장 중요한데</a:t>
            </a:r>
            <a:r>
              <a:rPr lang="en-US" altLang="ko-KR" dirty="0"/>
              <a:t>, </a:t>
            </a:r>
            <a:r>
              <a:rPr lang="ko-KR" altLang="en-US" dirty="0"/>
              <a:t>표를 보면 실험된 모든 환경에서 표준편차가 줄어든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92BA3-86C7-4C8D-B0F3-02BAB370CF4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이 시스템을 이용해서 잠금 해제 서비스를 구현하려면 </a:t>
            </a:r>
            <a:r>
              <a:rPr lang="ko-KR" altLang="en-US" dirty="0" err="1"/>
              <a:t>출력값의</a:t>
            </a:r>
            <a:r>
              <a:rPr lang="ko-KR" altLang="en-US" dirty="0"/>
              <a:t> 편차가 없는 것이 가장 중요한데</a:t>
            </a:r>
            <a:r>
              <a:rPr lang="en-US" altLang="ko-KR" dirty="0"/>
              <a:t>, </a:t>
            </a:r>
            <a:r>
              <a:rPr lang="ko-KR" altLang="en-US" dirty="0"/>
              <a:t>표를 보면 실험된 모든 환경에서 표준편차가 줄어든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92BA3-86C7-4C8D-B0F3-02BAB370CF4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이 시스템을 이용해서 잠금 해제 서비스를 구현하려면 </a:t>
            </a:r>
            <a:r>
              <a:rPr lang="ko-KR" altLang="en-US" dirty="0" err="1"/>
              <a:t>출력값의</a:t>
            </a:r>
            <a:r>
              <a:rPr lang="ko-KR" altLang="en-US" dirty="0"/>
              <a:t> 편차가 없는 것이 가장 중요한데</a:t>
            </a:r>
            <a:r>
              <a:rPr lang="en-US" altLang="ko-KR" dirty="0"/>
              <a:t>, </a:t>
            </a:r>
            <a:r>
              <a:rPr lang="ko-KR" altLang="en-US" dirty="0"/>
              <a:t>표를 보면 실험된 모든 환경에서 표준편차가 줄어든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92BA3-86C7-4C8D-B0F3-02BAB370CF4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7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이 시스템을 이용해서 잠금 해제 서비스를 구현하려면 </a:t>
            </a:r>
            <a:r>
              <a:rPr lang="ko-KR" altLang="en-US" dirty="0" err="1"/>
              <a:t>출력값의</a:t>
            </a:r>
            <a:r>
              <a:rPr lang="ko-KR" altLang="en-US" dirty="0"/>
              <a:t> 편차가 없는 것이 가장 중요한데</a:t>
            </a:r>
            <a:r>
              <a:rPr lang="en-US" altLang="ko-KR" dirty="0"/>
              <a:t>, </a:t>
            </a:r>
            <a:r>
              <a:rPr lang="ko-KR" altLang="en-US" dirty="0"/>
              <a:t>표를 보면 실험된 모든 환경에서 표준편차가 줄어든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92BA3-86C7-4C8D-B0F3-02BAB370CF4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0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7097-595B-4B96-8193-028B17CB2411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2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B6EC-9780-4A4A-8A2A-BDD8C7CEDD04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41B9-6F86-435C-B88B-C5EB7989CA54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5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D9E9-D7C8-4D91-85CD-F7022A59904A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0678-F80D-4FE7-8D89-D65600265CF1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4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65D3-081E-46DF-811A-0A0693B642E5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7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0710-3B88-493A-A07C-7F0CFB8FE140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69B4-D863-484C-84D5-FFDEFFB6D08F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9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5FDD-38EB-4B81-B8B7-307F63703A9D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4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BEC2-1A92-406E-A7E3-4D3443311A1D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F122-77D4-4CD0-AD52-4F791354A484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114E-CD30-4DA8-AD68-4BC14502F079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컴퓨터과학부 분산컴퓨팅연구실 정주안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79310-09CE-4908-8D1F-1E366E578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F45B0-2AF2-4125-9FE3-D50C2FBA4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8" y="1423654"/>
            <a:ext cx="7886702" cy="2387600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장치사이의 배치 정보 추정을 </a:t>
            </a:r>
            <a:b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이용한 장치 위치 측위</a:t>
            </a:r>
            <a:b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b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 Localization of Devices Using Estimating Arrangement data among Devices)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E0578-5B45-4C42-A7B6-497597044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61" y="4356352"/>
            <a:ext cx="7571876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서울시립대학교 컴퓨터과학부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분산컴퓨팅 연구실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석사과정 정주안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석사 학위 논문 본 심사 발표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/>
          <p:nvPr/>
        </p:nvCxnSpPr>
        <p:spPr>
          <a:xfrm>
            <a:off x="340894" y="7058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바닥글 개체 틀 6">
            <a:extLst>
              <a:ext uri="{FF2B5EF4-FFF2-40B4-BE49-F238E27FC236}">
                <a16:creationId xmlns:a16="http://schemas.microsoft.com/office/drawing/2014/main" id="{A1A077D4-F044-455B-9FE4-297A180E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</p:spTree>
    <p:extLst>
      <p:ext uri="{BB962C8B-B14F-4D97-AF65-F5344CB8AC3E}">
        <p14:creationId xmlns:p14="http://schemas.microsoft.com/office/powerpoint/2010/main" val="6862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43790"/>
            <a:ext cx="7796464" cy="3339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장치의 위치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이용한 잠금 해제 시스템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사용되는 변수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참여하는 장치들의 상대 위치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기울어진 각도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직선을 그린 순서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3077D7-9EFE-40FE-8F79-A1EBD42BC150}"/>
              </a:ext>
            </a:extLst>
          </p:cNvPr>
          <p:cNvGrpSpPr/>
          <p:nvPr/>
        </p:nvGrpSpPr>
        <p:grpSpPr>
          <a:xfrm>
            <a:off x="2343149" y="2517021"/>
            <a:ext cx="4457700" cy="2699016"/>
            <a:chOff x="1917700" y="2475500"/>
            <a:chExt cx="5568950" cy="337184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EAD1D5-E62A-40BB-9DB5-12B6EE5E4613}"/>
                </a:ext>
              </a:extLst>
            </p:cNvPr>
            <p:cNvGrpSpPr/>
            <p:nvPr/>
          </p:nvGrpSpPr>
          <p:grpSpPr>
            <a:xfrm>
              <a:off x="1917700" y="2475500"/>
              <a:ext cx="5568950" cy="3371847"/>
              <a:chOff x="2946400" y="2324100"/>
              <a:chExt cx="5568950" cy="3371847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0A7A4E3-CE20-40FA-B548-A286F59FF5F1}"/>
                  </a:ext>
                </a:extLst>
              </p:cNvPr>
              <p:cNvGrpSpPr/>
              <p:nvPr/>
            </p:nvGrpSpPr>
            <p:grpSpPr>
              <a:xfrm>
                <a:off x="4008430" y="3580702"/>
                <a:ext cx="398470" cy="709479"/>
                <a:chOff x="1469571" y="1479499"/>
                <a:chExt cx="1458686" cy="2597202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D4775FC1-05A9-4B8E-B75F-BE9513CE9C4B}"/>
                    </a:ext>
                  </a:extLst>
                </p:cNvPr>
                <p:cNvSpPr/>
                <p:nvPr/>
              </p:nvSpPr>
              <p:spPr>
                <a:xfrm>
                  <a:off x="1469571" y="1611086"/>
                  <a:ext cx="1458686" cy="2465615"/>
                </a:xfrm>
                <a:prstGeom prst="roundRect">
                  <a:avLst>
                    <a:gd name="adj" fmla="val 6219"/>
                  </a:avLst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4174B68-FAA2-4E32-8DB2-2889914A4CBC}"/>
                    </a:ext>
                  </a:extLst>
                </p:cNvPr>
                <p:cNvSpPr/>
                <p:nvPr/>
              </p:nvSpPr>
              <p:spPr>
                <a:xfrm>
                  <a:off x="1540328" y="1681843"/>
                  <a:ext cx="1317171" cy="23186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대각선 줄무늬 12">
                  <a:extLst>
                    <a:ext uri="{FF2B5EF4-FFF2-40B4-BE49-F238E27FC236}">
                      <a16:creationId xmlns:a16="http://schemas.microsoft.com/office/drawing/2014/main" id="{EBE41DA0-0FF7-4D57-BCFF-D38E9E49B43E}"/>
                    </a:ext>
                  </a:extLst>
                </p:cNvPr>
                <p:cNvSpPr/>
                <p:nvPr/>
              </p:nvSpPr>
              <p:spPr>
                <a:xfrm rot="13609895">
                  <a:off x="2010859" y="1467667"/>
                  <a:ext cx="376108" cy="399772"/>
                </a:xfrm>
                <a:prstGeom prst="diagStripe">
                  <a:avLst>
                    <a:gd name="adj" fmla="val 7607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15EDF3E-C87A-40C0-BE10-D64183B2CEBF}"/>
                  </a:ext>
                </a:extLst>
              </p:cNvPr>
              <p:cNvGrpSpPr/>
              <p:nvPr/>
            </p:nvGrpSpPr>
            <p:grpSpPr>
              <a:xfrm rot="2352465">
                <a:off x="5524874" y="4802278"/>
                <a:ext cx="398470" cy="709479"/>
                <a:chOff x="1469571" y="1479499"/>
                <a:chExt cx="1458686" cy="2597202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E738EB6C-B647-47AF-BC82-762007A2A819}"/>
                    </a:ext>
                  </a:extLst>
                </p:cNvPr>
                <p:cNvSpPr/>
                <p:nvPr/>
              </p:nvSpPr>
              <p:spPr>
                <a:xfrm>
                  <a:off x="1469571" y="1611086"/>
                  <a:ext cx="1458686" cy="2465615"/>
                </a:xfrm>
                <a:prstGeom prst="roundRect">
                  <a:avLst>
                    <a:gd name="adj" fmla="val 6219"/>
                  </a:avLst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E3FC94F6-01C4-456F-91FC-8799F7B9B6B2}"/>
                    </a:ext>
                  </a:extLst>
                </p:cNvPr>
                <p:cNvSpPr/>
                <p:nvPr/>
              </p:nvSpPr>
              <p:spPr>
                <a:xfrm>
                  <a:off x="1540328" y="1681843"/>
                  <a:ext cx="1317171" cy="23186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대각선 줄무늬 16">
                  <a:extLst>
                    <a:ext uri="{FF2B5EF4-FFF2-40B4-BE49-F238E27FC236}">
                      <a16:creationId xmlns:a16="http://schemas.microsoft.com/office/drawing/2014/main" id="{41B1242E-7C37-489A-A1D5-6BB77428920B}"/>
                    </a:ext>
                  </a:extLst>
                </p:cNvPr>
                <p:cNvSpPr/>
                <p:nvPr/>
              </p:nvSpPr>
              <p:spPr>
                <a:xfrm rot="13609895">
                  <a:off x="2010859" y="1467667"/>
                  <a:ext cx="376108" cy="399772"/>
                </a:xfrm>
                <a:prstGeom prst="diagStripe">
                  <a:avLst>
                    <a:gd name="adj" fmla="val 7607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26A51CD-B050-4632-9FD1-9C46AED07612}"/>
                  </a:ext>
                </a:extLst>
              </p:cNvPr>
              <p:cNvGrpSpPr/>
              <p:nvPr/>
            </p:nvGrpSpPr>
            <p:grpSpPr>
              <a:xfrm rot="19878955">
                <a:off x="6225826" y="2870499"/>
                <a:ext cx="398470" cy="709479"/>
                <a:chOff x="1469571" y="1479499"/>
                <a:chExt cx="1458686" cy="2597202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284BE4CE-9150-48A0-AF37-B78F24FEA041}"/>
                    </a:ext>
                  </a:extLst>
                </p:cNvPr>
                <p:cNvSpPr/>
                <p:nvPr/>
              </p:nvSpPr>
              <p:spPr>
                <a:xfrm>
                  <a:off x="1469571" y="1611086"/>
                  <a:ext cx="1458686" cy="2465615"/>
                </a:xfrm>
                <a:prstGeom prst="roundRect">
                  <a:avLst>
                    <a:gd name="adj" fmla="val 6219"/>
                  </a:avLst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199D2A61-9592-4C55-BD06-A3F175CDC8F9}"/>
                    </a:ext>
                  </a:extLst>
                </p:cNvPr>
                <p:cNvSpPr/>
                <p:nvPr/>
              </p:nvSpPr>
              <p:spPr>
                <a:xfrm>
                  <a:off x="1540328" y="1681843"/>
                  <a:ext cx="1317171" cy="23186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" name="대각선 줄무늬 20">
                  <a:extLst>
                    <a:ext uri="{FF2B5EF4-FFF2-40B4-BE49-F238E27FC236}">
                      <a16:creationId xmlns:a16="http://schemas.microsoft.com/office/drawing/2014/main" id="{3687EA21-A263-46EA-924E-21ACD1E92C8E}"/>
                    </a:ext>
                  </a:extLst>
                </p:cNvPr>
                <p:cNvSpPr/>
                <p:nvPr/>
              </p:nvSpPr>
              <p:spPr>
                <a:xfrm rot="13609895">
                  <a:off x="2010859" y="1467667"/>
                  <a:ext cx="376108" cy="399772"/>
                </a:xfrm>
                <a:prstGeom prst="diagStripe">
                  <a:avLst>
                    <a:gd name="adj" fmla="val 7607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55FF35DF-1F03-4977-87FB-0D7398BE8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7665" y="3952670"/>
                <a:ext cx="1437485" cy="13445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850209EE-FAB4-42AA-8E59-F71EACCE2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748" y="3187067"/>
                <a:ext cx="720582" cy="2082633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4A59B099-5569-47B2-AEDF-D8517808E1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6479" y="2550461"/>
                <a:ext cx="0" cy="307329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86AD4BA4-E976-4BF8-BEB5-D1C46D9410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6164" y="3634076"/>
                <a:ext cx="4963434" cy="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5398AEE-852D-494B-9050-64C861D0B7D6}"/>
                  </a:ext>
                </a:extLst>
              </p:cNvPr>
              <p:cNvSpPr/>
              <p:nvPr/>
            </p:nvSpPr>
            <p:spPr>
              <a:xfrm>
                <a:off x="3939675" y="3556961"/>
                <a:ext cx="149936" cy="1499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15D787B-44F4-45CE-9BF6-E613FABD6923}"/>
                  </a:ext>
                </a:extLst>
              </p:cNvPr>
              <p:cNvSpPr/>
              <p:nvPr/>
            </p:nvSpPr>
            <p:spPr>
              <a:xfrm>
                <a:off x="6066489" y="2982286"/>
                <a:ext cx="149936" cy="1499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EE5ACB7-D27D-4304-93EE-97BF5ADB9778}"/>
                  </a:ext>
                </a:extLst>
              </p:cNvPr>
              <p:cNvSpPr/>
              <p:nvPr/>
            </p:nvSpPr>
            <p:spPr>
              <a:xfrm>
                <a:off x="5703976" y="4736281"/>
                <a:ext cx="149936" cy="1499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부분 원형 34">
                <a:extLst>
                  <a:ext uri="{FF2B5EF4-FFF2-40B4-BE49-F238E27FC236}">
                    <a16:creationId xmlns:a16="http://schemas.microsoft.com/office/drawing/2014/main" id="{4628F4C7-04BE-4938-8E89-FC69481E6A25}"/>
                  </a:ext>
                </a:extLst>
              </p:cNvPr>
              <p:cNvSpPr/>
              <p:nvPr/>
            </p:nvSpPr>
            <p:spPr>
              <a:xfrm>
                <a:off x="5517247" y="4499936"/>
                <a:ext cx="562762" cy="562762"/>
              </a:xfrm>
              <a:prstGeom prst="pie">
                <a:avLst>
                  <a:gd name="adj1" fmla="val 0"/>
                  <a:gd name="adj2" fmla="val 2336895"/>
                </a:avLst>
              </a:prstGeom>
              <a:noFill/>
              <a:ln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부분 원형 35">
                <a:extLst>
                  <a:ext uri="{FF2B5EF4-FFF2-40B4-BE49-F238E27FC236}">
                    <a16:creationId xmlns:a16="http://schemas.microsoft.com/office/drawing/2014/main" id="{DCA06B4A-39BA-4F64-9023-9203C172DFDA}"/>
                  </a:ext>
                </a:extLst>
              </p:cNvPr>
              <p:cNvSpPr/>
              <p:nvPr/>
            </p:nvSpPr>
            <p:spPr>
              <a:xfrm>
                <a:off x="6168959" y="3350577"/>
                <a:ext cx="562762" cy="562762"/>
              </a:xfrm>
              <a:prstGeom prst="pie">
                <a:avLst>
                  <a:gd name="adj1" fmla="val 19873721"/>
                  <a:gd name="adj2" fmla="val 21565968"/>
                </a:avLst>
              </a:prstGeom>
              <a:noFill/>
              <a:ln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5C677162-5CE6-40B9-BBE7-0A3005A70BB3}"/>
                  </a:ext>
                </a:extLst>
              </p:cNvPr>
              <p:cNvSpPr/>
              <p:nvPr/>
            </p:nvSpPr>
            <p:spPr>
              <a:xfrm>
                <a:off x="2946400" y="2324100"/>
                <a:ext cx="5568950" cy="3371847"/>
              </a:xfrm>
              <a:prstGeom prst="roundRect">
                <a:avLst>
                  <a:gd name="adj" fmla="val 5556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500E7D-EA46-4496-A9CC-107A9536C3D6}"/>
                    </a:ext>
                  </a:extLst>
                </p:cNvPr>
                <p:cNvSpPr txBox="1"/>
                <p:nvPr/>
              </p:nvSpPr>
              <p:spPr>
                <a:xfrm>
                  <a:off x="2991476" y="3397893"/>
                  <a:ext cx="8479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𝐷𝑒𝑣𝑖𝑐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500E7D-EA46-4496-A9CC-107A9536C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76" y="3397893"/>
                  <a:ext cx="8479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500" r="-23214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BD08321-EAC0-460E-9A9F-49DE45749D16}"/>
                    </a:ext>
                  </a:extLst>
                </p:cNvPr>
                <p:cNvSpPr txBox="1"/>
                <p:nvPr/>
              </p:nvSpPr>
              <p:spPr>
                <a:xfrm>
                  <a:off x="3992741" y="4520184"/>
                  <a:ext cx="8533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𝐷𝑒𝑣𝑖𝑐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BD08321-EAC0-460E-9A9F-49DE45749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41" y="4520184"/>
                  <a:ext cx="85331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23214" b="-432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0653BBE-F008-4E03-B775-478CA4BCFB29}"/>
                    </a:ext>
                  </a:extLst>
                </p:cNvPr>
                <p:cNvSpPr txBox="1"/>
                <p:nvPr/>
              </p:nvSpPr>
              <p:spPr>
                <a:xfrm>
                  <a:off x="4806572" y="2657070"/>
                  <a:ext cx="853311" cy="277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𝐷𝑒𝑣𝑖𝑐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0653BBE-F008-4E03-B775-478CA4BCF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572" y="2657070"/>
                  <a:ext cx="853311" cy="277000"/>
                </a:xfrm>
                <a:prstGeom prst="rect">
                  <a:avLst/>
                </a:prstGeom>
                <a:blipFill>
                  <a:blip r:embed="rId4"/>
                  <a:stretch>
                    <a:fillRect l="-12500" r="-23214" b="-4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D8D446B-7195-4FF7-BC26-65C0F413D96D}"/>
                    </a:ext>
                  </a:extLst>
                </p:cNvPr>
                <p:cNvSpPr txBox="1"/>
                <p:nvPr/>
              </p:nvSpPr>
              <p:spPr>
                <a:xfrm>
                  <a:off x="5051309" y="4887681"/>
                  <a:ext cx="38299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  <a:p>
                  <a:endParaRPr lang="ko-KR" alt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D8D446B-7195-4FF7-BC26-65C0F413D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309" y="4887681"/>
                  <a:ext cx="38299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14000"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A9F312B-5802-4E6F-841D-1191CCB9EE33}"/>
                    </a:ext>
                  </a:extLst>
                </p:cNvPr>
                <p:cNvSpPr txBox="1"/>
                <p:nvPr/>
              </p:nvSpPr>
              <p:spPr>
                <a:xfrm>
                  <a:off x="5607517" y="3795197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A9F312B-5802-4E6F-841D-1191CCB9E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517" y="3795197"/>
                  <a:ext cx="28193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838" r="-21622" b="-432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내용 개체 틀 8">
            <a:extLst>
              <a:ext uri="{FF2B5EF4-FFF2-40B4-BE49-F238E27FC236}">
                <a16:creationId xmlns:a16="http://schemas.microsoft.com/office/drawing/2014/main" id="{6C45C40E-8280-4EE8-BA05-E6AE5E1E723E}"/>
              </a:ext>
            </a:extLst>
          </p:cNvPr>
          <p:cNvSpPr txBox="1">
            <a:spLocks/>
          </p:cNvSpPr>
          <p:nvPr/>
        </p:nvSpPr>
        <p:spPr>
          <a:xfrm>
            <a:off x="673768" y="5322947"/>
            <a:ext cx="7796464" cy="42614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1] [1]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소개된 장치 위치 측위 시스템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77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43790"/>
            <a:ext cx="7536782" cy="3296159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장치의 위치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이용한 잠금 해제 시스템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잠금 해제 시스템으로 사용되기 위해서는 충분한 신뢰성이 보장되어야 만 한다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패턴의 입력 시 정확한 위치를 측정하는 성능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동일한 패턴을 입력하는 시도를 했을 때 시스템이 같은 패턴이라고 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인식하는 성능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6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43790"/>
            <a:ext cx="7796464" cy="175471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장치의 위치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이용한 잠금 해제 시스템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쓰이는 알고리즘이 필요로 하는 등속도로 그려진 직선은 실제 사용 환경에서 얻기 힘들기 때문에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같이 많은 오차가 발생하게 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D23BBF9-6C71-4446-B58C-E2E75FACA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40722"/>
              </p:ext>
            </p:extLst>
          </p:nvPr>
        </p:nvGraphicFramePr>
        <p:xfrm>
          <a:off x="2125579" y="2896971"/>
          <a:ext cx="4892840" cy="248622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825667">
                  <a:extLst>
                    <a:ext uri="{9D8B030D-6E8A-4147-A177-3AD203B41FA5}">
                      <a16:colId xmlns:a16="http://schemas.microsoft.com/office/drawing/2014/main" val="873327527"/>
                    </a:ext>
                  </a:extLst>
                </a:gridCol>
                <a:gridCol w="825667">
                  <a:extLst>
                    <a:ext uri="{9D8B030D-6E8A-4147-A177-3AD203B41FA5}">
                      <a16:colId xmlns:a16="http://schemas.microsoft.com/office/drawing/2014/main" val="1044243740"/>
                    </a:ext>
                  </a:extLst>
                </a:gridCol>
                <a:gridCol w="1009148">
                  <a:extLst>
                    <a:ext uri="{9D8B030D-6E8A-4147-A177-3AD203B41FA5}">
                      <a16:colId xmlns:a16="http://schemas.microsoft.com/office/drawing/2014/main" val="1096486107"/>
                    </a:ext>
                  </a:extLst>
                </a:gridCol>
                <a:gridCol w="1116179">
                  <a:extLst>
                    <a:ext uri="{9D8B030D-6E8A-4147-A177-3AD203B41FA5}">
                      <a16:colId xmlns:a16="http://schemas.microsoft.com/office/drawing/2014/main" val="68973527"/>
                    </a:ext>
                  </a:extLst>
                </a:gridCol>
                <a:gridCol w="1116179">
                  <a:extLst>
                    <a:ext uri="{9D8B030D-6E8A-4147-A177-3AD203B41FA5}">
                      <a16:colId xmlns:a16="http://schemas.microsoft.com/office/drawing/2014/main" val="1639487012"/>
                    </a:ext>
                  </a:extLst>
                </a:gridCol>
              </a:tblGrid>
              <a:tr h="32928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오차</a:t>
                      </a:r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오차</a:t>
                      </a:r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 오차</a:t>
                      </a:r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246752"/>
                  </a:ext>
                </a:extLst>
              </a:tr>
              <a:tr h="2696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5939066"/>
                  </a:ext>
                </a:extLst>
              </a:tr>
              <a:tr h="26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표준편차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6.34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8.43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074338"/>
                  </a:ext>
                </a:extLst>
              </a:tr>
              <a:tr h="2696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64.93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8774060"/>
                  </a:ext>
                </a:extLst>
              </a:tr>
              <a:tr h="26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표준편차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29.43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29.93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049776"/>
                  </a:ext>
                </a:extLst>
              </a:tr>
              <a:tr h="2696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5.18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5398689"/>
                  </a:ext>
                </a:extLst>
              </a:tr>
              <a:tr h="26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표준편차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5.15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14.36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205313"/>
                  </a:ext>
                </a:extLst>
              </a:tr>
              <a:tr h="2696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8.93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79.79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79.43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7451236"/>
                  </a:ext>
                </a:extLst>
              </a:tr>
              <a:tr h="269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표준편차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15.19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38.17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7121289"/>
                  </a:ext>
                </a:extLst>
              </a:tr>
            </a:tbl>
          </a:graphicData>
        </a:graphic>
      </p:graphicFrame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70A5ED63-20F9-4CAF-8E4A-F44A6A7EBED3}"/>
              </a:ext>
            </a:extLst>
          </p:cNvPr>
          <p:cNvSpPr txBox="1">
            <a:spLocks/>
          </p:cNvSpPr>
          <p:nvPr/>
        </p:nvSpPr>
        <p:spPr>
          <a:xfrm>
            <a:off x="673767" y="5459481"/>
            <a:ext cx="7796464" cy="42614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다항 회귀를 이용해 장치의 위치를 추정하는 알고리즘의 성능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45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43790"/>
            <a:ext cx="7796464" cy="3494355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편의에 따라 입력 받은 터치 데이터를 웹 브라우저에서 접근할 수 있는 웹페이지 형태로 개발된 클라이언트에서 수집하고 </a:t>
            </a:r>
            <a:b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수집한 데이터를 학습한 인공신경망으로 개선된 위치 측위 알고리즘을 소개한다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 측위 시스템의 응용 사례로써 웹 페이지 형태의 클라이언트는 측정된 장치의 상대 위치를 이용한 공동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브라우징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서비스를 제공한다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4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구성 요소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098329-7948-4543-94F0-3A22A663ADE5}"/>
              </a:ext>
            </a:extLst>
          </p:cNvPr>
          <p:cNvGrpSpPr/>
          <p:nvPr/>
        </p:nvGrpSpPr>
        <p:grpSpPr>
          <a:xfrm>
            <a:off x="6784813" y="1340827"/>
            <a:ext cx="398470" cy="709479"/>
            <a:chOff x="1469571" y="1479499"/>
            <a:chExt cx="1458686" cy="259720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6675DC1-14D1-4130-B508-20EE9E22CF5F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C9E9E0-F4E1-4169-BDC9-40236B1ED091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대각선 줄무늬 12">
              <a:extLst>
                <a:ext uri="{FF2B5EF4-FFF2-40B4-BE49-F238E27FC236}">
                  <a16:creationId xmlns:a16="http://schemas.microsoft.com/office/drawing/2014/main" id="{108EC0FA-4146-4F87-A3B8-9F6351FBB0D1}"/>
                </a:ext>
              </a:extLst>
            </p:cNvPr>
            <p:cNvSpPr/>
            <p:nvPr/>
          </p:nvSpPr>
          <p:spPr>
            <a:xfrm rot="13609895">
              <a:off x="2010859" y="1467667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546B77-90F0-4208-8A54-160CF4C49241}"/>
              </a:ext>
            </a:extLst>
          </p:cNvPr>
          <p:cNvGrpSpPr/>
          <p:nvPr/>
        </p:nvGrpSpPr>
        <p:grpSpPr>
          <a:xfrm>
            <a:off x="6513100" y="2450416"/>
            <a:ext cx="1451651" cy="1042424"/>
            <a:chOff x="5952214" y="4048011"/>
            <a:chExt cx="2224088" cy="159710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35126E7-474E-41D7-A8BB-6E7CB70E82C9}"/>
                </a:ext>
              </a:extLst>
            </p:cNvPr>
            <p:cNvSpPr/>
            <p:nvPr/>
          </p:nvSpPr>
          <p:spPr>
            <a:xfrm>
              <a:off x="5952214" y="4218611"/>
              <a:ext cx="2224088" cy="1426508"/>
            </a:xfrm>
            <a:prstGeom prst="roundRect">
              <a:avLst>
                <a:gd name="adj" fmla="val 132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4DB3C1A-74BB-4E68-B36F-DD833AB318F3}"/>
                </a:ext>
              </a:extLst>
            </p:cNvPr>
            <p:cNvSpPr/>
            <p:nvPr/>
          </p:nvSpPr>
          <p:spPr>
            <a:xfrm>
              <a:off x="5975350" y="4238626"/>
              <a:ext cx="2177816" cy="1382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대각선 줄무늬 20">
              <a:extLst>
                <a:ext uri="{FF2B5EF4-FFF2-40B4-BE49-F238E27FC236}">
                  <a16:creationId xmlns:a16="http://schemas.microsoft.com/office/drawing/2014/main" id="{86D5008D-6CA1-4495-87C7-75E46B3DC271}"/>
                </a:ext>
              </a:extLst>
            </p:cNvPr>
            <p:cNvSpPr/>
            <p:nvPr/>
          </p:nvSpPr>
          <p:spPr>
            <a:xfrm rot="13609895">
              <a:off x="6909863" y="4038297"/>
              <a:ext cx="308789" cy="328217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구름 21">
            <a:extLst>
              <a:ext uri="{FF2B5EF4-FFF2-40B4-BE49-F238E27FC236}">
                <a16:creationId xmlns:a16="http://schemas.microsoft.com/office/drawing/2014/main" id="{E459D47E-C1FC-4686-8352-B7798A64C784}"/>
              </a:ext>
            </a:extLst>
          </p:cNvPr>
          <p:cNvSpPr/>
          <p:nvPr/>
        </p:nvSpPr>
        <p:spPr>
          <a:xfrm>
            <a:off x="905514" y="1595944"/>
            <a:ext cx="2476500" cy="1701796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내용 개체 틀 8">
            <a:extLst>
              <a:ext uri="{FF2B5EF4-FFF2-40B4-BE49-F238E27FC236}">
                <a16:creationId xmlns:a16="http://schemas.microsoft.com/office/drawing/2014/main" id="{2F45BC94-C51E-494C-8D33-A2709A71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10" y="3333856"/>
            <a:ext cx="4281182" cy="23357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웹 프레임워크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클라이언트에게서 받은 직선 정보를 저장하고 장치간 위치를 계산하여 결과를 클라이언트에게 전송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내용 개체 틀 8">
            <a:extLst>
              <a:ext uri="{FF2B5EF4-FFF2-40B4-BE49-F238E27FC236}">
                <a16:creationId xmlns:a16="http://schemas.microsoft.com/office/drawing/2014/main" id="{8A10C2EE-C573-4D60-8806-E866243D6562}"/>
              </a:ext>
            </a:extLst>
          </p:cNvPr>
          <p:cNvSpPr txBox="1">
            <a:spLocks/>
          </p:cNvSpPr>
          <p:nvPr/>
        </p:nvSpPr>
        <p:spPr>
          <a:xfrm>
            <a:off x="4622075" y="3261624"/>
            <a:ext cx="4181030" cy="275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구성된 웹페이지 형태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터치 입력을 이용해 직선 정보를 그리면 서버에게서 장치간 위치를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응답받아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상대적 위치를 저장하고 구글 지도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공동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웹브라우징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 제공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78B44D-2C30-4EFE-870C-45E453A1B6AD}"/>
              </a:ext>
            </a:extLst>
          </p:cNvPr>
          <p:cNvCxnSpPr>
            <a:cxnSpLocks/>
          </p:cNvCxnSpPr>
          <p:nvPr/>
        </p:nvCxnSpPr>
        <p:spPr>
          <a:xfrm>
            <a:off x="4019510" y="2376365"/>
            <a:ext cx="1503964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65CD30-D86F-48D3-A859-AC2FBDFC145F}"/>
              </a:ext>
            </a:extLst>
          </p:cNvPr>
          <p:cNvGrpSpPr/>
          <p:nvPr/>
        </p:nvGrpSpPr>
        <p:grpSpPr>
          <a:xfrm>
            <a:off x="7391612" y="1717598"/>
            <a:ext cx="398470" cy="709479"/>
            <a:chOff x="1469571" y="1479499"/>
            <a:chExt cx="1458686" cy="2597202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E05107B-EEF7-42E7-946D-4C7E5CD77E17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3BD5AE7-145A-4AC8-92C4-9E7EB55AE1B0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대각선 줄무늬 36">
              <a:extLst>
                <a:ext uri="{FF2B5EF4-FFF2-40B4-BE49-F238E27FC236}">
                  <a16:creationId xmlns:a16="http://schemas.microsoft.com/office/drawing/2014/main" id="{EE38BAD9-F1C6-43BC-8E7F-5D9B8EC274F2}"/>
                </a:ext>
              </a:extLst>
            </p:cNvPr>
            <p:cNvSpPr/>
            <p:nvPr/>
          </p:nvSpPr>
          <p:spPr>
            <a:xfrm rot="13609895">
              <a:off x="2010859" y="1467668"/>
              <a:ext cx="376109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74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구성 요소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447804"/>
            <a:ext cx="7796464" cy="6581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 간의 각도를 추정하는 수식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6C477E-3522-4E5B-A87B-DDC15591C4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775" y="2426003"/>
            <a:ext cx="3552108" cy="2315271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FD29C0-FF4D-4F3B-B7FE-BB67DCB42B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75" y="2260376"/>
            <a:ext cx="2044688" cy="275229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28124C-65A7-4F60-B2C0-79E429134E94}"/>
                  </a:ext>
                </a:extLst>
              </p:cNvPr>
              <p:cNvSpPr/>
              <p:nvPr/>
            </p:nvSpPr>
            <p:spPr>
              <a:xfrm>
                <a:off x="1494375" y="4932077"/>
                <a:ext cx="203953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𝒂𝒓𝒄𝒕𝒂𝒏</m:t>
                      </m:r>
                      <m:d>
                        <m:d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28124C-65A7-4F60-B2C0-79E429134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75" y="4932077"/>
                <a:ext cx="2039533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377159E-DFB5-4F1D-8740-57A761F51721}"/>
                  </a:ext>
                </a:extLst>
              </p:cNvPr>
              <p:cNvSpPr/>
              <p:nvPr/>
            </p:nvSpPr>
            <p:spPr>
              <a:xfrm>
                <a:off x="5122836" y="5180811"/>
                <a:ext cx="1605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377159E-DFB5-4F1D-8740-57A761F51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6" y="5180811"/>
                <a:ext cx="16058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33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구성 요소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35B27FE7-655A-4BD9-9CBF-409FCF357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67" y="1447804"/>
                <a:ext cx="7796464" cy="65812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장치 사이를 이동하는 시간 구간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𝑡</m:t>
                    </m:r>
                  </m:oMath>
                </a14:m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에서의 속도를 추정하는 알고리즘</a:t>
                </a: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35B27FE7-655A-4BD9-9CBF-409FCF357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67" y="1447804"/>
                <a:ext cx="7796464" cy="658122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A7E752-CA21-4381-B380-FD34F5D39319}"/>
              </a:ext>
            </a:extLst>
          </p:cNvPr>
          <p:cNvSpPr/>
          <p:nvPr/>
        </p:nvSpPr>
        <p:spPr>
          <a:xfrm>
            <a:off x="340894" y="2053662"/>
            <a:ext cx="4776538" cy="227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그려진 직선의 시작점과 끝점 사이의 속도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그려진 직선을 이루는 점들 사이의 속도 평균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그려진 직선을 이루는 점들 사이의 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속도 가중 평균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다항 회귀를 이용한 속도 추정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인공신경망을 이용한 속도 추정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C310CE3C-19BA-42F9-B86A-6C027F467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3" t="4918" b="41109"/>
          <a:stretch/>
        </p:blipFill>
        <p:spPr>
          <a:xfrm>
            <a:off x="4926668" y="2278044"/>
            <a:ext cx="3062563" cy="246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환경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43791"/>
            <a:ext cx="7796464" cy="4395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데이터를 얻기 위한 환경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17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1ADA23E-E6BF-494B-81EE-E410589507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911748"/>
                  </p:ext>
                </p:extLst>
              </p:nvPr>
            </p:nvGraphicFramePr>
            <p:xfrm>
              <a:off x="914399" y="2501900"/>
              <a:ext cx="3657600" cy="1870837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2015258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2931092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562984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407710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환경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(mm)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(mm)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Size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93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77.3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5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210.0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023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159.3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2273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264.3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7751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1ADA23E-E6BF-494B-81EE-E410589507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911748"/>
                  </p:ext>
                </p:extLst>
              </p:nvPr>
            </p:nvGraphicFramePr>
            <p:xfrm>
              <a:off x="914399" y="2501900"/>
              <a:ext cx="3657600" cy="1870837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82015258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2931092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5629845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40771021"/>
                        </a:ext>
                      </a:extLst>
                    </a:gridCol>
                  </a:tblGrid>
                  <a:tr h="3874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환경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8675" t="-10938" r="-200662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938" r="-102000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Size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93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77.3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5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210.0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023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159.3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2273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264.3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77517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541904AD-C93A-45A8-8C72-E4C5A49B1053}"/>
              </a:ext>
            </a:extLst>
          </p:cNvPr>
          <p:cNvGrpSpPr/>
          <p:nvPr/>
        </p:nvGrpSpPr>
        <p:grpSpPr>
          <a:xfrm>
            <a:off x="6122645" y="1640021"/>
            <a:ext cx="398470" cy="709479"/>
            <a:chOff x="1469571" y="1479499"/>
            <a:chExt cx="1458686" cy="259720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1FD5B41-94A3-46DD-BCBA-4251FBEE20BA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87453A-269C-42F9-BC0C-2BF51044BCFB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대각선 줄무늬 12">
              <a:extLst>
                <a:ext uri="{FF2B5EF4-FFF2-40B4-BE49-F238E27FC236}">
                  <a16:creationId xmlns:a16="http://schemas.microsoft.com/office/drawing/2014/main" id="{20F556EB-7AC1-4297-8398-3D4BD73B702D}"/>
                </a:ext>
              </a:extLst>
            </p:cNvPr>
            <p:cNvSpPr/>
            <p:nvPr/>
          </p:nvSpPr>
          <p:spPr>
            <a:xfrm rot="13609895">
              <a:off x="2010859" y="1467667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2A52DB-8AB3-42D9-9F8E-AF2353D661DC}"/>
              </a:ext>
            </a:extLst>
          </p:cNvPr>
          <p:cNvGrpSpPr/>
          <p:nvPr/>
        </p:nvGrpSpPr>
        <p:grpSpPr>
          <a:xfrm>
            <a:off x="6558032" y="1640021"/>
            <a:ext cx="398470" cy="709479"/>
            <a:chOff x="1469571" y="1479499"/>
            <a:chExt cx="1458686" cy="259720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A079A88-991D-40E5-A78F-0E30C562BC07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839CDFF-688E-41E7-B670-382DC3F521E9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대각선 줄무늬 16">
              <a:extLst>
                <a:ext uri="{FF2B5EF4-FFF2-40B4-BE49-F238E27FC236}">
                  <a16:creationId xmlns:a16="http://schemas.microsoft.com/office/drawing/2014/main" id="{63173BDF-A8A1-4D19-A5DE-316769BE8534}"/>
                </a:ext>
              </a:extLst>
            </p:cNvPr>
            <p:cNvSpPr/>
            <p:nvPr/>
          </p:nvSpPr>
          <p:spPr>
            <a:xfrm rot="13609895">
              <a:off x="2010859" y="1467667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089692-D287-4892-A4C3-3EF79739AE79}"/>
              </a:ext>
            </a:extLst>
          </p:cNvPr>
          <p:cNvGrpSpPr/>
          <p:nvPr/>
        </p:nvGrpSpPr>
        <p:grpSpPr>
          <a:xfrm>
            <a:off x="6115050" y="2624271"/>
            <a:ext cx="398470" cy="709479"/>
            <a:chOff x="1469571" y="1479499"/>
            <a:chExt cx="1458686" cy="259720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D63BBAE-09FB-4323-A8AB-E318A17DF5DE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0B8535-2A8A-448D-AB75-5C53A297F890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대각선 줄무늬 20">
              <a:extLst>
                <a:ext uri="{FF2B5EF4-FFF2-40B4-BE49-F238E27FC236}">
                  <a16:creationId xmlns:a16="http://schemas.microsoft.com/office/drawing/2014/main" id="{17BE3CBE-A465-4936-BD72-FD7D088DEF48}"/>
                </a:ext>
              </a:extLst>
            </p:cNvPr>
            <p:cNvSpPr/>
            <p:nvPr/>
          </p:nvSpPr>
          <p:spPr>
            <a:xfrm rot="13609895">
              <a:off x="2010859" y="1467667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5A5150A-4500-4333-B26A-486CBCFCC765}"/>
              </a:ext>
            </a:extLst>
          </p:cNvPr>
          <p:cNvGrpSpPr/>
          <p:nvPr/>
        </p:nvGrpSpPr>
        <p:grpSpPr>
          <a:xfrm>
            <a:off x="6936974" y="2603455"/>
            <a:ext cx="398470" cy="709479"/>
            <a:chOff x="1469571" y="1479499"/>
            <a:chExt cx="1458686" cy="259720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D1FED3C-97D5-487E-AAC4-3BE297933EB9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D32DAED-AEF8-4B35-BB41-6B494D4168D0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대각선 줄무늬 24">
              <a:extLst>
                <a:ext uri="{FF2B5EF4-FFF2-40B4-BE49-F238E27FC236}">
                  <a16:creationId xmlns:a16="http://schemas.microsoft.com/office/drawing/2014/main" id="{502862E5-7CD3-4453-A468-4B4DF5E0E542}"/>
                </a:ext>
              </a:extLst>
            </p:cNvPr>
            <p:cNvSpPr/>
            <p:nvPr/>
          </p:nvSpPr>
          <p:spPr>
            <a:xfrm rot="13609895">
              <a:off x="2010859" y="1467667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BF573E-024B-4277-85A8-47F4638361C8}"/>
              </a:ext>
            </a:extLst>
          </p:cNvPr>
          <p:cNvGrpSpPr/>
          <p:nvPr/>
        </p:nvGrpSpPr>
        <p:grpSpPr>
          <a:xfrm>
            <a:off x="5734968" y="3857511"/>
            <a:ext cx="398470" cy="709479"/>
            <a:chOff x="1469571" y="1479499"/>
            <a:chExt cx="1458686" cy="2597202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E2F7FDA-A673-4C20-9744-8BB819B43CF1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8110C2-0B44-457C-8295-B4BE551E3A13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대각선 줄무늬 28">
              <a:extLst>
                <a:ext uri="{FF2B5EF4-FFF2-40B4-BE49-F238E27FC236}">
                  <a16:creationId xmlns:a16="http://schemas.microsoft.com/office/drawing/2014/main" id="{CEC67772-3E06-4579-824E-C0462939ABCE}"/>
                </a:ext>
              </a:extLst>
            </p:cNvPr>
            <p:cNvSpPr/>
            <p:nvPr/>
          </p:nvSpPr>
          <p:spPr>
            <a:xfrm rot="13609895">
              <a:off x="2010859" y="1467667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A3C91E1-FE7B-43E6-A39A-E05D1ACB56E2}"/>
              </a:ext>
            </a:extLst>
          </p:cNvPr>
          <p:cNvGrpSpPr/>
          <p:nvPr/>
        </p:nvGrpSpPr>
        <p:grpSpPr>
          <a:xfrm>
            <a:off x="5734416" y="4565502"/>
            <a:ext cx="398470" cy="709479"/>
            <a:chOff x="1469571" y="1479499"/>
            <a:chExt cx="1458686" cy="25972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CBFC795-FF28-4E1D-A232-24BA713D1A9B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CEE1E15-887C-4F8D-8772-2A874F9E9AD7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대각선 줄무늬 32">
              <a:extLst>
                <a:ext uri="{FF2B5EF4-FFF2-40B4-BE49-F238E27FC236}">
                  <a16:creationId xmlns:a16="http://schemas.microsoft.com/office/drawing/2014/main" id="{35EA2473-6AEA-4EF1-992E-5D67E0C992B6}"/>
                </a:ext>
              </a:extLst>
            </p:cNvPr>
            <p:cNvSpPr/>
            <p:nvPr/>
          </p:nvSpPr>
          <p:spPr>
            <a:xfrm rot="13609895">
              <a:off x="2010859" y="1467667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B26EAEF-CF56-4C2F-8A17-CB134984AD62}"/>
              </a:ext>
            </a:extLst>
          </p:cNvPr>
          <p:cNvGrpSpPr/>
          <p:nvPr/>
        </p:nvGrpSpPr>
        <p:grpSpPr>
          <a:xfrm>
            <a:off x="7246333" y="3617673"/>
            <a:ext cx="398470" cy="709479"/>
            <a:chOff x="1469571" y="1479499"/>
            <a:chExt cx="1458686" cy="2597202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8A918BB-660F-499D-8ED9-E824529ECD44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CDAD64C-E9F8-4487-A21D-ACA2479C8DD9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대각선 줄무늬 36">
              <a:extLst>
                <a:ext uri="{FF2B5EF4-FFF2-40B4-BE49-F238E27FC236}">
                  <a16:creationId xmlns:a16="http://schemas.microsoft.com/office/drawing/2014/main" id="{3A5E8B13-FE6F-408E-AFB9-C4842CEAD821}"/>
                </a:ext>
              </a:extLst>
            </p:cNvPr>
            <p:cNvSpPr/>
            <p:nvPr/>
          </p:nvSpPr>
          <p:spPr>
            <a:xfrm rot="13609895">
              <a:off x="2010859" y="1467667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0CCA41-A53D-4603-9F37-F850535A2D91}"/>
              </a:ext>
            </a:extLst>
          </p:cNvPr>
          <p:cNvGrpSpPr/>
          <p:nvPr/>
        </p:nvGrpSpPr>
        <p:grpSpPr>
          <a:xfrm>
            <a:off x="7246333" y="4738109"/>
            <a:ext cx="398470" cy="709479"/>
            <a:chOff x="1469571" y="1479499"/>
            <a:chExt cx="1458686" cy="259720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2F2C880-C429-4E17-B7C7-FECCD2C3FB4F}"/>
                </a:ext>
              </a:extLst>
            </p:cNvPr>
            <p:cNvSpPr/>
            <p:nvPr/>
          </p:nvSpPr>
          <p:spPr>
            <a:xfrm>
              <a:off x="1469571" y="1611086"/>
              <a:ext cx="1458686" cy="2465615"/>
            </a:xfrm>
            <a:prstGeom prst="roundRect">
              <a:avLst>
                <a:gd name="adj" fmla="val 6219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8B1E30A-8106-47B7-9DC5-269BE8933C10}"/>
                </a:ext>
              </a:extLst>
            </p:cNvPr>
            <p:cNvSpPr/>
            <p:nvPr/>
          </p:nvSpPr>
          <p:spPr>
            <a:xfrm>
              <a:off x="1540328" y="1681843"/>
              <a:ext cx="1317171" cy="2318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대각선 줄무늬 40">
              <a:extLst>
                <a:ext uri="{FF2B5EF4-FFF2-40B4-BE49-F238E27FC236}">
                  <a16:creationId xmlns:a16="http://schemas.microsoft.com/office/drawing/2014/main" id="{00C845EE-6A43-4943-8ADC-4C7C4D9C9D89}"/>
                </a:ext>
              </a:extLst>
            </p:cNvPr>
            <p:cNvSpPr/>
            <p:nvPr/>
          </p:nvSpPr>
          <p:spPr>
            <a:xfrm rot="13609895">
              <a:off x="2010859" y="1467667"/>
              <a:ext cx="376108" cy="399772"/>
            </a:xfrm>
            <a:prstGeom prst="diagStripe">
              <a:avLst>
                <a:gd name="adj" fmla="val 760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내용 개체 틀 8">
            <a:extLst>
              <a:ext uri="{FF2B5EF4-FFF2-40B4-BE49-F238E27FC236}">
                <a16:creationId xmlns:a16="http://schemas.microsoft.com/office/drawing/2014/main" id="{B9512462-FB36-4D0F-A086-A463377AABDA}"/>
              </a:ext>
            </a:extLst>
          </p:cNvPr>
          <p:cNvSpPr txBox="1">
            <a:spLocks/>
          </p:cNvSpPr>
          <p:nvPr/>
        </p:nvSpPr>
        <p:spPr>
          <a:xfrm>
            <a:off x="5386823" y="1691392"/>
            <a:ext cx="934562" cy="77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H1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내용 개체 틀 8">
            <a:extLst>
              <a:ext uri="{FF2B5EF4-FFF2-40B4-BE49-F238E27FC236}">
                <a16:creationId xmlns:a16="http://schemas.microsoft.com/office/drawing/2014/main" id="{6B9A5D9C-0D09-4AA0-B7ED-2577164A9470}"/>
              </a:ext>
            </a:extLst>
          </p:cNvPr>
          <p:cNvSpPr txBox="1">
            <a:spLocks/>
          </p:cNvSpPr>
          <p:nvPr/>
        </p:nvSpPr>
        <p:spPr>
          <a:xfrm>
            <a:off x="5374410" y="2688947"/>
            <a:ext cx="934562" cy="77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H2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내용 개체 틀 8">
            <a:extLst>
              <a:ext uri="{FF2B5EF4-FFF2-40B4-BE49-F238E27FC236}">
                <a16:creationId xmlns:a16="http://schemas.microsoft.com/office/drawing/2014/main" id="{A5ACA749-E9CA-47B9-B0A2-CBD9EE443B41}"/>
              </a:ext>
            </a:extLst>
          </p:cNvPr>
          <p:cNvSpPr txBox="1">
            <a:spLocks/>
          </p:cNvSpPr>
          <p:nvPr/>
        </p:nvSpPr>
        <p:spPr>
          <a:xfrm>
            <a:off x="5502761" y="5456276"/>
            <a:ext cx="934562" cy="77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V1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내용 개체 틀 8">
            <a:extLst>
              <a:ext uri="{FF2B5EF4-FFF2-40B4-BE49-F238E27FC236}">
                <a16:creationId xmlns:a16="http://schemas.microsoft.com/office/drawing/2014/main" id="{78C60633-13FE-4356-ACC5-B1EEFB289576}"/>
              </a:ext>
            </a:extLst>
          </p:cNvPr>
          <p:cNvSpPr txBox="1">
            <a:spLocks/>
          </p:cNvSpPr>
          <p:nvPr/>
        </p:nvSpPr>
        <p:spPr>
          <a:xfrm>
            <a:off x="6978287" y="5456276"/>
            <a:ext cx="934562" cy="77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V2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7E1CC32-D199-4B43-AE01-C9D0FFF87311}"/>
              </a:ext>
            </a:extLst>
          </p:cNvPr>
          <p:cNvCxnSpPr/>
          <p:nvPr/>
        </p:nvCxnSpPr>
        <p:spPr>
          <a:xfrm>
            <a:off x="6308972" y="2011989"/>
            <a:ext cx="44829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B405C9-0CEB-4FC1-A19B-05CEEA9B2585}"/>
              </a:ext>
            </a:extLst>
          </p:cNvPr>
          <p:cNvCxnSpPr>
            <a:cxnSpLocks/>
          </p:cNvCxnSpPr>
          <p:nvPr/>
        </p:nvCxnSpPr>
        <p:spPr>
          <a:xfrm>
            <a:off x="6296967" y="2996548"/>
            <a:ext cx="83924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03FB25-A0F3-4DB5-A94B-FE4F2F2E11CE}"/>
              </a:ext>
            </a:extLst>
          </p:cNvPr>
          <p:cNvCxnSpPr>
            <a:cxnSpLocks/>
          </p:cNvCxnSpPr>
          <p:nvPr/>
        </p:nvCxnSpPr>
        <p:spPr>
          <a:xfrm>
            <a:off x="5928890" y="4229479"/>
            <a:ext cx="0" cy="793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86AB729-66D9-4E02-AA93-F247007AFD4F}"/>
              </a:ext>
            </a:extLst>
          </p:cNvPr>
          <p:cNvCxnSpPr>
            <a:cxnSpLocks/>
          </p:cNvCxnSpPr>
          <p:nvPr/>
        </p:nvCxnSpPr>
        <p:spPr>
          <a:xfrm>
            <a:off x="7445568" y="3983706"/>
            <a:ext cx="0" cy="112637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9D5BA27-AED3-4D5F-81D2-04E7EEF8176E}"/>
              </a:ext>
            </a:extLst>
          </p:cNvPr>
          <p:cNvCxnSpPr>
            <a:cxnSpLocks/>
          </p:cNvCxnSpPr>
          <p:nvPr/>
        </p:nvCxnSpPr>
        <p:spPr>
          <a:xfrm>
            <a:off x="5649638" y="2501900"/>
            <a:ext cx="197583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06CF330-92C8-4BC7-BF76-C58C2EF514F5}"/>
              </a:ext>
            </a:extLst>
          </p:cNvPr>
          <p:cNvCxnSpPr>
            <a:cxnSpLocks/>
          </p:cNvCxnSpPr>
          <p:nvPr/>
        </p:nvCxnSpPr>
        <p:spPr>
          <a:xfrm>
            <a:off x="6682297" y="3622509"/>
            <a:ext cx="0" cy="188685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8">
            <a:extLst>
              <a:ext uri="{FF2B5EF4-FFF2-40B4-BE49-F238E27FC236}">
                <a16:creationId xmlns:a16="http://schemas.microsoft.com/office/drawing/2014/main" id="{5B64CE77-090B-4618-AA2B-50AC26414A0C}"/>
              </a:ext>
            </a:extLst>
          </p:cNvPr>
          <p:cNvSpPr txBox="1">
            <a:spLocks/>
          </p:cNvSpPr>
          <p:nvPr/>
        </p:nvSpPr>
        <p:spPr>
          <a:xfrm>
            <a:off x="1253308" y="4403802"/>
            <a:ext cx="2979782" cy="42614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수집을 위한 환경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35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환경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E179BE1-5399-4127-BEC3-221DF9832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005721"/>
              </p:ext>
            </p:extLst>
          </p:nvPr>
        </p:nvGraphicFramePr>
        <p:xfrm>
          <a:off x="1059279" y="2118753"/>
          <a:ext cx="3528930" cy="2117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20D45F2-8C11-4EBE-A742-F6FFF53DAFB2}"/>
              </a:ext>
            </a:extLst>
          </p:cNvPr>
          <p:cNvSpPr txBox="1">
            <a:spLocks/>
          </p:cNvSpPr>
          <p:nvPr/>
        </p:nvSpPr>
        <p:spPr>
          <a:xfrm>
            <a:off x="657726" y="4239524"/>
            <a:ext cx="4332036" cy="595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속도와 구간별 속도와의 상관계수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1FEB25-FFC8-48FE-88CF-2FD03B9F518A}"/>
              </a:ext>
            </a:extLst>
          </p:cNvPr>
          <p:cNvSpPr/>
          <p:nvPr/>
        </p:nvSpPr>
        <p:spPr>
          <a:xfrm>
            <a:off x="4808955" y="1948562"/>
            <a:ext cx="3796632" cy="296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장치 위의 속도가 전반적으로 높은 상관계수를 보임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 알고리즘을 제외하고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실험적으로 두 장치 위의 속도를 모두 사용했을 때보다 좋은 성능을 보임</a:t>
            </a:r>
          </a:p>
        </p:txBody>
      </p:sp>
    </p:spTree>
    <p:extLst>
      <p:ext uri="{BB962C8B-B14F-4D97-AF65-F5344CB8AC3E}">
        <p14:creationId xmlns:p14="http://schemas.microsoft.com/office/powerpoint/2010/main" val="157887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환경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35B27FE7-655A-4BD9-9CBF-409FCF357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68" y="1443791"/>
                <a:ext cx="7796464" cy="439553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인공신경망을 이용한 개선 알고리즘</a:t>
                </a: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장치간 원점의 벡터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𝑉</m:t>
                    </m:r>
                  </m:oMath>
                </a14:m>
                <a:r>
                  <a:rPr lang="ko-KR" altLang="en-US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바로 추정하려면 매우 다양한 위치에서 측정해야 함 </a:t>
                </a:r>
                <a:b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-&gt; </a:t>
                </a:r>
                <a:r>
                  <a:rPr lang="ko-KR" altLang="en-US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 데이터를 생성하기 힘듦</a:t>
                </a: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>
                    <a:ea typeface="나눔스퀘어" panose="020B0600000101010101" pitchFamily="50" charset="-127"/>
                  </a:rPr>
                  <a:t>장</a:t>
                </a:r>
                <a14:m>
                  <m:oMath xmlns:m="http://schemas.openxmlformats.org/officeDocument/2006/math">
                    <m:r>
                      <a:rPr lang="ko-KR" altLang="en-US" sz="1800" b="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치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사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이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의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Δ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𝑡</m:t>
                    </m:r>
                  </m:oMath>
                </a14:m>
                <a:r>
                  <a:rPr lang="ko-KR" altLang="en-US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구간의 속도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𝑣</m:t>
                    </m:r>
                  </m:oMath>
                </a14:m>
                <a:r>
                  <a:rPr lang="ko-KR" altLang="en-US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추정하여 장치의 위치 계산</a:t>
                </a:r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35B27FE7-655A-4BD9-9CBF-409FCF357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68" y="1443791"/>
                <a:ext cx="7796464" cy="4395532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7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43791"/>
            <a:ext cx="7796464" cy="439553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구성 요소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환경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32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환경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1ADA23E-E6BF-494B-81EE-E410589507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975067"/>
                  </p:ext>
                </p:extLst>
              </p:nvPr>
            </p:nvGraphicFramePr>
            <p:xfrm>
              <a:off x="1285246" y="3248897"/>
              <a:ext cx="6573500" cy="18542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643375">
                      <a:extLst>
                        <a:ext uri="{9D8B030D-6E8A-4147-A177-3AD203B41FA5}">
                          <a16:colId xmlns:a16="http://schemas.microsoft.com/office/drawing/2014/main" val="820152584"/>
                        </a:ext>
                      </a:extLst>
                    </a:gridCol>
                    <a:gridCol w="1643375">
                      <a:extLst>
                        <a:ext uri="{9D8B030D-6E8A-4147-A177-3AD203B41FA5}">
                          <a16:colId xmlns:a16="http://schemas.microsoft.com/office/drawing/2014/main" val="3638824906"/>
                        </a:ext>
                      </a:extLst>
                    </a:gridCol>
                    <a:gridCol w="1643375">
                      <a:extLst>
                        <a:ext uri="{9D8B030D-6E8A-4147-A177-3AD203B41FA5}">
                          <a16:colId xmlns:a16="http://schemas.microsoft.com/office/drawing/2014/main" val="2185107408"/>
                        </a:ext>
                      </a:extLst>
                    </a:gridCol>
                    <a:gridCol w="1643375">
                      <a:extLst>
                        <a:ext uri="{9D8B030D-6E8A-4147-A177-3AD203B41FA5}">
                          <a16:colId xmlns:a16="http://schemas.microsoft.com/office/drawing/2014/main" val="793821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환경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𝑡</m:t>
                              </m:r>
                            </m:oMath>
                          </a14:m>
                          <a:r>
                            <a:rPr lang="ko-KR" altLang="en-US" sz="180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 </a:t>
                          </a:r>
                          <a:r>
                            <a:rPr lang="ko-KR" altLang="en-US" dirty="0"/>
                            <a:t>의 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𝑡</m:t>
                              </m:r>
                            </m:oMath>
                          </a14:m>
                          <a:r>
                            <a:rPr lang="ko-KR" altLang="en-US" sz="180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 </a:t>
                          </a:r>
                          <a:r>
                            <a:rPr lang="ko-KR" altLang="en-US" dirty="0"/>
                            <a:t>의 최소값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8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𝑡</m:t>
                              </m:r>
                            </m:oMath>
                          </a14:m>
                          <a:r>
                            <a:rPr lang="ko-KR" altLang="en-US" sz="180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 </a:t>
                          </a:r>
                          <a:r>
                            <a:rPr lang="ko-KR" altLang="en-US" dirty="0"/>
                            <a:t>의 최대값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93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768.9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158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1328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5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788.8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302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1449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023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ko-KR" dirty="0"/>
                            <a:t>757.0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ko-KR" dirty="0"/>
                            <a:t>436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ko-KR" dirty="0"/>
                            <a:t>1250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2273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733.9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289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1804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7751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1ADA23E-E6BF-494B-81EE-E410589507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975067"/>
                  </p:ext>
                </p:extLst>
              </p:nvPr>
            </p:nvGraphicFramePr>
            <p:xfrm>
              <a:off x="1285246" y="3248897"/>
              <a:ext cx="6573500" cy="18542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643375">
                      <a:extLst>
                        <a:ext uri="{9D8B030D-6E8A-4147-A177-3AD203B41FA5}">
                          <a16:colId xmlns:a16="http://schemas.microsoft.com/office/drawing/2014/main" val="820152584"/>
                        </a:ext>
                      </a:extLst>
                    </a:gridCol>
                    <a:gridCol w="1643375">
                      <a:extLst>
                        <a:ext uri="{9D8B030D-6E8A-4147-A177-3AD203B41FA5}">
                          <a16:colId xmlns:a16="http://schemas.microsoft.com/office/drawing/2014/main" val="3638824906"/>
                        </a:ext>
                      </a:extLst>
                    </a:gridCol>
                    <a:gridCol w="1643375">
                      <a:extLst>
                        <a:ext uri="{9D8B030D-6E8A-4147-A177-3AD203B41FA5}">
                          <a16:colId xmlns:a16="http://schemas.microsoft.com/office/drawing/2014/main" val="2185107408"/>
                        </a:ext>
                      </a:extLst>
                    </a:gridCol>
                    <a:gridCol w="1643375">
                      <a:extLst>
                        <a:ext uri="{9D8B030D-6E8A-4147-A177-3AD203B41FA5}">
                          <a16:colId xmlns:a16="http://schemas.microsoft.com/office/drawing/2014/main" val="793821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환경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475" r="-2007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75" r="-1007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475" r="-74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93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768.9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158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1328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5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788.8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302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1449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023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ko-KR" dirty="0"/>
                            <a:t>757.0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ko-KR" dirty="0"/>
                            <a:t>436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ko-KR" dirty="0"/>
                            <a:t>1250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2273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733.9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289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dirty="0"/>
                            <a:t>1804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7751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F882377-AC3A-4E38-B639-A0FD53F0DAD2}"/>
                  </a:ext>
                </a:extLst>
              </p:cNvPr>
              <p:cNvSpPr/>
              <p:nvPr/>
            </p:nvSpPr>
            <p:spPr>
              <a:xfrm>
                <a:off x="2513963" y="5151145"/>
                <a:ext cx="3846759" cy="466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표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]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장치 위 직선을 그리는 시간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𝑡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분석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F882377-AC3A-4E38-B639-A0FD53F0D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63" y="5151145"/>
                <a:ext cx="3846759" cy="466474"/>
              </a:xfrm>
              <a:prstGeom prst="rect">
                <a:avLst/>
              </a:prstGeom>
              <a:blipFill>
                <a:blip r:embed="rId3"/>
                <a:stretch>
                  <a:fillRect l="-1268" b="-20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3DE0A7A-6AD9-4B4F-9AEC-A1A72D99245C}"/>
                  </a:ext>
                </a:extLst>
              </p:cNvPr>
              <p:cNvSpPr/>
              <p:nvPr/>
            </p:nvSpPr>
            <p:spPr>
              <a:xfrm>
                <a:off x="1018673" y="1383077"/>
                <a:ext cx="7106642" cy="1625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수집한 데이터를 인공신경망의 학습 데이터로 활용하려면 고정 길이의 </a:t>
                </a:r>
                <a:b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데이터로 변환하여야 함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 장치의 터치 디스플레이는 약 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60ms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주기로 터치 입력을 갱신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표 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4]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𝑡</m:t>
                    </m:r>
                  </m:oMath>
                </a14:m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평균을 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60ms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나누어 얻은 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13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개로 학습 데이터의 구간을 나눔</a:t>
                </a:r>
              </a:p>
            </p:txBody>
          </p:sp>
        </mc:Choice>
        <mc:Fallback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3DE0A7A-6AD9-4B4F-9AEC-A1A72D992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73" y="1383077"/>
                <a:ext cx="7106642" cy="1625188"/>
              </a:xfrm>
              <a:prstGeom prst="rect">
                <a:avLst/>
              </a:prstGeom>
              <a:blipFill>
                <a:blip r:embed="rId4"/>
                <a:stretch>
                  <a:fillRect l="-686" b="-4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65828D-E425-466C-8D11-7D3C1F48F6DF}"/>
              </a:ext>
            </a:extLst>
          </p:cNvPr>
          <p:cNvSpPr/>
          <p:nvPr/>
        </p:nvSpPr>
        <p:spPr>
          <a:xfrm>
            <a:off x="6893522" y="5151145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171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환경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3DE0A7A-6AD9-4B4F-9AEC-A1A72D99245C}"/>
                  </a:ext>
                </a:extLst>
              </p:cNvPr>
              <p:cNvSpPr/>
              <p:nvPr/>
            </p:nvSpPr>
            <p:spPr>
              <a:xfrm>
                <a:off x="1018673" y="1383077"/>
                <a:ext cx="7106642" cy="2356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13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 구간으로 나눠진 점 데이터의 사이 구간 속도 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12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개를 계산하여 인공신경망의 입력 데이터로 활용한다</a:t>
                </a:r>
                <a:b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이때 장치 사이를 이동하는 시간 구간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Δ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𝑡</m:t>
                    </m:r>
                  </m:oMath>
                </a14:m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도 중요한 변수이므로 입력 데이터에 포함한다</a:t>
                </a: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3DE0A7A-6AD9-4B4F-9AEC-A1A72D992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73" y="1383077"/>
                <a:ext cx="7106642" cy="2356286"/>
              </a:xfrm>
              <a:prstGeom prst="rect">
                <a:avLst/>
              </a:prstGeom>
              <a:blipFill>
                <a:blip r:embed="rId2"/>
                <a:stretch>
                  <a:fillRect l="-772" b="-38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77116"/>
            <a:ext cx="7796464" cy="4395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인공신경망을 이용한 알고리즘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 구조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[64, 256, 256, 64, 16, 1]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활성화 함수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['sigmoid’, 'sigmoid’, 'sigmoid’, 'sigmoid', '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’, ‘leaky-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’]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히든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레이어에 대해 노드 개수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 ~ 256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배수로 증가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레이어 개수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~ 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그리드 탐색을 통해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오토튜닝된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 값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 변수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E7FE9A-56CE-4571-9501-9E964E4B1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75667"/>
              </p:ext>
            </p:extLst>
          </p:nvPr>
        </p:nvGraphicFramePr>
        <p:xfrm>
          <a:off x="1096009" y="4746187"/>
          <a:ext cx="6951980" cy="741680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398270">
                  <a:extLst>
                    <a:ext uri="{9D8B030D-6E8A-4147-A177-3AD203B41FA5}">
                      <a16:colId xmlns:a16="http://schemas.microsoft.com/office/drawing/2014/main" val="2488983809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72598949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647768832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1295524206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143687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학습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Loss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 데이터 셋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미니배치 개수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10^6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16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6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272341"/>
            <a:ext cx="7796464" cy="1086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인공신경망을 이용한 알고리즘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완료된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모델에 대한 성능 평균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32A6C1-54DB-4421-B2E0-D4A150E1C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05105"/>
              </p:ext>
            </p:extLst>
          </p:nvPr>
        </p:nvGraphicFramePr>
        <p:xfrm>
          <a:off x="1409700" y="2359229"/>
          <a:ext cx="6324597" cy="3392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16105">
                  <a:extLst>
                    <a:ext uri="{9D8B030D-6E8A-4147-A177-3AD203B41FA5}">
                      <a16:colId xmlns:a16="http://schemas.microsoft.com/office/drawing/2014/main" val="3260538095"/>
                    </a:ext>
                  </a:extLst>
                </a:gridCol>
                <a:gridCol w="1116105">
                  <a:extLst>
                    <a:ext uri="{9D8B030D-6E8A-4147-A177-3AD203B41FA5}">
                      <a16:colId xmlns:a16="http://schemas.microsoft.com/office/drawing/2014/main" val="1927324515"/>
                    </a:ext>
                  </a:extLst>
                </a:gridCol>
                <a:gridCol w="1364129">
                  <a:extLst>
                    <a:ext uri="{9D8B030D-6E8A-4147-A177-3AD203B41FA5}">
                      <a16:colId xmlns:a16="http://schemas.microsoft.com/office/drawing/2014/main" val="702814388"/>
                    </a:ext>
                  </a:extLst>
                </a:gridCol>
                <a:gridCol w="1364129">
                  <a:extLst>
                    <a:ext uri="{9D8B030D-6E8A-4147-A177-3AD203B41FA5}">
                      <a16:colId xmlns:a16="http://schemas.microsoft.com/office/drawing/2014/main" val="604590641"/>
                    </a:ext>
                  </a:extLst>
                </a:gridCol>
                <a:gridCol w="1364129">
                  <a:extLst>
                    <a:ext uri="{9D8B030D-6E8A-4147-A177-3AD203B41FA5}">
                      <a16:colId xmlns:a16="http://schemas.microsoft.com/office/drawing/2014/main" val="330925105"/>
                    </a:ext>
                  </a:extLst>
                </a:gridCol>
              </a:tblGrid>
              <a:tr h="578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환경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오차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오차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 오차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1763763"/>
                  </a:ext>
                </a:extLst>
              </a:tr>
              <a:tr h="351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1.34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1.67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466232"/>
                  </a:ext>
                </a:extLst>
              </a:tr>
              <a:tr h="35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표준편차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4.77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1.69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4.90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4381036"/>
                  </a:ext>
                </a:extLst>
              </a:tr>
              <a:tr h="351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5.40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10.93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7591415"/>
                  </a:ext>
                </a:extLst>
              </a:tr>
              <a:tr h="35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표준편차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15.67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8.90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15.84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796018"/>
                  </a:ext>
                </a:extLst>
              </a:tr>
              <a:tr h="351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3887716"/>
                  </a:ext>
                </a:extLst>
              </a:tr>
              <a:tr h="35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표준편차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5.77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12.65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12.86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215863"/>
                  </a:ext>
                </a:extLst>
              </a:tr>
              <a:tr h="351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6.80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3.96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5792019"/>
                  </a:ext>
                </a:extLst>
              </a:tr>
              <a:tr h="35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표준편차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29.61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30.86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20.19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9204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6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272341"/>
            <a:ext cx="7796464" cy="1086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인공신경망을 이용한 알고리즘의 개선 정도 비교 분석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F7922B-FF74-4B42-AE94-82EED3B6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14" y="1866784"/>
            <a:ext cx="8236569" cy="37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1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272341"/>
            <a:ext cx="7796464" cy="1086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인공신경망을 이용한 알고리즘의 개선 정도 비교 분석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32A6C1-54DB-4421-B2E0-D4A150E1C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82866"/>
              </p:ext>
            </p:extLst>
          </p:nvPr>
        </p:nvGraphicFramePr>
        <p:xfrm>
          <a:off x="1249014" y="2093030"/>
          <a:ext cx="6645970" cy="339714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24317">
                  <a:extLst>
                    <a:ext uri="{9D8B030D-6E8A-4147-A177-3AD203B41FA5}">
                      <a16:colId xmlns:a16="http://schemas.microsoft.com/office/drawing/2014/main" val="3260538095"/>
                    </a:ext>
                  </a:extLst>
                </a:gridCol>
                <a:gridCol w="760294">
                  <a:extLst>
                    <a:ext uri="{9D8B030D-6E8A-4147-A177-3AD203B41FA5}">
                      <a16:colId xmlns:a16="http://schemas.microsoft.com/office/drawing/2014/main" val="1927324515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702814388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60459064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81597093"/>
                    </a:ext>
                  </a:extLst>
                </a:gridCol>
                <a:gridCol w="1589434">
                  <a:extLst>
                    <a:ext uri="{9D8B030D-6E8A-4147-A177-3AD203B41FA5}">
                      <a16:colId xmlns:a16="http://schemas.microsoft.com/office/drawing/2014/main" val="4740903"/>
                    </a:ext>
                  </a:extLst>
                </a:gridCol>
              </a:tblGrid>
              <a:tr h="5834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환경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인공신경망 </a:t>
                      </a:r>
                      <a:b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 오차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다항 회귀</a:t>
                      </a:r>
                      <a:b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 오차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알고리즘간 </a:t>
                      </a:r>
                      <a:b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성능 차이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(mm)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오차의 감소율</a:t>
                      </a:r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1763763"/>
                  </a:ext>
                </a:extLst>
              </a:tr>
              <a:tr h="351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-6.61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466232"/>
                  </a:ext>
                </a:extLst>
              </a:tr>
              <a:tr h="35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표준편차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4.90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4381036"/>
                  </a:ext>
                </a:extLst>
              </a:tr>
              <a:tr h="351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3.46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64.93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-61.47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7591415"/>
                  </a:ext>
                </a:extLst>
              </a:tr>
              <a:tr h="35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표준편차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15.84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29.93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-14.09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796018"/>
                  </a:ext>
                </a:extLst>
              </a:tr>
              <a:tr h="351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29.17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-26.87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3887716"/>
                  </a:ext>
                </a:extLst>
              </a:tr>
              <a:tr h="35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표준편차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12.86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15.15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-2.29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215863"/>
                  </a:ext>
                </a:extLst>
              </a:tr>
              <a:tr h="351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3.96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79.43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-75.47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5792019"/>
                  </a:ext>
                </a:extLst>
              </a:tr>
              <a:tr h="35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표준편차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20.19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38.17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-17.98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9204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9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272341"/>
            <a:ext cx="7796464" cy="10868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논문에서는 이전에 제안되었던 독특한 장치 측위 시스템을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구현하였다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여러 알고리즘을 해당 시스템에 적용하여 비교 분석하고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인공신경망을 이용한 최적의 알고리즘을 제안하였다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알고리즘은 차선책인 다항 회귀 알고리즘과 비교하여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95%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오차 감소율을 보였다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07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참고 문헌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272340"/>
            <a:ext cx="7796464" cy="45749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 J. Kim, “SYSTEM AND METHOD FOR CALCULATING ARRANGEMENT DATA BETWEEN DEVICES,” 2017.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[2] K. Il Shin, J. S. Park, J. Y. Lee, and J. H. Park, “Design and implementation of improved authentication system for Android smartphone users,” Proc. - 26th IEEE Int. Conf. Adv. Inf.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Netw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Appl. Work. WAINA 2012, pp. 704–707, 2012.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[3] E.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Asimakopoulou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N.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Bessis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“Buildings and crowds: Forming smart cities for more effective disaster management,” Proc. - 2011 5th Int. Conf.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Innov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Mob. Internet Serv. Ubiquitous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Comput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IMIS 2011, pp. 229–234, 2011.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[4] H.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Borrion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T. Mitchener-Nissen, J. Taylor, and K. M. Lai, “Countering bioterrorism: Why smart buildings should have a code of ethics,” Proc. - 2012 Eur.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Intell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Secur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Informatics Conf. EISIC 2012, pp. 68–75, 2012.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[5] A.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Zelenkauskaite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N.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Bessis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Sotiriadis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E.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Asimakopoulou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“Interconnectedness of complex systems of internet of things through social network analysis for disaster management,” Proc. 2012 4th Int. Conf.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Intell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Netw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Collab. Syst.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INCoS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2012, pp. 503–508, 2012.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[6] F.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Zafari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S. Member, A.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Gkelias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S. Member, “A Survey of Indoor Localization Systems and Technologies,” pp. 1–32.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[7] K. Hinckley, G. Ramos, F.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Guimbretiere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P.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Baudisch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M. Smith, “Stitching: pen gestures that span multiple displays,” Proc. Work. Conf. - AVI ’04, p. 23, 2004.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04101"/>
            <a:ext cx="7796464" cy="399776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최근에 많은 무선 장치들을 한 사용자가 이용하는 사례가 많아지고 있지만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잠금 해제 시스템은 한번에 하나의 장치의 잠금을 해제하는 시스템에 그치고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.[1][2]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무선 장치의 터치 디스플레이를 이용해 장치의 위치를 추정하는 시스템과 이를 응용한 잠금 해제 응용 시스템이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소개되었다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위치 추정 시스템을 이용해 다수의 장치를 이용한 잠금 해제 시스템을 구현할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4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35B27FE7-655A-4BD9-9CBF-409FCF357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67" y="1304101"/>
                <a:ext cx="7796464" cy="1561197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사용자가 장치 위에 직선을 그린 후</a:t>
                </a:r>
                <a:b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장치 위의 직선간 거리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𝑑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와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장치간 각도의 차이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Δ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𝜃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를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구하는 것이 핵심</a:t>
                </a: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35B27FE7-655A-4BD9-9CBF-409FCF357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67" y="1304101"/>
                <a:ext cx="7796464" cy="1561197"/>
              </a:xfrm>
              <a:blipFill>
                <a:blip r:embed="rId2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8AA70D-0870-48DA-B39A-9CA3E204E2CF}"/>
              </a:ext>
            </a:extLst>
          </p:cNvPr>
          <p:cNvGrpSpPr/>
          <p:nvPr/>
        </p:nvGrpSpPr>
        <p:grpSpPr>
          <a:xfrm>
            <a:off x="2307906" y="2403633"/>
            <a:ext cx="4528185" cy="2951480"/>
            <a:chOff x="2307907" y="3146693"/>
            <a:chExt cx="4528185" cy="295148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58B71F2-B2F4-4A35-9A7C-0C2C4D2858D2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907" y="3146693"/>
              <a:ext cx="4528185" cy="2951480"/>
            </a:xfrm>
            <a:prstGeom prst="rect">
              <a:avLst/>
            </a:prstGeom>
            <a:noFill/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98074C9-CDA4-4797-AD5E-8B7A0B1B5D0E}"/>
                </a:ext>
              </a:extLst>
            </p:cNvPr>
            <p:cNvSpPr/>
            <p:nvPr/>
          </p:nvSpPr>
          <p:spPr>
            <a:xfrm>
              <a:off x="3884696" y="4996359"/>
              <a:ext cx="393031" cy="3930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7851BDD-E5D2-4A6C-B740-3F543A2BC7F7}"/>
                </a:ext>
              </a:extLst>
            </p:cNvPr>
            <p:cNvSpPr/>
            <p:nvPr/>
          </p:nvSpPr>
          <p:spPr>
            <a:xfrm>
              <a:off x="5349040" y="5594686"/>
              <a:ext cx="393031" cy="3930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97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6" y="1353268"/>
            <a:ext cx="7796464" cy="1432956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소개하는 장치 위치 측위 알고리즘은 사용자가 등속도로 직선을 그리는 상황에 적용 가능한 것으로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사용 환경에서의 정확한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어려움이 존재한다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757712A4-8DE3-4010-B0BC-855218C34C51}"/>
              </a:ext>
            </a:extLst>
          </p:cNvPr>
          <p:cNvSpPr txBox="1">
            <a:spLocks/>
          </p:cNvSpPr>
          <p:nvPr/>
        </p:nvSpPr>
        <p:spPr>
          <a:xfrm>
            <a:off x="673766" y="5528893"/>
            <a:ext cx="7796464" cy="42614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다항 회귀를 이용해 장치의 위치를 추정하는 알고리즘의 성능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A3ABCC6-BAD7-435B-AA6C-B34E12741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83911"/>
              </p:ext>
            </p:extLst>
          </p:nvPr>
        </p:nvGraphicFramePr>
        <p:xfrm>
          <a:off x="1997241" y="2900822"/>
          <a:ext cx="5149515" cy="266902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868981">
                  <a:extLst>
                    <a:ext uri="{9D8B030D-6E8A-4147-A177-3AD203B41FA5}">
                      <a16:colId xmlns:a16="http://schemas.microsoft.com/office/drawing/2014/main" val="873327527"/>
                    </a:ext>
                  </a:extLst>
                </a:gridCol>
                <a:gridCol w="868981">
                  <a:extLst>
                    <a:ext uri="{9D8B030D-6E8A-4147-A177-3AD203B41FA5}">
                      <a16:colId xmlns:a16="http://schemas.microsoft.com/office/drawing/2014/main" val="1044243740"/>
                    </a:ext>
                  </a:extLst>
                </a:gridCol>
                <a:gridCol w="1062087">
                  <a:extLst>
                    <a:ext uri="{9D8B030D-6E8A-4147-A177-3AD203B41FA5}">
                      <a16:colId xmlns:a16="http://schemas.microsoft.com/office/drawing/2014/main" val="1096486107"/>
                    </a:ext>
                  </a:extLst>
                </a:gridCol>
                <a:gridCol w="1174733">
                  <a:extLst>
                    <a:ext uri="{9D8B030D-6E8A-4147-A177-3AD203B41FA5}">
                      <a16:colId xmlns:a16="http://schemas.microsoft.com/office/drawing/2014/main" val="68973527"/>
                    </a:ext>
                  </a:extLst>
                </a:gridCol>
                <a:gridCol w="1174733">
                  <a:extLst>
                    <a:ext uri="{9D8B030D-6E8A-4147-A177-3AD203B41FA5}">
                      <a16:colId xmlns:a16="http://schemas.microsoft.com/office/drawing/2014/main" val="1639487012"/>
                    </a:ext>
                  </a:extLst>
                </a:gridCol>
              </a:tblGrid>
              <a:tr h="353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오차</a:t>
                      </a:r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오차</a:t>
                      </a:r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거리 오차</a:t>
                      </a:r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246752"/>
                  </a:ext>
                </a:extLst>
              </a:tr>
              <a:tr h="28944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5939066"/>
                  </a:ext>
                </a:extLst>
              </a:tr>
              <a:tr h="289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표준편차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6.34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8.43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074338"/>
                  </a:ext>
                </a:extLst>
              </a:tr>
              <a:tr h="28944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64.93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8774060"/>
                  </a:ext>
                </a:extLst>
              </a:tr>
              <a:tr h="289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표준편차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29.43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29.93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049776"/>
                  </a:ext>
                </a:extLst>
              </a:tr>
              <a:tr h="28944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5.18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5398689"/>
                  </a:ext>
                </a:extLst>
              </a:tr>
              <a:tr h="289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표준편차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5.15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14.36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205313"/>
                  </a:ext>
                </a:extLst>
              </a:tr>
              <a:tr h="28944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8.93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79.79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79.43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7451236"/>
                  </a:ext>
                </a:extLst>
              </a:tr>
              <a:tr h="289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표준편차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15.19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38.17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7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3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72615"/>
            <a:ext cx="7796464" cy="2151102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논문에서는 웹페이지 형태로 시스템을 구현하고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시스템에서 실제 사용자로부터 입력 데이터를 수집하는 과정과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수집된 입력 데이터를 이용해 여러 장치 측위 알고리즘을 비교 분석하여 가장 최적의 알고리즘으로써 인공신경망을 이용한 알고리즘을 제안한다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43790"/>
            <a:ext cx="7708232" cy="3982822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무선 장치 간의 위치 측위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 사물인터넷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(internet of things, IoT)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이용한 다양한 서비스가 소개되고 있는데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 케어와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건물 관리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감시 시스템 등 수많은 분야를 아우르는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서비스에 장치의 위치 측위 기술이 활용되고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[3][4][5]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[6]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다양한 위치 측위 기술 응용 사례를 연구하여 다음과 같이 세 가지 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방식으로 정리하고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 기반 위치 측위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네비게이션 등에 쓰임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 기반 위치 측위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장치 위치에 따른 특화 서비스 등에 쓰임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근접 점 감지를 이용한 위치 측위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관심 지점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(point of interest)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상황 인지 서비스에 쓰임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1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43790"/>
            <a:ext cx="4898357" cy="2059923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무선 장치 간의 위치 측위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한편 마이크로소프트 리서치 팀에서는 특수한 펜을 이용해 디스플레이 장치들을 연결해서 마치 하나의 화면인 것 처럼 표현하는 독특한 시스템을 소개하였다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[7]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6DB012-34C2-4A45-B08C-A045FC0E6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67" t="18855" r="42368" b="16783"/>
          <a:stretch/>
        </p:blipFill>
        <p:spPr>
          <a:xfrm>
            <a:off x="5572125" y="1912277"/>
            <a:ext cx="2486025" cy="18524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AC9F34A-9E58-4005-98F3-EA6436BB30F8}"/>
              </a:ext>
            </a:extLst>
          </p:cNvPr>
          <p:cNvSpPr/>
          <p:nvPr/>
        </p:nvSpPr>
        <p:spPr>
          <a:xfrm>
            <a:off x="673768" y="3936849"/>
            <a:ext cx="7636042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이와 비슷하지만 별도의 펜이 필요 없는 보다 편리한 방식으로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터치를 이용해 장치들의 상대적 배치를 추정하는 시스템을 제안하고 그 응용 방식에 대해 소개하였다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85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F035BC-F023-4E6D-95E9-A64E80261C5F}"/>
              </a:ext>
            </a:extLst>
          </p:cNvPr>
          <p:cNvCxnSpPr>
            <a:cxnSpLocks/>
          </p:cNvCxnSpPr>
          <p:nvPr/>
        </p:nvCxnSpPr>
        <p:spPr>
          <a:xfrm>
            <a:off x="340894" y="1010653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7DC00-6B46-4326-90A5-00FAEE723BCE}"/>
              </a:ext>
            </a:extLst>
          </p:cNvPr>
          <p:cNvCxnSpPr/>
          <p:nvPr/>
        </p:nvCxnSpPr>
        <p:spPr>
          <a:xfrm>
            <a:off x="340894" y="6184232"/>
            <a:ext cx="846221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4CEAC3D-7E06-4048-86DA-E725D58B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3" y="397123"/>
            <a:ext cx="8462212" cy="53724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B27FE7-655A-4BD9-9CBF-409FCF35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43790"/>
            <a:ext cx="7796464" cy="3232039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휴대용 장치의 잠금 해제 시스템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최근에 많은 무선 장치들을 한 사용자가 이용하는 사례가 많아지고 있지만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잠금 해제 시스템은 한번에 하나의 장치의 잠금을 해제하는 시스템에 그치고 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[1][2]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소개하는 잠금 해제 시스템은 터치 디스플레이가 장착된 장치들 위를 지나는 직선들을 이용해 측정한 장치들의 위치와 각도를 잠금 해제를 위한 특정 패턴으로 보고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하나의 패턴을 그리는 것으로 모든 장치의 잠금을 한번에 해제한다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3D056C-1E15-40E2-8D39-108501E9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컴퓨터과학부 </a:t>
            </a:r>
            <a:r>
              <a:rPr lang="ko-KR" altLang="en-US" dirty="0" err="1"/>
              <a:t>분산컴퓨팅연구실</a:t>
            </a:r>
            <a:r>
              <a:rPr lang="ko-KR" altLang="en-US" dirty="0"/>
              <a:t> 정주안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99F7EC-BC48-4CA1-B37D-DC49949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9310-09CE-4908-8D1F-1E366E5787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6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</TotalTime>
  <Words>1634</Words>
  <Application>Microsoft Office PowerPoint</Application>
  <PresentationFormat>화면 슬라이드 쇼(4:3)</PresentationFormat>
  <Paragraphs>413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나눔스퀘어</vt:lpstr>
      <vt:lpstr>나눔스퀘어 Bold</vt:lpstr>
      <vt:lpstr>맑은 고딕</vt:lpstr>
      <vt:lpstr>Arial</vt:lpstr>
      <vt:lpstr>Calibri</vt:lpstr>
      <vt:lpstr>Calibri Light</vt:lpstr>
      <vt:lpstr>Cambria Math</vt:lpstr>
      <vt:lpstr>Office 테마</vt:lpstr>
      <vt:lpstr>장치사이의 배치 정보 추정을  이용한 장치 위치 측위     (A Localization of Devices Using Estimating Arrangement data among Devices)</vt:lpstr>
      <vt:lpstr>목차</vt:lpstr>
      <vt:lpstr>서론</vt:lpstr>
      <vt:lpstr>서론</vt:lpstr>
      <vt:lpstr>서론</vt:lpstr>
      <vt:lpstr>서론</vt:lpstr>
      <vt:lpstr>관련 연구</vt:lpstr>
      <vt:lpstr>관련 연구</vt:lpstr>
      <vt:lpstr>관련 연구</vt:lpstr>
      <vt:lpstr>관련 연구</vt:lpstr>
      <vt:lpstr>관련 연구</vt:lpstr>
      <vt:lpstr>관련 연구</vt:lpstr>
      <vt:lpstr>관련 연구</vt:lpstr>
      <vt:lpstr>시스템 구성 요소</vt:lpstr>
      <vt:lpstr>시스템 구성 요소</vt:lpstr>
      <vt:lpstr>시스템 구성 요소</vt:lpstr>
      <vt:lpstr>실험 환경</vt:lpstr>
      <vt:lpstr>실험 환경</vt:lpstr>
      <vt:lpstr>실험 환경</vt:lpstr>
      <vt:lpstr>실험 환경</vt:lpstr>
      <vt:lpstr>실험 환경</vt:lpstr>
      <vt:lpstr>실험 결과</vt:lpstr>
      <vt:lpstr>실험 결과</vt:lpstr>
      <vt:lpstr>실험 결과</vt:lpstr>
      <vt:lpstr>실험 결과</vt:lpstr>
      <vt:lpstr>결론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주안 정</dc:creator>
  <cp:lastModifiedBy>주안 정</cp:lastModifiedBy>
  <cp:revision>58</cp:revision>
  <dcterms:created xsi:type="dcterms:W3CDTF">2019-06-11T04:22:42Z</dcterms:created>
  <dcterms:modified xsi:type="dcterms:W3CDTF">2019-06-12T21:05:09Z</dcterms:modified>
</cp:coreProperties>
</file>