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7"/>
  </p:notesMasterIdLst>
  <p:sldIdLst>
    <p:sldId id="268" r:id="rId2"/>
    <p:sldId id="256" r:id="rId3"/>
    <p:sldId id="261" r:id="rId4"/>
    <p:sldId id="257" r:id="rId5"/>
    <p:sldId id="258" r:id="rId6"/>
    <p:sldId id="259" r:id="rId7"/>
    <p:sldId id="260" r:id="rId8"/>
    <p:sldId id="262" r:id="rId9"/>
    <p:sldId id="271" r:id="rId10"/>
    <p:sldId id="263" r:id="rId11"/>
    <p:sldId id="266" r:id="rId12"/>
    <p:sldId id="265" r:id="rId13"/>
    <p:sldId id="270" r:id="rId14"/>
    <p:sldId id="264"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Merchan" initials="JM" lastIdx="1" clrIdx="0">
    <p:extLst>
      <p:ext uri="{19B8F6BF-5375-455C-9EA6-DF929625EA0E}">
        <p15:presenceInfo xmlns:p15="http://schemas.microsoft.com/office/powerpoint/2012/main" userId="John Merc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6040" autoAdjust="0"/>
  </p:normalViewPr>
  <p:slideViewPr>
    <p:cSldViewPr snapToGrid="0">
      <p:cViewPr varScale="1">
        <p:scale>
          <a:sx n="75" d="100"/>
          <a:sy n="75" d="100"/>
        </p:scale>
        <p:origin x="64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7-29T12:48:46.387" idx="1">
    <p:pos x="10" y="10"/>
    <p:text/>
    <p:extLst>
      <p:ext uri="{C676402C-5697-4E1C-873F-D02D1690AC5C}">
        <p15:threadingInfo xmlns:p15="http://schemas.microsoft.com/office/powerpoint/2012/main" timeZoneBias="-6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03282-3550-48D0-B755-15BCE2654C7C}" type="datetimeFigureOut">
              <a:rPr lang="en-US" smtClean="0"/>
              <a:t>29-Jul-20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FCCEA-FF81-4183-8686-D06A66284F15}" type="slidenum">
              <a:rPr lang="en-US" smtClean="0"/>
              <a:t>‹#›</a:t>
            </a:fld>
            <a:endParaRPr lang="en-US"/>
          </a:p>
        </p:txBody>
      </p:sp>
    </p:spTree>
    <p:extLst>
      <p:ext uri="{BB962C8B-B14F-4D97-AF65-F5344CB8AC3E}">
        <p14:creationId xmlns:p14="http://schemas.microsoft.com/office/powerpoint/2010/main" val="4230036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Query_strin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 that is a clone of eBay, provides the same services as it.</a:t>
            </a:r>
          </a:p>
        </p:txBody>
      </p:sp>
      <p:sp>
        <p:nvSpPr>
          <p:cNvPr id="4" name="Slide Number Placeholder 3"/>
          <p:cNvSpPr>
            <a:spLocks noGrp="1"/>
          </p:cNvSpPr>
          <p:nvPr>
            <p:ph type="sldNum" sz="quarter" idx="5"/>
          </p:nvPr>
        </p:nvSpPr>
        <p:spPr/>
        <p:txBody>
          <a:bodyPr/>
          <a:lstStyle/>
          <a:p>
            <a:fld id="{EABFCCEA-FF81-4183-8686-D06A66284F15}" type="slidenum">
              <a:rPr lang="en-US" smtClean="0"/>
              <a:t>3</a:t>
            </a:fld>
            <a:endParaRPr lang="en-US"/>
          </a:p>
        </p:txBody>
      </p:sp>
    </p:spTree>
    <p:extLst>
      <p:ext uri="{BB962C8B-B14F-4D97-AF65-F5344CB8AC3E}">
        <p14:creationId xmlns:p14="http://schemas.microsoft.com/office/powerpoint/2010/main" val="4105624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dependencies used for the project. </a:t>
            </a:r>
          </a:p>
        </p:txBody>
      </p:sp>
      <p:sp>
        <p:nvSpPr>
          <p:cNvPr id="4" name="Slide Number Placeholder 3"/>
          <p:cNvSpPr>
            <a:spLocks noGrp="1"/>
          </p:cNvSpPr>
          <p:nvPr>
            <p:ph type="sldNum" sz="quarter" idx="5"/>
          </p:nvPr>
        </p:nvSpPr>
        <p:spPr/>
        <p:txBody>
          <a:bodyPr/>
          <a:lstStyle/>
          <a:p>
            <a:fld id="{EABFCCEA-FF81-4183-8686-D06A66284F15}" type="slidenum">
              <a:rPr lang="en-US" smtClean="0"/>
              <a:t>12</a:t>
            </a:fld>
            <a:endParaRPr lang="en-US"/>
          </a:p>
        </p:txBody>
      </p:sp>
    </p:spTree>
    <p:extLst>
      <p:ext uri="{BB962C8B-B14F-4D97-AF65-F5344CB8AC3E}">
        <p14:creationId xmlns:p14="http://schemas.microsoft.com/office/powerpoint/2010/main" val="1628386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Coding:</a:t>
            </a:r>
          </a:p>
          <a:p>
            <a:r>
              <a:rPr lang="en-US" dirty="0"/>
              <a:t>This is the main list of </a:t>
            </a:r>
            <a:r>
              <a:rPr lang="en-US" dirty="0" err="1"/>
              <a:t>Youtube</a:t>
            </a:r>
            <a:r>
              <a:rPr lang="en-US" dirty="0"/>
              <a:t> videos that I watch in regards to a marketplace portal. </a:t>
            </a:r>
          </a:p>
          <a:p>
            <a:r>
              <a:rPr lang="en-US" dirty="0"/>
              <a:t>Also, 2 videos of Maximilian on Udemy, one MERN-</a:t>
            </a:r>
            <a:r>
              <a:rPr lang="en-US" dirty="0" err="1"/>
              <a:t>FullStack</a:t>
            </a:r>
            <a:r>
              <a:rPr lang="en-US" dirty="0"/>
              <a:t>. and the other REACT- The complete guide. Both over 40 hours of videos. Amazing material, honestly. </a:t>
            </a:r>
          </a:p>
          <a:p>
            <a:endParaRPr lang="en-US" dirty="0"/>
          </a:p>
          <a:p>
            <a:r>
              <a:rPr lang="en-US" dirty="0"/>
              <a:t>Relax Time: </a:t>
            </a:r>
          </a:p>
          <a:p>
            <a:r>
              <a:rPr lang="en-US" dirty="0"/>
              <a:t>When my mind was lost in oblivion looking at endless lines of who knows what at that time, I lay down for 30 minutes listening to that video, works.</a:t>
            </a:r>
          </a:p>
          <a:p>
            <a:endParaRPr lang="en-US" dirty="0"/>
          </a:p>
          <a:p>
            <a:r>
              <a:rPr lang="en-US" dirty="0"/>
              <a:t>Motivational:</a:t>
            </a:r>
          </a:p>
          <a:p>
            <a:r>
              <a:rPr lang="en-US" dirty="0"/>
              <a:t>And when I lost hope, I was down, tired and giving up every once in a awhile, I would listen to some of these motivational videos, helped me get back up and continue coding.</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ABFCCEA-FF81-4183-8686-D06A66284F15}" type="slidenum">
              <a:rPr lang="en-US" smtClean="0"/>
              <a:t>13</a:t>
            </a:fld>
            <a:endParaRPr lang="en-US"/>
          </a:p>
        </p:txBody>
      </p:sp>
    </p:spTree>
    <p:extLst>
      <p:ext uri="{BB962C8B-B14F-4D97-AF65-F5344CB8AC3E}">
        <p14:creationId xmlns:p14="http://schemas.microsoft.com/office/powerpoint/2010/main" val="2696525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BFCCEA-FF81-4183-8686-D06A66284F15}" type="slidenum">
              <a:rPr lang="en-US" smtClean="0"/>
              <a:t>14</a:t>
            </a:fld>
            <a:endParaRPr lang="en-US"/>
          </a:p>
        </p:txBody>
      </p:sp>
    </p:spTree>
    <p:extLst>
      <p:ext uri="{BB962C8B-B14F-4D97-AF65-F5344CB8AC3E}">
        <p14:creationId xmlns:p14="http://schemas.microsoft.com/office/powerpoint/2010/main" val="2129113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BFCCEA-FF81-4183-8686-D06A66284F15}" type="slidenum">
              <a:rPr lang="en-US" smtClean="0"/>
              <a:t>15</a:t>
            </a:fld>
            <a:endParaRPr lang="en-US"/>
          </a:p>
        </p:txBody>
      </p:sp>
    </p:spTree>
    <p:extLst>
      <p:ext uri="{BB962C8B-B14F-4D97-AF65-F5344CB8AC3E}">
        <p14:creationId xmlns:p14="http://schemas.microsoft.com/office/powerpoint/2010/main" val="2980426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a very important part of the whole idea of the marketplace.</a:t>
            </a:r>
          </a:p>
          <a:p>
            <a:r>
              <a:rPr lang="en-US" dirty="0"/>
              <a:t>As I really wanted a challenge and to put myself on the spot light.</a:t>
            </a:r>
          </a:p>
          <a:p>
            <a:r>
              <a:rPr lang="en-US" dirty="0"/>
              <a:t>The journey was amazing but I am excited to go for my next one and </a:t>
            </a:r>
          </a:p>
          <a:p>
            <a:r>
              <a:rPr lang="en-US" dirty="0"/>
              <a:t>The one after that one.</a:t>
            </a:r>
          </a:p>
        </p:txBody>
      </p:sp>
      <p:sp>
        <p:nvSpPr>
          <p:cNvPr id="4" name="Slide Number Placeholder 3"/>
          <p:cNvSpPr>
            <a:spLocks noGrp="1"/>
          </p:cNvSpPr>
          <p:nvPr>
            <p:ph type="sldNum" sz="quarter" idx="5"/>
          </p:nvPr>
        </p:nvSpPr>
        <p:spPr/>
        <p:txBody>
          <a:bodyPr/>
          <a:lstStyle/>
          <a:p>
            <a:fld id="{EABFCCEA-FF81-4183-8686-D06A66284F15}" type="slidenum">
              <a:rPr lang="en-US" smtClean="0"/>
              <a:t>4</a:t>
            </a:fld>
            <a:endParaRPr lang="en-US"/>
          </a:p>
        </p:txBody>
      </p:sp>
    </p:spTree>
    <p:extLst>
      <p:ext uri="{BB962C8B-B14F-4D97-AF65-F5344CB8AC3E}">
        <p14:creationId xmlns:p14="http://schemas.microsoft.com/office/powerpoint/2010/main" val="593667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dirty="0" err="1">
                <a:solidFill>
                  <a:schemeClr val="accent5">
                    <a:lumMod val="60000"/>
                    <a:lumOff val="40000"/>
                  </a:schemeClr>
                </a:solidFill>
              </a:rPr>
              <a:t>jsonwebtoken</a:t>
            </a:r>
            <a:r>
              <a:rPr lang="en-US" sz="1200" b="1" i="0" dirty="0">
                <a:solidFill>
                  <a:schemeClr val="accent5">
                    <a:lumMod val="60000"/>
                    <a:lumOff val="40000"/>
                  </a:schemeClr>
                </a:solidFill>
              </a:rPr>
              <a:t>,  </a:t>
            </a:r>
            <a:r>
              <a:rPr lang="en-US" sz="1200" i="0" dirty="0">
                <a:solidFill>
                  <a:schemeClr val="accent5">
                    <a:lumMod val="60000"/>
                    <a:lumOff val="40000"/>
                  </a:schemeClr>
                </a:solidFill>
              </a:rPr>
              <a:t>Was the most complicated to implement and understand. </a:t>
            </a:r>
          </a:p>
          <a:p>
            <a:r>
              <a:rPr lang="en-US" b="1" i="0" dirty="0"/>
              <a:t>Formidable</a:t>
            </a:r>
            <a:r>
              <a:rPr lang="en-US" i="0" dirty="0"/>
              <a:t>: </a:t>
            </a:r>
            <a:r>
              <a:rPr lang="en-AU" sz="1200" b="0" i="0" kern="1200" dirty="0">
                <a:solidFill>
                  <a:schemeClr val="tx1"/>
                </a:solidFill>
                <a:effectLst/>
                <a:latin typeface="+mn-lt"/>
                <a:ea typeface="+mn-ea"/>
                <a:cs typeface="+mn-cs"/>
              </a:rPr>
              <a:t>A node.js module for parsing form data, especially file uploads.</a:t>
            </a:r>
          </a:p>
          <a:p>
            <a:r>
              <a:rPr lang="en-AU" sz="1200" b="1" i="0" kern="1200" dirty="0">
                <a:solidFill>
                  <a:schemeClr val="tx1"/>
                </a:solidFill>
                <a:effectLst/>
                <a:latin typeface="+mn-lt"/>
                <a:ea typeface="+mn-ea"/>
                <a:cs typeface="+mn-cs"/>
              </a:rPr>
              <a:t>HELMET</a:t>
            </a:r>
            <a:r>
              <a:rPr lang="en-AU" sz="1200" b="0" i="0" kern="1200" dirty="0">
                <a:solidFill>
                  <a:schemeClr val="tx1"/>
                </a:solidFill>
                <a:effectLst/>
                <a:latin typeface="+mn-lt"/>
                <a:ea typeface="+mn-ea"/>
                <a:cs typeface="+mn-cs"/>
              </a:rPr>
              <a:t>: Helmet helps you secure your Express apps by setting various HTTP headers</a:t>
            </a:r>
          </a:p>
          <a:p>
            <a:r>
              <a:rPr lang="en-US" sz="1200" b="1" i="1" dirty="0">
                <a:solidFill>
                  <a:schemeClr val="accent5">
                    <a:lumMod val="60000"/>
                    <a:lumOff val="40000"/>
                  </a:schemeClr>
                </a:solidFill>
              </a:rPr>
              <a:t>query-string: </a:t>
            </a:r>
            <a:r>
              <a:rPr lang="en-AU" sz="1200" b="0" i="0" kern="1200" dirty="0">
                <a:solidFill>
                  <a:schemeClr val="tx1"/>
                </a:solidFill>
                <a:effectLst/>
                <a:latin typeface="+mn-lt"/>
                <a:ea typeface="+mn-ea"/>
                <a:cs typeface="+mn-cs"/>
              </a:rPr>
              <a:t>Parse and </a:t>
            </a:r>
            <a:r>
              <a:rPr lang="en-AU" sz="1200" b="0" i="0" kern="1200" dirty="0" err="1">
                <a:solidFill>
                  <a:schemeClr val="tx1"/>
                </a:solidFill>
                <a:effectLst/>
                <a:latin typeface="+mn-lt"/>
                <a:ea typeface="+mn-ea"/>
                <a:cs typeface="+mn-cs"/>
              </a:rPr>
              <a:t>stringify</a:t>
            </a:r>
            <a:r>
              <a:rPr lang="en-AU" sz="1200" b="0" i="0" kern="1200" dirty="0">
                <a:solidFill>
                  <a:schemeClr val="tx1"/>
                </a:solidFill>
                <a:effectLst/>
                <a:latin typeface="+mn-lt"/>
                <a:ea typeface="+mn-ea"/>
                <a:cs typeface="+mn-cs"/>
              </a:rPr>
              <a:t> URL </a:t>
            </a:r>
            <a:r>
              <a:rPr lang="en-AU" sz="1200" b="0" i="0" u="sng" strike="noStrike" kern="1200" dirty="0">
                <a:solidFill>
                  <a:schemeClr val="tx1"/>
                </a:solidFill>
                <a:effectLst/>
                <a:latin typeface="+mn-lt"/>
                <a:ea typeface="+mn-ea"/>
                <a:cs typeface="+mn-cs"/>
                <a:hlinkClick r:id="rId3"/>
              </a:rPr>
              <a:t>query strings</a:t>
            </a:r>
            <a:endParaRPr lang="en-AU" sz="1200" b="0" i="0" u="sng" strike="noStrike" kern="1200" dirty="0">
              <a:solidFill>
                <a:schemeClr val="tx1"/>
              </a:solidFill>
              <a:effectLst/>
              <a:latin typeface="+mn-lt"/>
              <a:ea typeface="+mn-ea"/>
              <a:cs typeface="+mn-cs"/>
            </a:endParaRPr>
          </a:p>
          <a:p>
            <a:r>
              <a:rPr lang="en-AU" sz="1200" b="1" i="0" u="sng" strike="noStrike" kern="1200" dirty="0">
                <a:solidFill>
                  <a:schemeClr val="tx1"/>
                </a:solidFill>
                <a:effectLst/>
                <a:latin typeface="+mn-lt"/>
                <a:ea typeface="+mn-ea"/>
                <a:cs typeface="+mn-cs"/>
              </a:rPr>
              <a:t>LODASH : </a:t>
            </a:r>
            <a:r>
              <a:rPr lang="en-AU" sz="1200" b="0" i="0" kern="1200" dirty="0" err="1">
                <a:solidFill>
                  <a:schemeClr val="tx1"/>
                </a:solidFill>
                <a:effectLst/>
                <a:latin typeface="+mn-lt"/>
                <a:ea typeface="+mn-ea"/>
                <a:cs typeface="+mn-cs"/>
              </a:rPr>
              <a:t>Lodash</a:t>
            </a:r>
            <a:r>
              <a:rPr lang="en-AU" sz="1200" b="0" i="0" kern="1200" dirty="0">
                <a:solidFill>
                  <a:schemeClr val="tx1"/>
                </a:solidFill>
                <a:effectLst/>
                <a:latin typeface="+mn-lt"/>
                <a:ea typeface="+mn-ea"/>
                <a:cs typeface="+mn-cs"/>
              </a:rPr>
              <a:t> makes JavaScript easier by taking the hassle out of working with arrays, numbers, objects, strings, </a:t>
            </a:r>
            <a:r>
              <a:rPr lang="en-AU" sz="1200" b="0" i="0" kern="1200" dirty="0" err="1">
                <a:solidFill>
                  <a:schemeClr val="tx1"/>
                </a:solidFill>
                <a:effectLst/>
                <a:latin typeface="+mn-lt"/>
                <a:ea typeface="+mn-ea"/>
                <a:cs typeface="+mn-cs"/>
              </a:rPr>
              <a:t>etc.Lodash’s</a:t>
            </a:r>
            <a:r>
              <a:rPr lang="en-AU" sz="1200" b="0" i="0" kern="1200" dirty="0">
                <a:solidFill>
                  <a:schemeClr val="tx1"/>
                </a:solidFill>
                <a:effectLst/>
                <a:latin typeface="+mn-lt"/>
                <a:ea typeface="+mn-ea"/>
                <a:cs typeface="+mn-cs"/>
              </a:rPr>
              <a:t> modular methods are great for:</a:t>
            </a:r>
          </a:p>
          <a:p>
            <a:r>
              <a:rPr lang="en-AU" sz="1200" b="0" i="0" kern="1200" dirty="0">
                <a:solidFill>
                  <a:schemeClr val="tx1"/>
                </a:solidFill>
                <a:effectLst/>
                <a:latin typeface="+mn-lt"/>
                <a:ea typeface="+mn-ea"/>
                <a:cs typeface="+mn-cs"/>
              </a:rPr>
              <a:t>Iterating arrays, objects, &amp; strings</a:t>
            </a:r>
          </a:p>
          <a:p>
            <a:r>
              <a:rPr lang="en-AU" sz="1200" b="0" i="0" kern="1200" dirty="0">
                <a:solidFill>
                  <a:schemeClr val="tx1"/>
                </a:solidFill>
                <a:effectLst/>
                <a:latin typeface="+mn-lt"/>
                <a:ea typeface="+mn-ea"/>
                <a:cs typeface="+mn-cs"/>
              </a:rPr>
              <a:t>Manipulating &amp; testing values</a:t>
            </a:r>
          </a:p>
          <a:p>
            <a:r>
              <a:rPr lang="en-AU" sz="1200" b="0" i="0" kern="1200" dirty="0">
                <a:solidFill>
                  <a:schemeClr val="tx1"/>
                </a:solidFill>
                <a:effectLst/>
                <a:latin typeface="+mn-lt"/>
                <a:ea typeface="+mn-ea"/>
                <a:cs typeface="+mn-cs"/>
              </a:rPr>
              <a:t>Creating composite functions</a:t>
            </a:r>
          </a:p>
          <a:p>
            <a:r>
              <a:rPr lang="en-US" b="0" i="0" u="sng" dirty="0"/>
              <a:t>Cookie-Parser: </a:t>
            </a:r>
            <a:r>
              <a:rPr lang="en-AU" sz="1200" b="0" i="0" kern="1200" dirty="0">
                <a:solidFill>
                  <a:schemeClr val="tx1"/>
                </a:solidFill>
                <a:effectLst/>
                <a:latin typeface="+mn-lt"/>
                <a:ea typeface="+mn-ea"/>
                <a:cs typeface="+mn-cs"/>
              </a:rPr>
              <a:t>Parse </a:t>
            </a:r>
            <a:r>
              <a:rPr lang="en-AU" dirty="0"/>
              <a:t>Cookie</a:t>
            </a:r>
            <a:r>
              <a:rPr lang="en-AU" sz="1200" b="0" i="0" kern="1200" dirty="0">
                <a:solidFill>
                  <a:schemeClr val="tx1"/>
                </a:solidFill>
                <a:effectLst/>
                <a:latin typeface="+mn-lt"/>
                <a:ea typeface="+mn-ea"/>
                <a:cs typeface="+mn-cs"/>
              </a:rPr>
              <a:t> header and populate </a:t>
            </a:r>
            <a:r>
              <a:rPr lang="en-AU" dirty="0" err="1"/>
              <a:t>req.cookies</a:t>
            </a:r>
            <a:r>
              <a:rPr lang="en-AU" sz="1200" b="0" i="0" kern="1200" dirty="0">
                <a:solidFill>
                  <a:schemeClr val="tx1"/>
                </a:solidFill>
                <a:effectLst/>
                <a:latin typeface="+mn-lt"/>
                <a:ea typeface="+mn-ea"/>
                <a:cs typeface="+mn-cs"/>
              </a:rPr>
              <a:t> with an object keyed by the cookie names. Optionally you may enable signed cookie support by passing a </a:t>
            </a:r>
            <a:r>
              <a:rPr lang="en-AU" dirty="0"/>
              <a:t>secret</a:t>
            </a:r>
            <a:r>
              <a:rPr lang="en-AU" sz="1200" b="0" i="0" kern="1200" dirty="0">
                <a:solidFill>
                  <a:schemeClr val="tx1"/>
                </a:solidFill>
                <a:effectLst/>
                <a:latin typeface="+mn-lt"/>
                <a:ea typeface="+mn-ea"/>
                <a:cs typeface="+mn-cs"/>
              </a:rPr>
              <a:t> string, which assigns </a:t>
            </a:r>
            <a:r>
              <a:rPr lang="en-AU" dirty="0" err="1"/>
              <a:t>req.secret</a:t>
            </a:r>
            <a:r>
              <a:rPr lang="en-AU" sz="1200" b="0" i="0" kern="1200" dirty="0">
                <a:solidFill>
                  <a:schemeClr val="tx1"/>
                </a:solidFill>
                <a:effectLst/>
                <a:latin typeface="+mn-lt"/>
                <a:ea typeface="+mn-ea"/>
                <a:cs typeface="+mn-cs"/>
              </a:rPr>
              <a:t> so it may be used by other middleware.</a:t>
            </a:r>
            <a:endParaRPr lang="en-US" b="0" i="0" u="sng" dirty="0"/>
          </a:p>
        </p:txBody>
      </p:sp>
      <p:sp>
        <p:nvSpPr>
          <p:cNvPr id="4" name="Slide Number Placeholder 3"/>
          <p:cNvSpPr>
            <a:spLocks noGrp="1"/>
          </p:cNvSpPr>
          <p:nvPr>
            <p:ph type="sldNum" sz="quarter" idx="5"/>
          </p:nvPr>
        </p:nvSpPr>
        <p:spPr/>
        <p:txBody>
          <a:bodyPr/>
          <a:lstStyle/>
          <a:p>
            <a:fld id="{EABFCCEA-FF81-4183-8686-D06A66284F15}" type="slidenum">
              <a:rPr lang="en-US" smtClean="0"/>
              <a:t>5</a:t>
            </a:fld>
            <a:endParaRPr lang="en-US"/>
          </a:p>
        </p:txBody>
      </p:sp>
    </p:spTree>
    <p:extLst>
      <p:ext uri="{BB962C8B-B14F-4D97-AF65-F5344CB8AC3E}">
        <p14:creationId xmlns:p14="http://schemas.microsoft.com/office/powerpoint/2010/main" val="1266533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read for hours of documentation of all the dependencies involved and tested dozen of examples, </a:t>
            </a:r>
          </a:p>
          <a:p>
            <a:r>
              <a:rPr lang="en-US" dirty="0"/>
              <a:t>Which non worked. By the way. When I started with 4 files of the front end, which was one controller, one modal and one route for the user on the back-end,</a:t>
            </a:r>
          </a:p>
          <a:p>
            <a:r>
              <a:rPr lang="en-US" dirty="0"/>
              <a:t> multiplied by 4 in a few days and then by 4 again, I ended up fixing a controller that was working thinking it was another one, and lost few hours just to realize</a:t>
            </a:r>
          </a:p>
          <a:p>
            <a:r>
              <a:rPr lang="en-US" dirty="0"/>
              <a:t>That Product.js is different than Products.js</a:t>
            </a:r>
          </a:p>
          <a:p>
            <a:r>
              <a:rPr lang="en-US" dirty="0"/>
              <a:t>With Stripe, I learned something valuable. Never Give Up! </a:t>
            </a:r>
          </a:p>
          <a:p>
            <a:r>
              <a:rPr lang="en-US" dirty="0"/>
              <a:t>When Augustin, kindly replied to me on a Sunday to either fix the strip or drop it, I decided to drop it,</a:t>
            </a:r>
          </a:p>
          <a:p>
            <a:r>
              <a:rPr lang="en-US" dirty="0"/>
              <a:t>On the following Monday, I had a chat with </a:t>
            </a:r>
            <a:r>
              <a:rPr lang="en-US" dirty="0" err="1"/>
              <a:t>Dyon</a:t>
            </a:r>
            <a:r>
              <a:rPr lang="en-US" dirty="0"/>
              <a:t> and Scottie, and felt miserable, and told myself, </a:t>
            </a:r>
            <a:r>
              <a:rPr lang="en-US" b="1" dirty="0"/>
              <a:t>I never give up, why am I now?</a:t>
            </a:r>
          </a:p>
          <a:p>
            <a:r>
              <a:rPr lang="en-US" dirty="0"/>
              <a:t>And that night, I was able to get the strip working.</a:t>
            </a:r>
          </a:p>
        </p:txBody>
      </p:sp>
      <p:sp>
        <p:nvSpPr>
          <p:cNvPr id="4" name="Slide Number Placeholder 3"/>
          <p:cNvSpPr>
            <a:spLocks noGrp="1"/>
          </p:cNvSpPr>
          <p:nvPr>
            <p:ph type="sldNum" sz="quarter" idx="5"/>
          </p:nvPr>
        </p:nvSpPr>
        <p:spPr/>
        <p:txBody>
          <a:bodyPr/>
          <a:lstStyle/>
          <a:p>
            <a:fld id="{EABFCCEA-FF81-4183-8686-D06A66284F15}" type="slidenum">
              <a:rPr lang="en-US" smtClean="0"/>
              <a:t>6</a:t>
            </a:fld>
            <a:endParaRPr lang="en-US"/>
          </a:p>
        </p:txBody>
      </p:sp>
    </p:spTree>
    <p:extLst>
      <p:ext uri="{BB962C8B-B14F-4D97-AF65-F5344CB8AC3E}">
        <p14:creationId xmlns:p14="http://schemas.microsoft.com/office/powerpoint/2010/main" val="998790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made plenty notes, many drawings, many ideas, that did make in but many more that were discarded. </a:t>
            </a:r>
          </a:p>
          <a:p>
            <a:r>
              <a:rPr lang="en-US" dirty="0"/>
              <a:t>Thankfully I followed through, with planning, or I would have not been able to keep my mental health in check,</a:t>
            </a:r>
          </a:p>
          <a:p>
            <a:r>
              <a:rPr lang="en-US" dirty="0"/>
              <a:t>I used Kanban a the beginning a lot, but at the end, I tried to keep up, but time was pressing.</a:t>
            </a:r>
          </a:p>
        </p:txBody>
      </p:sp>
      <p:sp>
        <p:nvSpPr>
          <p:cNvPr id="4" name="Slide Number Placeholder 3"/>
          <p:cNvSpPr>
            <a:spLocks noGrp="1"/>
          </p:cNvSpPr>
          <p:nvPr>
            <p:ph type="sldNum" sz="quarter" idx="5"/>
          </p:nvPr>
        </p:nvSpPr>
        <p:spPr/>
        <p:txBody>
          <a:bodyPr/>
          <a:lstStyle/>
          <a:p>
            <a:fld id="{EABFCCEA-FF81-4183-8686-D06A66284F15}" type="slidenum">
              <a:rPr lang="en-US" smtClean="0"/>
              <a:t>7</a:t>
            </a:fld>
            <a:endParaRPr lang="en-US"/>
          </a:p>
        </p:txBody>
      </p:sp>
    </p:spTree>
    <p:extLst>
      <p:ext uri="{BB962C8B-B14F-4D97-AF65-F5344CB8AC3E}">
        <p14:creationId xmlns:p14="http://schemas.microsoft.com/office/powerpoint/2010/main" val="226123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earlier slides, It has been a tough hard insanely tiring 3 weeks! </a:t>
            </a:r>
          </a:p>
          <a:p>
            <a:r>
              <a:rPr lang="en-US" dirty="0"/>
              <a:t>I made so many mistakes, as missing comas, or curly brackets that </a:t>
            </a:r>
            <a:r>
              <a:rPr lang="en-US" dirty="0" err="1"/>
              <a:t>VSCode</a:t>
            </a:r>
            <a:r>
              <a:rPr lang="en-US" dirty="0"/>
              <a:t> did not even see it as an issue, </a:t>
            </a:r>
          </a:p>
          <a:p>
            <a:r>
              <a:rPr lang="en-US" dirty="0"/>
              <a:t>Then do tons of </a:t>
            </a:r>
            <a:r>
              <a:rPr lang="en-US" dirty="0" err="1"/>
              <a:t>console.logs</a:t>
            </a:r>
            <a:r>
              <a:rPr lang="en-US" dirty="0"/>
              <a:t> and hunt down the issue and google the messages and nothing made much sense most of the time.</a:t>
            </a:r>
          </a:p>
          <a:p>
            <a:r>
              <a:rPr lang="en-US" dirty="0"/>
              <a:t>I made it through! </a:t>
            </a:r>
          </a:p>
        </p:txBody>
      </p:sp>
      <p:sp>
        <p:nvSpPr>
          <p:cNvPr id="4" name="Slide Number Placeholder 3"/>
          <p:cNvSpPr>
            <a:spLocks noGrp="1"/>
          </p:cNvSpPr>
          <p:nvPr>
            <p:ph type="sldNum" sz="quarter" idx="5"/>
          </p:nvPr>
        </p:nvSpPr>
        <p:spPr/>
        <p:txBody>
          <a:bodyPr/>
          <a:lstStyle/>
          <a:p>
            <a:fld id="{EABFCCEA-FF81-4183-8686-D06A66284F15}" type="slidenum">
              <a:rPr lang="en-US" smtClean="0"/>
              <a:t>8</a:t>
            </a:fld>
            <a:endParaRPr lang="en-US"/>
          </a:p>
        </p:txBody>
      </p:sp>
    </p:spTree>
    <p:extLst>
      <p:ext uri="{BB962C8B-B14F-4D97-AF65-F5344CB8AC3E}">
        <p14:creationId xmlns:p14="http://schemas.microsoft.com/office/powerpoint/2010/main" val="1386089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Tree shows a bit of how I started the process.</a:t>
            </a:r>
          </a:p>
          <a:p>
            <a:r>
              <a:rPr lang="en-US" dirty="0"/>
              <a:t>The blue were the initial views or flows that I wanted or needed in the app.</a:t>
            </a:r>
          </a:p>
          <a:p>
            <a:r>
              <a:rPr lang="en-US" dirty="0"/>
              <a:t>As well as the Green which ended up complicated and took a lot of time.</a:t>
            </a:r>
          </a:p>
          <a:p>
            <a:r>
              <a:rPr lang="en-US" dirty="0"/>
              <a:t>I ended up adding the dark gold color then the light orange.</a:t>
            </a:r>
          </a:p>
          <a:p>
            <a:r>
              <a:rPr lang="en-US" dirty="0"/>
              <a:t>There might be some missing, but I had to remake this as I cannot find the original one.</a:t>
            </a:r>
          </a:p>
        </p:txBody>
      </p:sp>
      <p:sp>
        <p:nvSpPr>
          <p:cNvPr id="4" name="Slide Number Placeholder 3"/>
          <p:cNvSpPr>
            <a:spLocks noGrp="1"/>
          </p:cNvSpPr>
          <p:nvPr>
            <p:ph type="sldNum" sz="quarter" idx="5"/>
          </p:nvPr>
        </p:nvSpPr>
        <p:spPr/>
        <p:txBody>
          <a:bodyPr/>
          <a:lstStyle/>
          <a:p>
            <a:fld id="{EABFCCEA-FF81-4183-8686-D06A66284F15}" type="slidenum">
              <a:rPr lang="en-US" smtClean="0"/>
              <a:t>9</a:t>
            </a:fld>
            <a:endParaRPr lang="en-US"/>
          </a:p>
        </p:txBody>
      </p:sp>
    </p:spTree>
    <p:extLst>
      <p:ext uri="{BB962C8B-B14F-4D97-AF65-F5344CB8AC3E}">
        <p14:creationId xmlns:p14="http://schemas.microsoft.com/office/powerpoint/2010/main" val="2498433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for the demo, well as you can see, this is what you would expect from a market place portal. </a:t>
            </a:r>
          </a:p>
          <a:p>
            <a:r>
              <a:rPr lang="en-US" dirty="0"/>
              <a:t>I will create one new user, and with this user, I will be just a buyer, and purchase some products and go tot the end of the process. </a:t>
            </a:r>
          </a:p>
          <a:p>
            <a:r>
              <a:rPr lang="en-US" dirty="0"/>
              <a:t>Then I will log into one user who is a seller and has a store, and products already uploaded, </a:t>
            </a:r>
          </a:p>
          <a:p>
            <a:r>
              <a:rPr lang="en-US" dirty="0"/>
              <a:t>Here we can see the order made and we can change the status as delivered, processing, which currently its not working, as it’s a test account with stripe and no payments are made. But the flow is as you can see. The users can see the status updated on their profile view.</a:t>
            </a:r>
          </a:p>
          <a:p>
            <a:endParaRPr lang="en-US" dirty="0"/>
          </a:p>
          <a:p>
            <a:endParaRPr lang="en-US" dirty="0"/>
          </a:p>
        </p:txBody>
      </p:sp>
      <p:sp>
        <p:nvSpPr>
          <p:cNvPr id="4" name="Slide Number Placeholder 3"/>
          <p:cNvSpPr>
            <a:spLocks noGrp="1"/>
          </p:cNvSpPr>
          <p:nvPr>
            <p:ph type="sldNum" sz="quarter" idx="5"/>
          </p:nvPr>
        </p:nvSpPr>
        <p:spPr/>
        <p:txBody>
          <a:bodyPr/>
          <a:lstStyle/>
          <a:p>
            <a:fld id="{EABFCCEA-FF81-4183-8686-D06A66284F15}" type="slidenum">
              <a:rPr lang="en-US" smtClean="0"/>
              <a:t>10</a:t>
            </a:fld>
            <a:endParaRPr lang="en-US"/>
          </a:p>
        </p:txBody>
      </p:sp>
    </p:spTree>
    <p:extLst>
      <p:ext uri="{BB962C8B-B14F-4D97-AF65-F5344CB8AC3E}">
        <p14:creationId xmlns:p14="http://schemas.microsoft.com/office/powerpoint/2010/main" val="2185388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much to add that would enhance the app, as logging in with your Facebook, google and </a:t>
            </a:r>
            <a:r>
              <a:rPr lang="en-US" dirty="0" err="1"/>
              <a:t>Linkedin</a:t>
            </a:r>
            <a:r>
              <a:rPr lang="en-US" dirty="0"/>
              <a:t> accounts, </a:t>
            </a:r>
          </a:p>
          <a:p>
            <a:r>
              <a:rPr lang="en-US" dirty="0"/>
              <a:t>And using other pay system as </a:t>
            </a:r>
            <a:r>
              <a:rPr lang="en-US" dirty="0" err="1"/>
              <a:t>Paypal</a:t>
            </a:r>
            <a:r>
              <a:rPr lang="en-US" dirty="0"/>
              <a:t>, Already have some code ready to implement, and did a tests which failed, so it was removed.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 am always thinking how to automate things and make it easy the second time, I would need to implement this and there is a </a:t>
            </a:r>
            <a:r>
              <a:rPr lang="en-US" sz="1200" dirty="0" err="1"/>
              <a:t>lof</a:t>
            </a:r>
            <a:r>
              <a:rPr lang="en-US" sz="1200" dirty="0"/>
              <a:t> improvements in this area,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instance the theme used:, So creating a centralized theme so to be able to make the app reusable to different customers, countries &amp; languages.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Using variables that can use the localization of the computer used to offer translation with a click of a switch.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Also, creating an Admin panel, that would allow users to manage currency which currently is hardcoded to their country of origin.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ABFCCEA-FF81-4183-8686-D06A66284F15}" type="slidenum">
              <a:rPr lang="en-US" smtClean="0"/>
              <a:t>11</a:t>
            </a:fld>
            <a:endParaRPr lang="en-US"/>
          </a:p>
        </p:txBody>
      </p:sp>
    </p:spTree>
    <p:extLst>
      <p:ext uri="{BB962C8B-B14F-4D97-AF65-F5344CB8AC3E}">
        <p14:creationId xmlns:p14="http://schemas.microsoft.com/office/powerpoint/2010/main" val="3555206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29-Jul-20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280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29-Jul-20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197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29-Jul-20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6191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29-Jul-20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2305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29-Jul-20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32080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29-Jul-20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05364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29-Jul-20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599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29-Jul-20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28237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29-Jul-20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2434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29-Jul-20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88424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29-Jul-20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7996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29-Jul-20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41678570"/>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youtube.com/watch?v=996OiexHze0" TargetMode="External"/><Relationship Id="rId13" Type="http://schemas.openxmlformats.org/officeDocument/2006/relationships/hyperlink" Target="https://www.youtube.com/watch?v=oEFPFc36weY" TargetMode="External"/><Relationship Id="rId18" Type="http://schemas.openxmlformats.org/officeDocument/2006/relationships/hyperlink" Target="https://www.youtube.com/watch?v=TFG650qI_C0&amp;t=345s" TargetMode="External"/><Relationship Id="rId3" Type="http://schemas.openxmlformats.org/officeDocument/2006/relationships/hyperlink" Target="https://www.youtube.com/watch?v=zaWtIkJgah4&amp;t=10210s" TargetMode="External"/><Relationship Id="rId21" Type="http://schemas.openxmlformats.org/officeDocument/2006/relationships/hyperlink" Target="https://www.youtube.com/watch?v=CfqQNjxrLSI" TargetMode="External"/><Relationship Id="rId7" Type="http://schemas.openxmlformats.org/officeDocument/2006/relationships/hyperlink" Target="https://www.youtube.com/watch?v=DPrhem174Ws" TargetMode="External"/><Relationship Id="rId12" Type="http://schemas.openxmlformats.org/officeDocument/2006/relationships/hyperlink" Target="https://www.youtube.com/watch?v=mBd-SMPp3kI&amp;pbjreload=101" TargetMode="External"/><Relationship Id="rId17" Type="http://schemas.openxmlformats.org/officeDocument/2006/relationships/hyperlink" Target="https://www.youtube.com/watch?v=bQxqIKTO2Ck" TargetMode="External"/><Relationship Id="rId2" Type="http://schemas.openxmlformats.org/officeDocument/2006/relationships/notesSlide" Target="../notesSlides/notesSlide11.xml"/><Relationship Id="rId16" Type="http://schemas.openxmlformats.org/officeDocument/2006/relationships/hyperlink" Target="https://www.udemy.com/course/react-nodejs-express-mongodb-the-mern-fullstack-guide/learn/lecture/16851138?start=0#overview" TargetMode="External"/><Relationship Id="rId20" Type="http://schemas.openxmlformats.org/officeDocument/2006/relationships/hyperlink" Target="https://www.youtube.com/watch?v=TBuIGBCF9jc" TargetMode="External"/><Relationship Id="rId1" Type="http://schemas.openxmlformats.org/officeDocument/2006/relationships/slideLayout" Target="../slideLayouts/slideLayout2.xml"/><Relationship Id="rId6" Type="http://schemas.openxmlformats.org/officeDocument/2006/relationships/hyperlink" Target="https://www.youtube.com/watch?v=7Q17ubqLfaM" TargetMode="External"/><Relationship Id="rId11" Type="http://schemas.openxmlformats.org/officeDocument/2006/relationships/hyperlink" Target="https://www.youtube.com/watch?v=0skzNIckrvQ" TargetMode="External"/><Relationship Id="rId5" Type="http://schemas.openxmlformats.org/officeDocument/2006/relationships/hyperlink" Target="https://www.youtube.com/watch?v=2jqok-WgelI" TargetMode="External"/><Relationship Id="rId15" Type="http://schemas.openxmlformats.org/officeDocument/2006/relationships/hyperlink" Target="https://www.udemy.com/course/react-the-complete-guide-incl-redux/learn/lecture/8091064#overview" TargetMode="External"/><Relationship Id="rId10" Type="http://schemas.openxmlformats.org/officeDocument/2006/relationships/hyperlink" Target="https://www.youtube.com/watch?v=WTUYem2IxLA" TargetMode="External"/><Relationship Id="rId19" Type="http://schemas.openxmlformats.org/officeDocument/2006/relationships/hyperlink" Target="https://www.youtube.com/watch?v=CR_o8pZNFlY&amp;t=95s" TargetMode="External"/><Relationship Id="rId4" Type="http://schemas.openxmlformats.org/officeDocument/2006/relationships/hyperlink" Target="https://www.youtube.com/watch?v=w1oLdAPyuok" TargetMode="External"/><Relationship Id="rId9" Type="http://schemas.openxmlformats.org/officeDocument/2006/relationships/hyperlink" Target="https://www.youtube.com/watch?v=y0Yq1lPoloo&amp;t=314s" TargetMode="External"/><Relationship Id="rId14" Type="http://schemas.openxmlformats.org/officeDocument/2006/relationships/hyperlink" Target="https://www.youtube.com/watch?v=mBd-SMPp3kI" TargetMode="External"/><Relationship Id="rId22"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2.wav"/><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4756F-AE2C-47B0-8929-8C70CFA4A6C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230052E-F003-4096-94BC-7B8E3A7FA2B9}"/>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78C732DA-99C6-45D7-8E77-9261F51D965C}"/>
              </a:ext>
            </a:extLst>
          </p:cNvPr>
          <p:cNvPicPr>
            <a:picLocks noChangeAspect="1"/>
          </p:cNvPicPr>
          <p:nvPr/>
        </p:nvPicPr>
        <p:blipFill>
          <a:blip r:embed="rId3"/>
          <a:stretch>
            <a:fillRect/>
          </a:stretch>
        </p:blipFill>
        <p:spPr>
          <a:xfrm>
            <a:off x="0" y="0"/>
            <a:ext cx="12192000" cy="6857999"/>
          </a:xfrm>
          <a:prstGeom prst="rect">
            <a:avLst/>
          </a:prstGeom>
        </p:spPr>
      </p:pic>
    </p:spTree>
    <p:extLst>
      <p:ext uri="{BB962C8B-B14F-4D97-AF65-F5344CB8AC3E}">
        <p14:creationId xmlns:p14="http://schemas.microsoft.com/office/powerpoint/2010/main" val="9477521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sndAc>
          <p:stSnd>
            <p:snd r:embed="rId2" name="drumroll.wav"/>
          </p:stSnd>
        </p:sndAc>
      </p:transition>
    </mc:Choice>
    <mc:Fallback>
      <p:transition spd="slow">
        <p:fade/>
        <p:sndAc>
          <p:stSnd>
            <p:snd r:embed="rId2" name="drumroll.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48008 -0.45648 L 0.12682 -0.24583 L -0.47552 0.06319 L -0.0362 0.04537 L -0.03776 0.04537 " pathEditMode="relative" ptsTypes="AAAAA">
                                      <p:cBhvr>
                                        <p:cTn id="6"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CA6DC9B-30F4-4946-B42E-8FCB6947DCF7}"/>
              </a:ext>
            </a:extLst>
          </p:cNvPr>
          <p:cNvPicPr>
            <a:picLocks noGrp="1" noChangeAspect="1"/>
          </p:cNvPicPr>
          <p:nvPr>
            <p:ph idx="1"/>
          </p:nvPr>
        </p:nvPicPr>
        <p:blipFill rotWithShape="1">
          <a:blip r:embed="rId3"/>
          <a:srcRect t="9091" r="9091"/>
          <a:stretch/>
        </p:blipFill>
        <p:spPr>
          <a:xfrm>
            <a:off x="0" y="0"/>
            <a:ext cx="12192000" cy="6857999"/>
          </a:xfrm>
          <a:prstGeom prst="rect">
            <a:avLst/>
          </a:prstGeom>
        </p:spPr>
      </p:pic>
      <p:sp>
        <p:nvSpPr>
          <p:cNvPr id="15" name="Rectangle 1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A55C61-8D22-41C2-9F74-E3C60368BA98}"/>
              </a:ext>
            </a:extLst>
          </p:cNvPr>
          <p:cNvSpPr>
            <a:spLocks noGrp="1"/>
          </p:cNvSpPr>
          <p:nvPr>
            <p:ph type="title"/>
          </p:nvPr>
        </p:nvSpPr>
        <p:spPr>
          <a:xfrm>
            <a:off x="-4" y="4683397"/>
            <a:ext cx="9078562" cy="897930"/>
          </a:xfrm>
        </p:spPr>
        <p:txBody>
          <a:bodyPr vert="horz" lIns="91440" tIns="45720" rIns="91440" bIns="45720" rtlCol="0" anchor="b">
            <a:normAutofit fontScale="90000"/>
          </a:bodyPr>
          <a:lstStyle/>
          <a:p>
            <a:pPr algn="ctr"/>
            <a:r>
              <a:rPr lang="en-US" sz="6600" dirty="0"/>
              <a:t>DEMO</a:t>
            </a:r>
          </a:p>
        </p:txBody>
      </p:sp>
      <p:sp>
        <p:nvSpPr>
          <p:cNvPr id="17" name="Rectangle: Rounded Corners 1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359486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E80E5D5-6EB6-41FE-80A2-7945737CDE06}"/>
              </a:ext>
            </a:extLst>
          </p:cNvPr>
          <p:cNvPicPr>
            <a:picLocks noChangeAspect="1"/>
          </p:cNvPicPr>
          <p:nvPr/>
        </p:nvPicPr>
        <p:blipFill rotWithShape="1">
          <a:blip r:embed="rId3">
            <a:alphaModFix amt="85000"/>
          </a:blip>
          <a:srcRect/>
          <a:stretch/>
        </p:blipFill>
        <p:spPr>
          <a:xfrm>
            <a:off x="-1524" y="1"/>
            <a:ext cx="12192000" cy="6857999"/>
          </a:xfrm>
          <a:prstGeom prst="rect">
            <a:avLst/>
          </a:prstGeom>
        </p:spPr>
      </p:pic>
      <p:sp>
        <p:nvSpPr>
          <p:cNvPr id="2" name="Title 1">
            <a:extLst>
              <a:ext uri="{FF2B5EF4-FFF2-40B4-BE49-F238E27FC236}">
                <a16:creationId xmlns:a16="http://schemas.microsoft.com/office/drawing/2014/main" id="{9E524DCD-B993-434B-8442-7D0CC4018CC2}"/>
              </a:ext>
            </a:extLst>
          </p:cNvPr>
          <p:cNvSpPr>
            <a:spLocks noGrp="1"/>
          </p:cNvSpPr>
          <p:nvPr>
            <p:ph type="title"/>
          </p:nvPr>
        </p:nvSpPr>
        <p:spPr>
          <a:xfrm>
            <a:off x="841249" y="941832"/>
            <a:ext cx="10506456" cy="892566"/>
          </a:xfrm>
        </p:spPr>
        <p:txBody>
          <a:bodyPr anchor="b">
            <a:normAutofit/>
          </a:bodyPr>
          <a:lstStyle/>
          <a:p>
            <a:pPr algn="ctr"/>
            <a:r>
              <a:rPr lang="en-US" sz="5000" b="1" dirty="0"/>
              <a:t>Online Marketplace Net</a:t>
            </a:r>
            <a:endParaRPr lang="en-US" sz="5000" dirty="0"/>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E4A2091-4BFE-4398-AB9E-34D3BF8641A9}"/>
              </a:ext>
            </a:extLst>
          </p:cNvPr>
          <p:cNvSpPr>
            <a:spLocks noGrp="1"/>
          </p:cNvSpPr>
          <p:nvPr>
            <p:ph idx="1"/>
          </p:nvPr>
        </p:nvSpPr>
        <p:spPr>
          <a:xfrm>
            <a:off x="841248" y="3502152"/>
            <a:ext cx="10506456" cy="3197860"/>
          </a:xfrm>
        </p:spPr>
        <p:txBody>
          <a:bodyPr>
            <a:normAutofit fontScale="85000" lnSpcReduction="20000"/>
          </a:bodyPr>
          <a:lstStyle/>
          <a:p>
            <a:pPr marL="0" indent="0">
              <a:buNone/>
            </a:pPr>
            <a:r>
              <a:rPr lang="en-US" sz="2000" u="sng" dirty="0"/>
              <a:t>The Future </a:t>
            </a:r>
          </a:p>
          <a:p>
            <a:pPr marL="0" indent="0">
              <a:buNone/>
            </a:pPr>
            <a:r>
              <a:rPr lang="en-US" sz="1700" dirty="0"/>
              <a:t>I plan on finalizing this app by adding new features, these are a few that will make it in the next project:</a:t>
            </a:r>
          </a:p>
          <a:p>
            <a:r>
              <a:rPr lang="en-US" sz="1700" dirty="0"/>
              <a:t>Facebook Login</a:t>
            </a:r>
          </a:p>
          <a:p>
            <a:r>
              <a:rPr lang="en-US" sz="1700" dirty="0"/>
              <a:t>Google Login</a:t>
            </a:r>
          </a:p>
          <a:p>
            <a:r>
              <a:rPr lang="en-US" sz="1700" dirty="0"/>
              <a:t>PayPal</a:t>
            </a:r>
          </a:p>
          <a:p>
            <a:r>
              <a:rPr lang="en-US" sz="1700" strike="sngStrike" dirty="0"/>
              <a:t>Auction system</a:t>
            </a:r>
            <a:r>
              <a:rPr lang="en-US" sz="1700" dirty="0"/>
              <a:t>     (Edit: I got this %$@#$ to work!)</a:t>
            </a:r>
          </a:p>
          <a:p>
            <a:r>
              <a:rPr lang="en-US" sz="1600" dirty="0"/>
              <a:t>Creating phone App version as this is a browser version. (Edit: Already in progress.)</a:t>
            </a:r>
          </a:p>
          <a:p>
            <a:r>
              <a:rPr lang="en-US" sz="1600" dirty="0"/>
              <a:t>Creating a centralized theme so to be able to make the app reusable to different customers &amp; countries</a:t>
            </a:r>
          </a:p>
          <a:p>
            <a:r>
              <a:rPr lang="en-US" sz="1600" dirty="0"/>
              <a:t>Also enabling a switch to translate to most used languages.</a:t>
            </a:r>
          </a:p>
          <a:p>
            <a:r>
              <a:rPr lang="en-US" sz="1600" dirty="0"/>
              <a:t>Enabling an admin panel to manage currency which currently is hardcoded.</a:t>
            </a:r>
          </a:p>
        </p:txBody>
      </p:sp>
    </p:spTree>
    <p:extLst>
      <p:ext uri="{BB962C8B-B14F-4D97-AF65-F5344CB8AC3E}">
        <p14:creationId xmlns:p14="http://schemas.microsoft.com/office/powerpoint/2010/main" val="402988354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F6E371A-A529-4ADF-813E-A5AE4BA79DB0}"/>
              </a:ext>
            </a:extLst>
          </p:cNvPr>
          <p:cNvPicPr>
            <a:picLocks noChangeAspect="1"/>
          </p:cNvPicPr>
          <p:nvPr/>
        </p:nvPicPr>
        <p:blipFill rotWithShape="1">
          <a:blip r:embed="rId3">
            <a:alphaModFix amt="85000"/>
          </a:blip>
          <a:srcRect/>
          <a:stretch/>
        </p:blipFill>
        <p:spPr>
          <a:xfrm>
            <a:off x="6040" y="0"/>
            <a:ext cx="12192000" cy="6857999"/>
          </a:xfrm>
          <a:prstGeom prst="rect">
            <a:avLst/>
          </a:prstGeom>
        </p:spPr>
      </p:pic>
      <p:sp>
        <p:nvSpPr>
          <p:cNvPr id="2" name="Title 1">
            <a:extLst>
              <a:ext uri="{FF2B5EF4-FFF2-40B4-BE49-F238E27FC236}">
                <a16:creationId xmlns:a16="http://schemas.microsoft.com/office/drawing/2014/main" id="{EE9AF024-403A-4A03-ACD4-498597BA2525}"/>
              </a:ext>
            </a:extLst>
          </p:cNvPr>
          <p:cNvSpPr>
            <a:spLocks noGrp="1"/>
          </p:cNvSpPr>
          <p:nvPr>
            <p:ph type="title"/>
          </p:nvPr>
        </p:nvSpPr>
        <p:spPr>
          <a:xfrm>
            <a:off x="841249" y="941832"/>
            <a:ext cx="10506456" cy="763482"/>
          </a:xfrm>
        </p:spPr>
        <p:txBody>
          <a:bodyPr anchor="b">
            <a:normAutofit fontScale="90000"/>
          </a:bodyPr>
          <a:lstStyle/>
          <a:p>
            <a:pPr algn="ctr"/>
            <a:r>
              <a:rPr lang="en-US" sz="5000" dirty="0"/>
              <a:t>Online Marketplace Net</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11E482E-D9AF-401E-A5D1-94D5DF286EE8}"/>
              </a:ext>
            </a:extLst>
          </p:cNvPr>
          <p:cNvSpPr>
            <a:spLocks noGrp="1"/>
          </p:cNvSpPr>
          <p:nvPr>
            <p:ph idx="1"/>
          </p:nvPr>
        </p:nvSpPr>
        <p:spPr>
          <a:xfrm>
            <a:off x="841248" y="3502152"/>
            <a:ext cx="10506456" cy="3183874"/>
          </a:xfrm>
        </p:spPr>
        <p:txBody>
          <a:bodyPr>
            <a:noAutofit/>
          </a:bodyPr>
          <a:lstStyle/>
          <a:p>
            <a:pPr marL="0" indent="0">
              <a:lnSpc>
                <a:spcPct val="100000"/>
              </a:lnSpc>
              <a:spcBef>
                <a:spcPts val="600"/>
              </a:spcBef>
              <a:buNone/>
            </a:pPr>
            <a:r>
              <a:rPr lang="en-US" sz="1600" b="1" dirty="0"/>
              <a:t>Dependencies:</a:t>
            </a:r>
          </a:p>
          <a:p>
            <a:pPr marL="0" indent="0">
              <a:lnSpc>
                <a:spcPct val="100000"/>
              </a:lnSpc>
              <a:spcBef>
                <a:spcPts val="600"/>
              </a:spcBef>
              <a:buNone/>
            </a:pPr>
            <a:r>
              <a:rPr lang="en-US" sz="1600" dirty="0"/>
              <a:t>@hot-loader/react-dom</a:t>
            </a:r>
          </a:p>
          <a:p>
            <a:pPr marL="0" indent="0">
              <a:lnSpc>
                <a:spcPct val="100000"/>
              </a:lnSpc>
              <a:spcBef>
                <a:spcPts val="600"/>
              </a:spcBef>
              <a:buNone/>
            </a:pPr>
            <a:r>
              <a:rPr lang="en-US" sz="1600" dirty="0"/>
              <a:t>@material-ui/core</a:t>
            </a:r>
          </a:p>
          <a:p>
            <a:pPr marL="0" indent="0">
              <a:lnSpc>
                <a:spcPct val="100000"/>
              </a:lnSpc>
              <a:spcBef>
                <a:spcPts val="600"/>
              </a:spcBef>
              <a:buNone/>
            </a:pPr>
            <a:r>
              <a:rPr lang="en-US" sz="1600" dirty="0"/>
              <a:t>@material-ui/icons</a:t>
            </a:r>
          </a:p>
          <a:p>
            <a:pPr marL="0" indent="0">
              <a:lnSpc>
                <a:spcPct val="100000"/>
              </a:lnSpc>
              <a:spcBef>
                <a:spcPts val="600"/>
              </a:spcBef>
              <a:buNone/>
            </a:pPr>
            <a:r>
              <a:rPr lang="en-US" sz="1600" dirty="0"/>
              <a:t>Compression</a:t>
            </a:r>
          </a:p>
          <a:p>
            <a:pPr marL="0" indent="0">
              <a:lnSpc>
                <a:spcPct val="100000"/>
              </a:lnSpc>
              <a:spcBef>
                <a:spcPts val="600"/>
              </a:spcBef>
              <a:buNone/>
            </a:pPr>
            <a:r>
              <a:rPr lang="en-US" sz="1600" dirty="0"/>
              <a:t>cookie-parser</a:t>
            </a:r>
          </a:p>
          <a:p>
            <a:pPr marL="0" indent="0">
              <a:lnSpc>
                <a:spcPct val="100000"/>
              </a:lnSpc>
              <a:spcBef>
                <a:spcPts val="600"/>
              </a:spcBef>
              <a:buNone/>
            </a:pPr>
            <a:r>
              <a:rPr lang="en-US" sz="1600" dirty="0" err="1"/>
              <a:t>Cors</a:t>
            </a:r>
            <a:endParaRPr lang="en-US" sz="1600" dirty="0"/>
          </a:p>
          <a:p>
            <a:pPr marL="0" indent="0">
              <a:lnSpc>
                <a:spcPct val="100000"/>
              </a:lnSpc>
              <a:spcBef>
                <a:spcPts val="600"/>
              </a:spcBef>
              <a:buNone/>
            </a:pPr>
            <a:r>
              <a:rPr lang="en-US" sz="1600" dirty="0"/>
              <a:t>Express</a:t>
            </a:r>
          </a:p>
          <a:p>
            <a:pPr marL="0" indent="0">
              <a:lnSpc>
                <a:spcPct val="100000"/>
              </a:lnSpc>
              <a:spcBef>
                <a:spcPts val="600"/>
              </a:spcBef>
              <a:buNone/>
            </a:pPr>
            <a:r>
              <a:rPr lang="en-US" sz="1600" dirty="0"/>
              <a:t>express-</a:t>
            </a:r>
            <a:r>
              <a:rPr lang="en-US" sz="1600" dirty="0" err="1"/>
              <a:t>jwt</a:t>
            </a:r>
            <a:endParaRPr lang="en-US" sz="1600" dirty="0"/>
          </a:p>
        </p:txBody>
      </p:sp>
      <p:sp>
        <p:nvSpPr>
          <p:cNvPr id="7" name="TextBox 6">
            <a:extLst>
              <a:ext uri="{FF2B5EF4-FFF2-40B4-BE49-F238E27FC236}">
                <a16:creationId xmlns:a16="http://schemas.microsoft.com/office/drawing/2014/main" id="{A3768130-B895-4299-9B5B-EF8E8F129615}"/>
              </a:ext>
            </a:extLst>
          </p:cNvPr>
          <p:cNvSpPr txBox="1"/>
          <p:nvPr/>
        </p:nvSpPr>
        <p:spPr>
          <a:xfrm>
            <a:off x="738232" y="2212748"/>
            <a:ext cx="1417739" cy="369332"/>
          </a:xfrm>
          <a:prstGeom prst="rect">
            <a:avLst/>
          </a:prstGeom>
          <a:noFill/>
        </p:spPr>
        <p:txBody>
          <a:bodyPr wrap="square" rtlCol="0">
            <a:spAutoFit/>
          </a:bodyPr>
          <a:lstStyle/>
          <a:p>
            <a:r>
              <a:rPr lang="en-US" b="1" dirty="0"/>
              <a:t>ANNEX - A</a:t>
            </a:r>
          </a:p>
        </p:txBody>
      </p:sp>
      <p:sp>
        <p:nvSpPr>
          <p:cNvPr id="8" name="TextBox 7">
            <a:extLst>
              <a:ext uri="{FF2B5EF4-FFF2-40B4-BE49-F238E27FC236}">
                <a16:creationId xmlns:a16="http://schemas.microsoft.com/office/drawing/2014/main" id="{5074365B-134C-4DBF-8741-AF3D76BFCF5E}"/>
              </a:ext>
            </a:extLst>
          </p:cNvPr>
          <p:cNvSpPr txBox="1"/>
          <p:nvPr/>
        </p:nvSpPr>
        <p:spPr>
          <a:xfrm>
            <a:off x="3254928" y="3779715"/>
            <a:ext cx="2667699" cy="2554545"/>
          </a:xfrm>
          <a:prstGeom prst="rect">
            <a:avLst/>
          </a:prstGeom>
          <a:noFill/>
        </p:spPr>
        <p:txBody>
          <a:bodyPr wrap="square" rtlCol="0">
            <a:spAutoFit/>
          </a:bodyPr>
          <a:lstStyle/>
          <a:p>
            <a:r>
              <a:rPr lang="en-US" sz="1600" dirty="0"/>
              <a:t>Formidable</a:t>
            </a:r>
          </a:p>
          <a:p>
            <a:r>
              <a:rPr lang="en-US" sz="1600" dirty="0" err="1"/>
              <a:t>jsonwebtoken</a:t>
            </a:r>
            <a:endParaRPr lang="en-US" sz="1600" dirty="0"/>
          </a:p>
          <a:p>
            <a:r>
              <a:rPr lang="en-US" sz="1600" dirty="0" err="1"/>
              <a:t>lodash</a:t>
            </a:r>
            <a:endParaRPr lang="en-US" sz="1600" dirty="0"/>
          </a:p>
          <a:p>
            <a:r>
              <a:rPr lang="en-US" sz="1600" dirty="0"/>
              <a:t>mongoose</a:t>
            </a:r>
          </a:p>
          <a:p>
            <a:r>
              <a:rPr lang="en-US" sz="1600" dirty="0"/>
              <a:t>query-string</a:t>
            </a:r>
          </a:p>
          <a:p>
            <a:r>
              <a:rPr lang="en-US" sz="1600" dirty="0"/>
              <a:t>React</a:t>
            </a:r>
          </a:p>
          <a:p>
            <a:r>
              <a:rPr lang="en-US" sz="1600" dirty="0"/>
              <a:t>React-</a:t>
            </a:r>
            <a:r>
              <a:rPr lang="en-US" sz="1600" dirty="0" err="1"/>
              <a:t>dom</a:t>
            </a:r>
            <a:endParaRPr lang="en-US" sz="1600" dirty="0"/>
          </a:p>
          <a:p>
            <a:r>
              <a:rPr lang="en-US" sz="1600" dirty="0"/>
              <a:t>React-hot-loader</a:t>
            </a:r>
          </a:p>
          <a:p>
            <a:r>
              <a:rPr lang="en-US" sz="1600" dirty="0"/>
              <a:t>React-router</a:t>
            </a:r>
          </a:p>
          <a:p>
            <a:r>
              <a:rPr lang="en-US" sz="1600" dirty="0"/>
              <a:t>React-router-</a:t>
            </a:r>
            <a:r>
              <a:rPr lang="en-US" sz="1600" dirty="0" err="1"/>
              <a:t>dom</a:t>
            </a:r>
            <a:endParaRPr lang="en-US" sz="1600" dirty="0"/>
          </a:p>
        </p:txBody>
      </p:sp>
      <p:sp>
        <p:nvSpPr>
          <p:cNvPr id="9" name="TextBox 8">
            <a:extLst>
              <a:ext uri="{FF2B5EF4-FFF2-40B4-BE49-F238E27FC236}">
                <a16:creationId xmlns:a16="http://schemas.microsoft.com/office/drawing/2014/main" id="{02205362-7C8D-4B19-A55C-C4C2B1160EA5}"/>
              </a:ext>
            </a:extLst>
          </p:cNvPr>
          <p:cNvSpPr txBox="1"/>
          <p:nvPr/>
        </p:nvSpPr>
        <p:spPr>
          <a:xfrm>
            <a:off x="5494788" y="3753213"/>
            <a:ext cx="3225694" cy="1846659"/>
          </a:xfrm>
          <a:prstGeom prst="rect">
            <a:avLst/>
          </a:prstGeom>
          <a:noFill/>
        </p:spPr>
        <p:txBody>
          <a:bodyPr wrap="square" rtlCol="0">
            <a:spAutoFit/>
          </a:bodyPr>
          <a:lstStyle/>
          <a:p>
            <a:r>
              <a:rPr lang="en-US" sz="1600" dirty="0"/>
              <a:t>Helmet</a:t>
            </a:r>
          </a:p>
          <a:p>
            <a:r>
              <a:rPr lang="en-US" sz="1600" dirty="0"/>
              <a:t>React-stripe-elements</a:t>
            </a:r>
          </a:p>
          <a:p>
            <a:r>
              <a:rPr lang="en-US" sz="1600" dirty="0"/>
              <a:t>Request</a:t>
            </a:r>
          </a:p>
          <a:p>
            <a:r>
              <a:rPr lang="en-US" sz="1600" dirty="0"/>
              <a:t>Socket-</a:t>
            </a:r>
            <a:r>
              <a:rPr lang="en-US" sz="1600" dirty="0" err="1"/>
              <a:t>io</a:t>
            </a:r>
            <a:endParaRPr lang="en-US" sz="1600" dirty="0"/>
          </a:p>
          <a:p>
            <a:r>
              <a:rPr lang="en-US" sz="1600" dirty="0"/>
              <a:t>Socket.io-client</a:t>
            </a:r>
          </a:p>
          <a:p>
            <a:r>
              <a:rPr lang="en-US" sz="1600" dirty="0"/>
              <a:t>stripe</a:t>
            </a:r>
          </a:p>
          <a:p>
            <a:endParaRPr lang="en-US" dirty="0"/>
          </a:p>
        </p:txBody>
      </p:sp>
      <p:sp>
        <p:nvSpPr>
          <p:cNvPr id="19" name="TextBox 18">
            <a:extLst>
              <a:ext uri="{FF2B5EF4-FFF2-40B4-BE49-F238E27FC236}">
                <a16:creationId xmlns:a16="http://schemas.microsoft.com/office/drawing/2014/main" id="{BCC49537-E635-4EC1-AF77-53EB55A2D308}"/>
              </a:ext>
            </a:extLst>
          </p:cNvPr>
          <p:cNvSpPr txBox="1"/>
          <p:nvPr/>
        </p:nvSpPr>
        <p:spPr>
          <a:xfrm>
            <a:off x="8336307" y="3502151"/>
            <a:ext cx="3760618" cy="3046988"/>
          </a:xfrm>
          <a:prstGeom prst="rect">
            <a:avLst/>
          </a:prstGeom>
          <a:noFill/>
        </p:spPr>
        <p:txBody>
          <a:bodyPr wrap="square" rtlCol="0">
            <a:spAutoFit/>
          </a:bodyPr>
          <a:lstStyle/>
          <a:p>
            <a:r>
              <a:rPr lang="en-US" sz="1600" b="1" dirty="0" err="1"/>
              <a:t>DevDependencies</a:t>
            </a:r>
            <a:r>
              <a:rPr lang="en-US" sz="1600" b="1" dirty="0"/>
              <a:t>:</a:t>
            </a:r>
          </a:p>
          <a:p>
            <a:r>
              <a:rPr lang="en-US" sz="1600" dirty="0"/>
              <a:t>@babel/core</a:t>
            </a:r>
          </a:p>
          <a:p>
            <a:r>
              <a:rPr lang="en-US" sz="1600" dirty="0"/>
              <a:t>@babel/preset-env</a:t>
            </a:r>
          </a:p>
          <a:p>
            <a:r>
              <a:rPr lang="en-US" sz="1600" dirty="0"/>
              <a:t>@babel/presert-react</a:t>
            </a:r>
          </a:p>
          <a:p>
            <a:r>
              <a:rPr lang="en-US" sz="1600" dirty="0"/>
              <a:t>Babel-loader</a:t>
            </a:r>
          </a:p>
          <a:p>
            <a:r>
              <a:rPr lang="en-US" sz="1600" dirty="0"/>
              <a:t>File-loader</a:t>
            </a:r>
          </a:p>
          <a:p>
            <a:r>
              <a:rPr lang="en-US" sz="1600" dirty="0" err="1"/>
              <a:t>Nodemon</a:t>
            </a:r>
            <a:endParaRPr lang="en-US" sz="1600" dirty="0"/>
          </a:p>
          <a:p>
            <a:r>
              <a:rPr lang="en-US" sz="1600" dirty="0"/>
              <a:t>Webpack</a:t>
            </a:r>
          </a:p>
          <a:p>
            <a:r>
              <a:rPr lang="en-US" sz="1600" dirty="0"/>
              <a:t>Webpack-cli</a:t>
            </a:r>
          </a:p>
          <a:p>
            <a:r>
              <a:rPr lang="en-US" sz="1600" dirty="0"/>
              <a:t>Webpack-dev-middleware</a:t>
            </a:r>
          </a:p>
          <a:p>
            <a:r>
              <a:rPr lang="en-US" sz="1600" dirty="0"/>
              <a:t>Webpack-hot-middleware</a:t>
            </a:r>
          </a:p>
          <a:p>
            <a:r>
              <a:rPr lang="en-US" sz="1600" dirty="0"/>
              <a:t>Webpack-node-externals</a:t>
            </a:r>
          </a:p>
        </p:txBody>
      </p:sp>
    </p:spTree>
    <p:extLst>
      <p:ext uri="{BB962C8B-B14F-4D97-AF65-F5344CB8AC3E}">
        <p14:creationId xmlns:p14="http://schemas.microsoft.com/office/powerpoint/2010/main" val="426807503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9AF024-403A-4A03-ACD4-498597BA2525}"/>
              </a:ext>
            </a:extLst>
          </p:cNvPr>
          <p:cNvSpPr>
            <a:spLocks noGrp="1"/>
          </p:cNvSpPr>
          <p:nvPr>
            <p:ph type="title"/>
          </p:nvPr>
        </p:nvSpPr>
        <p:spPr>
          <a:xfrm>
            <a:off x="841249" y="941832"/>
            <a:ext cx="10506456" cy="763482"/>
          </a:xfrm>
        </p:spPr>
        <p:txBody>
          <a:bodyPr anchor="b">
            <a:normAutofit fontScale="90000"/>
          </a:bodyPr>
          <a:lstStyle/>
          <a:p>
            <a:pPr algn="ctr"/>
            <a:r>
              <a:rPr lang="en-US" sz="5000" dirty="0"/>
              <a:t>Online Marketplace Net</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11E482E-D9AF-401E-A5D1-94D5DF286EE8}"/>
              </a:ext>
            </a:extLst>
          </p:cNvPr>
          <p:cNvSpPr>
            <a:spLocks noGrp="1"/>
          </p:cNvSpPr>
          <p:nvPr>
            <p:ph idx="1"/>
          </p:nvPr>
        </p:nvSpPr>
        <p:spPr>
          <a:xfrm>
            <a:off x="841248" y="3429000"/>
            <a:ext cx="10592946" cy="3257026"/>
          </a:xfrm>
        </p:spPr>
        <p:txBody>
          <a:bodyPr>
            <a:noAutofit/>
          </a:bodyPr>
          <a:lstStyle/>
          <a:p>
            <a:pPr marL="0" indent="0">
              <a:buNone/>
            </a:pPr>
            <a:r>
              <a:rPr lang="en-US" sz="1200" dirty="0"/>
              <a:t>Coding:</a:t>
            </a:r>
          </a:p>
          <a:p>
            <a:pPr marL="0" indent="0">
              <a:buNone/>
            </a:pPr>
            <a:r>
              <a:rPr lang="en-US" sz="1200" dirty="0">
                <a:hlinkClick r:id="rId3"/>
              </a:rPr>
              <a:t>https://www.youtube.com/watch?v=zaWtIkJgah4&amp;t=10210s</a:t>
            </a:r>
            <a:endParaRPr lang="en-US" sz="1200" dirty="0"/>
          </a:p>
          <a:p>
            <a:pPr marL="0" indent="0">
              <a:buNone/>
            </a:pPr>
            <a:r>
              <a:rPr lang="en-US" sz="1200" dirty="0">
                <a:hlinkClick r:id="rId4"/>
              </a:rPr>
              <a:t>https://www.youtube.com/watch?v=w1oLdAPyuok</a:t>
            </a:r>
            <a:endParaRPr lang="en-US" sz="1200" dirty="0"/>
          </a:p>
          <a:p>
            <a:pPr marL="0" indent="0">
              <a:buNone/>
            </a:pPr>
            <a:r>
              <a:rPr lang="en-US" sz="1200" dirty="0">
                <a:hlinkClick r:id="rId5"/>
              </a:rPr>
              <a:t>https://www.youtube.com/watch?v=2jqok-WgelI</a:t>
            </a:r>
            <a:endParaRPr lang="en-US" sz="1200" dirty="0"/>
          </a:p>
          <a:p>
            <a:pPr marL="0" indent="0">
              <a:buNone/>
            </a:pPr>
            <a:r>
              <a:rPr lang="en-US" sz="1200" dirty="0">
                <a:hlinkClick r:id="rId6"/>
              </a:rPr>
              <a:t>https://www.youtube.com/watch?v=7Q17ubqLfaM</a:t>
            </a:r>
            <a:endParaRPr lang="en-US" sz="1200" dirty="0"/>
          </a:p>
          <a:p>
            <a:pPr marL="0" indent="0">
              <a:buNone/>
            </a:pPr>
            <a:r>
              <a:rPr lang="en-US" sz="1200" dirty="0">
                <a:hlinkClick r:id="rId7"/>
              </a:rPr>
              <a:t>https://www.youtube.com/watch?v=DPrhem174Ws</a:t>
            </a:r>
            <a:endParaRPr lang="en-US" sz="1200" dirty="0"/>
          </a:p>
          <a:p>
            <a:pPr marL="0" indent="0">
              <a:buNone/>
            </a:pPr>
            <a:r>
              <a:rPr lang="en-US" sz="1200" dirty="0">
                <a:hlinkClick r:id="rId8"/>
              </a:rPr>
              <a:t>https://www.youtube.com/watch?v=996OiexHze0</a:t>
            </a:r>
            <a:endParaRPr lang="en-US" sz="1200" dirty="0"/>
          </a:p>
          <a:p>
            <a:pPr marL="0" indent="0">
              <a:buNone/>
            </a:pPr>
            <a:r>
              <a:rPr lang="en-US" sz="1200" dirty="0">
                <a:hlinkClick r:id="rId9"/>
              </a:rPr>
              <a:t>https://www.youtube.com/watch?v=y0Yq1lPoloo&amp;t=314s</a:t>
            </a:r>
            <a:endParaRPr lang="en-US" sz="1200" dirty="0"/>
          </a:p>
          <a:p>
            <a:pPr marL="0" indent="0">
              <a:buNone/>
            </a:pPr>
            <a:r>
              <a:rPr lang="en-US" sz="1200" dirty="0">
                <a:hlinkClick r:id="rId10"/>
              </a:rPr>
              <a:t>https://www.youtube.com/watch?v=WTUYem2IxLA</a:t>
            </a:r>
            <a:endParaRPr lang="en-US" sz="1200" dirty="0"/>
          </a:p>
          <a:p>
            <a:pPr marL="0" indent="0">
              <a:buNone/>
            </a:pPr>
            <a:r>
              <a:rPr lang="en-US" sz="1200" dirty="0">
                <a:hlinkClick r:id="rId11"/>
              </a:rPr>
              <a:t>https://www.youtube.com/watch?v=0skzNIckrvQ</a:t>
            </a:r>
            <a:endParaRPr lang="en-US" sz="1200" dirty="0"/>
          </a:p>
        </p:txBody>
      </p:sp>
      <p:sp>
        <p:nvSpPr>
          <p:cNvPr id="7" name="TextBox 6">
            <a:extLst>
              <a:ext uri="{FF2B5EF4-FFF2-40B4-BE49-F238E27FC236}">
                <a16:creationId xmlns:a16="http://schemas.microsoft.com/office/drawing/2014/main" id="{A3768130-B895-4299-9B5B-EF8E8F129615}"/>
              </a:ext>
            </a:extLst>
          </p:cNvPr>
          <p:cNvSpPr txBox="1"/>
          <p:nvPr/>
        </p:nvSpPr>
        <p:spPr>
          <a:xfrm>
            <a:off x="738232" y="2212748"/>
            <a:ext cx="1417739" cy="369332"/>
          </a:xfrm>
          <a:prstGeom prst="rect">
            <a:avLst/>
          </a:prstGeom>
          <a:noFill/>
        </p:spPr>
        <p:txBody>
          <a:bodyPr wrap="square" rtlCol="0">
            <a:spAutoFit/>
          </a:bodyPr>
          <a:lstStyle/>
          <a:p>
            <a:r>
              <a:rPr lang="en-US" b="1" dirty="0"/>
              <a:t>ANNEX - B</a:t>
            </a:r>
          </a:p>
        </p:txBody>
      </p:sp>
      <p:sp>
        <p:nvSpPr>
          <p:cNvPr id="19" name="TextBox 18">
            <a:extLst>
              <a:ext uri="{FF2B5EF4-FFF2-40B4-BE49-F238E27FC236}">
                <a16:creationId xmlns:a16="http://schemas.microsoft.com/office/drawing/2014/main" id="{BCC49537-E635-4EC1-AF77-53EB55A2D308}"/>
              </a:ext>
            </a:extLst>
          </p:cNvPr>
          <p:cNvSpPr txBox="1"/>
          <p:nvPr/>
        </p:nvSpPr>
        <p:spPr>
          <a:xfrm>
            <a:off x="6534558" y="3180076"/>
            <a:ext cx="5511567" cy="3754874"/>
          </a:xfrm>
          <a:prstGeom prst="rect">
            <a:avLst/>
          </a:prstGeom>
          <a:noFill/>
        </p:spPr>
        <p:txBody>
          <a:bodyPr wrap="square" rtlCol="0">
            <a:spAutoFit/>
          </a:bodyPr>
          <a:lstStyle/>
          <a:p>
            <a:r>
              <a:rPr lang="en-US" sz="1400" dirty="0"/>
              <a:t>Coding (</a:t>
            </a:r>
            <a:r>
              <a:rPr lang="en-US" sz="1400" dirty="0" err="1"/>
              <a:t>cont</a:t>
            </a:r>
            <a:r>
              <a:rPr lang="en-US" sz="1400" dirty="0"/>
              <a:t>)</a:t>
            </a:r>
          </a:p>
          <a:p>
            <a:r>
              <a:rPr lang="en-US" sz="1400" dirty="0">
                <a:hlinkClick r:id="rId12"/>
              </a:rPr>
              <a:t>https://www.youtube.com/watch?v=mBd-SMPp3kI&amp;pbjreload=101</a:t>
            </a:r>
            <a:endParaRPr lang="en-US" sz="1400" dirty="0"/>
          </a:p>
          <a:p>
            <a:r>
              <a:rPr lang="en-US" sz="1400" dirty="0">
                <a:hlinkClick r:id="rId13"/>
              </a:rPr>
              <a:t>https://www.youtube.com/watch?v=oEFPFc36weY</a:t>
            </a:r>
            <a:endParaRPr lang="en-US" sz="1400" dirty="0"/>
          </a:p>
          <a:p>
            <a:r>
              <a:rPr lang="en-US" sz="1400" dirty="0">
                <a:hlinkClick r:id="rId14"/>
              </a:rPr>
              <a:t>https://www.youtube.com/watch?v=mBd-SMPp3kI</a:t>
            </a:r>
            <a:endParaRPr lang="en-US" sz="1400" dirty="0"/>
          </a:p>
          <a:p>
            <a:r>
              <a:rPr lang="en-US" sz="1400" dirty="0">
                <a:hlinkClick r:id="rId15"/>
              </a:rPr>
              <a:t>https://www.udemy.com/course/react-the-complete-guide-incl-redux/learn/lecture/8091064#overview</a:t>
            </a:r>
            <a:endParaRPr lang="en-US" sz="1400" dirty="0"/>
          </a:p>
          <a:p>
            <a:r>
              <a:rPr lang="en-US" sz="1400" dirty="0">
                <a:hlinkClick r:id="rId16"/>
              </a:rPr>
              <a:t>https://www.udemy.com/course/react-nodejs-express-mongodb-the-mern-fullstack-guide/learn/lecture/16851138?start=0#overview</a:t>
            </a:r>
            <a:endParaRPr lang="en-US" sz="1400" dirty="0"/>
          </a:p>
          <a:p>
            <a:r>
              <a:rPr lang="en-US" sz="1400" dirty="0"/>
              <a:t>Motivational:</a:t>
            </a:r>
          </a:p>
          <a:p>
            <a:r>
              <a:rPr lang="en-US" sz="1400" dirty="0">
                <a:hlinkClick r:id="rId17"/>
              </a:rPr>
              <a:t>https://www.youtube.com/watch?v=bQxqIKTO2Ck</a:t>
            </a:r>
            <a:endParaRPr lang="en-US" sz="1400" dirty="0"/>
          </a:p>
          <a:p>
            <a:r>
              <a:rPr lang="en-US" sz="1400" dirty="0">
                <a:hlinkClick r:id="rId18"/>
              </a:rPr>
              <a:t>https://www.youtube.com/watch?v=TFG650qI_C0&amp;t=345s</a:t>
            </a:r>
            <a:endParaRPr lang="en-US" sz="1400" dirty="0"/>
          </a:p>
          <a:p>
            <a:r>
              <a:rPr lang="en-US" sz="1400" dirty="0">
                <a:hlinkClick r:id="rId19"/>
              </a:rPr>
              <a:t>https://www.youtube.com/watch?v=CR_o8pZNFlY&amp;t=95s</a:t>
            </a:r>
            <a:endParaRPr lang="en-US" sz="1400" dirty="0"/>
          </a:p>
          <a:p>
            <a:r>
              <a:rPr lang="en-US" sz="1400" dirty="0">
                <a:hlinkClick r:id="rId20"/>
              </a:rPr>
              <a:t>https://www.youtube.com/watch?v=TBuIGBCF9jc</a:t>
            </a:r>
            <a:endParaRPr lang="en-US" sz="1400" dirty="0"/>
          </a:p>
          <a:p>
            <a:r>
              <a:rPr lang="en-US" sz="1400" dirty="0"/>
              <a:t>Relax time:</a:t>
            </a:r>
          </a:p>
          <a:p>
            <a:r>
              <a:rPr lang="en-US" sz="1400" dirty="0">
                <a:hlinkClick r:id="rId21"/>
              </a:rPr>
              <a:t>https://www.youtube.com/watch?v=CfqQNjxrLSI</a:t>
            </a:r>
            <a:endParaRPr lang="en-US" sz="1400" dirty="0"/>
          </a:p>
        </p:txBody>
      </p:sp>
      <p:pic>
        <p:nvPicPr>
          <p:cNvPr id="6" name="Picture 5">
            <a:extLst>
              <a:ext uri="{FF2B5EF4-FFF2-40B4-BE49-F238E27FC236}">
                <a16:creationId xmlns:a16="http://schemas.microsoft.com/office/drawing/2014/main" id="{3F6E371A-A529-4ADF-813E-A5AE4BA79DB0}"/>
              </a:ext>
            </a:extLst>
          </p:cNvPr>
          <p:cNvPicPr>
            <a:picLocks noChangeAspect="1"/>
          </p:cNvPicPr>
          <p:nvPr/>
        </p:nvPicPr>
        <p:blipFill rotWithShape="1">
          <a:blip r:embed="rId22">
            <a:alphaModFix amt="85000"/>
          </a:blip>
          <a:srcRect/>
          <a:stretch/>
        </p:blipFill>
        <p:spPr>
          <a:xfrm>
            <a:off x="6040" y="0"/>
            <a:ext cx="12192000" cy="6857999"/>
          </a:xfrm>
          <a:prstGeom prst="rect">
            <a:avLst/>
          </a:prstGeom>
        </p:spPr>
      </p:pic>
    </p:spTree>
    <p:extLst>
      <p:ext uri="{BB962C8B-B14F-4D97-AF65-F5344CB8AC3E}">
        <p14:creationId xmlns:p14="http://schemas.microsoft.com/office/powerpoint/2010/main" val="304492569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DB1BA40-9B7C-42A1-B717-AF42F69E087E}"/>
              </a:ext>
            </a:extLst>
          </p:cNvPr>
          <p:cNvPicPr>
            <a:picLocks noChangeAspect="1"/>
          </p:cNvPicPr>
          <p:nvPr/>
        </p:nvPicPr>
        <p:blipFill rotWithShape="1">
          <a:blip r:embed="rId3">
            <a:alphaModFix amt="85000"/>
          </a:blip>
          <a:srcRect/>
          <a:stretch/>
        </p:blipFill>
        <p:spPr>
          <a:xfrm>
            <a:off x="0" y="0"/>
            <a:ext cx="12192000" cy="6857999"/>
          </a:xfrm>
          <a:prstGeom prst="rect">
            <a:avLst/>
          </a:prstGeom>
        </p:spPr>
      </p:pic>
      <p:sp>
        <p:nvSpPr>
          <p:cNvPr id="2" name="Title 1">
            <a:extLst>
              <a:ext uri="{FF2B5EF4-FFF2-40B4-BE49-F238E27FC236}">
                <a16:creationId xmlns:a16="http://schemas.microsoft.com/office/drawing/2014/main" id="{17AEEBA0-1449-4811-A53B-F1CC1A8C9CD3}"/>
              </a:ext>
            </a:extLst>
          </p:cNvPr>
          <p:cNvSpPr>
            <a:spLocks noGrp="1"/>
          </p:cNvSpPr>
          <p:nvPr>
            <p:ph type="title"/>
          </p:nvPr>
        </p:nvSpPr>
        <p:spPr>
          <a:xfrm>
            <a:off x="841249" y="941832"/>
            <a:ext cx="10506456" cy="823715"/>
          </a:xfrm>
        </p:spPr>
        <p:txBody>
          <a:bodyPr vert="horz" lIns="91440" tIns="45720" rIns="91440" bIns="45720" rtlCol="0" anchor="b">
            <a:normAutofit/>
          </a:bodyPr>
          <a:lstStyle/>
          <a:p>
            <a:pPr algn="ctr"/>
            <a:r>
              <a:rPr lang="en-US" sz="5000" b="1" dirty="0"/>
              <a:t>Online Marketplace Net</a:t>
            </a:r>
          </a:p>
        </p:txBody>
      </p:sp>
      <p:sp>
        <p:nvSpPr>
          <p:cNvPr id="42" name="Rectangle 4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ontent Placeholder 18">
            <a:extLst>
              <a:ext uri="{FF2B5EF4-FFF2-40B4-BE49-F238E27FC236}">
                <a16:creationId xmlns:a16="http://schemas.microsoft.com/office/drawing/2014/main" id="{BBBCE442-6D20-4067-B156-E36E1C2270DD}"/>
              </a:ext>
            </a:extLst>
          </p:cNvPr>
          <p:cNvSpPr>
            <a:spLocks noGrp="1"/>
          </p:cNvSpPr>
          <p:nvPr>
            <p:ph idx="1"/>
          </p:nvPr>
        </p:nvSpPr>
        <p:spPr>
          <a:xfrm>
            <a:off x="841248" y="3502152"/>
            <a:ext cx="10506456" cy="2670048"/>
          </a:xfrm>
        </p:spPr>
        <p:txBody>
          <a:bodyPr>
            <a:normAutofit fontScale="92500" lnSpcReduction="10000"/>
          </a:bodyPr>
          <a:lstStyle/>
          <a:p>
            <a:pPr marL="0" indent="0">
              <a:buNone/>
            </a:pPr>
            <a:r>
              <a:rPr lang="en-US" sz="2000" dirty="0"/>
              <a:t>Your chance to throw at me anything you want!! </a:t>
            </a:r>
          </a:p>
          <a:p>
            <a:pPr marL="0" indent="0">
              <a:buNone/>
            </a:pPr>
            <a:endParaRPr lang="en-US" sz="2000" dirty="0"/>
          </a:p>
          <a:p>
            <a:pPr marL="0" indent="0">
              <a:buNone/>
            </a:pPr>
            <a:r>
              <a:rPr lang="en-US" sz="2000" dirty="0"/>
              <a:t>Disclaimer:</a:t>
            </a:r>
          </a:p>
          <a:p>
            <a:pPr marL="0" indent="0">
              <a:buNone/>
            </a:pPr>
            <a:r>
              <a:rPr lang="en-US" sz="2000" dirty="0"/>
              <a:t>This project is as it is with no warranty whatsoever, by use or not, or part of the App. If your cat catches on fire and runs to the curtains, which then catches on fire and burns your house down, I will not be held liable in any such form for your loss. Please send me video!</a:t>
            </a:r>
          </a:p>
          <a:p>
            <a:pPr marL="0" indent="0">
              <a:buNone/>
            </a:pPr>
            <a:r>
              <a:rPr lang="en-US" sz="2000" dirty="0"/>
              <a:t>Signed: Me.</a:t>
            </a:r>
          </a:p>
        </p:txBody>
      </p:sp>
      <p:sp>
        <p:nvSpPr>
          <p:cNvPr id="16" name="TextBox 15">
            <a:extLst>
              <a:ext uri="{FF2B5EF4-FFF2-40B4-BE49-F238E27FC236}">
                <a16:creationId xmlns:a16="http://schemas.microsoft.com/office/drawing/2014/main" id="{86C006BF-C490-45F2-BCA1-D2B5D242EF80}"/>
              </a:ext>
            </a:extLst>
          </p:cNvPr>
          <p:cNvSpPr txBox="1"/>
          <p:nvPr/>
        </p:nvSpPr>
        <p:spPr>
          <a:xfrm>
            <a:off x="5462226" y="2338047"/>
            <a:ext cx="1264499" cy="523220"/>
          </a:xfrm>
          <a:prstGeom prst="rect">
            <a:avLst/>
          </a:prstGeom>
          <a:noFill/>
        </p:spPr>
        <p:txBody>
          <a:bodyPr wrap="square" rtlCol="0">
            <a:spAutoFit/>
          </a:bodyPr>
          <a:lstStyle/>
          <a:p>
            <a:pPr algn="ctr">
              <a:spcAft>
                <a:spcPts val="600"/>
              </a:spcAft>
            </a:pPr>
            <a:r>
              <a:rPr lang="en-US" sz="2800" dirty="0"/>
              <a:t>Q&amp;A</a:t>
            </a:r>
          </a:p>
        </p:txBody>
      </p:sp>
    </p:spTree>
    <p:extLst>
      <p:ext uri="{BB962C8B-B14F-4D97-AF65-F5344CB8AC3E}">
        <p14:creationId xmlns:p14="http://schemas.microsoft.com/office/powerpoint/2010/main" val="391978061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DBE6656-0D36-404E-84C2-C8A8DFA87AC5}"/>
              </a:ext>
            </a:extLst>
          </p:cNvPr>
          <p:cNvPicPr>
            <a:picLocks noGrp="1" noChangeAspect="1"/>
          </p:cNvPicPr>
          <p:nvPr>
            <p:ph idx="1"/>
          </p:nvPr>
        </p:nvPicPr>
        <p:blipFill rotWithShape="1">
          <a:blip r:embed="rId3">
            <a:alphaModFix/>
          </a:blip>
          <a:srcRect t="9091" r="9091"/>
          <a:stretch/>
        </p:blipFill>
        <p:spPr>
          <a:xfrm>
            <a:off x="0" y="12638"/>
            <a:ext cx="12192000" cy="6857999"/>
          </a:xfrm>
          <a:prstGeom prst="rect">
            <a:avLst/>
          </a:prstGeom>
        </p:spPr>
      </p:pic>
      <p:sp>
        <p:nvSpPr>
          <p:cNvPr id="15" name="Rectangle 1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974403-7DC7-4414-BAAE-B455F79DCB98}"/>
              </a:ext>
            </a:extLst>
          </p:cNvPr>
          <p:cNvSpPr>
            <a:spLocks noGrp="1"/>
          </p:cNvSpPr>
          <p:nvPr>
            <p:ph type="title"/>
          </p:nvPr>
        </p:nvSpPr>
        <p:spPr>
          <a:xfrm>
            <a:off x="404553" y="4480392"/>
            <a:ext cx="9381344" cy="999136"/>
          </a:xfrm>
        </p:spPr>
        <p:txBody>
          <a:bodyPr vert="horz" lIns="91440" tIns="45720" rIns="91440" bIns="45720" rtlCol="0" anchor="b">
            <a:normAutofit/>
          </a:bodyPr>
          <a:lstStyle/>
          <a:p>
            <a:r>
              <a:rPr lang="en-US" sz="6600" dirty="0"/>
              <a:t>Online Marketplace Net</a:t>
            </a:r>
          </a:p>
        </p:txBody>
      </p:sp>
      <p:sp>
        <p:nvSpPr>
          <p:cNvPr id="17" name="Rectangle: Rounded Corners 16">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4C75C70-328A-4094-9A26-2110E15A2B31}"/>
              </a:ext>
            </a:extLst>
          </p:cNvPr>
          <p:cNvSpPr txBox="1"/>
          <p:nvPr/>
        </p:nvSpPr>
        <p:spPr>
          <a:xfrm>
            <a:off x="1148650" y="335551"/>
            <a:ext cx="8637247" cy="3662541"/>
          </a:xfrm>
          <a:prstGeom prst="rect">
            <a:avLst/>
          </a:prstGeom>
          <a:noFill/>
        </p:spPr>
        <p:txBody>
          <a:bodyPr wrap="square" rtlCol="0">
            <a:spAutoFit/>
          </a:bodyPr>
          <a:lstStyle/>
          <a:p>
            <a:pPr algn="ctr"/>
            <a:r>
              <a:rPr lang="en-US" sz="2800" dirty="0"/>
              <a:t>Thank you!</a:t>
            </a:r>
          </a:p>
          <a:p>
            <a:pPr algn="ctr"/>
            <a:r>
              <a:rPr lang="en-US" sz="1600" i="1" dirty="0"/>
              <a:t>It was a great pleasure and an honor to meet you all </a:t>
            </a:r>
          </a:p>
          <a:p>
            <a:pPr algn="ctr"/>
            <a:r>
              <a:rPr lang="en-US" sz="1600" i="1" dirty="0"/>
              <a:t>and I wish you all the best success in your future endeavors!</a:t>
            </a:r>
          </a:p>
          <a:p>
            <a:pPr algn="ctr"/>
            <a:r>
              <a:rPr lang="en-US" sz="1600" i="1" dirty="0"/>
              <a:t>Stay positive, Have courage, And remember there is no such thing as impossible!</a:t>
            </a:r>
          </a:p>
          <a:p>
            <a:pPr algn="ctr"/>
            <a:r>
              <a:rPr lang="en-US" sz="1600" i="1" dirty="0"/>
              <a:t>We are the proof of this statement!</a:t>
            </a:r>
          </a:p>
          <a:p>
            <a:pPr algn="ctr"/>
            <a:r>
              <a:rPr lang="en-US" sz="1600" i="1" dirty="0"/>
              <a:t>Thanks to the TA’s and a special thanks to Agustin for his patience and </a:t>
            </a:r>
          </a:p>
          <a:p>
            <a:pPr algn="ctr"/>
            <a:r>
              <a:rPr lang="en-US" sz="1600" i="1" dirty="0"/>
              <a:t>understanding and great advice and teachings.</a:t>
            </a:r>
          </a:p>
          <a:p>
            <a:pPr algn="ctr"/>
            <a:r>
              <a:rPr lang="en-US" sz="1600" i="1" dirty="0"/>
              <a:t>See you all some time, someplace!</a:t>
            </a:r>
          </a:p>
          <a:p>
            <a:pPr algn="ctr"/>
            <a:endParaRPr lang="en-US" sz="1600" i="1" dirty="0"/>
          </a:p>
          <a:p>
            <a:pPr algn="ctr"/>
            <a:endParaRPr lang="en-US" sz="1600" i="1" dirty="0"/>
          </a:p>
          <a:p>
            <a:pPr algn="ctr"/>
            <a:endParaRPr lang="en-US" sz="1600" i="1" dirty="0"/>
          </a:p>
          <a:p>
            <a:endParaRPr lang="en-US" sz="1600" i="1" dirty="0"/>
          </a:p>
          <a:p>
            <a:pPr algn="ctr"/>
            <a:endParaRPr lang="en-US" sz="2800" dirty="0"/>
          </a:p>
        </p:txBody>
      </p:sp>
    </p:spTree>
    <p:extLst>
      <p:ext uri="{BB962C8B-B14F-4D97-AF65-F5344CB8AC3E}">
        <p14:creationId xmlns:p14="http://schemas.microsoft.com/office/powerpoint/2010/main" val="365549565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226D09-B5F5-475D-8635-256A6F54E5F2}"/>
              </a:ext>
            </a:extLst>
          </p:cNvPr>
          <p:cNvPicPr>
            <a:picLocks noChangeAspect="1"/>
          </p:cNvPicPr>
          <p:nvPr/>
        </p:nvPicPr>
        <p:blipFill rotWithShape="1">
          <a:blip r:embed="rId3">
            <a:alphaModFix/>
          </a:blip>
          <a:srcRect t="7704" b="459"/>
          <a:stretch/>
        </p:blipFill>
        <p:spPr>
          <a:xfrm>
            <a:off x="0" y="10"/>
            <a:ext cx="12188952" cy="6856276"/>
          </a:xfrm>
          <a:prstGeom prst="rect">
            <a:avLst/>
          </a:prstGeom>
        </p:spPr>
      </p:pic>
      <p:sp>
        <p:nvSpPr>
          <p:cNvPr id="9" name="Rectangle 8">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51BD5-E74E-4E27-B556-418EBBEFC9E6}"/>
              </a:ext>
            </a:extLst>
          </p:cNvPr>
          <p:cNvSpPr>
            <a:spLocks noGrp="1"/>
          </p:cNvSpPr>
          <p:nvPr>
            <p:ph type="ctrTitle"/>
          </p:nvPr>
        </p:nvSpPr>
        <p:spPr>
          <a:xfrm>
            <a:off x="333073" y="431957"/>
            <a:ext cx="10905059" cy="727281"/>
          </a:xfrm>
          <a:effectLst>
            <a:outerShdw blurRad="50800" dist="38100" dir="2700000" algn="tl" rotWithShape="0">
              <a:prstClr val="black">
                <a:alpha val="40000"/>
              </a:prstClr>
            </a:outerShdw>
          </a:effectLst>
        </p:spPr>
        <p:txBody>
          <a:bodyPr>
            <a:normAutofit/>
          </a:bodyPr>
          <a:lstStyle/>
          <a:p>
            <a:pPr algn="ctr"/>
            <a:r>
              <a:rPr lang="en-US" sz="3600" dirty="0"/>
              <a:t>Online Marketplace Net</a:t>
            </a:r>
          </a:p>
        </p:txBody>
      </p:sp>
      <p:sp>
        <p:nvSpPr>
          <p:cNvPr id="3" name="Subtitle 2">
            <a:extLst>
              <a:ext uri="{FF2B5EF4-FFF2-40B4-BE49-F238E27FC236}">
                <a16:creationId xmlns:a16="http://schemas.microsoft.com/office/drawing/2014/main" id="{D8911FFF-6D5A-4187-8901-2F7C344F358A}"/>
              </a:ext>
            </a:extLst>
          </p:cNvPr>
          <p:cNvSpPr>
            <a:spLocks noGrp="1"/>
          </p:cNvSpPr>
          <p:nvPr>
            <p:ph type="subTitle" idx="1"/>
          </p:nvPr>
        </p:nvSpPr>
        <p:spPr>
          <a:xfrm>
            <a:off x="643466" y="5083726"/>
            <a:ext cx="10902016" cy="1342307"/>
          </a:xfrm>
          <a:effectLst>
            <a:outerShdw blurRad="50800" dist="38100" dir="2700000" algn="tl" rotWithShape="0">
              <a:prstClr val="black">
                <a:alpha val="40000"/>
              </a:prstClr>
            </a:outerShdw>
          </a:effectLst>
        </p:spPr>
        <p:txBody>
          <a:bodyPr>
            <a:normAutofit/>
          </a:bodyPr>
          <a:lstStyle/>
          <a:p>
            <a:pPr algn="ctr"/>
            <a:r>
              <a:rPr lang="en-AU" sz="1800" dirty="0"/>
              <a:t>The Online Marketplace Net is a place where you can catch bargains from your favourite store online!</a:t>
            </a:r>
          </a:p>
          <a:p>
            <a:pPr algn="ctr"/>
            <a:r>
              <a:rPr lang="en-AU" sz="1800" dirty="0"/>
              <a:t>Or you can sell your own products in your very own store!</a:t>
            </a:r>
            <a:endParaRPr lang="en-US" sz="1800" dirty="0"/>
          </a:p>
        </p:txBody>
      </p:sp>
      <p:cxnSp>
        <p:nvCxnSpPr>
          <p:cNvPr id="11" name="Straight Connector 10">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305285"/>
      </p:ext>
    </p:extLst>
  </p:cSld>
  <p:clrMapOvr>
    <a:masterClrMapping/>
  </p:clrMapOvr>
  <mc:AlternateContent xmlns:mc="http://schemas.openxmlformats.org/markup-compatibility/2006">
    <mc:Choice xmlns:p14="http://schemas.microsoft.com/office/powerpoint/2010/main" Requires="p14">
      <p:transition spd="med" p14:dur="700">
        <p:fade/>
        <p:sndAc>
          <p:stSnd>
            <p:snd r:embed="rId2" name="applause.wav"/>
          </p:stSnd>
        </p:sndAc>
      </p:transition>
    </mc:Choice>
    <mc:Fallback>
      <p:transition spd="med">
        <p:fade/>
        <p:sndAc>
          <p:stSnd>
            <p:snd r:embed="rId2" name="applaus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C9DCFA2-7330-4BCB-9F43-9C0F370B42A1}"/>
              </a:ext>
            </a:extLst>
          </p:cNvPr>
          <p:cNvPicPr>
            <a:picLocks noChangeAspect="1"/>
          </p:cNvPicPr>
          <p:nvPr/>
        </p:nvPicPr>
        <p:blipFill rotWithShape="1">
          <a:blip r:embed="rId3">
            <a:alphaModFix amt="40000"/>
          </a:blip>
          <a:srcRect/>
          <a:stretch/>
        </p:blipFill>
        <p:spPr>
          <a:xfrm>
            <a:off x="0" y="0"/>
            <a:ext cx="12192000" cy="6857999"/>
          </a:xfrm>
          <a:prstGeom prst="rect">
            <a:avLst/>
          </a:prstGeom>
        </p:spPr>
      </p:pic>
      <p:sp>
        <p:nvSpPr>
          <p:cNvPr id="2" name="Title 1">
            <a:extLst>
              <a:ext uri="{FF2B5EF4-FFF2-40B4-BE49-F238E27FC236}">
                <a16:creationId xmlns:a16="http://schemas.microsoft.com/office/drawing/2014/main" id="{F18D4D2F-1CD8-4E2A-A6DD-AAA9967F2DD5}"/>
              </a:ext>
            </a:extLst>
          </p:cNvPr>
          <p:cNvSpPr>
            <a:spLocks noGrp="1"/>
          </p:cNvSpPr>
          <p:nvPr>
            <p:ph type="title"/>
          </p:nvPr>
        </p:nvSpPr>
        <p:spPr>
          <a:xfrm>
            <a:off x="841249" y="941832"/>
            <a:ext cx="10506456" cy="803739"/>
          </a:xfrm>
        </p:spPr>
        <p:txBody>
          <a:bodyPr anchor="b">
            <a:normAutofit/>
          </a:bodyPr>
          <a:lstStyle/>
          <a:p>
            <a:r>
              <a:rPr lang="en-US" sz="5000" dirty="0"/>
              <a:t>Online Marketplace Net</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0A8854A-4336-4019-971C-877F28A9F3B8}"/>
              </a:ext>
            </a:extLst>
          </p:cNvPr>
          <p:cNvSpPr>
            <a:spLocks noGrp="1"/>
          </p:cNvSpPr>
          <p:nvPr>
            <p:ph idx="1"/>
          </p:nvPr>
        </p:nvSpPr>
        <p:spPr>
          <a:xfrm>
            <a:off x="841248" y="3502152"/>
            <a:ext cx="10506456" cy="2670048"/>
          </a:xfrm>
        </p:spPr>
        <p:txBody>
          <a:bodyPr>
            <a:normAutofit/>
          </a:bodyPr>
          <a:lstStyle/>
          <a:p>
            <a:pPr marL="0" indent="0">
              <a:buNone/>
            </a:pPr>
            <a:r>
              <a:rPr lang="en-US" sz="1600" b="1" u="sng" dirty="0"/>
              <a:t>Project Overview</a:t>
            </a:r>
          </a:p>
          <a:p>
            <a:pPr marL="0" indent="0">
              <a:buNone/>
            </a:pPr>
            <a:r>
              <a:rPr lang="en-US" sz="1600" dirty="0"/>
              <a:t>The App will be with have these main features:</a:t>
            </a:r>
          </a:p>
          <a:p>
            <a:pPr marL="0" indent="0">
              <a:buNone/>
            </a:pPr>
            <a:r>
              <a:rPr lang="en-US" sz="1600" dirty="0"/>
              <a:t>Users with Seller accounts, Shop Management, Product Management, Product search by name and category, Shopping cart, Stripe payments, Creating orders, Viewing orders, Listing orders by shops, Auctions in a real-time bidding with socket.IO, viewing auctions.</a:t>
            </a:r>
          </a:p>
          <a:p>
            <a:pPr marL="0" indent="0">
              <a:buNone/>
            </a:pPr>
            <a:r>
              <a:rPr lang="en-US" sz="1600" dirty="0"/>
              <a:t>A complete marketplace online!</a:t>
            </a:r>
          </a:p>
        </p:txBody>
      </p:sp>
    </p:spTree>
    <p:extLst>
      <p:ext uri="{BB962C8B-B14F-4D97-AF65-F5344CB8AC3E}">
        <p14:creationId xmlns:p14="http://schemas.microsoft.com/office/powerpoint/2010/main" val="2155918782"/>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1F6B20A-88B6-4B2C-B182-E424079F90F2}"/>
              </a:ext>
            </a:extLst>
          </p:cNvPr>
          <p:cNvPicPr>
            <a:picLocks noChangeAspect="1"/>
          </p:cNvPicPr>
          <p:nvPr/>
        </p:nvPicPr>
        <p:blipFill rotWithShape="1">
          <a:blip r:embed="rId3">
            <a:alphaModFix amt="40000"/>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17AA2611-4C71-47F2-B963-FEADBFDD49B4}"/>
              </a:ext>
            </a:extLst>
          </p:cNvPr>
          <p:cNvSpPr>
            <a:spLocks noGrp="1"/>
          </p:cNvSpPr>
          <p:nvPr>
            <p:ph type="title"/>
          </p:nvPr>
        </p:nvSpPr>
        <p:spPr>
          <a:xfrm>
            <a:off x="841249" y="941832"/>
            <a:ext cx="10506456" cy="918626"/>
          </a:xfrm>
        </p:spPr>
        <p:txBody>
          <a:bodyPr anchor="b">
            <a:normAutofit/>
          </a:bodyPr>
          <a:lstStyle/>
          <a:p>
            <a:r>
              <a:rPr lang="en-US" sz="5000" dirty="0"/>
              <a:t>Online Marketplace Net</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E23095F-1325-4573-921D-8C79448C960A}"/>
              </a:ext>
            </a:extLst>
          </p:cNvPr>
          <p:cNvSpPr>
            <a:spLocks noGrp="1"/>
          </p:cNvSpPr>
          <p:nvPr>
            <p:ph idx="1"/>
          </p:nvPr>
        </p:nvSpPr>
        <p:spPr>
          <a:xfrm>
            <a:off x="841248" y="3259490"/>
            <a:ext cx="10506456" cy="3290600"/>
          </a:xfrm>
        </p:spPr>
        <p:txBody>
          <a:bodyPr>
            <a:noAutofit/>
          </a:bodyPr>
          <a:lstStyle/>
          <a:p>
            <a:pPr marL="0" indent="0">
              <a:lnSpc>
                <a:spcPct val="100000"/>
              </a:lnSpc>
              <a:buNone/>
            </a:pPr>
            <a:r>
              <a:rPr lang="en-US" sz="1600" dirty="0"/>
              <a:t>The user story: </a:t>
            </a:r>
          </a:p>
          <a:p>
            <a:pPr marL="0" indent="0">
              <a:lnSpc>
                <a:spcPct val="100000"/>
              </a:lnSpc>
              <a:buNone/>
            </a:pPr>
            <a:r>
              <a:rPr lang="en-US" sz="1600" dirty="0"/>
              <a:t>The ability to </a:t>
            </a:r>
            <a:r>
              <a:rPr lang="en-AU" sz="1600" dirty="0"/>
              <a:t>buy and sell in an online marketplace setting has become a core requirement for </a:t>
            </a:r>
            <a:r>
              <a:rPr lang="en-US" sz="1600" dirty="0"/>
              <a:t>many web platforms and businesses. </a:t>
            </a:r>
          </a:p>
          <a:p>
            <a:pPr marL="0" indent="0">
              <a:lnSpc>
                <a:spcPct val="100000"/>
              </a:lnSpc>
              <a:buNone/>
            </a:pPr>
            <a:r>
              <a:rPr lang="en-US" sz="1600" dirty="0"/>
              <a:t>The motivation: </a:t>
            </a:r>
          </a:p>
          <a:p>
            <a:pPr marL="0" indent="0">
              <a:lnSpc>
                <a:spcPct val="100000"/>
              </a:lnSpc>
              <a:buNone/>
            </a:pPr>
            <a:r>
              <a:rPr lang="en-US" sz="1600" dirty="0"/>
              <a:t>I wanted to create something useful, modern and in everyday life online, the ability to buy or sell anything you wanted and that I could use. </a:t>
            </a:r>
          </a:p>
          <a:p>
            <a:pPr marL="0" indent="0">
              <a:lnSpc>
                <a:spcPct val="100000"/>
              </a:lnSpc>
              <a:buNone/>
            </a:pPr>
            <a:r>
              <a:rPr lang="en-US" sz="1600" dirty="0"/>
              <a:t>Furthermore to this, I wanted to challenge myself and put myself in a complicated position with a short deadline and complicated tasks and to be under pressure the whole time.</a:t>
            </a:r>
          </a:p>
          <a:p>
            <a:pPr marL="0" indent="0">
              <a:lnSpc>
                <a:spcPct val="100000"/>
              </a:lnSpc>
              <a:buNone/>
            </a:pPr>
            <a:r>
              <a:rPr lang="en-US" sz="1600" dirty="0"/>
              <a:t>This allowed me to understand my strengths &amp; my weakness, my determination and my capacity to keep self-motivated and utter will to continue and finalize the project against all odds.</a:t>
            </a:r>
          </a:p>
        </p:txBody>
      </p:sp>
    </p:spTree>
    <p:extLst>
      <p:ext uri="{BB962C8B-B14F-4D97-AF65-F5344CB8AC3E}">
        <p14:creationId xmlns:p14="http://schemas.microsoft.com/office/powerpoint/2010/main" val="32733574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F060B77-2720-4724-AD16-5218CA713021}"/>
              </a:ext>
            </a:extLst>
          </p:cNvPr>
          <p:cNvPicPr>
            <a:picLocks noChangeAspect="1"/>
          </p:cNvPicPr>
          <p:nvPr/>
        </p:nvPicPr>
        <p:blipFill rotWithShape="1">
          <a:blip r:embed="rId3">
            <a:alphaModFix amt="40000"/>
          </a:blip>
          <a:srcRect/>
          <a:stretch/>
        </p:blipFill>
        <p:spPr>
          <a:xfrm>
            <a:off x="21" y="10"/>
            <a:ext cx="12191979" cy="6857990"/>
          </a:xfrm>
          <a:prstGeom prst="rect">
            <a:avLst/>
          </a:prstGeom>
        </p:spPr>
      </p:pic>
      <p:sp>
        <p:nvSpPr>
          <p:cNvPr id="2" name="Title 1">
            <a:extLst>
              <a:ext uri="{FF2B5EF4-FFF2-40B4-BE49-F238E27FC236}">
                <a16:creationId xmlns:a16="http://schemas.microsoft.com/office/drawing/2014/main" id="{C7279D43-FFCF-4544-9438-77FFAFB53044}"/>
              </a:ext>
            </a:extLst>
          </p:cNvPr>
          <p:cNvSpPr>
            <a:spLocks noGrp="1"/>
          </p:cNvSpPr>
          <p:nvPr>
            <p:ph type="title"/>
          </p:nvPr>
        </p:nvSpPr>
        <p:spPr>
          <a:xfrm>
            <a:off x="841249" y="941832"/>
            <a:ext cx="10506456" cy="878384"/>
          </a:xfrm>
        </p:spPr>
        <p:txBody>
          <a:bodyPr anchor="b">
            <a:normAutofit/>
          </a:bodyPr>
          <a:lstStyle/>
          <a:p>
            <a:r>
              <a:rPr lang="en-US" sz="5000" dirty="0"/>
              <a:t>Online Marketplace Net</a:t>
            </a:r>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E7B035C-4848-482E-A537-D82D6C4A6F88}"/>
              </a:ext>
            </a:extLst>
          </p:cNvPr>
          <p:cNvSpPr>
            <a:spLocks noGrp="1"/>
          </p:cNvSpPr>
          <p:nvPr>
            <p:ph idx="1"/>
          </p:nvPr>
        </p:nvSpPr>
        <p:spPr>
          <a:xfrm>
            <a:off x="841248" y="3502152"/>
            <a:ext cx="10506456" cy="2899020"/>
          </a:xfrm>
        </p:spPr>
        <p:txBody>
          <a:bodyPr>
            <a:noAutofit/>
          </a:bodyPr>
          <a:lstStyle/>
          <a:p>
            <a:pPr marL="0" indent="0">
              <a:lnSpc>
                <a:spcPct val="100000"/>
              </a:lnSpc>
              <a:buNone/>
            </a:pPr>
            <a:r>
              <a:rPr lang="en-US" sz="1600" dirty="0"/>
              <a:t>Technologies:</a:t>
            </a:r>
          </a:p>
          <a:p>
            <a:pPr marL="0" indent="0">
              <a:lnSpc>
                <a:spcPct val="100000"/>
              </a:lnSpc>
              <a:buNone/>
            </a:pPr>
            <a:r>
              <a:rPr lang="en-US" sz="1600" dirty="0"/>
              <a:t>Using the MERN. MongoDB, Express, React &amp; Node, </a:t>
            </a:r>
          </a:p>
          <a:p>
            <a:pPr marL="0" indent="0">
              <a:lnSpc>
                <a:spcPct val="100000"/>
              </a:lnSpc>
              <a:buNone/>
            </a:pPr>
            <a:r>
              <a:rPr lang="en-US" sz="1600" dirty="0"/>
              <a:t>For the app, I used new technologies/dependencies as well as some packages. Some of these are </a:t>
            </a:r>
            <a:r>
              <a:rPr lang="en-US" sz="1600" i="1" dirty="0" err="1">
                <a:solidFill>
                  <a:schemeClr val="accent5">
                    <a:lumMod val="60000"/>
                    <a:lumOff val="40000"/>
                  </a:schemeClr>
                </a:solidFill>
              </a:rPr>
              <a:t>jsonwebtoken</a:t>
            </a:r>
            <a:r>
              <a:rPr lang="en-US" sz="1600" i="1" dirty="0">
                <a:solidFill>
                  <a:schemeClr val="accent5">
                    <a:lumMod val="60000"/>
                    <a:lumOff val="40000"/>
                  </a:schemeClr>
                </a:solidFill>
              </a:rPr>
              <a:t>, formidable, helmet, query-string, </a:t>
            </a:r>
            <a:r>
              <a:rPr lang="en-US" sz="1600" i="1" dirty="0" err="1">
                <a:solidFill>
                  <a:schemeClr val="accent5">
                    <a:lumMod val="60000"/>
                    <a:lumOff val="40000"/>
                  </a:schemeClr>
                </a:solidFill>
              </a:rPr>
              <a:t>lodash</a:t>
            </a:r>
            <a:r>
              <a:rPr lang="en-US" sz="1600" i="1" dirty="0">
                <a:solidFill>
                  <a:schemeClr val="accent5">
                    <a:lumMod val="60000"/>
                    <a:lumOff val="40000"/>
                  </a:schemeClr>
                </a:solidFill>
              </a:rPr>
              <a:t>, cookie-parser</a:t>
            </a:r>
            <a:r>
              <a:rPr lang="en-US" sz="1600" dirty="0"/>
              <a:t> and others. </a:t>
            </a:r>
            <a:br>
              <a:rPr lang="en-US" sz="1600" dirty="0"/>
            </a:br>
            <a:r>
              <a:rPr lang="en-US" sz="1600" dirty="0"/>
              <a:t>For some of these, I spent lot of reading and watching you tube tutorials on how to use them and deploy these. (For a complete list go to ANNEX A)</a:t>
            </a:r>
          </a:p>
          <a:p>
            <a:pPr marL="0" indent="0">
              <a:lnSpc>
                <a:spcPct val="100000"/>
              </a:lnSpc>
              <a:buNone/>
            </a:pPr>
            <a:endParaRPr lang="en-US" sz="1600" dirty="0"/>
          </a:p>
        </p:txBody>
      </p:sp>
    </p:spTree>
    <p:extLst>
      <p:ext uri="{BB962C8B-B14F-4D97-AF65-F5344CB8AC3E}">
        <p14:creationId xmlns:p14="http://schemas.microsoft.com/office/powerpoint/2010/main" val="169383519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8DEE4B0-467A-45E9-811B-1622E3C95BE2}"/>
              </a:ext>
            </a:extLst>
          </p:cNvPr>
          <p:cNvPicPr>
            <a:picLocks noChangeAspect="1"/>
          </p:cNvPicPr>
          <p:nvPr/>
        </p:nvPicPr>
        <p:blipFill rotWithShape="1">
          <a:blip r:embed="rId3">
            <a:alphaModFix amt="40000"/>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74D65EA8-C62B-403D-93D7-27027C91F0A8}"/>
              </a:ext>
            </a:extLst>
          </p:cNvPr>
          <p:cNvSpPr>
            <a:spLocks noGrp="1"/>
          </p:cNvSpPr>
          <p:nvPr>
            <p:ph type="title"/>
          </p:nvPr>
        </p:nvSpPr>
        <p:spPr>
          <a:xfrm>
            <a:off x="841249" y="941832"/>
            <a:ext cx="10506456" cy="915333"/>
          </a:xfrm>
        </p:spPr>
        <p:txBody>
          <a:bodyPr anchor="b">
            <a:normAutofit/>
          </a:bodyPr>
          <a:lstStyle/>
          <a:p>
            <a:r>
              <a:rPr lang="en-US" sz="5000" dirty="0"/>
              <a:t>Online Marketplace Net</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DE59F3D-9B16-4997-89F4-F68179E3F7CC}"/>
              </a:ext>
            </a:extLst>
          </p:cNvPr>
          <p:cNvSpPr>
            <a:spLocks noGrp="1"/>
          </p:cNvSpPr>
          <p:nvPr>
            <p:ph idx="1"/>
          </p:nvPr>
        </p:nvSpPr>
        <p:spPr>
          <a:xfrm>
            <a:off x="841248" y="3502152"/>
            <a:ext cx="10506456" cy="3169236"/>
          </a:xfrm>
        </p:spPr>
        <p:txBody>
          <a:bodyPr>
            <a:normAutofit lnSpcReduction="10000"/>
          </a:bodyPr>
          <a:lstStyle/>
          <a:p>
            <a:pPr marL="0" indent="0">
              <a:lnSpc>
                <a:spcPct val="100000"/>
              </a:lnSpc>
              <a:buNone/>
            </a:pPr>
            <a:r>
              <a:rPr lang="en-US" sz="1600" dirty="0"/>
              <a:t>Challenges:</a:t>
            </a:r>
          </a:p>
          <a:p>
            <a:pPr marL="0" indent="0">
              <a:lnSpc>
                <a:spcPct val="100000"/>
              </a:lnSpc>
              <a:buNone/>
            </a:pPr>
            <a:r>
              <a:rPr lang="en-US" sz="1600" dirty="0"/>
              <a:t>I encountered 3 major obstacles in the development of the app;</a:t>
            </a:r>
          </a:p>
          <a:p>
            <a:pPr marL="0" indent="0">
              <a:lnSpc>
                <a:spcPct val="100000"/>
              </a:lnSpc>
              <a:buNone/>
            </a:pPr>
            <a:r>
              <a:rPr lang="en-US" sz="1600" dirty="0"/>
              <a:t>The first one was the amount of work to be completed to have the basic layout and authentication working. I lost 5 days to the authentication, but to be fair in timewise, I started the project 1 week before and was struggling already with the JWT/OAUTH. Got it to work.</a:t>
            </a:r>
          </a:p>
          <a:p>
            <a:pPr marL="0" indent="0">
              <a:lnSpc>
                <a:spcPct val="100000"/>
              </a:lnSpc>
              <a:buNone/>
            </a:pPr>
            <a:r>
              <a:rPr lang="en-US" sz="1600" dirty="0"/>
              <a:t>The second big struggle came in the form of using React components, as these became complicated and then had to connect the front-end to the back-end. And with 44 files front-end, it become close to the end of my sanity.  These numbers increased when included Auction feature and so did my insanity</a:t>
            </a:r>
          </a:p>
          <a:p>
            <a:pPr marL="0" indent="0">
              <a:lnSpc>
                <a:spcPct val="100000"/>
              </a:lnSpc>
              <a:buNone/>
            </a:pPr>
            <a:r>
              <a:rPr lang="en-US" sz="1600" dirty="0"/>
              <a:t>The 3</a:t>
            </a:r>
            <a:r>
              <a:rPr lang="en-US" sz="1600" baseline="30000" dirty="0"/>
              <a:t>rd</a:t>
            </a:r>
            <a:r>
              <a:rPr lang="en-US" sz="1600" dirty="0"/>
              <a:t> and biggest issue I encountered was to enable Stripe, a form of payment system and after getting it to work partially, I had to completely park it and hard-code one of the parts of the app. </a:t>
            </a:r>
          </a:p>
          <a:p>
            <a:pPr marL="0" indent="0">
              <a:lnSpc>
                <a:spcPct val="100000"/>
              </a:lnSpc>
              <a:buNone/>
            </a:pPr>
            <a:r>
              <a:rPr lang="en-US" sz="1600" dirty="0"/>
              <a:t>(Edit: I got this @#%@ working! MUAHAHAHAHAHAHAHAHAAHAHAH cough </a:t>
            </a:r>
            <a:r>
              <a:rPr lang="en-US" sz="1600" dirty="0" err="1"/>
              <a:t>cough</a:t>
            </a:r>
            <a:r>
              <a:rPr lang="en-US" sz="1600" dirty="0"/>
              <a:t> </a:t>
            </a:r>
            <a:r>
              <a:rPr lang="en-US" sz="1600" dirty="0" err="1"/>
              <a:t>ZZzzzzzzzzzzzzzzzzzzzzzzz</a:t>
            </a:r>
            <a:r>
              <a:rPr lang="en-US" sz="1600" dirty="0"/>
              <a:t>)</a:t>
            </a:r>
          </a:p>
          <a:p>
            <a:pPr marL="0" indent="0">
              <a:lnSpc>
                <a:spcPct val="100000"/>
              </a:lnSpc>
              <a:buNone/>
            </a:pPr>
            <a:endParaRPr lang="en-US" sz="1400" dirty="0"/>
          </a:p>
        </p:txBody>
      </p:sp>
    </p:spTree>
    <p:extLst>
      <p:ext uri="{BB962C8B-B14F-4D97-AF65-F5344CB8AC3E}">
        <p14:creationId xmlns:p14="http://schemas.microsoft.com/office/powerpoint/2010/main" val="230047692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E3E4263-99D5-4B3E-9BA0-A2B44AFF3392}"/>
              </a:ext>
            </a:extLst>
          </p:cNvPr>
          <p:cNvPicPr>
            <a:picLocks noChangeAspect="1"/>
          </p:cNvPicPr>
          <p:nvPr/>
        </p:nvPicPr>
        <p:blipFill rotWithShape="1">
          <a:blip r:embed="rId3">
            <a:alphaModFix amt="40000"/>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C75FD910-F63D-41BB-89D5-6423E667C794}"/>
              </a:ext>
            </a:extLst>
          </p:cNvPr>
          <p:cNvSpPr>
            <a:spLocks noGrp="1"/>
          </p:cNvSpPr>
          <p:nvPr>
            <p:ph type="title"/>
          </p:nvPr>
        </p:nvSpPr>
        <p:spPr>
          <a:xfrm>
            <a:off x="841249" y="941832"/>
            <a:ext cx="10506456" cy="768283"/>
          </a:xfrm>
        </p:spPr>
        <p:txBody>
          <a:bodyPr anchor="b">
            <a:normAutofit fontScale="90000"/>
          </a:bodyPr>
          <a:lstStyle/>
          <a:p>
            <a:pPr algn="ctr"/>
            <a:r>
              <a:rPr lang="en-US" sz="5000" dirty="0"/>
              <a:t>Online Marketplace Net</a:t>
            </a:r>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9A07ED0-1D63-41EF-B047-5BC0AFA1D022}"/>
              </a:ext>
            </a:extLst>
          </p:cNvPr>
          <p:cNvSpPr>
            <a:spLocks noGrp="1"/>
          </p:cNvSpPr>
          <p:nvPr>
            <p:ph idx="1"/>
          </p:nvPr>
        </p:nvSpPr>
        <p:spPr>
          <a:xfrm>
            <a:off x="841248" y="3502152"/>
            <a:ext cx="10506456" cy="2670048"/>
          </a:xfrm>
        </p:spPr>
        <p:txBody>
          <a:bodyPr>
            <a:normAutofit lnSpcReduction="10000"/>
          </a:bodyPr>
          <a:lstStyle/>
          <a:p>
            <a:pPr marL="0" indent="0">
              <a:lnSpc>
                <a:spcPct val="100000"/>
              </a:lnSpc>
              <a:buNone/>
            </a:pPr>
            <a:r>
              <a:rPr lang="en-US" sz="1600" u="sng" dirty="0"/>
              <a:t>Lessons Learned</a:t>
            </a:r>
          </a:p>
          <a:p>
            <a:pPr marL="0" indent="0">
              <a:lnSpc>
                <a:spcPct val="100000"/>
              </a:lnSpc>
              <a:buNone/>
            </a:pPr>
            <a:r>
              <a:rPr lang="en-US" sz="1600" dirty="0"/>
              <a:t>Planning saved me many headaches, but also caused many others. As initially my plan was much smaller and simpler than the result, which in turn gave me some well-deserved headaches.</a:t>
            </a:r>
          </a:p>
          <a:p>
            <a:pPr marL="0" indent="0">
              <a:lnSpc>
                <a:spcPct val="100000"/>
              </a:lnSpc>
              <a:buNone/>
            </a:pPr>
            <a:r>
              <a:rPr lang="en-US" sz="1600" dirty="0"/>
              <a:t>Also, I learned that in order to succeed is to know one's limitations and I am sure that if I did not try, I would not know what I really knew and what I had to learn to overcome the challenges I faced. </a:t>
            </a:r>
          </a:p>
          <a:p>
            <a:pPr marL="0" indent="0">
              <a:lnSpc>
                <a:spcPct val="100000"/>
              </a:lnSpc>
              <a:buNone/>
            </a:pPr>
            <a:r>
              <a:rPr lang="en-US" sz="1600" dirty="0"/>
              <a:t>The incalculable value of using the Kanban, written notes, documentation &amp; drawings of what I wanted helped me in the long run to identify the things, that would require more work and had to be dropped in a To-Do features.</a:t>
            </a:r>
          </a:p>
          <a:p>
            <a:pPr marL="0" indent="0">
              <a:lnSpc>
                <a:spcPct val="100000"/>
              </a:lnSpc>
              <a:buNone/>
            </a:pPr>
            <a:r>
              <a:rPr lang="en-US" sz="1600" dirty="0"/>
              <a:t>I also realized, that I can keep going no matter what, I kept on going and enjoyed every minute of it. </a:t>
            </a:r>
          </a:p>
          <a:p>
            <a:pPr marL="0" indent="0">
              <a:lnSpc>
                <a:spcPct val="100000"/>
              </a:lnSpc>
              <a:buNone/>
            </a:pPr>
            <a:endParaRPr lang="en-US" sz="1400" dirty="0"/>
          </a:p>
        </p:txBody>
      </p:sp>
    </p:spTree>
    <p:extLst>
      <p:ext uri="{BB962C8B-B14F-4D97-AF65-F5344CB8AC3E}">
        <p14:creationId xmlns:p14="http://schemas.microsoft.com/office/powerpoint/2010/main" val="347270304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52438E-C8DD-4A69-8BCD-680B44A358A4}"/>
              </a:ext>
            </a:extLst>
          </p:cNvPr>
          <p:cNvPicPr>
            <a:picLocks noChangeAspect="1"/>
          </p:cNvPicPr>
          <p:nvPr/>
        </p:nvPicPr>
        <p:blipFill>
          <a:blip r:embed="rId3"/>
          <a:stretch>
            <a:fillRect/>
          </a:stretch>
        </p:blipFill>
        <p:spPr>
          <a:xfrm>
            <a:off x="-1524" y="1"/>
            <a:ext cx="12192000" cy="6857999"/>
          </a:xfrm>
          <a:prstGeom prst="rect">
            <a:avLst/>
          </a:prstGeom>
        </p:spPr>
      </p:pic>
      <p:sp useBgFill="1">
        <p:nvSpPr>
          <p:cNvPr id="9" name="Rectangle 8">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DB3D03A-7A7A-43F8-8C94-ABCCBEA93EE1}"/>
              </a:ext>
            </a:extLst>
          </p:cNvPr>
          <p:cNvPicPr>
            <a:picLocks noChangeAspect="1"/>
          </p:cNvPicPr>
          <p:nvPr/>
        </p:nvPicPr>
        <p:blipFill rotWithShape="1">
          <a:blip r:embed="rId3">
            <a:alphaModFix amt="85000"/>
          </a:blip>
          <a:srcRect/>
          <a:stretch/>
        </p:blipFill>
        <p:spPr>
          <a:xfrm>
            <a:off x="0" y="0"/>
            <a:ext cx="12192000" cy="6857999"/>
          </a:xfrm>
          <a:prstGeom prst="rect">
            <a:avLst/>
          </a:prstGeom>
        </p:spPr>
      </p:pic>
      <p:sp>
        <p:nvSpPr>
          <p:cNvPr id="2" name="Title 1">
            <a:extLst>
              <a:ext uri="{FF2B5EF4-FFF2-40B4-BE49-F238E27FC236}">
                <a16:creationId xmlns:a16="http://schemas.microsoft.com/office/drawing/2014/main" id="{C20A915E-B3E1-422D-97D2-CE890379670B}"/>
              </a:ext>
            </a:extLst>
          </p:cNvPr>
          <p:cNvSpPr>
            <a:spLocks noGrp="1"/>
          </p:cNvSpPr>
          <p:nvPr>
            <p:ph type="title"/>
          </p:nvPr>
        </p:nvSpPr>
        <p:spPr>
          <a:xfrm>
            <a:off x="841249" y="941832"/>
            <a:ext cx="10506456" cy="855761"/>
          </a:xfrm>
        </p:spPr>
        <p:txBody>
          <a:bodyPr anchor="b">
            <a:normAutofit/>
          </a:bodyPr>
          <a:lstStyle/>
          <a:p>
            <a:pPr algn="ctr"/>
            <a:r>
              <a:rPr lang="en-US" sz="5000" dirty="0"/>
              <a:t>Online Marketplace Net</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46B6C80-461A-4F01-BA51-3517829F530B}"/>
              </a:ext>
            </a:extLst>
          </p:cNvPr>
          <p:cNvSpPr>
            <a:spLocks noGrp="1"/>
          </p:cNvSpPr>
          <p:nvPr>
            <p:ph idx="1"/>
          </p:nvPr>
        </p:nvSpPr>
        <p:spPr>
          <a:xfrm>
            <a:off x="841248" y="3502152"/>
            <a:ext cx="10506456" cy="2830026"/>
          </a:xfrm>
        </p:spPr>
        <p:txBody>
          <a:bodyPr>
            <a:normAutofit fontScale="92500" lnSpcReduction="20000"/>
          </a:bodyPr>
          <a:lstStyle/>
          <a:p>
            <a:pPr marL="0" indent="0">
              <a:buNone/>
            </a:pPr>
            <a:r>
              <a:rPr lang="en-US" sz="2000" u="sng" dirty="0"/>
              <a:t>Success Story</a:t>
            </a:r>
          </a:p>
          <a:p>
            <a:pPr marL="0" indent="0">
              <a:buNone/>
            </a:pPr>
            <a:r>
              <a:rPr lang="en-US" sz="2000" dirty="0"/>
              <a:t>I am proud of what I have achieved, despite the result. As every challenge I was faced, was a new opportunity to learn and grow. When I realized the magnitude of the project, I did not panic and kept on going chipping away in small chunks as told, by Agustin.</a:t>
            </a:r>
          </a:p>
          <a:p>
            <a:pPr marL="0" indent="0">
              <a:buNone/>
            </a:pPr>
            <a:r>
              <a:rPr lang="en-US" sz="2000" dirty="0"/>
              <a:t>When all seem lost and out of control, I was able to devise a walkaround to either bypass or resolve the issue.</a:t>
            </a:r>
          </a:p>
          <a:p>
            <a:pPr marL="0" indent="0">
              <a:buNone/>
            </a:pPr>
            <a:r>
              <a:rPr lang="en-US" sz="2000" dirty="0"/>
              <a:t>The best success story for me was one day at 3 am, when I realized that I was troubleshooting a broken feature on the wrong folder!! When I tested it on the correct one it was working, I actually fixed it and ran the </a:t>
            </a:r>
            <a:r>
              <a:rPr lang="en-US" sz="2000" b="1" i="1" dirty="0" err="1"/>
              <a:t>npm</a:t>
            </a:r>
            <a:r>
              <a:rPr lang="en-US" sz="2000" b="1" i="1" dirty="0"/>
              <a:t> run dev </a:t>
            </a:r>
            <a:r>
              <a:rPr lang="en-US" sz="2000" dirty="0"/>
              <a:t>on the wrong </a:t>
            </a:r>
            <a:r>
              <a:rPr lang="en-US" sz="2000" dirty="0" err="1"/>
              <a:t>VsCode</a:t>
            </a:r>
            <a:r>
              <a:rPr lang="en-US" sz="2000" dirty="0"/>
              <a:t>, I could not stop laughing.</a:t>
            </a:r>
          </a:p>
          <a:p>
            <a:pPr marL="0" indent="0">
              <a:buNone/>
            </a:pPr>
            <a:endParaRPr lang="en-US" sz="2000" dirty="0"/>
          </a:p>
        </p:txBody>
      </p:sp>
    </p:spTree>
    <p:extLst>
      <p:ext uri="{BB962C8B-B14F-4D97-AF65-F5344CB8AC3E}">
        <p14:creationId xmlns:p14="http://schemas.microsoft.com/office/powerpoint/2010/main" val="1448707844"/>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52438E-C8DD-4A69-8BCD-680B44A358A4}"/>
              </a:ext>
            </a:extLst>
          </p:cNvPr>
          <p:cNvPicPr>
            <a:picLocks noChangeAspect="1"/>
          </p:cNvPicPr>
          <p:nvPr/>
        </p:nvPicPr>
        <p:blipFill>
          <a:blip r:embed="rId3"/>
          <a:stretch>
            <a:fillRect/>
          </a:stretch>
        </p:blipFill>
        <p:spPr>
          <a:xfrm>
            <a:off x="-1524" y="1"/>
            <a:ext cx="12192000" cy="6857999"/>
          </a:xfrm>
          <a:prstGeom prst="rect">
            <a:avLst/>
          </a:prstGeom>
        </p:spPr>
      </p:pic>
      <p:sp useBgFill="1">
        <p:nvSpPr>
          <p:cNvPr id="9" name="Rectangle 8">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DB3D03A-7A7A-43F8-8C94-ABCCBEA93EE1}"/>
              </a:ext>
            </a:extLst>
          </p:cNvPr>
          <p:cNvPicPr>
            <a:picLocks noChangeAspect="1"/>
          </p:cNvPicPr>
          <p:nvPr/>
        </p:nvPicPr>
        <p:blipFill rotWithShape="1">
          <a:blip r:embed="rId3">
            <a:alphaModFix amt="85000"/>
          </a:blip>
          <a:srcRect/>
          <a:stretch/>
        </p:blipFill>
        <p:spPr>
          <a:xfrm>
            <a:off x="0" y="0"/>
            <a:ext cx="12192000" cy="6857999"/>
          </a:xfrm>
          <a:prstGeom prst="rect">
            <a:avLst/>
          </a:prstGeom>
        </p:spPr>
      </p:pic>
      <p:sp>
        <p:nvSpPr>
          <p:cNvPr id="2" name="Title 1">
            <a:extLst>
              <a:ext uri="{FF2B5EF4-FFF2-40B4-BE49-F238E27FC236}">
                <a16:creationId xmlns:a16="http://schemas.microsoft.com/office/drawing/2014/main" id="{C20A915E-B3E1-422D-97D2-CE890379670B}"/>
              </a:ext>
            </a:extLst>
          </p:cNvPr>
          <p:cNvSpPr>
            <a:spLocks noGrp="1"/>
          </p:cNvSpPr>
          <p:nvPr>
            <p:ph type="title"/>
          </p:nvPr>
        </p:nvSpPr>
        <p:spPr>
          <a:xfrm>
            <a:off x="841249" y="941832"/>
            <a:ext cx="10506456" cy="855761"/>
          </a:xfrm>
        </p:spPr>
        <p:txBody>
          <a:bodyPr anchor="b">
            <a:normAutofit/>
          </a:bodyPr>
          <a:lstStyle/>
          <a:p>
            <a:pPr algn="ctr"/>
            <a:r>
              <a:rPr lang="en-US" sz="5000" dirty="0"/>
              <a:t>Online Marketplace Net</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46B6C80-461A-4F01-BA51-3517829F530B}"/>
              </a:ext>
            </a:extLst>
          </p:cNvPr>
          <p:cNvSpPr>
            <a:spLocks noGrp="1"/>
          </p:cNvSpPr>
          <p:nvPr>
            <p:ph idx="1"/>
          </p:nvPr>
        </p:nvSpPr>
        <p:spPr>
          <a:xfrm>
            <a:off x="841248" y="3502152"/>
            <a:ext cx="10506456" cy="2830026"/>
          </a:xfrm>
        </p:spPr>
        <p:txBody>
          <a:bodyPr>
            <a:normAutofit/>
          </a:bodyPr>
          <a:lstStyle/>
          <a:p>
            <a:pPr marL="0" indent="0">
              <a:buNone/>
            </a:pPr>
            <a:endParaRPr lang="en-US" sz="2000" dirty="0"/>
          </a:p>
        </p:txBody>
      </p:sp>
      <p:pic>
        <p:nvPicPr>
          <p:cNvPr id="6" name="Picture 5">
            <a:extLst>
              <a:ext uri="{FF2B5EF4-FFF2-40B4-BE49-F238E27FC236}">
                <a16:creationId xmlns:a16="http://schemas.microsoft.com/office/drawing/2014/main" id="{87D77FBD-8749-4E4A-A4C4-EA5026C01B45}"/>
              </a:ext>
            </a:extLst>
          </p:cNvPr>
          <p:cNvPicPr>
            <a:picLocks noChangeAspect="1"/>
          </p:cNvPicPr>
          <p:nvPr/>
        </p:nvPicPr>
        <p:blipFill>
          <a:blip r:embed="rId4">
            <a:alphaModFix/>
          </a:blip>
          <a:stretch>
            <a:fillRect/>
          </a:stretch>
        </p:blipFill>
        <p:spPr>
          <a:xfrm>
            <a:off x="118334" y="80887"/>
            <a:ext cx="11912301" cy="6648526"/>
          </a:xfrm>
          <a:prstGeom prst="rect">
            <a:avLst/>
          </a:prstGeom>
        </p:spPr>
      </p:pic>
      <p:sp>
        <p:nvSpPr>
          <p:cNvPr id="7" name="TextBox 6">
            <a:extLst>
              <a:ext uri="{FF2B5EF4-FFF2-40B4-BE49-F238E27FC236}">
                <a16:creationId xmlns:a16="http://schemas.microsoft.com/office/drawing/2014/main" id="{4498762A-4C30-4F94-BF59-27D1D3085F77}"/>
              </a:ext>
            </a:extLst>
          </p:cNvPr>
          <p:cNvSpPr txBox="1"/>
          <p:nvPr/>
        </p:nvSpPr>
        <p:spPr>
          <a:xfrm>
            <a:off x="161365" y="188194"/>
            <a:ext cx="2225738" cy="461665"/>
          </a:xfrm>
          <a:prstGeom prst="rect">
            <a:avLst/>
          </a:prstGeom>
          <a:noFill/>
        </p:spPr>
        <p:txBody>
          <a:bodyPr wrap="none" rtlCol="0">
            <a:spAutoFit/>
          </a:bodyPr>
          <a:lstStyle/>
          <a:p>
            <a:r>
              <a:rPr lang="en-US" sz="1200" dirty="0">
                <a:solidFill>
                  <a:srgbClr val="FF0000"/>
                </a:solidFill>
              </a:rPr>
              <a:t>Front-end tree diagram</a:t>
            </a:r>
            <a:br>
              <a:rPr lang="en-US" sz="1200" dirty="0">
                <a:solidFill>
                  <a:srgbClr val="FF0000"/>
                </a:solidFill>
              </a:rPr>
            </a:br>
            <a:r>
              <a:rPr lang="en-US" sz="1200" dirty="0">
                <a:solidFill>
                  <a:srgbClr val="FF0000"/>
                </a:solidFill>
              </a:rPr>
              <a:t>React components and views</a:t>
            </a:r>
          </a:p>
        </p:txBody>
      </p:sp>
    </p:spTree>
    <p:extLst>
      <p:ext uri="{BB962C8B-B14F-4D97-AF65-F5344CB8AC3E}">
        <p14:creationId xmlns:p14="http://schemas.microsoft.com/office/powerpoint/2010/main" val="288180258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242E41"/>
      </a:dk2>
      <a:lt2>
        <a:srgbClr val="E2E8E4"/>
      </a:lt2>
      <a:accent1>
        <a:srgbClr val="E729A8"/>
      </a:accent1>
      <a:accent2>
        <a:srgbClr val="C517D5"/>
      </a:accent2>
      <a:accent3>
        <a:srgbClr val="8829E7"/>
      </a:accent3>
      <a:accent4>
        <a:srgbClr val="4D41DC"/>
      </a:accent4>
      <a:accent5>
        <a:srgbClr val="2969E7"/>
      </a:accent5>
      <a:accent6>
        <a:srgbClr val="17A6D5"/>
      </a:accent6>
      <a:hlink>
        <a:srgbClr val="6172CA"/>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939</TotalTime>
  <Words>2500</Words>
  <Application>Microsoft Office PowerPoint</Application>
  <PresentationFormat>Widescreen</PresentationFormat>
  <Paragraphs>205</Paragraphs>
  <Slides>15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Avenir Next LT Pro</vt:lpstr>
      <vt:lpstr>Calibri</vt:lpstr>
      <vt:lpstr>AccentBoxVTI</vt:lpstr>
      <vt:lpstr>PowerPoint Presentation</vt:lpstr>
      <vt:lpstr>Online Marketplace Net</vt:lpstr>
      <vt:lpstr>Online Marketplace Net</vt:lpstr>
      <vt:lpstr>Online Marketplace Net</vt:lpstr>
      <vt:lpstr>Online Marketplace Net</vt:lpstr>
      <vt:lpstr>Online Marketplace Net</vt:lpstr>
      <vt:lpstr>Online Marketplace Net</vt:lpstr>
      <vt:lpstr>Online Marketplace Net</vt:lpstr>
      <vt:lpstr>Online Marketplace Net</vt:lpstr>
      <vt:lpstr>DEMO</vt:lpstr>
      <vt:lpstr>Online Marketplace Net</vt:lpstr>
      <vt:lpstr>Online Marketplace Net</vt:lpstr>
      <vt:lpstr>Online Marketplace Net</vt:lpstr>
      <vt:lpstr>Online Marketplace Net</vt:lpstr>
      <vt:lpstr>Online Marketplace 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Marketplace Net</dc:title>
  <dc:creator>John Merchan</dc:creator>
  <cp:lastModifiedBy>John Merchan</cp:lastModifiedBy>
  <cp:revision>28</cp:revision>
  <dcterms:created xsi:type="dcterms:W3CDTF">2020-07-28T03:03:13Z</dcterms:created>
  <dcterms:modified xsi:type="dcterms:W3CDTF">2020-07-29T03:33:20Z</dcterms:modified>
</cp:coreProperties>
</file>