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61" r:id="rId3"/>
    <p:sldId id="257" r:id="rId4"/>
    <p:sldId id="258" r:id="rId5"/>
    <p:sldId id="259" r:id="rId6"/>
    <p:sldId id="260" r:id="rId7"/>
    <p:sldId id="262" r:id="rId8"/>
    <p:sldId id="263" r:id="rId9"/>
    <p:sldId id="266" r:id="rId10"/>
    <p:sldId id="265"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27-Jul-20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80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27-Jul-20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197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27-Jul-20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191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27-Jul-20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305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27-Jul-20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208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27-Jul-20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536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27-Jul-20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99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27-Jul-20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823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27-Jul-20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434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27-Jul-20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842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27-Jul-20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996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27-Jul-20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167857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226D09-B5F5-475D-8635-256A6F54E5F2}"/>
              </a:ext>
            </a:extLst>
          </p:cNvPr>
          <p:cNvPicPr>
            <a:picLocks noChangeAspect="1"/>
          </p:cNvPicPr>
          <p:nvPr/>
        </p:nvPicPr>
        <p:blipFill rotWithShape="1">
          <a:blip r:embed="rId2"/>
          <a:srcRect t="7704" b="459"/>
          <a:stretch/>
        </p:blipFill>
        <p:spPr>
          <a:xfrm>
            <a:off x="0" y="10"/>
            <a:ext cx="12188952" cy="6856276"/>
          </a:xfrm>
          <a:prstGeom prst="rect">
            <a:avLst/>
          </a:prstGeom>
        </p:spPr>
      </p:pic>
      <p:sp>
        <p:nvSpPr>
          <p:cNvPr id="9"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51BD5-E74E-4E27-B556-418EBBEFC9E6}"/>
              </a:ext>
            </a:extLst>
          </p:cNvPr>
          <p:cNvSpPr>
            <a:spLocks noGrp="1"/>
          </p:cNvSpPr>
          <p:nvPr>
            <p:ph type="ctrTitle"/>
          </p:nvPr>
        </p:nvSpPr>
        <p:spPr>
          <a:xfrm>
            <a:off x="333073" y="431957"/>
            <a:ext cx="10905059" cy="727281"/>
          </a:xfrm>
          <a:effectLst>
            <a:outerShdw blurRad="50800" dist="38100" dir="2700000" algn="tl" rotWithShape="0">
              <a:prstClr val="black">
                <a:alpha val="40000"/>
              </a:prstClr>
            </a:outerShdw>
          </a:effectLst>
        </p:spPr>
        <p:txBody>
          <a:bodyPr>
            <a:normAutofit/>
          </a:bodyPr>
          <a:lstStyle/>
          <a:p>
            <a:pPr algn="ctr"/>
            <a:r>
              <a:rPr lang="en-US" sz="3600" dirty="0"/>
              <a:t>Online Marketplace Net</a:t>
            </a:r>
          </a:p>
        </p:txBody>
      </p:sp>
      <p:sp>
        <p:nvSpPr>
          <p:cNvPr id="3" name="Subtitle 2">
            <a:extLst>
              <a:ext uri="{FF2B5EF4-FFF2-40B4-BE49-F238E27FC236}">
                <a16:creationId xmlns:a16="http://schemas.microsoft.com/office/drawing/2014/main" id="{D8911FFF-6D5A-4187-8901-2F7C344F358A}"/>
              </a:ext>
            </a:extLst>
          </p:cNvPr>
          <p:cNvSpPr>
            <a:spLocks noGrp="1"/>
          </p:cNvSpPr>
          <p:nvPr>
            <p:ph type="subTitle" idx="1"/>
          </p:nvPr>
        </p:nvSpPr>
        <p:spPr>
          <a:xfrm>
            <a:off x="643466" y="5083727"/>
            <a:ext cx="10902016" cy="503917"/>
          </a:xfrm>
          <a:effectLst>
            <a:outerShdw blurRad="50800" dist="38100" dir="2700000" algn="tl" rotWithShape="0">
              <a:prstClr val="black">
                <a:alpha val="40000"/>
              </a:prstClr>
            </a:outerShdw>
          </a:effectLst>
        </p:spPr>
        <p:txBody>
          <a:bodyPr>
            <a:normAutofit/>
          </a:bodyPr>
          <a:lstStyle/>
          <a:p>
            <a:pPr algn="ctr"/>
            <a:r>
              <a:rPr lang="en-AU" sz="1800" dirty="0"/>
              <a:t>The Online Marketplace Net is a place where you can catch bargains from your favourite store online!</a:t>
            </a:r>
            <a:endParaRPr lang="en-US" sz="1800" dirty="0"/>
          </a:p>
        </p:txBody>
      </p:sp>
      <p:cxnSp>
        <p:nvCxnSpPr>
          <p:cNvPr id="11" name="Straight Connector 1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30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F6E371A-A529-4ADF-813E-A5AE4BA79DB0}"/>
              </a:ext>
            </a:extLst>
          </p:cNvPr>
          <p:cNvPicPr>
            <a:picLocks noChangeAspect="1"/>
          </p:cNvPicPr>
          <p:nvPr/>
        </p:nvPicPr>
        <p:blipFill rotWithShape="1">
          <a:blip r:embed="rId2">
            <a:alphaModFix amt="40000"/>
          </a:blip>
          <a:srcRect/>
          <a:stretch/>
        </p:blipFill>
        <p:spPr>
          <a:xfrm>
            <a:off x="6040" y="0"/>
            <a:ext cx="12192000" cy="6857999"/>
          </a:xfrm>
          <a:prstGeom prst="rect">
            <a:avLst/>
          </a:prstGeom>
        </p:spPr>
      </p:pic>
      <p:sp>
        <p:nvSpPr>
          <p:cNvPr id="2" name="Title 1">
            <a:extLst>
              <a:ext uri="{FF2B5EF4-FFF2-40B4-BE49-F238E27FC236}">
                <a16:creationId xmlns:a16="http://schemas.microsoft.com/office/drawing/2014/main" id="{EE9AF024-403A-4A03-ACD4-498597BA2525}"/>
              </a:ext>
            </a:extLst>
          </p:cNvPr>
          <p:cNvSpPr>
            <a:spLocks noGrp="1"/>
          </p:cNvSpPr>
          <p:nvPr>
            <p:ph type="title"/>
          </p:nvPr>
        </p:nvSpPr>
        <p:spPr>
          <a:xfrm>
            <a:off x="841249" y="941832"/>
            <a:ext cx="10506456" cy="763482"/>
          </a:xfrm>
        </p:spPr>
        <p:txBody>
          <a:bodyPr anchor="b">
            <a:normAutofit fontScale="90000"/>
          </a:bodyPr>
          <a:lstStyle/>
          <a:p>
            <a:pPr algn="ctr"/>
            <a:r>
              <a:rPr lang="en-US" sz="5000" dirty="0"/>
              <a:t>Online Marketplace Net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1E482E-D9AF-401E-A5D1-94D5DF286EE8}"/>
              </a:ext>
            </a:extLst>
          </p:cNvPr>
          <p:cNvSpPr>
            <a:spLocks noGrp="1"/>
          </p:cNvSpPr>
          <p:nvPr>
            <p:ph idx="1"/>
          </p:nvPr>
        </p:nvSpPr>
        <p:spPr>
          <a:xfrm>
            <a:off x="841248" y="3502152"/>
            <a:ext cx="10506456" cy="3183874"/>
          </a:xfrm>
        </p:spPr>
        <p:txBody>
          <a:bodyPr>
            <a:noAutofit/>
          </a:bodyPr>
          <a:lstStyle/>
          <a:p>
            <a:pPr marL="0" indent="0">
              <a:lnSpc>
                <a:spcPct val="100000"/>
              </a:lnSpc>
              <a:spcBef>
                <a:spcPts val="600"/>
              </a:spcBef>
              <a:buNone/>
            </a:pPr>
            <a:r>
              <a:rPr lang="en-US" sz="1600" b="1" dirty="0"/>
              <a:t>Dependencies:</a:t>
            </a:r>
          </a:p>
          <a:p>
            <a:pPr marL="0" indent="0">
              <a:lnSpc>
                <a:spcPct val="100000"/>
              </a:lnSpc>
              <a:spcBef>
                <a:spcPts val="600"/>
              </a:spcBef>
              <a:buNone/>
            </a:pPr>
            <a:r>
              <a:rPr lang="en-US" sz="1600" dirty="0"/>
              <a:t>@hot-loader/react-dom</a:t>
            </a:r>
          </a:p>
          <a:p>
            <a:pPr marL="0" indent="0">
              <a:lnSpc>
                <a:spcPct val="100000"/>
              </a:lnSpc>
              <a:spcBef>
                <a:spcPts val="600"/>
              </a:spcBef>
              <a:buNone/>
            </a:pPr>
            <a:r>
              <a:rPr lang="en-US" sz="1600" dirty="0"/>
              <a:t>@material-ui/core</a:t>
            </a:r>
          </a:p>
          <a:p>
            <a:pPr marL="0" indent="0">
              <a:lnSpc>
                <a:spcPct val="100000"/>
              </a:lnSpc>
              <a:spcBef>
                <a:spcPts val="600"/>
              </a:spcBef>
              <a:buNone/>
            </a:pPr>
            <a:r>
              <a:rPr lang="en-US" sz="1600" dirty="0"/>
              <a:t>@material-ui/icons</a:t>
            </a:r>
          </a:p>
          <a:p>
            <a:pPr marL="0" indent="0">
              <a:lnSpc>
                <a:spcPct val="100000"/>
              </a:lnSpc>
              <a:spcBef>
                <a:spcPts val="600"/>
              </a:spcBef>
              <a:buNone/>
            </a:pPr>
            <a:r>
              <a:rPr lang="en-US" sz="1600" dirty="0"/>
              <a:t>Compression</a:t>
            </a:r>
          </a:p>
          <a:p>
            <a:pPr marL="0" indent="0">
              <a:lnSpc>
                <a:spcPct val="100000"/>
              </a:lnSpc>
              <a:spcBef>
                <a:spcPts val="600"/>
              </a:spcBef>
              <a:buNone/>
            </a:pPr>
            <a:r>
              <a:rPr lang="en-US" sz="1600" dirty="0"/>
              <a:t>cookie-parser</a:t>
            </a:r>
          </a:p>
          <a:p>
            <a:pPr marL="0" indent="0">
              <a:lnSpc>
                <a:spcPct val="100000"/>
              </a:lnSpc>
              <a:spcBef>
                <a:spcPts val="600"/>
              </a:spcBef>
              <a:buNone/>
            </a:pPr>
            <a:r>
              <a:rPr lang="en-US" sz="1600" dirty="0" err="1"/>
              <a:t>Cors</a:t>
            </a:r>
            <a:endParaRPr lang="en-US" sz="1600" dirty="0"/>
          </a:p>
          <a:p>
            <a:pPr marL="0" indent="0">
              <a:lnSpc>
                <a:spcPct val="100000"/>
              </a:lnSpc>
              <a:spcBef>
                <a:spcPts val="600"/>
              </a:spcBef>
              <a:buNone/>
            </a:pPr>
            <a:r>
              <a:rPr lang="en-US" sz="1600" dirty="0"/>
              <a:t>Express</a:t>
            </a:r>
          </a:p>
          <a:p>
            <a:pPr marL="0" indent="0">
              <a:lnSpc>
                <a:spcPct val="100000"/>
              </a:lnSpc>
              <a:spcBef>
                <a:spcPts val="600"/>
              </a:spcBef>
              <a:buNone/>
            </a:pPr>
            <a:r>
              <a:rPr lang="en-US" sz="1600" dirty="0"/>
              <a:t>express-</a:t>
            </a:r>
            <a:r>
              <a:rPr lang="en-US" sz="1600" dirty="0" err="1"/>
              <a:t>jwt</a:t>
            </a:r>
            <a:endParaRPr lang="en-US" sz="1600" dirty="0"/>
          </a:p>
        </p:txBody>
      </p:sp>
      <p:sp>
        <p:nvSpPr>
          <p:cNvPr id="7" name="TextBox 6">
            <a:extLst>
              <a:ext uri="{FF2B5EF4-FFF2-40B4-BE49-F238E27FC236}">
                <a16:creationId xmlns:a16="http://schemas.microsoft.com/office/drawing/2014/main" id="{A3768130-B895-4299-9B5B-EF8E8F129615}"/>
              </a:ext>
            </a:extLst>
          </p:cNvPr>
          <p:cNvSpPr txBox="1"/>
          <p:nvPr/>
        </p:nvSpPr>
        <p:spPr>
          <a:xfrm>
            <a:off x="738232" y="2212748"/>
            <a:ext cx="1417739" cy="369332"/>
          </a:xfrm>
          <a:prstGeom prst="rect">
            <a:avLst/>
          </a:prstGeom>
          <a:noFill/>
        </p:spPr>
        <p:txBody>
          <a:bodyPr wrap="square" rtlCol="0">
            <a:spAutoFit/>
          </a:bodyPr>
          <a:lstStyle/>
          <a:p>
            <a:r>
              <a:rPr lang="en-US" b="1" dirty="0"/>
              <a:t>ANNEX - A</a:t>
            </a:r>
          </a:p>
        </p:txBody>
      </p:sp>
      <p:sp>
        <p:nvSpPr>
          <p:cNvPr id="8" name="TextBox 7">
            <a:extLst>
              <a:ext uri="{FF2B5EF4-FFF2-40B4-BE49-F238E27FC236}">
                <a16:creationId xmlns:a16="http://schemas.microsoft.com/office/drawing/2014/main" id="{5074365B-134C-4DBF-8741-AF3D76BFCF5E}"/>
              </a:ext>
            </a:extLst>
          </p:cNvPr>
          <p:cNvSpPr txBox="1"/>
          <p:nvPr/>
        </p:nvSpPr>
        <p:spPr>
          <a:xfrm>
            <a:off x="3254928" y="3779715"/>
            <a:ext cx="2667699" cy="2554545"/>
          </a:xfrm>
          <a:prstGeom prst="rect">
            <a:avLst/>
          </a:prstGeom>
          <a:noFill/>
        </p:spPr>
        <p:txBody>
          <a:bodyPr wrap="square" rtlCol="0">
            <a:spAutoFit/>
          </a:bodyPr>
          <a:lstStyle/>
          <a:p>
            <a:r>
              <a:rPr lang="en-US" sz="1600" dirty="0"/>
              <a:t>Formidable</a:t>
            </a:r>
          </a:p>
          <a:p>
            <a:r>
              <a:rPr lang="en-US" sz="1600" dirty="0" err="1"/>
              <a:t>jsonwebtoken</a:t>
            </a:r>
            <a:endParaRPr lang="en-US" sz="1600" dirty="0"/>
          </a:p>
          <a:p>
            <a:r>
              <a:rPr lang="en-US" sz="1600" dirty="0" err="1"/>
              <a:t>lodash</a:t>
            </a:r>
            <a:endParaRPr lang="en-US" sz="1600" dirty="0"/>
          </a:p>
          <a:p>
            <a:r>
              <a:rPr lang="en-US" sz="1600" dirty="0"/>
              <a:t>mongoose</a:t>
            </a:r>
          </a:p>
          <a:p>
            <a:r>
              <a:rPr lang="en-US" sz="1600" dirty="0"/>
              <a:t>query-string</a:t>
            </a:r>
          </a:p>
          <a:p>
            <a:r>
              <a:rPr lang="en-US" sz="1600" dirty="0"/>
              <a:t>React</a:t>
            </a:r>
          </a:p>
          <a:p>
            <a:r>
              <a:rPr lang="en-US" sz="1600" dirty="0"/>
              <a:t>React-</a:t>
            </a:r>
            <a:r>
              <a:rPr lang="en-US" sz="1600" dirty="0" err="1"/>
              <a:t>dom</a:t>
            </a:r>
            <a:endParaRPr lang="en-US" sz="1600" dirty="0"/>
          </a:p>
          <a:p>
            <a:r>
              <a:rPr lang="en-US" sz="1600" dirty="0"/>
              <a:t>React-hot-loader</a:t>
            </a:r>
          </a:p>
          <a:p>
            <a:r>
              <a:rPr lang="en-US" sz="1600" dirty="0"/>
              <a:t>React-router</a:t>
            </a:r>
          </a:p>
          <a:p>
            <a:r>
              <a:rPr lang="en-US" sz="1600" dirty="0"/>
              <a:t>React-router-</a:t>
            </a:r>
            <a:r>
              <a:rPr lang="en-US" sz="1600" dirty="0" err="1"/>
              <a:t>dom</a:t>
            </a:r>
            <a:endParaRPr lang="en-US" sz="1600" dirty="0"/>
          </a:p>
        </p:txBody>
      </p:sp>
      <p:sp>
        <p:nvSpPr>
          <p:cNvPr id="9" name="TextBox 8">
            <a:extLst>
              <a:ext uri="{FF2B5EF4-FFF2-40B4-BE49-F238E27FC236}">
                <a16:creationId xmlns:a16="http://schemas.microsoft.com/office/drawing/2014/main" id="{02205362-7C8D-4B19-A55C-C4C2B1160EA5}"/>
              </a:ext>
            </a:extLst>
          </p:cNvPr>
          <p:cNvSpPr txBox="1"/>
          <p:nvPr/>
        </p:nvSpPr>
        <p:spPr>
          <a:xfrm>
            <a:off x="5494788" y="3753213"/>
            <a:ext cx="3225694" cy="1846659"/>
          </a:xfrm>
          <a:prstGeom prst="rect">
            <a:avLst/>
          </a:prstGeom>
          <a:noFill/>
        </p:spPr>
        <p:txBody>
          <a:bodyPr wrap="square" rtlCol="0">
            <a:spAutoFit/>
          </a:bodyPr>
          <a:lstStyle/>
          <a:p>
            <a:r>
              <a:rPr lang="en-US" sz="1600" dirty="0"/>
              <a:t>Helmet</a:t>
            </a:r>
          </a:p>
          <a:p>
            <a:r>
              <a:rPr lang="en-US" sz="1600" dirty="0"/>
              <a:t>React-stripe-elements</a:t>
            </a:r>
          </a:p>
          <a:p>
            <a:r>
              <a:rPr lang="en-US" sz="1600" dirty="0"/>
              <a:t>Request</a:t>
            </a:r>
          </a:p>
          <a:p>
            <a:r>
              <a:rPr lang="en-US" sz="1600" dirty="0"/>
              <a:t>Socket-</a:t>
            </a:r>
            <a:r>
              <a:rPr lang="en-US" sz="1600" dirty="0" err="1"/>
              <a:t>io</a:t>
            </a:r>
            <a:endParaRPr lang="en-US" sz="1600" dirty="0"/>
          </a:p>
          <a:p>
            <a:r>
              <a:rPr lang="en-US" sz="1600" dirty="0"/>
              <a:t>Socket.io-client</a:t>
            </a:r>
          </a:p>
          <a:p>
            <a:r>
              <a:rPr lang="en-US" sz="1600" dirty="0"/>
              <a:t>stripe</a:t>
            </a:r>
          </a:p>
          <a:p>
            <a:endParaRPr lang="en-US" dirty="0"/>
          </a:p>
        </p:txBody>
      </p:sp>
      <p:sp>
        <p:nvSpPr>
          <p:cNvPr id="19" name="TextBox 18">
            <a:extLst>
              <a:ext uri="{FF2B5EF4-FFF2-40B4-BE49-F238E27FC236}">
                <a16:creationId xmlns:a16="http://schemas.microsoft.com/office/drawing/2014/main" id="{BCC49537-E635-4EC1-AF77-53EB55A2D308}"/>
              </a:ext>
            </a:extLst>
          </p:cNvPr>
          <p:cNvSpPr txBox="1"/>
          <p:nvPr/>
        </p:nvSpPr>
        <p:spPr>
          <a:xfrm>
            <a:off x="8336307" y="3502151"/>
            <a:ext cx="3760618" cy="3046988"/>
          </a:xfrm>
          <a:prstGeom prst="rect">
            <a:avLst/>
          </a:prstGeom>
          <a:noFill/>
        </p:spPr>
        <p:txBody>
          <a:bodyPr wrap="square" rtlCol="0">
            <a:spAutoFit/>
          </a:bodyPr>
          <a:lstStyle/>
          <a:p>
            <a:r>
              <a:rPr lang="en-US" sz="1600" b="1" dirty="0" err="1"/>
              <a:t>DevDependencies</a:t>
            </a:r>
            <a:r>
              <a:rPr lang="en-US" sz="1600" b="1" dirty="0"/>
              <a:t>:</a:t>
            </a:r>
          </a:p>
          <a:p>
            <a:r>
              <a:rPr lang="en-US" sz="1600" dirty="0"/>
              <a:t>@babel/core</a:t>
            </a:r>
          </a:p>
          <a:p>
            <a:r>
              <a:rPr lang="en-US" sz="1600" dirty="0"/>
              <a:t>@babel/preset-env</a:t>
            </a:r>
          </a:p>
          <a:p>
            <a:r>
              <a:rPr lang="en-US" sz="1600" dirty="0"/>
              <a:t>@babel/presert-react</a:t>
            </a:r>
          </a:p>
          <a:p>
            <a:r>
              <a:rPr lang="en-US" sz="1600" dirty="0"/>
              <a:t>Babel-loader</a:t>
            </a:r>
          </a:p>
          <a:p>
            <a:r>
              <a:rPr lang="en-US" sz="1600" dirty="0"/>
              <a:t>File-loader</a:t>
            </a:r>
          </a:p>
          <a:p>
            <a:r>
              <a:rPr lang="en-US" sz="1600" dirty="0" err="1"/>
              <a:t>Nodemon</a:t>
            </a:r>
            <a:endParaRPr lang="en-US" sz="1600" dirty="0"/>
          </a:p>
          <a:p>
            <a:r>
              <a:rPr lang="en-US" sz="1600" dirty="0"/>
              <a:t>Webpack</a:t>
            </a:r>
          </a:p>
          <a:p>
            <a:r>
              <a:rPr lang="en-US" sz="1600" dirty="0"/>
              <a:t>Webpack-cli</a:t>
            </a:r>
          </a:p>
          <a:p>
            <a:r>
              <a:rPr lang="en-US" sz="1600" dirty="0"/>
              <a:t>Webpack-dev-middleware</a:t>
            </a:r>
          </a:p>
          <a:p>
            <a:r>
              <a:rPr lang="en-US" sz="1600" dirty="0"/>
              <a:t>Webpack-hot-middleware</a:t>
            </a:r>
          </a:p>
          <a:p>
            <a:r>
              <a:rPr lang="en-US" sz="1600" dirty="0"/>
              <a:t>Webpack-node-externals</a:t>
            </a:r>
          </a:p>
        </p:txBody>
      </p:sp>
    </p:spTree>
    <p:extLst>
      <p:ext uri="{BB962C8B-B14F-4D97-AF65-F5344CB8AC3E}">
        <p14:creationId xmlns:p14="http://schemas.microsoft.com/office/powerpoint/2010/main" val="42680750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DB1BA40-9B7C-42A1-B717-AF42F69E087E}"/>
              </a:ext>
            </a:extLst>
          </p:cNvPr>
          <p:cNvPicPr>
            <a:picLocks noChangeAspect="1"/>
          </p:cNvPicPr>
          <p:nvPr/>
        </p:nvPicPr>
        <p:blipFill rotWithShape="1">
          <a:blip r:embed="rId2">
            <a:alphaModFix amt="40000"/>
          </a:blip>
          <a:srcRect/>
          <a:stretch/>
        </p:blipFill>
        <p:spPr>
          <a:xfrm>
            <a:off x="0" y="0"/>
            <a:ext cx="12192000" cy="6857999"/>
          </a:xfrm>
          <a:prstGeom prst="rect">
            <a:avLst/>
          </a:prstGeom>
        </p:spPr>
      </p:pic>
      <p:sp>
        <p:nvSpPr>
          <p:cNvPr id="2" name="Title 1">
            <a:extLst>
              <a:ext uri="{FF2B5EF4-FFF2-40B4-BE49-F238E27FC236}">
                <a16:creationId xmlns:a16="http://schemas.microsoft.com/office/drawing/2014/main" id="{17AEEBA0-1449-4811-A53B-F1CC1A8C9CD3}"/>
              </a:ext>
            </a:extLst>
          </p:cNvPr>
          <p:cNvSpPr>
            <a:spLocks noGrp="1"/>
          </p:cNvSpPr>
          <p:nvPr>
            <p:ph type="title"/>
          </p:nvPr>
        </p:nvSpPr>
        <p:spPr>
          <a:xfrm>
            <a:off x="841249" y="941832"/>
            <a:ext cx="10506456" cy="823715"/>
          </a:xfrm>
        </p:spPr>
        <p:txBody>
          <a:bodyPr vert="horz" lIns="91440" tIns="45720" rIns="91440" bIns="45720" rtlCol="0" anchor="b">
            <a:normAutofit/>
          </a:bodyPr>
          <a:lstStyle/>
          <a:p>
            <a:pPr algn="ctr"/>
            <a:r>
              <a:rPr lang="en-US" sz="5000" b="1" dirty="0"/>
              <a:t>Online Marketplace Net</a:t>
            </a:r>
          </a:p>
        </p:txBody>
      </p:sp>
      <p:sp>
        <p:nvSpPr>
          <p:cNvPr id="42" name="Rectangle 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BBBCE442-6D20-4067-B156-E36E1C2270DD}"/>
              </a:ext>
            </a:extLst>
          </p:cNvPr>
          <p:cNvSpPr>
            <a:spLocks noGrp="1"/>
          </p:cNvSpPr>
          <p:nvPr>
            <p:ph idx="1"/>
          </p:nvPr>
        </p:nvSpPr>
        <p:spPr>
          <a:xfrm>
            <a:off x="841248" y="3502152"/>
            <a:ext cx="10506456" cy="2670048"/>
          </a:xfrm>
        </p:spPr>
        <p:txBody>
          <a:bodyPr>
            <a:normAutofit fontScale="92500" lnSpcReduction="10000"/>
          </a:bodyPr>
          <a:lstStyle/>
          <a:p>
            <a:pPr marL="0" indent="0">
              <a:buNone/>
            </a:pPr>
            <a:r>
              <a:rPr lang="en-US" sz="2000" dirty="0"/>
              <a:t>Your chance to throw at me anything you want!! </a:t>
            </a:r>
          </a:p>
          <a:p>
            <a:pPr marL="0" indent="0">
              <a:buNone/>
            </a:pPr>
            <a:endParaRPr lang="en-US" sz="2000" dirty="0"/>
          </a:p>
          <a:p>
            <a:pPr marL="0" indent="0">
              <a:buNone/>
            </a:pPr>
            <a:r>
              <a:rPr lang="en-US" sz="2000" dirty="0"/>
              <a:t>Disclaimer:</a:t>
            </a:r>
          </a:p>
          <a:p>
            <a:pPr marL="0" indent="0">
              <a:buNone/>
            </a:pPr>
            <a:r>
              <a:rPr lang="en-US" sz="2000" dirty="0"/>
              <a:t>This project is as it is with no warranty whatsoever, by use or not, of part of it or the full App. If your cat catches on fire and runs to the curtain which then catch on fire and burns the house down, I will not be held liable in any such form for your loss.</a:t>
            </a:r>
          </a:p>
          <a:p>
            <a:pPr marL="0" indent="0">
              <a:buNone/>
            </a:pPr>
            <a:r>
              <a:rPr lang="en-US" sz="2000" dirty="0"/>
              <a:t>Signed: Me.</a:t>
            </a:r>
          </a:p>
        </p:txBody>
      </p:sp>
      <p:sp>
        <p:nvSpPr>
          <p:cNvPr id="16" name="TextBox 15">
            <a:extLst>
              <a:ext uri="{FF2B5EF4-FFF2-40B4-BE49-F238E27FC236}">
                <a16:creationId xmlns:a16="http://schemas.microsoft.com/office/drawing/2014/main" id="{86C006BF-C490-45F2-BCA1-D2B5D242EF80}"/>
              </a:ext>
            </a:extLst>
          </p:cNvPr>
          <p:cNvSpPr txBox="1"/>
          <p:nvPr/>
        </p:nvSpPr>
        <p:spPr>
          <a:xfrm>
            <a:off x="5462226" y="2338047"/>
            <a:ext cx="1264499" cy="523220"/>
          </a:xfrm>
          <a:prstGeom prst="rect">
            <a:avLst/>
          </a:prstGeom>
          <a:noFill/>
        </p:spPr>
        <p:txBody>
          <a:bodyPr wrap="square" rtlCol="0">
            <a:spAutoFit/>
          </a:bodyPr>
          <a:lstStyle/>
          <a:p>
            <a:pPr algn="ctr">
              <a:spcAft>
                <a:spcPts val="600"/>
              </a:spcAft>
            </a:pPr>
            <a:r>
              <a:rPr lang="en-US" sz="2800" dirty="0"/>
              <a:t>Q&amp;A</a:t>
            </a:r>
          </a:p>
        </p:txBody>
      </p:sp>
    </p:spTree>
    <p:extLst>
      <p:ext uri="{BB962C8B-B14F-4D97-AF65-F5344CB8AC3E}">
        <p14:creationId xmlns:p14="http://schemas.microsoft.com/office/powerpoint/2010/main" val="39197806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DBE6656-0D36-404E-84C2-C8A8DFA87AC5}"/>
              </a:ext>
            </a:extLst>
          </p:cNvPr>
          <p:cNvPicPr>
            <a:picLocks noGrp="1" noChangeAspect="1"/>
          </p:cNvPicPr>
          <p:nvPr>
            <p:ph idx="1"/>
          </p:nvPr>
        </p:nvPicPr>
        <p:blipFill rotWithShape="1">
          <a:blip r:embed="rId2"/>
          <a:srcRect t="9091" r="9091"/>
          <a:stretch/>
        </p:blipFill>
        <p:spPr>
          <a:xfrm>
            <a:off x="0" y="12638"/>
            <a:ext cx="12192000" cy="6857999"/>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974403-7DC7-4414-BAAE-B455F79DCB98}"/>
              </a:ext>
            </a:extLst>
          </p:cNvPr>
          <p:cNvSpPr>
            <a:spLocks noGrp="1"/>
          </p:cNvSpPr>
          <p:nvPr>
            <p:ph type="title"/>
          </p:nvPr>
        </p:nvSpPr>
        <p:spPr>
          <a:xfrm>
            <a:off x="404553" y="4480392"/>
            <a:ext cx="9381344" cy="999136"/>
          </a:xfrm>
        </p:spPr>
        <p:txBody>
          <a:bodyPr vert="horz" lIns="91440" tIns="45720" rIns="91440" bIns="45720" rtlCol="0" anchor="b">
            <a:normAutofit/>
          </a:bodyPr>
          <a:lstStyle/>
          <a:p>
            <a:r>
              <a:rPr lang="en-US" sz="6600" dirty="0"/>
              <a:t>Online Marketplace Net</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C75C70-328A-4094-9A26-2110E15A2B31}"/>
              </a:ext>
            </a:extLst>
          </p:cNvPr>
          <p:cNvSpPr txBox="1"/>
          <p:nvPr/>
        </p:nvSpPr>
        <p:spPr>
          <a:xfrm>
            <a:off x="1148650" y="335551"/>
            <a:ext cx="8637247" cy="4401205"/>
          </a:xfrm>
          <a:prstGeom prst="rect">
            <a:avLst/>
          </a:prstGeom>
          <a:noFill/>
        </p:spPr>
        <p:txBody>
          <a:bodyPr wrap="square" rtlCol="0">
            <a:spAutoFit/>
          </a:bodyPr>
          <a:lstStyle/>
          <a:p>
            <a:pPr algn="ctr"/>
            <a:r>
              <a:rPr lang="en-US" sz="2800" dirty="0"/>
              <a:t>Thank you!</a:t>
            </a:r>
          </a:p>
          <a:p>
            <a:pPr algn="ctr"/>
            <a:r>
              <a:rPr lang="en-US" sz="2800" i="1" dirty="0"/>
              <a:t>It was a great pleasure and honor to meet you all and I wish you all the best success in your future endeavors!</a:t>
            </a:r>
          </a:p>
          <a:p>
            <a:pPr algn="ctr"/>
            <a:r>
              <a:rPr lang="en-US" sz="2800" i="1" dirty="0"/>
              <a:t>Stay positive, </a:t>
            </a:r>
          </a:p>
          <a:p>
            <a:pPr algn="ctr"/>
            <a:r>
              <a:rPr lang="en-US" sz="2800" i="1" dirty="0"/>
              <a:t>Have courage, </a:t>
            </a:r>
          </a:p>
          <a:p>
            <a:pPr algn="ctr"/>
            <a:r>
              <a:rPr lang="en-US" sz="2800" i="1" dirty="0"/>
              <a:t>There is no such thing as impossible!</a:t>
            </a:r>
          </a:p>
          <a:p>
            <a:pPr algn="ctr"/>
            <a:r>
              <a:rPr lang="en-US" sz="2800" i="1" dirty="0"/>
              <a:t>You are the proof of this statement!</a:t>
            </a:r>
          </a:p>
          <a:p>
            <a:pPr algn="ctr"/>
            <a:r>
              <a:rPr lang="en-US" sz="2800" i="1" dirty="0"/>
              <a:t>See you all sometime, some place!</a:t>
            </a:r>
          </a:p>
          <a:p>
            <a:pPr algn="ctr"/>
            <a:endParaRPr lang="en-US" sz="2800" dirty="0"/>
          </a:p>
        </p:txBody>
      </p:sp>
    </p:spTree>
    <p:extLst>
      <p:ext uri="{BB962C8B-B14F-4D97-AF65-F5344CB8AC3E}">
        <p14:creationId xmlns:p14="http://schemas.microsoft.com/office/powerpoint/2010/main" val="36554956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9DCFA2-7330-4BCB-9F43-9C0F370B42A1}"/>
              </a:ext>
            </a:extLst>
          </p:cNvPr>
          <p:cNvPicPr>
            <a:picLocks noChangeAspect="1"/>
          </p:cNvPicPr>
          <p:nvPr/>
        </p:nvPicPr>
        <p:blipFill rotWithShape="1">
          <a:blip r:embed="rId2">
            <a:alphaModFix amt="40000"/>
          </a:blip>
          <a:srcRect/>
          <a:stretch/>
        </p:blipFill>
        <p:spPr>
          <a:xfrm>
            <a:off x="0" y="0"/>
            <a:ext cx="12192000" cy="6857999"/>
          </a:xfrm>
          <a:prstGeom prst="rect">
            <a:avLst/>
          </a:prstGeom>
        </p:spPr>
      </p:pic>
      <p:sp>
        <p:nvSpPr>
          <p:cNvPr id="2" name="Title 1">
            <a:extLst>
              <a:ext uri="{FF2B5EF4-FFF2-40B4-BE49-F238E27FC236}">
                <a16:creationId xmlns:a16="http://schemas.microsoft.com/office/drawing/2014/main" id="{F18D4D2F-1CD8-4E2A-A6DD-AAA9967F2DD5}"/>
              </a:ext>
            </a:extLst>
          </p:cNvPr>
          <p:cNvSpPr>
            <a:spLocks noGrp="1"/>
          </p:cNvSpPr>
          <p:nvPr>
            <p:ph type="title"/>
          </p:nvPr>
        </p:nvSpPr>
        <p:spPr>
          <a:xfrm>
            <a:off x="841249" y="941832"/>
            <a:ext cx="10506456" cy="2057400"/>
          </a:xfrm>
        </p:spPr>
        <p:txBody>
          <a:bodyPr anchor="b">
            <a:normAutofit/>
          </a:bodyPr>
          <a:lstStyle/>
          <a:p>
            <a:r>
              <a:rPr lang="en-US" sz="5000" dirty="0"/>
              <a:t>Online Marketplace Net</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A8854A-4336-4019-971C-877F28A9F3B8}"/>
              </a:ext>
            </a:extLst>
          </p:cNvPr>
          <p:cNvSpPr>
            <a:spLocks noGrp="1"/>
          </p:cNvSpPr>
          <p:nvPr>
            <p:ph idx="1"/>
          </p:nvPr>
        </p:nvSpPr>
        <p:spPr>
          <a:xfrm>
            <a:off x="841248" y="3502152"/>
            <a:ext cx="10506456" cy="2670048"/>
          </a:xfrm>
        </p:spPr>
        <p:txBody>
          <a:bodyPr>
            <a:normAutofit lnSpcReduction="10000"/>
          </a:bodyPr>
          <a:lstStyle/>
          <a:p>
            <a:pPr marL="0" indent="0">
              <a:buNone/>
            </a:pPr>
            <a:r>
              <a:rPr lang="en-US" sz="2000" b="1" u="sng" dirty="0"/>
              <a:t>Project Overview</a:t>
            </a:r>
          </a:p>
          <a:p>
            <a:pPr marL="0" indent="0">
              <a:buNone/>
            </a:pPr>
            <a:r>
              <a:rPr lang="en-US" sz="2000" dirty="0"/>
              <a:t>The App will be with have these main features:</a:t>
            </a:r>
          </a:p>
          <a:p>
            <a:pPr marL="0" indent="0">
              <a:buNone/>
            </a:pPr>
            <a:r>
              <a:rPr lang="en-US" sz="2000" dirty="0"/>
              <a:t>Users with Seller accounts</a:t>
            </a:r>
          </a:p>
          <a:p>
            <a:pPr marL="0" indent="0">
              <a:buNone/>
            </a:pPr>
            <a:r>
              <a:rPr lang="en-US" sz="2000" dirty="0"/>
              <a:t>Shop Management</a:t>
            </a:r>
          </a:p>
          <a:p>
            <a:pPr marL="0" indent="0">
              <a:buNone/>
            </a:pPr>
            <a:r>
              <a:rPr lang="en-US" sz="2000" dirty="0"/>
              <a:t>Product Management</a:t>
            </a:r>
          </a:p>
          <a:p>
            <a:pPr marL="0" indent="0">
              <a:buNone/>
            </a:pPr>
            <a:r>
              <a:rPr lang="en-US" sz="2000" dirty="0"/>
              <a:t>Product search by name and category</a:t>
            </a:r>
          </a:p>
        </p:txBody>
      </p:sp>
    </p:spTree>
    <p:extLst>
      <p:ext uri="{BB962C8B-B14F-4D97-AF65-F5344CB8AC3E}">
        <p14:creationId xmlns:p14="http://schemas.microsoft.com/office/powerpoint/2010/main" val="21559187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F6B20A-88B6-4B2C-B182-E424079F90F2}"/>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17AA2611-4C71-47F2-B963-FEADBFDD49B4}"/>
              </a:ext>
            </a:extLst>
          </p:cNvPr>
          <p:cNvSpPr>
            <a:spLocks noGrp="1"/>
          </p:cNvSpPr>
          <p:nvPr>
            <p:ph type="title"/>
          </p:nvPr>
        </p:nvSpPr>
        <p:spPr>
          <a:xfrm>
            <a:off x="841249" y="941832"/>
            <a:ext cx="10506456" cy="918626"/>
          </a:xfrm>
        </p:spPr>
        <p:txBody>
          <a:bodyPr anchor="b">
            <a:normAutofit/>
          </a:bodyPr>
          <a:lstStyle/>
          <a:p>
            <a:r>
              <a:rPr lang="en-US" sz="5000" dirty="0"/>
              <a:t>Online Marketplace Net</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E23095F-1325-4573-921D-8C79448C960A}"/>
              </a:ext>
            </a:extLst>
          </p:cNvPr>
          <p:cNvSpPr>
            <a:spLocks noGrp="1"/>
          </p:cNvSpPr>
          <p:nvPr>
            <p:ph idx="1"/>
          </p:nvPr>
        </p:nvSpPr>
        <p:spPr>
          <a:xfrm>
            <a:off x="841248" y="3259490"/>
            <a:ext cx="10506456" cy="3290600"/>
          </a:xfrm>
        </p:spPr>
        <p:txBody>
          <a:bodyPr>
            <a:noAutofit/>
          </a:bodyPr>
          <a:lstStyle/>
          <a:p>
            <a:pPr marL="0" indent="0">
              <a:lnSpc>
                <a:spcPct val="100000"/>
              </a:lnSpc>
              <a:buNone/>
            </a:pPr>
            <a:r>
              <a:rPr lang="en-US" sz="1600" dirty="0"/>
              <a:t>The user story: </a:t>
            </a:r>
          </a:p>
          <a:p>
            <a:pPr marL="0" indent="0">
              <a:lnSpc>
                <a:spcPct val="100000"/>
              </a:lnSpc>
              <a:buNone/>
            </a:pPr>
            <a:r>
              <a:rPr lang="en-US" sz="1600" dirty="0"/>
              <a:t>The ability to </a:t>
            </a:r>
            <a:r>
              <a:rPr lang="en-AU" sz="1600" dirty="0"/>
              <a:t>buy and sell in an online marketplace setting has become a core requirement for </a:t>
            </a:r>
            <a:r>
              <a:rPr lang="en-US" sz="1600" dirty="0"/>
              <a:t>many web platforms and businesses. </a:t>
            </a:r>
          </a:p>
          <a:p>
            <a:pPr marL="0" indent="0">
              <a:lnSpc>
                <a:spcPct val="100000"/>
              </a:lnSpc>
              <a:buNone/>
            </a:pPr>
            <a:r>
              <a:rPr lang="en-US" sz="1600" dirty="0"/>
              <a:t>The motivation: </a:t>
            </a:r>
          </a:p>
          <a:p>
            <a:pPr marL="0" indent="0">
              <a:lnSpc>
                <a:spcPct val="100000"/>
              </a:lnSpc>
              <a:buNone/>
            </a:pPr>
            <a:r>
              <a:rPr lang="en-US" sz="1600" dirty="0"/>
              <a:t>I wanted to create something useful, modern and in everyday life online, the ability to buy or sell anything you wanted and that I could use. </a:t>
            </a:r>
          </a:p>
          <a:p>
            <a:pPr marL="0" indent="0">
              <a:lnSpc>
                <a:spcPct val="100000"/>
              </a:lnSpc>
              <a:buNone/>
            </a:pPr>
            <a:r>
              <a:rPr lang="en-US" sz="1600" dirty="0"/>
              <a:t>Furthermore to this, I wanted to challenge myself and put myself in a complicated position with a short deadline and complicated tasks and to be under pressure the whole time.</a:t>
            </a:r>
          </a:p>
          <a:p>
            <a:pPr marL="0" indent="0">
              <a:lnSpc>
                <a:spcPct val="100000"/>
              </a:lnSpc>
              <a:buNone/>
            </a:pPr>
            <a:r>
              <a:rPr lang="en-US" sz="1600" dirty="0"/>
              <a:t>This allowed me to understand my strengths &amp; my weakness, my determination and my capacity to keep self-motivated and utter will to continue and finalize the project against all odds.</a:t>
            </a:r>
          </a:p>
        </p:txBody>
      </p:sp>
    </p:spTree>
    <p:extLst>
      <p:ext uri="{BB962C8B-B14F-4D97-AF65-F5344CB8AC3E}">
        <p14:creationId xmlns:p14="http://schemas.microsoft.com/office/powerpoint/2010/main" val="32733574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F060B77-2720-4724-AD16-5218CA713021}"/>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C7279D43-FFCF-4544-9438-77FFAFB53044}"/>
              </a:ext>
            </a:extLst>
          </p:cNvPr>
          <p:cNvSpPr>
            <a:spLocks noGrp="1"/>
          </p:cNvSpPr>
          <p:nvPr>
            <p:ph type="title"/>
          </p:nvPr>
        </p:nvSpPr>
        <p:spPr>
          <a:xfrm>
            <a:off x="841249" y="941832"/>
            <a:ext cx="10506456" cy="878384"/>
          </a:xfrm>
        </p:spPr>
        <p:txBody>
          <a:bodyPr anchor="b">
            <a:normAutofit/>
          </a:bodyPr>
          <a:lstStyle/>
          <a:p>
            <a:r>
              <a:rPr lang="en-US" sz="5000" dirty="0"/>
              <a:t>Online Marketplace Net</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7B035C-4848-482E-A537-D82D6C4A6F88}"/>
              </a:ext>
            </a:extLst>
          </p:cNvPr>
          <p:cNvSpPr>
            <a:spLocks noGrp="1"/>
          </p:cNvSpPr>
          <p:nvPr>
            <p:ph idx="1"/>
          </p:nvPr>
        </p:nvSpPr>
        <p:spPr>
          <a:xfrm>
            <a:off x="841248" y="3502152"/>
            <a:ext cx="10506456" cy="2899020"/>
          </a:xfrm>
        </p:spPr>
        <p:txBody>
          <a:bodyPr>
            <a:noAutofit/>
          </a:bodyPr>
          <a:lstStyle/>
          <a:p>
            <a:pPr marL="0" indent="0">
              <a:lnSpc>
                <a:spcPct val="100000"/>
              </a:lnSpc>
              <a:buNone/>
            </a:pPr>
            <a:r>
              <a:rPr lang="en-US" sz="1600" dirty="0"/>
              <a:t>Technologies:</a:t>
            </a:r>
          </a:p>
          <a:p>
            <a:pPr marL="0" indent="0">
              <a:lnSpc>
                <a:spcPct val="100000"/>
              </a:lnSpc>
              <a:buNone/>
            </a:pPr>
            <a:r>
              <a:rPr lang="en-US" sz="1600" dirty="0"/>
              <a:t>I based the idea with the MERN stack in mind for the sole reason of simplicity. </a:t>
            </a:r>
          </a:p>
          <a:p>
            <a:pPr marL="0" indent="0">
              <a:lnSpc>
                <a:spcPct val="100000"/>
              </a:lnSpc>
              <a:buNone/>
            </a:pPr>
            <a:r>
              <a:rPr lang="en-US" sz="1600" dirty="0"/>
              <a:t>MongoDB, Express, React &amp; Node, </a:t>
            </a:r>
          </a:p>
          <a:p>
            <a:pPr marL="0" indent="0">
              <a:lnSpc>
                <a:spcPct val="100000"/>
              </a:lnSpc>
              <a:buNone/>
            </a:pPr>
            <a:r>
              <a:rPr lang="en-US" sz="1600" dirty="0"/>
              <a:t>For the app, I used many new technologies/dependencies as well as some packages. Some of these are </a:t>
            </a:r>
            <a:r>
              <a:rPr lang="en-US" sz="1600" i="1" dirty="0" err="1">
                <a:solidFill>
                  <a:schemeClr val="accent5">
                    <a:lumMod val="60000"/>
                    <a:lumOff val="40000"/>
                  </a:schemeClr>
                </a:solidFill>
              </a:rPr>
              <a:t>jsonwebtoken</a:t>
            </a:r>
            <a:r>
              <a:rPr lang="en-US" sz="1600" i="1" dirty="0">
                <a:solidFill>
                  <a:schemeClr val="accent5">
                    <a:lumMod val="60000"/>
                    <a:lumOff val="40000"/>
                  </a:schemeClr>
                </a:solidFill>
              </a:rPr>
              <a:t>, formidable, helmet, query-string, </a:t>
            </a:r>
            <a:r>
              <a:rPr lang="en-US" sz="1600" i="1" dirty="0" err="1">
                <a:solidFill>
                  <a:schemeClr val="accent5">
                    <a:lumMod val="60000"/>
                    <a:lumOff val="40000"/>
                  </a:schemeClr>
                </a:solidFill>
              </a:rPr>
              <a:t>lodash</a:t>
            </a:r>
            <a:r>
              <a:rPr lang="en-US" sz="1600" i="1" dirty="0">
                <a:solidFill>
                  <a:schemeClr val="accent5">
                    <a:lumMod val="60000"/>
                    <a:lumOff val="40000"/>
                  </a:schemeClr>
                </a:solidFill>
              </a:rPr>
              <a:t>, cookie-parser</a:t>
            </a:r>
            <a:r>
              <a:rPr lang="en-US" sz="1600" dirty="0"/>
              <a:t> and others. </a:t>
            </a:r>
            <a:br>
              <a:rPr lang="en-US" sz="1600" dirty="0"/>
            </a:br>
            <a:r>
              <a:rPr lang="en-US" sz="1600" dirty="0"/>
              <a:t>For some of these, I spent lot of reading and watching you tube tutorials on how to use them and deploy these. (For a complete list go to ANNEX A)</a:t>
            </a:r>
          </a:p>
          <a:p>
            <a:pPr marL="0" indent="0">
              <a:lnSpc>
                <a:spcPct val="100000"/>
              </a:lnSpc>
              <a:buNone/>
            </a:pPr>
            <a:r>
              <a:rPr lang="en-US" sz="1600" dirty="0"/>
              <a:t>I bypassed most of the issues, as I documented the project thoroughly previously and used GitHub Kanban board to organize the main tasks and break down most of the tasks to keep track of what was next in line to do. More than often, I sidetracked myself and had to go back and continue where I should have.</a:t>
            </a:r>
          </a:p>
          <a:p>
            <a:pPr marL="0" indent="0">
              <a:lnSpc>
                <a:spcPct val="100000"/>
              </a:lnSpc>
              <a:buNone/>
            </a:pPr>
            <a:endParaRPr lang="en-US" sz="1600" dirty="0"/>
          </a:p>
        </p:txBody>
      </p:sp>
    </p:spTree>
    <p:extLst>
      <p:ext uri="{BB962C8B-B14F-4D97-AF65-F5344CB8AC3E}">
        <p14:creationId xmlns:p14="http://schemas.microsoft.com/office/powerpoint/2010/main" val="16938351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DEE4B0-467A-45E9-811B-1622E3C95BE2}"/>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74D65EA8-C62B-403D-93D7-27027C91F0A8}"/>
              </a:ext>
            </a:extLst>
          </p:cNvPr>
          <p:cNvSpPr>
            <a:spLocks noGrp="1"/>
          </p:cNvSpPr>
          <p:nvPr>
            <p:ph type="title"/>
          </p:nvPr>
        </p:nvSpPr>
        <p:spPr>
          <a:xfrm>
            <a:off x="841249" y="941832"/>
            <a:ext cx="10506456" cy="915333"/>
          </a:xfrm>
        </p:spPr>
        <p:txBody>
          <a:bodyPr anchor="b">
            <a:normAutofit/>
          </a:bodyPr>
          <a:lstStyle/>
          <a:p>
            <a:r>
              <a:rPr lang="en-US" sz="5000" dirty="0"/>
              <a:t>Online Marketplace Net</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E59F3D-9B16-4997-89F4-F68179E3F7CC}"/>
              </a:ext>
            </a:extLst>
          </p:cNvPr>
          <p:cNvSpPr>
            <a:spLocks noGrp="1"/>
          </p:cNvSpPr>
          <p:nvPr>
            <p:ph idx="1"/>
          </p:nvPr>
        </p:nvSpPr>
        <p:spPr>
          <a:xfrm>
            <a:off x="841248" y="3502152"/>
            <a:ext cx="10506456" cy="3169236"/>
          </a:xfrm>
        </p:spPr>
        <p:txBody>
          <a:bodyPr>
            <a:normAutofit/>
          </a:bodyPr>
          <a:lstStyle/>
          <a:p>
            <a:pPr marL="0" indent="0">
              <a:lnSpc>
                <a:spcPct val="100000"/>
              </a:lnSpc>
              <a:buNone/>
            </a:pPr>
            <a:r>
              <a:rPr lang="en-US" sz="1600" dirty="0"/>
              <a:t>Challenges:</a:t>
            </a:r>
          </a:p>
          <a:p>
            <a:pPr marL="0" indent="0">
              <a:lnSpc>
                <a:spcPct val="100000"/>
              </a:lnSpc>
              <a:buNone/>
            </a:pPr>
            <a:r>
              <a:rPr lang="en-US" sz="1600" dirty="0"/>
              <a:t>I encountered 3 mayor obstacles in my journey developing the app;</a:t>
            </a:r>
          </a:p>
          <a:p>
            <a:pPr marL="0" indent="0">
              <a:lnSpc>
                <a:spcPct val="100000"/>
              </a:lnSpc>
              <a:buNone/>
            </a:pPr>
            <a:r>
              <a:rPr lang="en-US" sz="1600" dirty="0"/>
              <a:t>The first one was the amount of work to be completed to have the basic layout and authentication working. I lost 5 days to the authentication, but to be fair in timewise, I started the project 1 week before and was struggling already with the JWT/OAUTH.</a:t>
            </a:r>
          </a:p>
          <a:p>
            <a:pPr marL="0" indent="0">
              <a:lnSpc>
                <a:spcPct val="100000"/>
              </a:lnSpc>
              <a:buNone/>
            </a:pPr>
            <a:r>
              <a:rPr lang="en-US" sz="1600" dirty="0"/>
              <a:t>The second big struggle came in the form of using React components, as these became complicated and then had to connect the front-end to the back-end. And with 44 files front-end, it become close to the end of my sanity.  </a:t>
            </a:r>
          </a:p>
          <a:p>
            <a:pPr marL="0" indent="0">
              <a:lnSpc>
                <a:spcPct val="100000"/>
              </a:lnSpc>
              <a:buNone/>
            </a:pPr>
            <a:r>
              <a:rPr lang="en-US" sz="1600" dirty="0"/>
              <a:t>The 3</a:t>
            </a:r>
            <a:r>
              <a:rPr lang="en-US" sz="1600" baseline="30000" dirty="0"/>
              <a:t>rd</a:t>
            </a:r>
            <a:r>
              <a:rPr lang="en-US" sz="1600" dirty="0"/>
              <a:t> and biggest issue I encountered was to enable Stripe, a form of payment system and after getting it to work partially, I had to completely park it and hard-code one of the parts of the app.</a:t>
            </a:r>
          </a:p>
          <a:p>
            <a:pPr marL="0" indent="0">
              <a:lnSpc>
                <a:spcPct val="100000"/>
              </a:lnSpc>
              <a:buNone/>
            </a:pPr>
            <a:endParaRPr lang="en-US" sz="1400" dirty="0"/>
          </a:p>
        </p:txBody>
      </p:sp>
    </p:spTree>
    <p:extLst>
      <p:ext uri="{BB962C8B-B14F-4D97-AF65-F5344CB8AC3E}">
        <p14:creationId xmlns:p14="http://schemas.microsoft.com/office/powerpoint/2010/main" val="23004769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3E4263-99D5-4B3E-9BA0-A2B44AFF3392}"/>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C75FD910-F63D-41BB-89D5-6423E667C794}"/>
              </a:ext>
            </a:extLst>
          </p:cNvPr>
          <p:cNvSpPr>
            <a:spLocks noGrp="1"/>
          </p:cNvSpPr>
          <p:nvPr>
            <p:ph type="title"/>
          </p:nvPr>
        </p:nvSpPr>
        <p:spPr>
          <a:xfrm>
            <a:off x="841249" y="941832"/>
            <a:ext cx="10506456" cy="768283"/>
          </a:xfrm>
        </p:spPr>
        <p:txBody>
          <a:bodyPr anchor="b">
            <a:normAutofit fontScale="90000"/>
          </a:bodyPr>
          <a:lstStyle/>
          <a:p>
            <a:pPr algn="ctr"/>
            <a:r>
              <a:rPr lang="en-US" sz="5000" dirty="0"/>
              <a:t>Online Marketplace Net</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9A07ED0-1D63-41EF-B047-5BC0AFA1D022}"/>
              </a:ext>
            </a:extLst>
          </p:cNvPr>
          <p:cNvSpPr>
            <a:spLocks noGrp="1"/>
          </p:cNvSpPr>
          <p:nvPr>
            <p:ph idx="1"/>
          </p:nvPr>
        </p:nvSpPr>
        <p:spPr>
          <a:xfrm>
            <a:off x="841248" y="3502152"/>
            <a:ext cx="10506456" cy="2670048"/>
          </a:xfrm>
        </p:spPr>
        <p:txBody>
          <a:bodyPr>
            <a:normAutofit/>
          </a:bodyPr>
          <a:lstStyle/>
          <a:p>
            <a:pPr marL="0" indent="0">
              <a:lnSpc>
                <a:spcPct val="100000"/>
              </a:lnSpc>
              <a:buNone/>
            </a:pPr>
            <a:r>
              <a:rPr lang="en-US" sz="1400" u="sng"/>
              <a:t>Lessons Learned</a:t>
            </a:r>
          </a:p>
          <a:p>
            <a:pPr marL="0" indent="0">
              <a:lnSpc>
                <a:spcPct val="100000"/>
              </a:lnSpc>
              <a:buNone/>
            </a:pPr>
            <a:r>
              <a:rPr lang="en-US" sz="1400"/>
              <a:t>Planning saved me many headaches, but also caused many others. As initially my plan was much smaller and simpler than the result, which in turn gave me some well-deserved headaches.</a:t>
            </a:r>
          </a:p>
          <a:p>
            <a:pPr marL="0" indent="0">
              <a:lnSpc>
                <a:spcPct val="100000"/>
              </a:lnSpc>
              <a:buNone/>
            </a:pPr>
            <a:r>
              <a:rPr lang="en-US" sz="1400"/>
              <a:t>Also, I learned that in order to succeed is to know one's limitations and I am sure that if I did not try, I would not know what I really knew and what I had to learn to overcome the challenges I faced. </a:t>
            </a:r>
          </a:p>
          <a:p>
            <a:pPr marL="0" indent="0">
              <a:lnSpc>
                <a:spcPct val="100000"/>
              </a:lnSpc>
              <a:buNone/>
            </a:pPr>
            <a:r>
              <a:rPr lang="en-US" sz="1400"/>
              <a:t>The incalculable value of using the Kanban, written notes, documentation &amp; drawings of what I wanted helped me in the long rung to identify the things, that would require more work and had to be dropped in a To-Do features.</a:t>
            </a:r>
          </a:p>
          <a:p>
            <a:pPr marL="0" indent="0">
              <a:lnSpc>
                <a:spcPct val="100000"/>
              </a:lnSpc>
              <a:buNone/>
            </a:pPr>
            <a:r>
              <a:rPr lang="en-US" sz="1400"/>
              <a:t>I also realized, that I can keep going no matter what, I kept on going and enjoyed every minute of it. </a:t>
            </a:r>
          </a:p>
          <a:p>
            <a:pPr marL="0" indent="0">
              <a:lnSpc>
                <a:spcPct val="100000"/>
              </a:lnSpc>
              <a:buNone/>
            </a:pPr>
            <a:endParaRPr lang="en-US" sz="1400"/>
          </a:p>
        </p:txBody>
      </p:sp>
    </p:spTree>
    <p:extLst>
      <p:ext uri="{BB962C8B-B14F-4D97-AF65-F5344CB8AC3E}">
        <p14:creationId xmlns:p14="http://schemas.microsoft.com/office/powerpoint/2010/main" val="34727030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B3D03A-7A7A-43F8-8C94-ABCCBEA93EE1}"/>
              </a:ext>
            </a:extLst>
          </p:cNvPr>
          <p:cNvPicPr>
            <a:picLocks noChangeAspect="1"/>
          </p:cNvPicPr>
          <p:nvPr/>
        </p:nvPicPr>
        <p:blipFill rotWithShape="1">
          <a:blip r:embed="rId2">
            <a:alphaModFix amt="40000"/>
          </a:blip>
          <a:srcRect/>
          <a:stretch/>
        </p:blipFill>
        <p:spPr>
          <a:xfrm>
            <a:off x="0" y="0"/>
            <a:ext cx="12192000" cy="6857999"/>
          </a:xfrm>
          <a:prstGeom prst="rect">
            <a:avLst/>
          </a:prstGeom>
        </p:spPr>
      </p:pic>
      <p:sp>
        <p:nvSpPr>
          <p:cNvPr id="2" name="Title 1">
            <a:extLst>
              <a:ext uri="{FF2B5EF4-FFF2-40B4-BE49-F238E27FC236}">
                <a16:creationId xmlns:a16="http://schemas.microsoft.com/office/drawing/2014/main" id="{C20A915E-B3E1-422D-97D2-CE890379670B}"/>
              </a:ext>
            </a:extLst>
          </p:cNvPr>
          <p:cNvSpPr>
            <a:spLocks noGrp="1"/>
          </p:cNvSpPr>
          <p:nvPr>
            <p:ph type="title"/>
          </p:nvPr>
        </p:nvSpPr>
        <p:spPr>
          <a:xfrm>
            <a:off x="841249" y="941832"/>
            <a:ext cx="10506456" cy="855761"/>
          </a:xfrm>
        </p:spPr>
        <p:txBody>
          <a:bodyPr anchor="b">
            <a:normAutofit/>
          </a:bodyPr>
          <a:lstStyle/>
          <a:p>
            <a:pPr algn="ctr"/>
            <a:r>
              <a:rPr lang="en-US" sz="5000" dirty="0"/>
              <a:t>Online Marketplace Net</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46B6C80-461A-4F01-BA51-3517829F530B}"/>
              </a:ext>
            </a:extLst>
          </p:cNvPr>
          <p:cNvSpPr>
            <a:spLocks noGrp="1"/>
          </p:cNvSpPr>
          <p:nvPr>
            <p:ph idx="1"/>
          </p:nvPr>
        </p:nvSpPr>
        <p:spPr>
          <a:xfrm>
            <a:off x="841248" y="3502152"/>
            <a:ext cx="10506456" cy="2830026"/>
          </a:xfrm>
        </p:spPr>
        <p:txBody>
          <a:bodyPr>
            <a:normAutofit fontScale="92500" lnSpcReduction="20000"/>
          </a:bodyPr>
          <a:lstStyle/>
          <a:p>
            <a:pPr marL="0" indent="0">
              <a:buNone/>
            </a:pPr>
            <a:r>
              <a:rPr lang="en-US" sz="2000" u="sng" dirty="0"/>
              <a:t>Success Story</a:t>
            </a:r>
          </a:p>
          <a:p>
            <a:pPr marL="0" indent="0">
              <a:buNone/>
            </a:pPr>
            <a:r>
              <a:rPr lang="en-US" sz="2000" dirty="0"/>
              <a:t>I am proud of what I have achieved, despite the result. As every challenge I was faced, was a new opportunity to learn and grow. When I realized the magnitude of the project, I did not panic and kept on going chipping away in small chunks as told, by Agustin.</a:t>
            </a:r>
          </a:p>
          <a:p>
            <a:pPr marL="0" indent="0">
              <a:buNone/>
            </a:pPr>
            <a:r>
              <a:rPr lang="en-US" sz="2000" dirty="0"/>
              <a:t>When all seem lost and out of control, I was able to devise a walkaround to either bypass or resolve the issue.</a:t>
            </a:r>
          </a:p>
          <a:p>
            <a:pPr marL="0" indent="0">
              <a:buNone/>
            </a:pPr>
            <a:r>
              <a:rPr lang="en-US" sz="2000" dirty="0"/>
              <a:t>The best success story for me was one day at 3 am, when I realized that I was troubleshooting a broken feature on the wrong folder!! When I tested it on the correct one it was working, I actually fixed it and ran the </a:t>
            </a:r>
            <a:r>
              <a:rPr lang="en-US" sz="2000" b="1" i="1" dirty="0" err="1"/>
              <a:t>npm</a:t>
            </a:r>
            <a:r>
              <a:rPr lang="en-US" sz="2000" b="1" i="1" dirty="0"/>
              <a:t> run dev </a:t>
            </a:r>
            <a:r>
              <a:rPr lang="en-US" sz="2000" dirty="0"/>
              <a:t>on the wrong </a:t>
            </a:r>
            <a:r>
              <a:rPr lang="en-US" sz="2000" dirty="0" err="1"/>
              <a:t>VsCode</a:t>
            </a:r>
            <a:r>
              <a:rPr lang="en-US" sz="2000" dirty="0"/>
              <a:t>, I could not stop laughing.</a:t>
            </a:r>
          </a:p>
          <a:p>
            <a:pPr marL="0" indent="0">
              <a:buNone/>
            </a:pPr>
            <a:endParaRPr lang="en-US" sz="2000" dirty="0"/>
          </a:p>
        </p:txBody>
      </p:sp>
      <p:pic>
        <p:nvPicPr>
          <p:cNvPr id="5" name="Picture 4">
            <a:extLst>
              <a:ext uri="{FF2B5EF4-FFF2-40B4-BE49-F238E27FC236}">
                <a16:creationId xmlns:a16="http://schemas.microsoft.com/office/drawing/2014/main" id="{0852438E-C8DD-4A69-8BCD-680B44A358A4}"/>
              </a:ext>
            </a:extLst>
          </p:cNvPr>
          <p:cNvPicPr>
            <a:picLocks noChangeAspect="1"/>
          </p:cNvPicPr>
          <p:nvPr/>
        </p:nvPicPr>
        <p:blipFill>
          <a:blip r:embed="rId2"/>
          <a:stretch>
            <a:fillRect/>
          </a:stretch>
        </p:blipFill>
        <p:spPr>
          <a:xfrm>
            <a:off x="-1524" y="1"/>
            <a:ext cx="12192000" cy="6857999"/>
          </a:xfrm>
          <a:prstGeom prst="rect">
            <a:avLst/>
          </a:prstGeom>
        </p:spPr>
      </p:pic>
    </p:spTree>
    <p:extLst>
      <p:ext uri="{BB962C8B-B14F-4D97-AF65-F5344CB8AC3E}">
        <p14:creationId xmlns:p14="http://schemas.microsoft.com/office/powerpoint/2010/main" val="14487078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CA6DC9B-30F4-4946-B42E-8FCB6947DCF7}"/>
              </a:ext>
            </a:extLst>
          </p:cNvPr>
          <p:cNvPicPr>
            <a:picLocks noGrp="1" noChangeAspect="1"/>
          </p:cNvPicPr>
          <p:nvPr>
            <p:ph idx="1"/>
          </p:nvPr>
        </p:nvPicPr>
        <p:blipFill rotWithShape="1">
          <a:blip r:embed="rId2"/>
          <a:srcRect t="9091" r="9091"/>
          <a:stretch/>
        </p:blipFill>
        <p:spPr>
          <a:xfrm>
            <a:off x="0" y="0"/>
            <a:ext cx="12192000" cy="6857999"/>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A55C61-8D22-41C2-9F74-E3C60368BA98}"/>
              </a:ext>
            </a:extLst>
          </p:cNvPr>
          <p:cNvSpPr>
            <a:spLocks noGrp="1"/>
          </p:cNvSpPr>
          <p:nvPr>
            <p:ph type="title"/>
          </p:nvPr>
        </p:nvSpPr>
        <p:spPr>
          <a:xfrm>
            <a:off x="-4" y="4683397"/>
            <a:ext cx="9078562" cy="897930"/>
          </a:xfrm>
        </p:spPr>
        <p:txBody>
          <a:bodyPr vert="horz" lIns="91440" tIns="45720" rIns="91440" bIns="45720" rtlCol="0" anchor="b">
            <a:normAutofit fontScale="90000"/>
          </a:bodyPr>
          <a:lstStyle/>
          <a:p>
            <a:pPr algn="ctr"/>
            <a:r>
              <a:rPr lang="en-US" sz="6600" dirty="0"/>
              <a:t>DEMO</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5948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80E5D5-6EB6-41FE-80A2-7945737CDE06}"/>
              </a:ext>
            </a:extLst>
          </p:cNvPr>
          <p:cNvPicPr>
            <a:picLocks noChangeAspect="1"/>
          </p:cNvPicPr>
          <p:nvPr/>
        </p:nvPicPr>
        <p:blipFill rotWithShape="1">
          <a:blip r:embed="rId2">
            <a:alphaModFix amt="40000"/>
          </a:blip>
          <a:srcRect/>
          <a:stretch/>
        </p:blipFill>
        <p:spPr>
          <a:xfrm>
            <a:off x="-1524" y="1"/>
            <a:ext cx="12192000" cy="6857999"/>
          </a:xfrm>
          <a:prstGeom prst="rect">
            <a:avLst/>
          </a:prstGeom>
        </p:spPr>
      </p:pic>
      <p:sp>
        <p:nvSpPr>
          <p:cNvPr id="2" name="Title 1">
            <a:extLst>
              <a:ext uri="{FF2B5EF4-FFF2-40B4-BE49-F238E27FC236}">
                <a16:creationId xmlns:a16="http://schemas.microsoft.com/office/drawing/2014/main" id="{9E524DCD-B993-434B-8442-7D0CC4018CC2}"/>
              </a:ext>
            </a:extLst>
          </p:cNvPr>
          <p:cNvSpPr>
            <a:spLocks noGrp="1"/>
          </p:cNvSpPr>
          <p:nvPr>
            <p:ph type="title"/>
          </p:nvPr>
        </p:nvSpPr>
        <p:spPr>
          <a:xfrm>
            <a:off x="841249" y="941832"/>
            <a:ext cx="10506456" cy="892566"/>
          </a:xfrm>
        </p:spPr>
        <p:txBody>
          <a:bodyPr anchor="b">
            <a:normAutofit/>
          </a:bodyPr>
          <a:lstStyle/>
          <a:p>
            <a:pPr algn="ctr"/>
            <a:r>
              <a:rPr lang="en-US" sz="5000" b="1" dirty="0"/>
              <a:t>Online Marketplace Net</a:t>
            </a:r>
            <a:endParaRPr lang="en-US" sz="5000" dirty="0"/>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4A2091-4BFE-4398-AB9E-34D3BF8641A9}"/>
              </a:ext>
            </a:extLst>
          </p:cNvPr>
          <p:cNvSpPr>
            <a:spLocks noGrp="1"/>
          </p:cNvSpPr>
          <p:nvPr>
            <p:ph idx="1"/>
          </p:nvPr>
        </p:nvSpPr>
        <p:spPr>
          <a:xfrm>
            <a:off x="841248" y="3502152"/>
            <a:ext cx="10506456" cy="2670048"/>
          </a:xfrm>
        </p:spPr>
        <p:txBody>
          <a:bodyPr>
            <a:normAutofit/>
          </a:bodyPr>
          <a:lstStyle/>
          <a:p>
            <a:pPr marL="0" indent="0">
              <a:buNone/>
            </a:pPr>
            <a:r>
              <a:rPr lang="en-US" sz="2000" u="sng" dirty="0"/>
              <a:t>The Future </a:t>
            </a:r>
          </a:p>
          <a:p>
            <a:pPr marL="0" indent="0">
              <a:buNone/>
            </a:pPr>
            <a:r>
              <a:rPr lang="en-US" sz="1700" dirty="0"/>
              <a:t>I plan on finalizing this app by adding new features, these are a few that will make it in the next project:</a:t>
            </a:r>
          </a:p>
          <a:p>
            <a:r>
              <a:rPr lang="en-US" sz="1700" dirty="0"/>
              <a:t>Facebook Login</a:t>
            </a:r>
          </a:p>
          <a:p>
            <a:r>
              <a:rPr lang="en-US" sz="1700" dirty="0"/>
              <a:t>Google Login</a:t>
            </a:r>
          </a:p>
          <a:p>
            <a:r>
              <a:rPr lang="en-US" sz="1700" dirty="0"/>
              <a:t>PayPal</a:t>
            </a:r>
          </a:p>
          <a:p>
            <a:r>
              <a:rPr lang="en-US" sz="1700" dirty="0"/>
              <a:t>Auction system</a:t>
            </a:r>
          </a:p>
          <a:p>
            <a:pPr marL="0" indent="0">
              <a:buNone/>
            </a:pPr>
            <a:endParaRPr lang="en-US" sz="2000" dirty="0"/>
          </a:p>
        </p:txBody>
      </p:sp>
    </p:spTree>
    <p:extLst>
      <p:ext uri="{BB962C8B-B14F-4D97-AF65-F5344CB8AC3E}">
        <p14:creationId xmlns:p14="http://schemas.microsoft.com/office/powerpoint/2010/main" val="402988354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2E41"/>
      </a:dk2>
      <a:lt2>
        <a:srgbClr val="E2E8E4"/>
      </a:lt2>
      <a:accent1>
        <a:srgbClr val="E729A8"/>
      </a:accent1>
      <a:accent2>
        <a:srgbClr val="C517D5"/>
      </a:accent2>
      <a:accent3>
        <a:srgbClr val="8829E7"/>
      </a:accent3>
      <a:accent4>
        <a:srgbClr val="4D41DC"/>
      </a:accent4>
      <a:accent5>
        <a:srgbClr val="2969E7"/>
      </a:accent5>
      <a:accent6>
        <a:srgbClr val="17A6D5"/>
      </a:accent6>
      <a:hlink>
        <a:srgbClr val="6172C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TotalTime>
  <Words>1037</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AccentBoxVTI</vt:lpstr>
      <vt:lpstr>Online Marketplace Net</vt:lpstr>
      <vt:lpstr>Online Marketplace Net</vt:lpstr>
      <vt:lpstr>Online Marketplace Net</vt:lpstr>
      <vt:lpstr>Online Marketplace Net</vt:lpstr>
      <vt:lpstr>Online Marketplace Net</vt:lpstr>
      <vt:lpstr>Online Marketplace Net</vt:lpstr>
      <vt:lpstr>Online Marketplace Net</vt:lpstr>
      <vt:lpstr>DEMO</vt:lpstr>
      <vt:lpstr>Online Marketplace Net</vt:lpstr>
      <vt:lpstr>Online Marketplace Net</vt:lpstr>
      <vt:lpstr>Online Marketplace Net</vt:lpstr>
      <vt:lpstr>Online Marketplace 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Marketplace Net</dc:title>
  <dc:creator>John Merchan</dc:creator>
  <cp:lastModifiedBy>John Merchan</cp:lastModifiedBy>
  <cp:revision>2</cp:revision>
  <dcterms:created xsi:type="dcterms:W3CDTF">2020-07-28T03:03:13Z</dcterms:created>
  <dcterms:modified xsi:type="dcterms:W3CDTF">2020-07-28T03:07:16Z</dcterms:modified>
</cp:coreProperties>
</file>