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9" r:id="rId6"/>
    <p:sldId id="261" r:id="rId7"/>
    <p:sldId id="266" r:id="rId8"/>
    <p:sldId id="267" r:id="rId9"/>
    <p:sldId id="268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1B0"/>
    <a:srgbClr val="9A8BF1"/>
    <a:srgbClr val="492C87"/>
    <a:srgbClr val="CDE9F6"/>
    <a:srgbClr val="000000"/>
    <a:srgbClr val="D8F3F8"/>
    <a:srgbClr val="81C8D9"/>
    <a:srgbClr val="9BD9FA"/>
    <a:srgbClr val="BBF0FF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AD12C-C310-BB4D-AFAA-5694CC6ADE49}" v="56" dt="2025-02-27T06:59:10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766AAB-8006-471F-81C5-2D5557F7E9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6C0A4B9-D652-46A3-9BED-A5FB59C99388}">
      <dgm:prSet/>
      <dgm:spPr/>
      <dgm:t>
        <a:bodyPr/>
        <a:lstStyle/>
        <a:p>
          <a:r>
            <a:rPr lang="en-US"/>
            <a:t>Profit increase: Hospital could earn $400,400 extra per year </a:t>
          </a:r>
        </a:p>
      </dgm:t>
    </dgm:pt>
    <dgm:pt modelId="{19DF7C9E-5264-450D-922E-2D52D0B23204}" type="parTrans" cxnId="{91E59FB2-61D5-4906-807E-D25D456713DA}">
      <dgm:prSet/>
      <dgm:spPr/>
      <dgm:t>
        <a:bodyPr/>
        <a:lstStyle/>
        <a:p>
          <a:endParaRPr lang="en-US"/>
        </a:p>
      </dgm:t>
    </dgm:pt>
    <dgm:pt modelId="{3129DFD0-9F9A-4AD9-B60F-CE29FDC51715}" type="sibTrans" cxnId="{91E59FB2-61D5-4906-807E-D25D456713DA}">
      <dgm:prSet/>
      <dgm:spPr/>
      <dgm:t>
        <a:bodyPr/>
        <a:lstStyle/>
        <a:p>
          <a:endParaRPr lang="en-US"/>
        </a:p>
      </dgm:t>
    </dgm:pt>
    <dgm:pt modelId="{B39F2DA7-9A62-4486-A47A-E83FBB6774DF}">
      <dgm:prSet/>
      <dgm:spPr/>
      <dgm:t>
        <a:bodyPr/>
        <a:lstStyle/>
        <a:p>
          <a:r>
            <a:rPr lang="en-US"/>
            <a:t>- 572 patients x $ 700 per visit = $400,400</a:t>
          </a:r>
        </a:p>
      </dgm:t>
    </dgm:pt>
    <dgm:pt modelId="{0F4EAD08-FD52-4A68-9A5F-E717E87C5606}" type="parTrans" cxnId="{102D3F06-0D8D-4AAB-8250-AE86393400BD}">
      <dgm:prSet/>
      <dgm:spPr/>
      <dgm:t>
        <a:bodyPr/>
        <a:lstStyle/>
        <a:p>
          <a:endParaRPr lang="en-US"/>
        </a:p>
      </dgm:t>
    </dgm:pt>
    <dgm:pt modelId="{53E53685-5E91-4886-A88C-EE47D56D53A5}" type="sibTrans" cxnId="{102D3F06-0D8D-4AAB-8250-AE86393400BD}">
      <dgm:prSet/>
      <dgm:spPr/>
      <dgm:t>
        <a:bodyPr/>
        <a:lstStyle/>
        <a:p>
          <a:endParaRPr lang="en-US"/>
        </a:p>
      </dgm:t>
    </dgm:pt>
    <dgm:pt modelId="{224CA0C0-21EE-4E6C-AFA1-48071F4BF8F1}">
      <dgm:prSet/>
      <dgm:spPr/>
      <dgm:t>
        <a:bodyPr/>
        <a:lstStyle/>
        <a:p>
          <a:r>
            <a:rPr lang="en-US" dirty="0"/>
            <a:t>Bed Utilization: Reduced flipped rate lowers patients in inpatient beds from 115 to 51 per week</a:t>
          </a:r>
        </a:p>
      </dgm:t>
    </dgm:pt>
    <dgm:pt modelId="{88DEC0C5-70D2-4B2B-84B0-4C626B729DC6}" type="parTrans" cxnId="{FD6A8466-5EB8-4222-B23E-179B5014219F}">
      <dgm:prSet/>
      <dgm:spPr/>
      <dgm:t>
        <a:bodyPr/>
        <a:lstStyle/>
        <a:p>
          <a:endParaRPr lang="en-US"/>
        </a:p>
      </dgm:t>
    </dgm:pt>
    <dgm:pt modelId="{4A41642A-210B-46FD-AF83-7FE5146CCEF0}" type="sibTrans" cxnId="{FD6A8466-5EB8-4222-B23E-179B5014219F}">
      <dgm:prSet/>
      <dgm:spPr/>
      <dgm:t>
        <a:bodyPr/>
        <a:lstStyle/>
        <a:p>
          <a:endParaRPr lang="en-US"/>
        </a:p>
      </dgm:t>
    </dgm:pt>
    <dgm:pt modelId="{5E06E305-AED4-44D0-905B-851E8F6C4396}">
      <dgm:prSet/>
      <dgm:spPr/>
      <dgm:t>
        <a:bodyPr/>
        <a:lstStyle/>
        <a:p>
          <a:r>
            <a:rPr lang="en-US"/>
            <a:t>- 115 x (0.20/0.45) = 51 patients </a:t>
          </a:r>
        </a:p>
      </dgm:t>
    </dgm:pt>
    <dgm:pt modelId="{CC5D4CA0-D6BA-44EE-BB95-C54ADE012D66}" type="parTrans" cxnId="{33AF88D4-6F01-48D6-A090-F3E5E836B8C3}">
      <dgm:prSet/>
      <dgm:spPr/>
      <dgm:t>
        <a:bodyPr/>
        <a:lstStyle/>
        <a:p>
          <a:endParaRPr lang="en-US"/>
        </a:p>
      </dgm:t>
    </dgm:pt>
    <dgm:pt modelId="{B5FB5ED0-93C8-470F-8DA3-327BF156DE4D}" type="sibTrans" cxnId="{33AF88D4-6F01-48D6-A090-F3E5E836B8C3}">
      <dgm:prSet/>
      <dgm:spPr/>
      <dgm:t>
        <a:bodyPr/>
        <a:lstStyle/>
        <a:p>
          <a:endParaRPr lang="en-US"/>
        </a:p>
      </dgm:t>
    </dgm:pt>
    <dgm:pt modelId="{04D03686-94AF-4B95-AE06-C9C7F8E44321}">
      <dgm:prSet/>
      <dgm:spPr/>
      <dgm:t>
        <a:bodyPr/>
        <a:lstStyle/>
        <a:p>
          <a:r>
            <a:rPr lang="en-US"/>
            <a:t>Annual Bed Utilization Impact: This results in 3,328 fewer patients in inpatient beds</a:t>
          </a:r>
        </a:p>
      </dgm:t>
    </dgm:pt>
    <dgm:pt modelId="{DF3DCD1E-FD69-4BAA-8CB7-1B789A594328}" type="parTrans" cxnId="{E1928665-0D2E-45AE-A5D9-3221C9547D5C}">
      <dgm:prSet/>
      <dgm:spPr/>
      <dgm:t>
        <a:bodyPr/>
        <a:lstStyle/>
        <a:p>
          <a:endParaRPr lang="en-US"/>
        </a:p>
      </dgm:t>
    </dgm:pt>
    <dgm:pt modelId="{60E0D7AB-DC22-450D-BBA4-CEF0D9914672}" type="sibTrans" cxnId="{E1928665-0D2E-45AE-A5D9-3221C9547D5C}">
      <dgm:prSet/>
      <dgm:spPr/>
      <dgm:t>
        <a:bodyPr/>
        <a:lstStyle/>
        <a:p>
          <a:endParaRPr lang="en-US"/>
        </a:p>
      </dgm:t>
    </dgm:pt>
    <dgm:pt modelId="{64BF78D7-BAEA-4F02-8608-BC421FFBFEFE}">
      <dgm:prSet/>
      <dgm:spPr/>
      <dgm:t>
        <a:bodyPr/>
        <a:lstStyle/>
        <a:p>
          <a:r>
            <a:rPr lang="en-US"/>
            <a:t>- 64 fewer patients per week x 52 weeks = 3,328 patients</a:t>
          </a:r>
        </a:p>
      </dgm:t>
    </dgm:pt>
    <dgm:pt modelId="{496607E0-1A75-474F-9D77-59E72B3AB413}" type="parTrans" cxnId="{43D34DC2-3C2C-4149-8CB8-3445AC2CA73C}">
      <dgm:prSet/>
      <dgm:spPr/>
      <dgm:t>
        <a:bodyPr/>
        <a:lstStyle/>
        <a:p>
          <a:endParaRPr lang="en-US"/>
        </a:p>
      </dgm:t>
    </dgm:pt>
    <dgm:pt modelId="{CD3EC8B3-224E-4EEF-BA8D-F232340C947C}" type="sibTrans" cxnId="{43D34DC2-3C2C-4149-8CB8-3445AC2CA73C}">
      <dgm:prSet/>
      <dgm:spPr/>
      <dgm:t>
        <a:bodyPr/>
        <a:lstStyle/>
        <a:p>
          <a:endParaRPr lang="en-US"/>
        </a:p>
      </dgm:t>
    </dgm:pt>
    <dgm:pt modelId="{15D68DB2-8AA1-4627-83C6-7321671F9A15}" type="pres">
      <dgm:prSet presAssocID="{DE766AAB-8006-471F-81C5-2D5557F7E937}" presName="root" presStyleCnt="0">
        <dgm:presLayoutVars>
          <dgm:dir/>
          <dgm:resizeHandles val="exact"/>
        </dgm:presLayoutVars>
      </dgm:prSet>
      <dgm:spPr/>
    </dgm:pt>
    <dgm:pt modelId="{50C2F569-56FF-4E5E-91D1-8787B84A18CB}" type="pres">
      <dgm:prSet presAssocID="{66C0A4B9-D652-46A3-9BED-A5FB59C99388}" presName="compNode" presStyleCnt="0"/>
      <dgm:spPr/>
    </dgm:pt>
    <dgm:pt modelId="{B038BFB5-3187-4119-9AEC-855CB825E8B4}" type="pres">
      <dgm:prSet presAssocID="{66C0A4B9-D652-46A3-9BED-A5FB59C99388}" presName="bgRect" presStyleLbl="bgShp" presStyleIdx="0" presStyleCnt="3"/>
      <dgm:spPr/>
    </dgm:pt>
    <dgm:pt modelId="{245FDCCA-9E1C-447A-AB84-5BD8A6001613}" type="pres">
      <dgm:prSet presAssocID="{66C0A4B9-D652-46A3-9BED-A5FB59C993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8E45539-BEC8-46ED-B23C-0D39792F7E01}" type="pres">
      <dgm:prSet presAssocID="{66C0A4B9-D652-46A3-9BED-A5FB59C99388}" presName="spaceRect" presStyleCnt="0"/>
      <dgm:spPr/>
    </dgm:pt>
    <dgm:pt modelId="{AD08BFBC-CB9E-40E8-9083-D8AF7B99AB76}" type="pres">
      <dgm:prSet presAssocID="{66C0A4B9-D652-46A3-9BED-A5FB59C99388}" presName="parTx" presStyleLbl="revTx" presStyleIdx="0" presStyleCnt="6">
        <dgm:presLayoutVars>
          <dgm:chMax val="0"/>
          <dgm:chPref val="0"/>
        </dgm:presLayoutVars>
      </dgm:prSet>
      <dgm:spPr/>
    </dgm:pt>
    <dgm:pt modelId="{F886995E-319C-4DF8-99FC-F270773189A3}" type="pres">
      <dgm:prSet presAssocID="{66C0A4B9-D652-46A3-9BED-A5FB59C99388}" presName="desTx" presStyleLbl="revTx" presStyleIdx="1" presStyleCnt="6">
        <dgm:presLayoutVars/>
      </dgm:prSet>
      <dgm:spPr/>
    </dgm:pt>
    <dgm:pt modelId="{5DF3C3E8-5AB8-49D4-A969-9D48B84D0FFA}" type="pres">
      <dgm:prSet presAssocID="{3129DFD0-9F9A-4AD9-B60F-CE29FDC51715}" presName="sibTrans" presStyleCnt="0"/>
      <dgm:spPr/>
    </dgm:pt>
    <dgm:pt modelId="{9C4CC403-8EA5-4A72-9C8D-4BDAA2E02E5C}" type="pres">
      <dgm:prSet presAssocID="{224CA0C0-21EE-4E6C-AFA1-48071F4BF8F1}" presName="compNode" presStyleCnt="0"/>
      <dgm:spPr/>
    </dgm:pt>
    <dgm:pt modelId="{22E29188-C026-4D07-AC65-685FE5093E9B}" type="pres">
      <dgm:prSet presAssocID="{224CA0C0-21EE-4E6C-AFA1-48071F4BF8F1}" presName="bgRect" presStyleLbl="bgShp" presStyleIdx="1" presStyleCnt="3"/>
      <dgm:spPr/>
    </dgm:pt>
    <dgm:pt modelId="{075ED0F3-C956-44B3-BDCA-83A99AEBEF6D}" type="pres">
      <dgm:prSet presAssocID="{224CA0C0-21EE-4E6C-AFA1-48071F4BF8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72A3258C-D6E1-46A3-A3A6-C051F6DD911C}" type="pres">
      <dgm:prSet presAssocID="{224CA0C0-21EE-4E6C-AFA1-48071F4BF8F1}" presName="spaceRect" presStyleCnt="0"/>
      <dgm:spPr/>
    </dgm:pt>
    <dgm:pt modelId="{94E4EA28-5C65-437B-9E8C-9EFF5A274B88}" type="pres">
      <dgm:prSet presAssocID="{224CA0C0-21EE-4E6C-AFA1-48071F4BF8F1}" presName="parTx" presStyleLbl="revTx" presStyleIdx="2" presStyleCnt="6">
        <dgm:presLayoutVars>
          <dgm:chMax val="0"/>
          <dgm:chPref val="0"/>
        </dgm:presLayoutVars>
      </dgm:prSet>
      <dgm:spPr/>
    </dgm:pt>
    <dgm:pt modelId="{0E4D5D83-1E51-4B4B-85AF-09F2DC5CFFAD}" type="pres">
      <dgm:prSet presAssocID="{224CA0C0-21EE-4E6C-AFA1-48071F4BF8F1}" presName="desTx" presStyleLbl="revTx" presStyleIdx="3" presStyleCnt="6">
        <dgm:presLayoutVars/>
      </dgm:prSet>
      <dgm:spPr/>
    </dgm:pt>
    <dgm:pt modelId="{BB59105E-C7E7-4A1E-B899-EB34A7F748FC}" type="pres">
      <dgm:prSet presAssocID="{4A41642A-210B-46FD-AF83-7FE5146CCEF0}" presName="sibTrans" presStyleCnt="0"/>
      <dgm:spPr/>
    </dgm:pt>
    <dgm:pt modelId="{039587D1-A3C3-4253-A96F-91F102397CCE}" type="pres">
      <dgm:prSet presAssocID="{04D03686-94AF-4B95-AE06-C9C7F8E44321}" presName="compNode" presStyleCnt="0"/>
      <dgm:spPr/>
    </dgm:pt>
    <dgm:pt modelId="{D6D54CC6-AC84-40D9-9212-5F485F840610}" type="pres">
      <dgm:prSet presAssocID="{04D03686-94AF-4B95-AE06-C9C7F8E44321}" presName="bgRect" presStyleLbl="bgShp" presStyleIdx="2" presStyleCnt="3"/>
      <dgm:spPr/>
    </dgm:pt>
    <dgm:pt modelId="{25CA8FFF-01C9-4BCF-B571-341C7F3A4847}" type="pres">
      <dgm:prSet presAssocID="{04D03686-94AF-4B95-AE06-C9C7F8E443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6934EA25-585C-4F67-B3A3-546CE5EBBCFC}" type="pres">
      <dgm:prSet presAssocID="{04D03686-94AF-4B95-AE06-C9C7F8E44321}" presName="spaceRect" presStyleCnt="0"/>
      <dgm:spPr/>
    </dgm:pt>
    <dgm:pt modelId="{85C5DE7A-825F-4C46-9EA3-99ABB4A89742}" type="pres">
      <dgm:prSet presAssocID="{04D03686-94AF-4B95-AE06-C9C7F8E44321}" presName="parTx" presStyleLbl="revTx" presStyleIdx="4" presStyleCnt="6">
        <dgm:presLayoutVars>
          <dgm:chMax val="0"/>
          <dgm:chPref val="0"/>
        </dgm:presLayoutVars>
      </dgm:prSet>
      <dgm:spPr/>
    </dgm:pt>
    <dgm:pt modelId="{836BA851-00DF-46A1-9CB8-49850026CB5E}" type="pres">
      <dgm:prSet presAssocID="{04D03686-94AF-4B95-AE06-C9C7F8E44321}" presName="desTx" presStyleLbl="revTx" presStyleIdx="5" presStyleCnt="6">
        <dgm:presLayoutVars/>
      </dgm:prSet>
      <dgm:spPr/>
    </dgm:pt>
  </dgm:ptLst>
  <dgm:cxnLst>
    <dgm:cxn modelId="{102D3F06-0D8D-4AAB-8250-AE86393400BD}" srcId="{66C0A4B9-D652-46A3-9BED-A5FB59C99388}" destId="{B39F2DA7-9A62-4486-A47A-E83FBB6774DF}" srcOrd="0" destOrd="0" parTransId="{0F4EAD08-FD52-4A68-9A5F-E717E87C5606}" sibTransId="{53E53685-5E91-4886-A88C-EE47D56D53A5}"/>
    <dgm:cxn modelId="{B4588224-D6D5-43F2-B051-6C33515A8C79}" type="presOf" srcId="{DE766AAB-8006-471F-81C5-2D5557F7E937}" destId="{15D68DB2-8AA1-4627-83C6-7321671F9A15}" srcOrd="0" destOrd="0" presId="urn:microsoft.com/office/officeart/2018/2/layout/IconVerticalSolidList"/>
    <dgm:cxn modelId="{E1928665-0D2E-45AE-A5D9-3221C9547D5C}" srcId="{DE766AAB-8006-471F-81C5-2D5557F7E937}" destId="{04D03686-94AF-4B95-AE06-C9C7F8E44321}" srcOrd="2" destOrd="0" parTransId="{DF3DCD1E-FD69-4BAA-8CB7-1B789A594328}" sibTransId="{60E0D7AB-DC22-450D-BBA4-CEF0D9914672}"/>
    <dgm:cxn modelId="{FD6A8466-5EB8-4222-B23E-179B5014219F}" srcId="{DE766AAB-8006-471F-81C5-2D5557F7E937}" destId="{224CA0C0-21EE-4E6C-AFA1-48071F4BF8F1}" srcOrd="1" destOrd="0" parTransId="{88DEC0C5-70D2-4B2B-84B0-4C626B729DC6}" sibTransId="{4A41642A-210B-46FD-AF83-7FE5146CCEF0}"/>
    <dgm:cxn modelId="{E5B90167-4F36-4CC6-A44A-90D0A8ADBB5A}" type="presOf" srcId="{B39F2DA7-9A62-4486-A47A-E83FBB6774DF}" destId="{F886995E-319C-4DF8-99FC-F270773189A3}" srcOrd="0" destOrd="0" presId="urn:microsoft.com/office/officeart/2018/2/layout/IconVerticalSolidList"/>
    <dgm:cxn modelId="{1989F185-44B1-426B-BBC2-E9AAA6E9B213}" type="presOf" srcId="{224CA0C0-21EE-4E6C-AFA1-48071F4BF8F1}" destId="{94E4EA28-5C65-437B-9E8C-9EFF5A274B88}" srcOrd="0" destOrd="0" presId="urn:microsoft.com/office/officeart/2018/2/layout/IconVerticalSolidList"/>
    <dgm:cxn modelId="{91E59FB2-61D5-4906-807E-D25D456713DA}" srcId="{DE766AAB-8006-471F-81C5-2D5557F7E937}" destId="{66C0A4B9-D652-46A3-9BED-A5FB59C99388}" srcOrd="0" destOrd="0" parTransId="{19DF7C9E-5264-450D-922E-2D52D0B23204}" sibTransId="{3129DFD0-9F9A-4AD9-B60F-CE29FDC51715}"/>
    <dgm:cxn modelId="{05CE28B3-DBBA-49B5-9387-8B693947221E}" type="presOf" srcId="{04D03686-94AF-4B95-AE06-C9C7F8E44321}" destId="{85C5DE7A-825F-4C46-9EA3-99ABB4A89742}" srcOrd="0" destOrd="0" presId="urn:microsoft.com/office/officeart/2018/2/layout/IconVerticalSolidList"/>
    <dgm:cxn modelId="{43D34DC2-3C2C-4149-8CB8-3445AC2CA73C}" srcId="{04D03686-94AF-4B95-AE06-C9C7F8E44321}" destId="{64BF78D7-BAEA-4F02-8608-BC421FFBFEFE}" srcOrd="0" destOrd="0" parTransId="{496607E0-1A75-474F-9D77-59E72B3AB413}" sibTransId="{CD3EC8B3-224E-4EEF-BA8D-F232340C947C}"/>
    <dgm:cxn modelId="{50BDBFCA-5D44-4755-A6C6-E829C3F0F0F2}" type="presOf" srcId="{5E06E305-AED4-44D0-905B-851E8F6C4396}" destId="{0E4D5D83-1E51-4B4B-85AF-09F2DC5CFFAD}" srcOrd="0" destOrd="0" presId="urn:microsoft.com/office/officeart/2018/2/layout/IconVerticalSolidList"/>
    <dgm:cxn modelId="{33AF88D4-6F01-48D6-A090-F3E5E836B8C3}" srcId="{224CA0C0-21EE-4E6C-AFA1-48071F4BF8F1}" destId="{5E06E305-AED4-44D0-905B-851E8F6C4396}" srcOrd="0" destOrd="0" parTransId="{CC5D4CA0-D6BA-44EE-BB95-C54ADE012D66}" sibTransId="{B5FB5ED0-93C8-470F-8DA3-327BF156DE4D}"/>
    <dgm:cxn modelId="{669B3BDA-AF52-4911-9787-4F1BFCE3E025}" type="presOf" srcId="{64BF78D7-BAEA-4F02-8608-BC421FFBFEFE}" destId="{836BA851-00DF-46A1-9CB8-49850026CB5E}" srcOrd="0" destOrd="0" presId="urn:microsoft.com/office/officeart/2018/2/layout/IconVerticalSolidList"/>
    <dgm:cxn modelId="{80A8F1EA-57F5-487D-932C-C2E89DFC0802}" type="presOf" srcId="{66C0A4B9-D652-46A3-9BED-A5FB59C99388}" destId="{AD08BFBC-CB9E-40E8-9083-D8AF7B99AB76}" srcOrd="0" destOrd="0" presId="urn:microsoft.com/office/officeart/2018/2/layout/IconVerticalSolidList"/>
    <dgm:cxn modelId="{CA4F8406-0AA2-4733-9E7B-474D20A0CE09}" type="presParOf" srcId="{15D68DB2-8AA1-4627-83C6-7321671F9A15}" destId="{50C2F569-56FF-4E5E-91D1-8787B84A18CB}" srcOrd="0" destOrd="0" presId="urn:microsoft.com/office/officeart/2018/2/layout/IconVerticalSolidList"/>
    <dgm:cxn modelId="{91BA4491-61A1-41A9-A198-4749355E77BA}" type="presParOf" srcId="{50C2F569-56FF-4E5E-91D1-8787B84A18CB}" destId="{B038BFB5-3187-4119-9AEC-855CB825E8B4}" srcOrd="0" destOrd="0" presId="urn:microsoft.com/office/officeart/2018/2/layout/IconVerticalSolidList"/>
    <dgm:cxn modelId="{FDB4C4E2-DFDC-463F-9DB1-0A7BA8031526}" type="presParOf" srcId="{50C2F569-56FF-4E5E-91D1-8787B84A18CB}" destId="{245FDCCA-9E1C-447A-AB84-5BD8A6001613}" srcOrd="1" destOrd="0" presId="urn:microsoft.com/office/officeart/2018/2/layout/IconVerticalSolidList"/>
    <dgm:cxn modelId="{D0B9D997-7C61-4F05-93E5-3356890ACBB5}" type="presParOf" srcId="{50C2F569-56FF-4E5E-91D1-8787B84A18CB}" destId="{48E45539-BEC8-46ED-B23C-0D39792F7E01}" srcOrd="2" destOrd="0" presId="urn:microsoft.com/office/officeart/2018/2/layout/IconVerticalSolidList"/>
    <dgm:cxn modelId="{BDAF5FF9-0E6F-4F0B-AE39-088C2B1AE2FC}" type="presParOf" srcId="{50C2F569-56FF-4E5E-91D1-8787B84A18CB}" destId="{AD08BFBC-CB9E-40E8-9083-D8AF7B99AB76}" srcOrd="3" destOrd="0" presId="urn:microsoft.com/office/officeart/2018/2/layout/IconVerticalSolidList"/>
    <dgm:cxn modelId="{94961F41-496C-4723-A291-B412B15370FF}" type="presParOf" srcId="{50C2F569-56FF-4E5E-91D1-8787B84A18CB}" destId="{F886995E-319C-4DF8-99FC-F270773189A3}" srcOrd="4" destOrd="0" presId="urn:microsoft.com/office/officeart/2018/2/layout/IconVerticalSolidList"/>
    <dgm:cxn modelId="{7450DE42-771D-44CE-94A3-607255DF5D2C}" type="presParOf" srcId="{15D68DB2-8AA1-4627-83C6-7321671F9A15}" destId="{5DF3C3E8-5AB8-49D4-A969-9D48B84D0FFA}" srcOrd="1" destOrd="0" presId="urn:microsoft.com/office/officeart/2018/2/layout/IconVerticalSolidList"/>
    <dgm:cxn modelId="{CE9386CB-5EDA-4F1D-BB1D-CDEF8DBB6B4A}" type="presParOf" srcId="{15D68DB2-8AA1-4627-83C6-7321671F9A15}" destId="{9C4CC403-8EA5-4A72-9C8D-4BDAA2E02E5C}" srcOrd="2" destOrd="0" presId="urn:microsoft.com/office/officeart/2018/2/layout/IconVerticalSolidList"/>
    <dgm:cxn modelId="{CF1A79DB-D25F-402F-BDD4-C43C7A26A4D9}" type="presParOf" srcId="{9C4CC403-8EA5-4A72-9C8D-4BDAA2E02E5C}" destId="{22E29188-C026-4D07-AC65-685FE5093E9B}" srcOrd="0" destOrd="0" presId="urn:microsoft.com/office/officeart/2018/2/layout/IconVerticalSolidList"/>
    <dgm:cxn modelId="{21EE416C-8CFD-4C86-BEAE-E351791E27DC}" type="presParOf" srcId="{9C4CC403-8EA5-4A72-9C8D-4BDAA2E02E5C}" destId="{075ED0F3-C956-44B3-BDCA-83A99AEBEF6D}" srcOrd="1" destOrd="0" presId="urn:microsoft.com/office/officeart/2018/2/layout/IconVerticalSolidList"/>
    <dgm:cxn modelId="{46F4FCAA-0808-4C75-88AE-EDFC0180876E}" type="presParOf" srcId="{9C4CC403-8EA5-4A72-9C8D-4BDAA2E02E5C}" destId="{72A3258C-D6E1-46A3-A3A6-C051F6DD911C}" srcOrd="2" destOrd="0" presId="urn:microsoft.com/office/officeart/2018/2/layout/IconVerticalSolidList"/>
    <dgm:cxn modelId="{C001EC40-04E9-4297-A466-6804166475E9}" type="presParOf" srcId="{9C4CC403-8EA5-4A72-9C8D-4BDAA2E02E5C}" destId="{94E4EA28-5C65-437B-9E8C-9EFF5A274B88}" srcOrd="3" destOrd="0" presId="urn:microsoft.com/office/officeart/2018/2/layout/IconVerticalSolidList"/>
    <dgm:cxn modelId="{BEE7E290-DE4F-4C7F-AEEC-872F49FB8E27}" type="presParOf" srcId="{9C4CC403-8EA5-4A72-9C8D-4BDAA2E02E5C}" destId="{0E4D5D83-1E51-4B4B-85AF-09F2DC5CFFAD}" srcOrd="4" destOrd="0" presId="urn:microsoft.com/office/officeart/2018/2/layout/IconVerticalSolidList"/>
    <dgm:cxn modelId="{C62B6E94-C730-4D74-BC04-67B3FB95F6AB}" type="presParOf" srcId="{15D68DB2-8AA1-4627-83C6-7321671F9A15}" destId="{BB59105E-C7E7-4A1E-B899-EB34A7F748FC}" srcOrd="3" destOrd="0" presId="urn:microsoft.com/office/officeart/2018/2/layout/IconVerticalSolidList"/>
    <dgm:cxn modelId="{16BD2BF0-5EBE-4E85-9337-2673E0F4FEB2}" type="presParOf" srcId="{15D68DB2-8AA1-4627-83C6-7321671F9A15}" destId="{039587D1-A3C3-4253-A96F-91F102397CCE}" srcOrd="4" destOrd="0" presId="urn:microsoft.com/office/officeart/2018/2/layout/IconVerticalSolidList"/>
    <dgm:cxn modelId="{321941C1-4377-4A71-8C93-31D4181199A1}" type="presParOf" srcId="{039587D1-A3C3-4253-A96F-91F102397CCE}" destId="{D6D54CC6-AC84-40D9-9212-5F485F840610}" srcOrd="0" destOrd="0" presId="urn:microsoft.com/office/officeart/2018/2/layout/IconVerticalSolidList"/>
    <dgm:cxn modelId="{6AF56581-959E-4C42-8EA9-DF614AF5BE6C}" type="presParOf" srcId="{039587D1-A3C3-4253-A96F-91F102397CCE}" destId="{25CA8FFF-01C9-4BCF-B571-341C7F3A4847}" srcOrd="1" destOrd="0" presId="urn:microsoft.com/office/officeart/2018/2/layout/IconVerticalSolidList"/>
    <dgm:cxn modelId="{1E6E6D43-19A3-401A-89DB-8D620BB0617F}" type="presParOf" srcId="{039587D1-A3C3-4253-A96F-91F102397CCE}" destId="{6934EA25-585C-4F67-B3A3-546CE5EBBCFC}" srcOrd="2" destOrd="0" presId="urn:microsoft.com/office/officeart/2018/2/layout/IconVerticalSolidList"/>
    <dgm:cxn modelId="{D611DFC2-A467-4390-AE83-8B3EC7D94714}" type="presParOf" srcId="{039587D1-A3C3-4253-A96F-91F102397CCE}" destId="{85C5DE7A-825F-4C46-9EA3-99ABB4A89742}" srcOrd="3" destOrd="0" presId="urn:microsoft.com/office/officeart/2018/2/layout/IconVerticalSolidList"/>
    <dgm:cxn modelId="{95D450CC-E0C7-49E3-9557-399120925767}" type="presParOf" srcId="{039587D1-A3C3-4253-A96F-91F102397CCE}" destId="{836BA851-00DF-46A1-9CB8-49850026CB5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EC6D18-981D-4D27-B8B9-103B271554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6DB080-2F01-435F-B065-5155523370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mbria" panose="02040503050406030204" pitchFamily="18" charset="0"/>
            </a:rPr>
            <a:t>Optimized Patient Placement: Implementing the logistic regression model with key variables enhances patient assignment accuracy.</a:t>
          </a:r>
        </a:p>
      </dgm:t>
    </dgm:pt>
    <dgm:pt modelId="{B7287F11-BD2C-4E12-AA1C-68A9A65BE738}" type="parTrans" cxnId="{9A8DBBCA-DAC4-4B2C-8381-D5D7E794C7FA}">
      <dgm:prSet/>
      <dgm:spPr/>
      <dgm:t>
        <a:bodyPr/>
        <a:lstStyle/>
        <a:p>
          <a:endParaRPr lang="en-US"/>
        </a:p>
      </dgm:t>
    </dgm:pt>
    <dgm:pt modelId="{EC6EB204-8E11-43CA-A769-219728F25A5A}" type="sibTrans" cxnId="{9A8DBBCA-DAC4-4B2C-8381-D5D7E794C7FA}">
      <dgm:prSet/>
      <dgm:spPr/>
      <dgm:t>
        <a:bodyPr/>
        <a:lstStyle/>
        <a:p>
          <a:endParaRPr lang="en-US"/>
        </a:p>
      </dgm:t>
    </dgm:pt>
    <dgm:pt modelId="{45FCD9C2-E9D8-4C88-B24F-E27A8CB1DC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Cambria" panose="02040503050406030204" pitchFamily="18" charset="0"/>
            </a:rPr>
            <a:t>Improved Efficiency: This approach is expected to reduce the flipped rate by 25%, leading to better resource utilization and higher hospital revenue.</a:t>
          </a:r>
        </a:p>
      </dgm:t>
    </dgm:pt>
    <dgm:pt modelId="{6E927201-F896-4EBA-91E7-727B5F7B2BAA}" type="parTrans" cxnId="{B870B0AC-7C5F-4171-BE48-E0414E94F541}">
      <dgm:prSet/>
      <dgm:spPr/>
      <dgm:t>
        <a:bodyPr/>
        <a:lstStyle/>
        <a:p>
          <a:endParaRPr lang="en-US"/>
        </a:p>
      </dgm:t>
    </dgm:pt>
    <dgm:pt modelId="{682BB0E2-11CA-44BD-8465-9319698FCAE3}" type="sibTrans" cxnId="{B870B0AC-7C5F-4171-BE48-E0414E94F541}">
      <dgm:prSet/>
      <dgm:spPr/>
      <dgm:t>
        <a:bodyPr/>
        <a:lstStyle/>
        <a:p>
          <a:endParaRPr lang="en-US"/>
        </a:p>
      </dgm:t>
    </dgm:pt>
    <dgm:pt modelId="{06A74B1A-8ADC-486B-8073-CAC9752FE442}" type="pres">
      <dgm:prSet presAssocID="{74EC6D18-981D-4D27-B8B9-103B27155443}" presName="root" presStyleCnt="0">
        <dgm:presLayoutVars>
          <dgm:dir/>
          <dgm:resizeHandles val="exact"/>
        </dgm:presLayoutVars>
      </dgm:prSet>
      <dgm:spPr/>
    </dgm:pt>
    <dgm:pt modelId="{F13AB2AF-237C-4358-820C-5B6CC58BDEE9}" type="pres">
      <dgm:prSet presAssocID="{1A6DB080-2F01-435F-B065-5155523370B3}" presName="compNode" presStyleCnt="0"/>
      <dgm:spPr/>
    </dgm:pt>
    <dgm:pt modelId="{FAC38BA9-4F6A-4A09-8E4E-AF69A5BED1C6}" type="pres">
      <dgm:prSet presAssocID="{1A6DB080-2F01-435F-B065-5155523370B3}" presName="iconRect" presStyleLbl="node1" presStyleIdx="0" presStyleCnt="2"/>
      <dgm:spPr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B61644-0C6A-44F0-8EF2-B83C68309AFA}" type="pres">
      <dgm:prSet presAssocID="{1A6DB080-2F01-435F-B065-5155523370B3}" presName="spaceRect" presStyleCnt="0"/>
      <dgm:spPr/>
    </dgm:pt>
    <dgm:pt modelId="{F93059DC-E83F-433C-8F34-0028D97BA50D}" type="pres">
      <dgm:prSet presAssocID="{1A6DB080-2F01-435F-B065-5155523370B3}" presName="textRect" presStyleLbl="revTx" presStyleIdx="0" presStyleCnt="2" custScaleX="142571">
        <dgm:presLayoutVars>
          <dgm:chMax val="1"/>
          <dgm:chPref val="1"/>
        </dgm:presLayoutVars>
      </dgm:prSet>
      <dgm:spPr/>
    </dgm:pt>
    <dgm:pt modelId="{42340105-E04B-42E2-BB10-E402C586E0D0}" type="pres">
      <dgm:prSet presAssocID="{EC6EB204-8E11-43CA-A769-219728F25A5A}" presName="sibTrans" presStyleCnt="0"/>
      <dgm:spPr/>
    </dgm:pt>
    <dgm:pt modelId="{2D4E7355-D0C9-4421-B1C4-E675D3EC08ED}" type="pres">
      <dgm:prSet presAssocID="{45FCD9C2-E9D8-4C88-B24F-E27A8CB1DC30}" presName="compNode" presStyleCnt="0"/>
      <dgm:spPr/>
    </dgm:pt>
    <dgm:pt modelId="{85EAF3A1-6E6A-4B0D-893C-A9D04D5F92BB}" type="pres">
      <dgm:prSet presAssocID="{45FCD9C2-E9D8-4C88-B24F-E27A8CB1DC30}" presName="iconRect" presStyleLbl="node1" presStyleIdx="1" presStyleCnt="2"/>
      <dgm:spPr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F2F6E77-958E-403F-8633-5CE1AEA09642}" type="pres">
      <dgm:prSet presAssocID="{45FCD9C2-E9D8-4C88-B24F-E27A8CB1DC30}" presName="spaceRect" presStyleCnt="0"/>
      <dgm:spPr/>
    </dgm:pt>
    <dgm:pt modelId="{EC750903-AE1E-4526-8B98-8998C17E665A}" type="pres">
      <dgm:prSet presAssocID="{45FCD9C2-E9D8-4C88-B24F-E27A8CB1DC30}" presName="textRect" presStyleLbl="revTx" presStyleIdx="1" presStyleCnt="2" custScaleX="149224">
        <dgm:presLayoutVars>
          <dgm:chMax val="1"/>
          <dgm:chPref val="1"/>
        </dgm:presLayoutVars>
      </dgm:prSet>
      <dgm:spPr/>
    </dgm:pt>
  </dgm:ptLst>
  <dgm:cxnLst>
    <dgm:cxn modelId="{30C26B1E-AFDE-4833-906A-4E0EABD6A4C0}" type="presOf" srcId="{45FCD9C2-E9D8-4C88-B24F-E27A8CB1DC30}" destId="{EC750903-AE1E-4526-8B98-8998C17E665A}" srcOrd="0" destOrd="0" presId="urn:microsoft.com/office/officeart/2018/2/layout/IconLabelList"/>
    <dgm:cxn modelId="{C4BCD68B-BDC0-4032-8D05-E19AC42AA444}" type="presOf" srcId="{1A6DB080-2F01-435F-B065-5155523370B3}" destId="{F93059DC-E83F-433C-8F34-0028D97BA50D}" srcOrd="0" destOrd="0" presId="urn:microsoft.com/office/officeart/2018/2/layout/IconLabelList"/>
    <dgm:cxn modelId="{B870B0AC-7C5F-4171-BE48-E0414E94F541}" srcId="{74EC6D18-981D-4D27-B8B9-103B27155443}" destId="{45FCD9C2-E9D8-4C88-B24F-E27A8CB1DC30}" srcOrd="1" destOrd="0" parTransId="{6E927201-F896-4EBA-91E7-727B5F7B2BAA}" sibTransId="{682BB0E2-11CA-44BD-8465-9319698FCAE3}"/>
    <dgm:cxn modelId="{9A8DBBCA-DAC4-4B2C-8381-D5D7E794C7FA}" srcId="{74EC6D18-981D-4D27-B8B9-103B27155443}" destId="{1A6DB080-2F01-435F-B065-5155523370B3}" srcOrd="0" destOrd="0" parTransId="{B7287F11-BD2C-4E12-AA1C-68A9A65BE738}" sibTransId="{EC6EB204-8E11-43CA-A769-219728F25A5A}"/>
    <dgm:cxn modelId="{4920CFE1-535A-4DE0-A78A-C5CA3CD19681}" type="presOf" srcId="{74EC6D18-981D-4D27-B8B9-103B27155443}" destId="{06A74B1A-8ADC-486B-8073-CAC9752FE442}" srcOrd="0" destOrd="0" presId="urn:microsoft.com/office/officeart/2018/2/layout/IconLabelList"/>
    <dgm:cxn modelId="{8ACD0967-2996-442A-9EF3-531D4C70F622}" type="presParOf" srcId="{06A74B1A-8ADC-486B-8073-CAC9752FE442}" destId="{F13AB2AF-237C-4358-820C-5B6CC58BDEE9}" srcOrd="0" destOrd="0" presId="urn:microsoft.com/office/officeart/2018/2/layout/IconLabelList"/>
    <dgm:cxn modelId="{C8144D9E-4038-46E5-A872-8E0CA1176D8E}" type="presParOf" srcId="{F13AB2AF-237C-4358-820C-5B6CC58BDEE9}" destId="{FAC38BA9-4F6A-4A09-8E4E-AF69A5BED1C6}" srcOrd="0" destOrd="0" presId="urn:microsoft.com/office/officeart/2018/2/layout/IconLabelList"/>
    <dgm:cxn modelId="{7C1D0940-B669-47DA-BF07-466131F83640}" type="presParOf" srcId="{F13AB2AF-237C-4358-820C-5B6CC58BDEE9}" destId="{7EB61644-0C6A-44F0-8EF2-B83C68309AFA}" srcOrd="1" destOrd="0" presId="urn:microsoft.com/office/officeart/2018/2/layout/IconLabelList"/>
    <dgm:cxn modelId="{E8FA0F54-C7EB-43B2-A643-2E9BAB1F7BA6}" type="presParOf" srcId="{F13AB2AF-237C-4358-820C-5B6CC58BDEE9}" destId="{F93059DC-E83F-433C-8F34-0028D97BA50D}" srcOrd="2" destOrd="0" presId="urn:microsoft.com/office/officeart/2018/2/layout/IconLabelList"/>
    <dgm:cxn modelId="{632F617B-3AA8-41AE-9894-67359BB38F54}" type="presParOf" srcId="{06A74B1A-8ADC-486B-8073-CAC9752FE442}" destId="{42340105-E04B-42E2-BB10-E402C586E0D0}" srcOrd="1" destOrd="0" presId="urn:microsoft.com/office/officeart/2018/2/layout/IconLabelList"/>
    <dgm:cxn modelId="{42E8FFF6-7C35-4CCD-A08F-F2ECB0D342AD}" type="presParOf" srcId="{06A74B1A-8ADC-486B-8073-CAC9752FE442}" destId="{2D4E7355-D0C9-4421-B1C4-E675D3EC08ED}" srcOrd="2" destOrd="0" presId="urn:microsoft.com/office/officeart/2018/2/layout/IconLabelList"/>
    <dgm:cxn modelId="{BD6312B9-9C90-4310-9B18-351004AB1A9F}" type="presParOf" srcId="{2D4E7355-D0C9-4421-B1C4-E675D3EC08ED}" destId="{85EAF3A1-6E6A-4B0D-893C-A9D04D5F92BB}" srcOrd="0" destOrd="0" presId="urn:microsoft.com/office/officeart/2018/2/layout/IconLabelList"/>
    <dgm:cxn modelId="{6752BF76-EFDC-42CC-AFA5-0A3347B0FEA1}" type="presParOf" srcId="{2D4E7355-D0C9-4421-B1C4-E675D3EC08ED}" destId="{3F2F6E77-958E-403F-8633-5CE1AEA09642}" srcOrd="1" destOrd="0" presId="urn:microsoft.com/office/officeart/2018/2/layout/IconLabelList"/>
    <dgm:cxn modelId="{C2D971BC-5EA1-406F-92A5-7CD328D8142C}" type="presParOf" srcId="{2D4E7355-D0C9-4421-B1C4-E675D3EC08ED}" destId="{EC750903-AE1E-4526-8B98-8998C17E665A}" srcOrd="2" destOrd="0" presId="urn:microsoft.com/office/officeart/2018/2/layout/IconLabelList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38BFB5-3187-4119-9AEC-855CB825E8B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FDCCA-9E1C-447A-AB84-5BD8A600161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8BFBC-CB9E-40E8-9083-D8AF7B99AB76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Profit increase: Hospital could earn $400,400 extra per year </a:t>
          </a:r>
        </a:p>
      </dsp:txBody>
      <dsp:txXfrm>
        <a:off x="1437631" y="531"/>
        <a:ext cx="4732020" cy="1244702"/>
      </dsp:txXfrm>
    </dsp:sp>
    <dsp:sp modelId="{F886995E-319C-4DF8-99FC-F270773189A3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- 572 patients x $ 700 per visit = $400,400</a:t>
          </a:r>
        </a:p>
      </dsp:txBody>
      <dsp:txXfrm>
        <a:off x="6169651" y="531"/>
        <a:ext cx="4345948" cy="1244702"/>
      </dsp:txXfrm>
    </dsp:sp>
    <dsp:sp modelId="{22E29188-C026-4D07-AC65-685FE5093E9B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ED0F3-C956-44B3-BDCA-83A99AEBEF6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4EA28-5C65-437B-9E8C-9EFF5A274B88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Bed Utilization: Reduced flipped rate lowers patients in inpatient beds from 115 to 51 per week</a:t>
          </a:r>
        </a:p>
      </dsp:txBody>
      <dsp:txXfrm>
        <a:off x="1437631" y="1556410"/>
        <a:ext cx="4732020" cy="1244702"/>
      </dsp:txXfrm>
    </dsp:sp>
    <dsp:sp modelId="{0E4D5D83-1E51-4B4B-85AF-09F2DC5CFFAD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- 115 x (0.20/0.45) = 51 patients </a:t>
          </a:r>
        </a:p>
      </dsp:txBody>
      <dsp:txXfrm>
        <a:off x="6169651" y="1556410"/>
        <a:ext cx="4345948" cy="1244702"/>
      </dsp:txXfrm>
    </dsp:sp>
    <dsp:sp modelId="{D6D54CC6-AC84-40D9-9212-5F485F84061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A8FFF-01C9-4BCF-B571-341C7F3A4847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5DE7A-825F-4C46-9EA3-99ABB4A89742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Annual Bed Utilization Impact: This results in 3,328 fewer patients in inpatient beds</a:t>
          </a:r>
        </a:p>
      </dsp:txBody>
      <dsp:txXfrm>
        <a:off x="1437631" y="3112289"/>
        <a:ext cx="4732020" cy="1244702"/>
      </dsp:txXfrm>
    </dsp:sp>
    <dsp:sp modelId="{836BA851-00DF-46A1-9CB8-49850026CB5E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- 64 fewer patients per week x 52 weeks = 3,328 patients</a:t>
          </a:r>
        </a:p>
      </dsp:txBody>
      <dsp:txXfrm>
        <a:off x="6169651" y="3112289"/>
        <a:ext cx="434594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38BA9-4F6A-4A09-8E4E-AF69A5BED1C6}">
      <dsp:nvSpPr>
        <dsp:cNvPr id="0" name=""/>
        <dsp:cNvSpPr/>
      </dsp:nvSpPr>
      <dsp:spPr>
        <a:xfrm>
          <a:off x="1939593" y="1296196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059DC-E83F-433C-8F34-0028D97BA50D}">
      <dsp:nvSpPr>
        <dsp:cNvPr id="0" name=""/>
        <dsp:cNvSpPr/>
      </dsp:nvSpPr>
      <dsp:spPr>
        <a:xfrm>
          <a:off x="24152" y="3502101"/>
          <a:ext cx="55976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mbria" panose="02040503050406030204" pitchFamily="18" charset="0"/>
            </a:rPr>
            <a:t>Optimized Patient Placement: Implementing the logistic regression model with key variables enhances patient assignment accuracy.</a:t>
          </a:r>
        </a:p>
      </dsp:txBody>
      <dsp:txXfrm>
        <a:off x="24152" y="3502101"/>
        <a:ext cx="5597693" cy="720000"/>
      </dsp:txXfrm>
    </dsp:sp>
    <dsp:sp modelId="{85EAF3A1-6E6A-4B0D-893C-A9D04D5F92BB}">
      <dsp:nvSpPr>
        <dsp:cNvPr id="0" name=""/>
        <dsp:cNvSpPr/>
      </dsp:nvSpPr>
      <dsp:spPr>
        <a:xfrm>
          <a:off x="8354987" y="1296196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50903-AE1E-4526-8B98-8998C17E665A}">
      <dsp:nvSpPr>
        <dsp:cNvPr id="0" name=""/>
        <dsp:cNvSpPr/>
      </dsp:nvSpPr>
      <dsp:spPr>
        <a:xfrm>
          <a:off x="6308940" y="3502101"/>
          <a:ext cx="58589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Cambria" panose="02040503050406030204" pitchFamily="18" charset="0"/>
            </a:rPr>
            <a:t>Improved Efficiency: This approach is expected to reduce the flipped rate by 25%, leading to better resource utilization and higher hospital revenue.</a:t>
          </a:r>
        </a:p>
      </dsp:txBody>
      <dsp:txXfrm>
        <a:off x="6308940" y="3502101"/>
        <a:ext cx="58589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6F98-61C7-44E6-BC87-9CFAA6430695}" type="datetimeFigureOut"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87DF6-E794-49B1-AFDE-962EA204B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1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Patients = Current Patients + (Current Patients × (Old Flipped Rate − New Flipped Rate))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87DF6-E794-49B1-AFDE-962EA204BD3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 Patients in Beds = Current Patients in Beds × (New Flipped Rate/Old Flipped Rate)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115 is an example # for OU patients are occupying Inpatient beds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87DF6-E794-49B1-AFDE-962EA204BD3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8E7C-EFB6-85DD-5ACC-2282744C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6A4CD-6FB6-C71C-58A7-C15C88F0B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C1C9-E667-F689-3401-BA168A80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71DA-B042-1B42-2415-B7BEE07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B83D-689B-BC98-C78E-8C0BFDCE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2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B51A5-5BBC-4A19-59FF-7E374C45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F974-0C9A-5297-4B30-D78F38B60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2ED0-7765-43F9-AEEC-398ED30FA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D8C0-7A52-1CB0-E2F2-5B858C8C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5BB7-3912-33C0-C5C5-C816D22C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8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2B826-C9D6-F176-B5FE-04165FBE8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D9DBB-40D9-7920-A3CD-4CE98292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28C0-4ABB-B7F1-3354-8012F912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6571-CACB-FAA3-29C4-83FFBEE5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88041-CC0E-F7DA-5A27-E6FC4665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1858-37BA-3E38-24FE-BD87F83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EC06-1BEE-4694-9D5E-3D6E09CC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6517-DB27-FB54-CF3D-97A01FD7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E222-7CE4-1968-8558-60AD628F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7891-1AA7-F415-2882-6F526793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7212-4355-A7F3-EAA0-DAD33B48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89A0-8FB9-6E4F-E305-079E6BD46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1F52-F547-28A6-4AB6-7DE2ED52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0463-0C19-8971-AD5F-277854D2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F26F-5CE1-B2D7-B0FC-C0F95733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0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A8E-1F26-FDB1-6516-2BCC9437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1300-A83F-A522-951E-6A3DE63F7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91BFB-8520-9128-5C64-283813F1C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8B6C4-10C4-9445-D510-5CD005D0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3208D-E194-0CEB-7F32-CFA0408B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89A3D-60D7-5D4E-BA46-194FAA04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3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BB43-5B33-7E1B-7102-4E1D2DC7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4A6DB-791E-6009-7F7D-024111BA5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BCF5B-4E98-2A82-C671-6FAC3111C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D8D4C-BD4C-84AA-4585-079FF562D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981B7-09D7-2959-94C4-0D81497FE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E466C-FC6A-21BE-30D2-3FCB3061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3DF3E-9749-7934-2F78-54422F4F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56AB3-0491-4D06-881E-61CB6BA0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5FAD-3C5A-E4CA-09F5-E04FFC68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A1F60-FBBF-EB0A-FD6E-8F1C85D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3E159-BB36-60C1-FA69-3CCFDED8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D7A78-5B7B-0F8F-2BA4-EEFE6B53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0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ECD6E-C025-F8A0-3AE0-B07E6C36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C86F3-9CDB-9E8F-E561-42A53C1B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5A4BB-1E37-776F-72E4-1950346C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4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A30A-2253-0BB9-9D27-4667195F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12BF-A837-18DA-07A7-99C31019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1F9F8-6DA6-92CA-C6D9-BA8A85D4B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F5778-4D3E-2E8A-AD27-71F610D8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4594-DC15-86F1-03BE-689F8931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92BEB-C996-4A65-A279-17C8AABB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2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8DDF-AD60-80A2-4B6B-4662F926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DF1ED-D6D5-6C32-797F-925E60AA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EFD4-86EC-1861-2774-AF6AC3E44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62B0A-57BF-23B2-5E69-A457B443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2E653-D10C-D495-05AA-D934DC53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7B6F9-6F2D-2E86-DBD2-A188B70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DC6A1-593E-F1E1-8EDA-79BB013C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B9A74-F273-6ACC-8BCB-421F81A14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06E4C-210A-5EFA-02C1-C4AEB0269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880D2-F1F9-044C-95B3-A85F24E846B5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5A77-2872-430B-B01D-47230067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1375-D75B-F2F5-2509-D9E89F846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5A106-22B9-6D4C-A328-52162892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2C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A98B-4AF5-647E-39BC-5E9393E5C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Cambria" panose="02040503050406030204" pitchFamily="18" charset="0"/>
              </a:rPr>
              <a:t>Data-Driven Solutions for Enhancing Hospital Observation Units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7EABD-8058-2742-9732-7DF5AD8E8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373" y="5259678"/>
            <a:ext cx="5840627" cy="6528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 Light" panose="02000604030000020004" pitchFamily="2" charset="77"/>
              </a:rPr>
              <a:t>John Pole Madhu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149DE-F402-6D3B-06C9-5A316ACBE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4165"/>
            <a:ext cx="5646953" cy="254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8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A32B-FC9F-9A4A-A073-2009B92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9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Recommendations and Conclusion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0229C60-5883-E7D6-4C4D-66210835B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844688"/>
              </p:ext>
            </p:extLst>
          </p:nvPr>
        </p:nvGraphicFramePr>
        <p:xfrm>
          <a:off x="0" y="1339702"/>
          <a:ext cx="12192000" cy="5518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78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A8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B2371-4BB1-9BFE-BB1F-01BB92D6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3829" y="5261462"/>
            <a:ext cx="3819524" cy="8981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5141B0"/>
                </a:solidFill>
                <a:latin typeface="Cambria" panose="02040503050406030204" pitchFamily="18" charset="0"/>
              </a:rPr>
              <a:t>THANK YOU!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lying in bed with a phone&#10;&#10;AI-generated content may be incorrect.">
            <a:extLst>
              <a:ext uri="{FF2B5EF4-FFF2-40B4-BE49-F238E27FC236}">
                <a16:creationId xmlns:a16="http://schemas.microsoft.com/office/drawing/2014/main" id="{1E336873-51FD-5342-D028-555369E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408" y="-178592"/>
            <a:ext cx="7215183" cy="72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7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F9B5-B90E-5F6E-B5C9-B8127864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568" y="-14288"/>
            <a:ext cx="5197602" cy="10287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Project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F5AABF-6294-4FF5-837E-B90E249BB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48" y="1300162"/>
            <a:ext cx="7446835" cy="555783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This project focuses on Efficient hospital observation unit operations play a crucial role in enhancing patient care and optimizing hospital resources.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As patient volumes increase, current workflows may become ineffective, requiring a reassessment of operational strategies.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Delays and inefficiencies in these units contribute to overcrowding, negatively affecting both patient outcomes and overall hospital functionality.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Optimizing workflows can significantly reduce patient wait times, leading to an improved healthcare experience.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A well-structured resource management system ensures better staff allocation and enhances cost efficiency for hospitals.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Addressing bottlenecks in hospital observation units can lead to substantial financial savings while maintaining high-quality care standards.</a:t>
            </a:r>
            <a:endParaRPr lang="en-IN" sz="2000" dirty="0">
              <a:latin typeface="Cambria" panose="02040503050406030204" pitchFamily="18" charset="0"/>
              <a:cs typeface="Arial"/>
            </a:endParaRPr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7" name="Picture 6" descr="A long hallway with white walls and blue columns&#10;&#10;AI-generated content may be incorrect.">
            <a:extLst>
              <a:ext uri="{FF2B5EF4-FFF2-40B4-BE49-F238E27FC236}">
                <a16:creationId xmlns:a16="http://schemas.microsoft.com/office/drawing/2014/main" id="{505ED77A-16F1-8E12-F15B-6733554FD9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58" r="25804" b="1"/>
          <a:stretch/>
        </p:blipFill>
        <p:spPr>
          <a:xfrm>
            <a:off x="7443787" y="0"/>
            <a:ext cx="4748213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045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50B1-4472-8444-C3CD-58C1EBFB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236" y="15700"/>
            <a:ext cx="3328988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29C5A-C237-6EE7-3FCD-68E5C9D3A991}"/>
              </a:ext>
            </a:extLst>
          </p:cNvPr>
          <p:cNvSpPr txBox="1"/>
          <p:nvPr/>
        </p:nvSpPr>
        <p:spPr>
          <a:xfrm>
            <a:off x="589660" y="1888621"/>
            <a:ext cx="1076414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Primary Objective: Detect operational inefficiencies and implement data-driven strategies to ensure patients are placed in the most appropriate care setting. Right Patient-Right Bed.</a:t>
            </a:r>
            <a:endParaRPr lang="en-IN" dirty="0">
              <a:latin typeface="Cambria" panose="020405030504060302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Utilizing Data: Evaluate patient flow, staffing levels, and healthcare outcomes to enhance hospital operations.</a:t>
            </a:r>
            <a:endParaRPr lang="en-IN" dirty="0">
              <a:latin typeface="Cambria" panose="020405030504060302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Expected Benefits: Improve staff allocation and eliminate workflow bottlenecks, especially during high-demand periods.</a:t>
            </a:r>
            <a:endParaRPr lang="en-IN" dirty="0">
              <a:latin typeface="Cambria" panose="020405030504060302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>
              <a:latin typeface="Cambria" panose="02040503050406030204" pitchFamily="18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Outlook: Develop a sustainable, data-informed approach for continuous hospital process optimization.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6E4E0-0EFA-C908-E01F-D022013A2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913" y="4518661"/>
            <a:ext cx="1462087" cy="23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70A4-217F-7254-CB6D-37C13703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Data Dictionary &amp; Data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867FD-4498-67BF-A7F9-4BBE8DE8F66F}"/>
              </a:ext>
            </a:extLst>
          </p:cNvPr>
          <p:cNvSpPr txBox="1"/>
          <p:nvPr/>
        </p:nvSpPr>
        <p:spPr>
          <a:xfrm>
            <a:off x="144586" y="4977680"/>
            <a:ext cx="897084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Dataset: Hospital records from time-period 2019-2020, with 1111 patient entries.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Key Variables: Flipped, DRG01, </a:t>
            </a:r>
            <a:r>
              <a:rPr lang="en-IN" dirty="0" err="1">
                <a:latin typeface="Cambria" panose="02040503050406030204" pitchFamily="18" charset="0"/>
              </a:rPr>
              <a:t>PrimaryInsuranceCategory</a:t>
            </a: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Preprocessing: Handled missing data using median value, standardized variables.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6" name="Picture 5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7B9FB713-BA34-FA8A-8B39-6B31CAD8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4" y="1451234"/>
            <a:ext cx="8855316" cy="3097795"/>
          </a:xfrm>
          <a:prstGeom prst="rect">
            <a:avLst/>
          </a:prstGeom>
        </p:spPr>
      </p:pic>
      <p:pic>
        <p:nvPicPr>
          <p:cNvPr id="9" name="Picture 8" descr="A blue and black table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F06FE53-4662-3D46-64D6-82D91B377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764" y="1602633"/>
            <a:ext cx="2769122" cy="2701582"/>
          </a:xfrm>
          <a:prstGeom prst="rect">
            <a:avLst/>
          </a:prstGeom>
        </p:spPr>
      </p:pic>
      <p:pic>
        <p:nvPicPr>
          <p:cNvPr id="11" name="Content Placeholder 10" descr="A hospital room with a bed and a desk&#10;&#10;AI-generated content may be incorrect.">
            <a:extLst>
              <a:ext uri="{FF2B5EF4-FFF2-40B4-BE49-F238E27FC236}">
                <a16:creationId xmlns:a16="http://schemas.microsoft.com/office/drawing/2014/main" id="{B7F56D15-3F01-9E71-9876-86A64AA5E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354849" y="4977680"/>
            <a:ext cx="2820481" cy="1880320"/>
          </a:xfrm>
        </p:spPr>
      </p:pic>
    </p:spTree>
    <p:extLst>
      <p:ext uri="{BB962C8B-B14F-4D97-AF65-F5344CB8AC3E}">
        <p14:creationId xmlns:p14="http://schemas.microsoft.com/office/powerpoint/2010/main" val="12460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2BFA906D-1AC4-96D7-E937-CF0DFEE1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4" b="-4"/>
          <a:stretch/>
        </p:blipFill>
        <p:spPr>
          <a:xfrm>
            <a:off x="0" y="127589"/>
            <a:ext cx="3719750" cy="2225041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BDE3803D-589A-CB26-35C5-A9041995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9" r="-3" b="-3"/>
          <a:stretch/>
        </p:blipFill>
        <p:spPr>
          <a:xfrm>
            <a:off x="20" y="2316480"/>
            <a:ext cx="3719729" cy="2208616"/>
          </a:xfrm>
          <a:prstGeom prst="rect">
            <a:avLst/>
          </a:prstGeom>
        </p:spPr>
      </p:pic>
      <p:pic>
        <p:nvPicPr>
          <p:cNvPr id="6" name="Picture 5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ADA6736B-0E97-9094-B1C6-767180A4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91" b="3"/>
          <a:stretch/>
        </p:blipFill>
        <p:spPr>
          <a:xfrm>
            <a:off x="4317124" y="4616536"/>
            <a:ext cx="3719748" cy="2241464"/>
          </a:xfrm>
          <a:prstGeom prst="rect">
            <a:avLst/>
          </a:prstGeom>
        </p:spPr>
      </p:pic>
      <p:pic>
        <p:nvPicPr>
          <p:cNvPr id="7" name="Picture 6" descr="A diagram of a patient&#10;&#10;AI-generated content may be incorrect.">
            <a:extLst>
              <a:ext uri="{FF2B5EF4-FFF2-40B4-BE49-F238E27FC236}">
                <a16:creationId xmlns:a16="http://schemas.microsoft.com/office/drawing/2014/main" id="{ABAE2002-F824-66F6-17B6-294A5E54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957" b="-5"/>
          <a:stretch/>
        </p:blipFill>
        <p:spPr>
          <a:xfrm>
            <a:off x="8472252" y="85598"/>
            <a:ext cx="3719752" cy="2267032"/>
          </a:xfrm>
          <a:prstGeom prst="rect">
            <a:avLst/>
          </a:prstGeom>
        </p:spPr>
      </p:pic>
      <p:pic>
        <p:nvPicPr>
          <p:cNvPr id="9" name="Picture 8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D6713944-6CF2-1756-AA98-459321287C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704" r="2019" b="-3"/>
          <a:stretch/>
        </p:blipFill>
        <p:spPr>
          <a:xfrm>
            <a:off x="8472252" y="4525096"/>
            <a:ext cx="3719752" cy="225060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C90B4D-2271-0C90-DB9E-BA9C1A7D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124" y="85598"/>
            <a:ext cx="3719752" cy="165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Cambria" panose="02040503050406030204" pitchFamily="18" charset="0"/>
              </a:rPr>
              <a:t>Introductory Tasks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CDBFC-34A7-A32A-DA63-C7B796E7F0DF}"/>
              </a:ext>
            </a:extLst>
          </p:cNvPr>
          <p:cNvSpPr txBox="1"/>
          <p:nvPr/>
        </p:nvSpPr>
        <p:spPr>
          <a:xfrm>
            <a:off x="4427727" y="2425640"/>
            <a:ext cx="3336546" cy="39024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571500" indent="-3429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Data Collection</a:t>
            </a:r>
          </a:p>
          <a:p>
            <a:pPr marL="571500" indent="-3429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Data Preparation</a:t>
            </a:r>
          </a:p>
          <a:p>
            <a:pPr marL="571500" indent="-342900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Exploratory Data Analysis (EDA)</a:t>
            </a:r>
          </a:p>
        </p:txBody>
      </p:sp>
      <p:pic>
        <p:nvPicPr>
          <p:cNvPr id="13" name="Picture 12" descr="A graph of blood pressure&#10;&#10;AI-generated content may be incorrect.">
            <a:extLst>
              <a:ext uri="{FF2B5EF4-FFF2-40B4-BE49-F238E27FC236}">
                <a16:creationId xmlns:a16="http://schemas.microsoft.com/office/drawing/2014/main" id="{F45FB6B3-145A-44D0-5C7B-161C64215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" y="4503689"/>
            <a:ext cx="3719753" cy="2293420"/>
          </a:xfrm>
          <a:prstGeom prst="rect">
            <a:avLst/>
          </a:prstGeom>
        </p:spPr>
      </p:pic>
      <p:pic>
        <p:nvPicPr>
          <p:cNvPr id="15" name="Picture 14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72F19E36-E342-88C0-826B-94FD43452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2553" y="2425640"/>
            <a:ext cx="3359149" cy="212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92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10AA-1D6B-23EA-A9F2-57A5B5DF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168" y="0"/>
            <a:ext cx="4157663" cy="1325563"/>
          </a:xfrm>
        </p:spPr>
        <p:txBody>
          <a:bodyPr/>
          <a:lstStyle/>
          <a:p>
            <a:r>
              <a:rPr lang="en-US" b="1" dirty="0">
                <a:latin typeface="Cambria" panose="02040503050406030204" pitchFamily="18" charset="0"/>
              </a:rPr>
              <a:t>Methodology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C05FEA-434C-65FC-C4A3-16F560F6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325563"/>
            <a:ext cx="10515600" cy="36540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</a:rPr>
              <a:t>We employed three types of models in our analysis: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Logistic Regressions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Random Forests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</a:rPr>
              <a:t>Decision Trees</a:t>
            </a:r>
            <a:br>
              <a:rPr lang="en-US" sz="2400" dirty="0">
                <a:latin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</a:rPr>
              <a:t>We tested these model’s multiple times—initially incorporating all variables and later refining the analysis by selecting only the most significant ones.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0029A-BC4D-AB54-3720-AF7EC626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76" y="4673009"/>
            <a:ext cx="2184991" cy="218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9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0151E-E776-6392-2661-FF0E462C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03" y="-16714"/>
            <a:ext cx="425642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ambria" panose="02040503050406030204" pitchFamily="18" charset="0"/>
              </a:rPr>
              <a:t>Model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1D8C-D231-02A4-CE8C-C407EB84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4" y="1437337"/>
            <a:ext cx="6219065" cy="4212941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Cambria" panose="02040503050406030204" pitchFamily="18" charset="0"/>
              </a:rPr>
              <a:t>The final model: The initial logistic regression, utilizing Flipped as the target variable and incorporating all predictor variables, demonstrated the highest performance.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</a:rPr>
              <a:t>Model accuracy was 59.94%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</a:rPr>
              <a:t>Flipped rate was 24.7%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</a:rPr>
              <a:t>0.6 threshold was found to be optimal</a:t>
            </a: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  <a:latin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  <a:latin typeface="Cambria" panose="02040503050406030204" pitchFamily="18" charset="0"/>
              </a:rPr>
              <a:t>Adjusting thresholds and using higher-accuracy models increased the flip rate, leading to unintended consequences.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ADB47AB-1C22-B304-F20B-8D1496DE1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95" y="1490732"/>
            <a:ext cx="2713704" cy="4212941"/>
          </a:xfrm>
          <a:prstGeom prst="rect">
            <a:avLst/>
          </a:prstGeom>
        </p:spPr>
      </p:pic>
      <p:pic>
        <p:nvPicPr>
          <p:cNvPr id="18" name="Picture 17" descr="A doctor sitting in a hospital bed&#10;&#10;AI-generated content may be incorrect.">
            <a:extLst>
              <a:ext uri="{FF2B5EF4-FFF2-40B4-BE49-F238E27FC236}">
                <a16:creationId xmlns:a16="http://schemas.microsoft.com/office/drawing/2014/main" id="{A8F7C145-4EC9-DFD2-BACC-216F3083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8677"/>
            <a:ext cx="4396639" cy="125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8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771EF-F318-96BF-BA48-95B150F3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mbria" panose="02040503050406030204" pitchFamily="18" charset="0"/>
              </a:rPr>
              <a:t>Key Metrics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F953-3F8A-C1AA-5963-46EDD114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</a:rPr>
              <a:t>Current Flipped Rate: Dr. Kelly's observation unit (OU) has a 45% flipped rate, leading to longer stays and reduced hospital resources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</a:rPr>
              <a:t>Impact of lower flipped rate: reducing flipped rate from 45% to 20 % increases patients treated from 44 to 55 per week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 - New patients = 44 + (44 x (0.45 - 0.20)) = 55 patients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latin typeface="Cambria" panose="020405030504060302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Cambria" panose="02040503050406030204" pitchFamily="18" charset="0"/>
              </a:rPr>
              <a:t>Annual patient Impact: 572 additional patients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</a:rPr>
              <a:t> - 11 extra patients per week x 52 weeks = 572 patients</a:t>
            </a:r>
          </a:p>
        </p:txBody>
      </p:sp>
    </p:spTree>
    <p:extLst>
      <p:ext uri="{BB962C8B-B14F-4D97-AF65-F5344CB8AC3E}">
        <p14:creationId xmlns:p14="http://schemas.microsoft.com/office/powerpoint/2010/main" val="42246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CB6D6-B847-0CFF-7CA4-42B97C42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Profit and Bed Utilization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D5A5E-749C-D745-AE64-8312891B0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47638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26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619</Words>
  <Application>Microsoft Macintosh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</vt:lpstr>
      <vt:lpstr>Copperplate Light</vt:lpstr>
      <vt:lpstr>Courier New</vt:lpstr>
      <vt:lpstr>Wingdings</vt:lpstr>
      <vt:lpstr>Office Theme</vt:lpstr>
      <vt:lpstr>Data-Driven Solutions for Enhancing Hospital Observation Units</vt:lpstr>
      <vt:lpstr>Project Overview</vt:lpstr>
      <vt:lpstr>Objective</vt:lpstr>
      <vt:lpstr>Data Dictionary &amp; Data Description</vt:lpstr>
      <vt:lpstr>Introductory Tasks</vt:lpstr>
      <vt:lpstr>Methodology</vt:lpstr>
      <vt:lpstr>Model Results </vt:lpstr>
      <vt:lpstr>Key Metrics </vt:lpstr>
      <vt:lpstr>Profit and Bed Utilization</vt:lpstr>
      <vt:lpstr>Recommendations and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Erpula</dc:creator>
  <cp:lastModifiedBy>John Pole Madhu</cp:lastModifiedBy>
  <cp:revision>4</cp:revision>
  <dcterms:created xsi:type="dcterms:W3CDTF">2024-10-07T18:49:11Z</dcterms:created>
  <dcterms:modified xsi:type="dcterms:W3CDTF">2025-02-27T08:02:12Z</dcterms:modified>
</cp:coreProperties>
</file>