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62" r:id="rId6"/>
    <p:sldId id="268" r:id="rId7"/>
    <p:sldId id="272" r:id="rId8"/>
    <p:sldId id="260" r:id="rId9"/>
    <p:sldId id="26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4"/>
    <p:restoredTop sz="94624"/>
  </p:normalViewPr>
  <p:slideViewPr>
    <p:cSldViewPr snapToGrid="0">
      <p:cViewPr varScale="1">
        <p:scale>
          <a:sx n="170" d="100"/>
          <a:sy n="170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24C1-9352-F316-7240-235CA7C4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75342-E494-0D5F-71DF-5CF89683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5FA9-4D91-C199-0A9E-2BEA9799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32E-6088-66ED-9D09-9D25C68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7539-38EB-6B3A-1A0E-648821B8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77BA-C450-B702-B5D7-B4800A25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C2393-3F2D-F1D3-A02A-13E325255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2423-F27D-CA47-A1DD-6FDDE01B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5F6C-1551-7B36-4DF2-D9A8C43F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723E-C133-8CAE-6ECC-04899EF3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20DE-D034-19CA-3EBB-D23086FFC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D9AC-7D7F-1AB1-0293-D0C9F2E1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AC77-B9C0-8D79-25D9-8F0A06DA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391E-D90B-76C6-65A6-9563A9C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F581-6CA9-1ECD-20F3-C979B947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31C3-62F5-C773-6E57-1ECA01E1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7A40-F231-2A02-1513-A86F47B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3733-D46D-0083-2F55-0ED8A96E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3E74-6CE6-FEC8-DDA1-B8DA6DD6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F95A-0B3C-89F9-4108-7D13BB2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D78-D4FC-6622-8727-502A2D3F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434-2DBE-EA1D-A00E-778D6E5F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0D7E-4650-55AC-8EC3-57F863EB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82E3-ABCD-9F3E-2777-4499027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18CD-5C3D-D148-77CE-EC209C3C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F5A-438F-F955-FF03-D20B9D81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2A1D-3986-6C16-7E3B-844B74CA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2FA5-1283-1181-5CB9-8EC6B998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8118-EAEB-D4EA-95D7-2F8FDF5E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5C4F-6361-E74B-19AE-A31D34B1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45DAC-CE73-A4EB-8D04-631601DE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AF1-C86B-3135-A466-C28148A7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1B53E-021F-88AA-31C1-A4A47F0E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E2698-5D3E-0D1E-AA58-C1EF089E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53166-9051-F79F-DE2C-9555B68E3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9FB61-7582-8CA2-336E-C062023AD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EA9DA-92F6-14E6-EAA9-27C79EFF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80551-A266-6E97-401D-057D2A5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2B2CC-94E4-78C2-D12F-872FF393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FFBE-DE63-FDE7-70A1-0C4F642E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2E813-2745-1FDF-41FC-DD5FD356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10B3-7742-0482-85E0-8B5FE0E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A1DC0-84FE-A91A-CF20-3212B06A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37191-4BE5-1EAA-6379-9F2A3F82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9003F-2D83-A44B-466E-7F1008BF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55618-AAC0-D0E5-B0CC-215C054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5C27-D7FD-5B89-7A2B-F284467D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B5DB-3830-89F2-E8E7-13390C51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55CCD-1449-D184-44D3-EBAB41E3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F8B77-7089-13F1-B185-CC6DC39D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0C35-7769-501F-9445-2001F684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B5E1-F56C-3C77-A51A-99ABC4A6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CB42-702D-6C0A-AB98-F91EFB68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1CA51-08B8-61EE-E109-8F4E06807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3889-8128-A3C0-7A52-DED8EF74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C843A-E7FB-B8F0-23BD-2867929B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B07BE-DB7E-E6DF-F629-D6612F0C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5746-E7AE-1279-93CA-7A035E4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5C5C5-0560-82CA-3B1E-EE7DF61C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9610-7414-D4C6-85CA-7094E5013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EC0E-5F57-6DFD-4671-42B96639E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00ED-65A9-6940-AB22-71732A2B130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B2D6-69F5-E01E-5FD3-899C45FB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BAED-3523-B5AC-4B1D-AF03C05B5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F0BC-8ABB-744B-BE4E-25E0ADEB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f.org/external/datamapper/NGDP_RPCH@WEO/OEMDC/ADVEC/WEOWORL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d.world/" TargetMode="External"/><Relationship Id="rId4" Type="http://schemas.openxmlformats.org/officeDocument/2006/relationships/hyperlink" Target="https://databank.worldbank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415F1-8E9D-966C-A025-DF85FAF7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sp>
        <p:nvSpPr>
          <p:cNvPr id="7" name="Text Box 1">
            <a:extLst>
              <a:ext uri="{FF2B5EF4-FFF2-40B4-BE49-F238E27FC236}">
                <a16:creationId xmlns:a16="http://schemas.microsoft.com/office/drawing/2014/main" id="{E86062CE-9B2F-CD19-A424-2BD9D444C164}"/>
              </a:ext>
            </a:extLst>
          </p:cNvPr>
          <p:cNvSpPr txBox="1"/>
          <p:nvPr/>
        </p:nvSpPr>
        <p:spPr>
          <a:xfrm>
            <a:off x="1590805" y="2439444"/>
            <a:ext cx="9010389" cy="19791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A50000"/>
                </a:solidFill>
                <a:effectLst/>
                <a:latin typeface="Tableau Book"/>
                <a:ea typeface="Times New Roman" panose="02020603050405020304" pitchFamily="18" charset="0"/>
              </a:rPr>
              <a:t>UNDERSTANDING KOREAN ECONOMIC CONDITIONS.</a:t>
            </a:r>
            <a:endParaRPr lang="en-IN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6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3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6BF-A3DC-BB30-0744-CA4D391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Unemployment 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4BED6-C63F-39DC-C2F8-1D0ACC02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3BF1C-EF31-0C77-0763-CBBDC15B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3725"/>
            <a:ext cx="569243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D2991-7960-F39B-8697-84F15DDA1BE1}"/>
              </a:ext>
            </a:extLst>
          </p:cNvPr>
          <p:cNvSpPr txBox="1"/>
          <p:nvPr/>
        </p:nvSpPr>
        <p:spPr>
          <a:xfrm>
            <a:off x="8089900" y="1587500"/>
            <a:ext cx="3263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Korea has maintained a relatively low unemployment rate, averaging around 3-4% over the past decade.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suggests a stable </a:t>
            </a:r>
            <a:r>
              <a:rPr lang="en-US" sz="18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labour</a:t>
            </a:r>
            <a:r>
              <a:rPr lang="en-US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market with ample opportunities for skilled workers.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2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6BF-A3DC-BB30-0744-CA4D391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Net wealth to Net income Ratio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4BED6-C63F-39DC-C2F8-1D0ACC02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0EDFA-056E-B502-C8D8-BB0454622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1825"/>
            <a:ext cx="574067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3D182-04DB-CA1D-6622-4DDE98247F9A}"/>
              </a:ext>
            </a:extLst>
          </p:cNvPr>
          <p:cNvSpPr txBox="1"/>
          <p:nvPr/>
        </p:nvSpPr>
        <p:spPr>
          <a:xfrm>
            <a:off x="7962900" y="1993900"/>
            <a:ext cx="311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net wealth to net income ratio has showed a constant increase over the last 10 year. This means that the earnings have also grown with time.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mentioned above, an increase in income will allow people to purchase more.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6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6BF-A3DC-BB30-0744-CA4D391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Retail sector market share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4BED6-C63F-39DC-C2F8-1D0ACC02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54C04-4D38-3E62-8A4A-37D20931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1200"/>
            <a:ext cx="74930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AEB1A-35C9-B15C-290C-A7D88648C012}"/>
              </a:ext>
            </a:extLst>
          </p:cNvPr>
          <p:cNvSpPr txBox="1"/>
          <p:nvPr/>
        </p:nvSpPr>
        <p:spPr>
          <a:xfrm>
            <a:off x="8928100" y="1981200"/>
            <a:ext cx="299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we can see, apart from food and services which are the main sectors, the next biggest sector is Fashion.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this analysis, we can say that the fashion and apparel industry occupies a majority of the share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6BF-A3DC-BB30-0744-CA4D391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62D0-2488-4BE4-8D69-854F54A2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Based on the retail sector research chart, it's evident that the fashion and clothing business holds a substantial market share, suggesting promising growth potential.</a:t>
            </a:r>
          </a:p>
          <a:p>
            <a:pPr>
              <a:spcAft>
                <a:spcPts val="1200"/>
              </a:spcAft>
            </a:pPr>
            <a:r>
              <a:rPr lang="en-US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Make a thorough budget and financial strategy for your clothing company, considering projected income, recurring costs, and start-up costs.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With </a:t>
            </a:r>
            <a:r>
              <a:rPr lang="en-US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 3-4% unemployment rate, South Korea presents a chance for us to hire experts with training.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4BED6-C63F-39DC-C2F8-1D0ACC02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4215-E80D-B8D9-C81D-A04C2412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2AA46-7AB7-3B43-40B7-D8CFD7ED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E359-B16A-05D9-C3D6-FCADB26C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4363-840F-4792-1428-28869CE2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Rajivini</a:t>
            </a:r>
            <a:r>
              <a:rPr lang="en-US" dirty="0"/>
              <a:t> T							Prabhu Shankar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 Pole Madhu					Mohammed Akbar Ali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C9574-74D5-BC05-24F8-281EAC62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946" y="4138693"/>
            <a:ext cx="997404" cy="1301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DFBFC-7939-07F3-FA1D-07E813B6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BE061-BAF7-5B06-F104-BEA225FC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258" y="4138693"/>
            <a:ext cx="936544" cy="1303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5DD9C7-E68E-5380-5B43-AB02A1D7F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946" y="2244726"/>
            <a:ext cx="983244" cy="1474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146C0-9050-B9F8-6884-41462FA2F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258" y="2507103"/>
            <a:ext cx="936544" cy="12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415F1-8E9D-966C-A025-DF85FAF7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161A2-651C-31DC-C711-D742C5E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AD4AAB9-6CEB-800A-D3BF-3F22E2D5F7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rgbClr val="FFFF00">
              <a:alpha val="0"/>
            </a:srgb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Understand and analyze economic conditions</a:t>
            </a:r>
          </a:p>
          <a:p>
            <a:r>
              <a:rPr lang="en-US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 a decision if it is profitable to start an apparel business in South Korea</a:t>
            </a:r>
          </a:p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Analyze the existing Fashion and Apparel industry and draw conclusions.</a:t>
            </a:r>
            <a:endParaRPr lang="en-US" dirty="0">
              <a:ln>
                <a:noFill/>
              </a:ln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415F1-8E9D-966C-A025-DF85FAF7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161A2-651C-31DC-C711-D742C5E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81C0A9E-111B-3550-5378-C781E9045B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rgbClr val="FFFF00">
              <a:alpha val="0"/>
            </a:srgb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40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 the below points to make a decision:</a:t>
            </a:r>
          </a:p>
          <a:p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US" sz="240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emographic shifts</a:t>
            </a:r>
            <a:endParaRPr 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lang="en-US" sz="240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outh unemployment</a:t>
            </a:r>
            <a:endParaRPr 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240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ncome inequality</a:t>
            </a:r>
            <a:endParaRPr 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en-US" sz="240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eopolitical tensions</a:t>
            </a:r>
            <a:endParaRPr 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240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nvironmental sustainability</a:t>
            </a:r>
            <a:endParaRPr 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n-US" sz="240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</a:rPr>
              <a:t>epending on this, we need to specify whether or not to invest in the apparel industry. </a:t>
            </a:r>
          </a:p>
          <a:p>
            <a:pPr marL="0" indent="0">
              <a:buNone/>
            </a:pP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5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6BF-A3DC-BB30-0744-CA4D391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4BED6-C63F-39DC-C2F8-1D0ACC02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762C58-CDEA-6CA9-1B6E-B4F1E77D0DAB}"/>
              </a:ext>
            </a:extLst>
          </p:cNvPr>
          <p:cNvSpPr txBox="1">
            <a:spLocks/>
          </p:cNvSpPr>
          <p:nvPr/>
        </p:nvSpPr>
        <p:spPr>
          <a:xfrm>
            <a:off x="723474" y="1731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kern="0" dirty="0">
                <a:cs typeface="Times New Roman" panose="02020603050405020304" pitchFamily="18" charset="0"/>
                <a:hlinkClick r:id="rId3"/>
              </a:rPr>
              <a:t>International Monetary Fund </a:t>
            </a:r>
            <a:r>
              <a:rPr lang="en-US" kern="0" dirty="0">
                <a:cs typeface="Times New Roman" panose="02020603050405020304" pitchFamily="18" charset="0"/>
              </a:rPr>
              <a:t>- The International Monetary Fund, or IMF, works to achieve sustainable growth and prosperity for all of its 190 member countries.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kern="0" dirty="0">
                <a:cs typeface="Times New Roman" panose="02020603050405020304" pitchFamily="18" charset="0"/>
                <a:hlinkClick r:id="rId4"/>
              </a:rPr>
              <a:t>The World Bank </a:t>
            </a:r>
            <a:r>
              <a:rPr lang="en-US" kern="0" dirty="0">
                <a:cs typeface="Times New Roman" panose="02020603050405020304" pitchFamily="18" charset="0"/>
              </a:rPr>
              <a:t>- The Data Catalog is designed to make World Bank's development data easy to find, download, use, and share.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kern="0" dirty="0">
                <a:cs typeface="Times New Roman" panose="02020603050405020304" pitchFamily="18" charset="0"/>
                <a:hlinkClick r:id="rId5"/>
              </a:rPr>
              <a:t>World wealth and income databases </a:t>
            </a:r>
            <a:r>
              <a:rPr lang="en-US" kern="0" dirty="0">
                <a:cs typeface="Times New Roman" panose="02020603050405020304" pitchFamily="18" charset="0"/>
              </a:rPr>
              <a:t>- an extensive, open and accessible database on the historical evolution of the world distribution of income and wealth, both within countries and between countries.</a:t>
            </a:r>
          </a:p>
        </p:txBody>
      </p:sp>
    </p:spTree>
    <p:extLst>
      <p:ext uri="{BB962C8B-B14F-4D97-AF65-F5344CB8AC3E}">
        <p14:creationId xmlns:p14="http://schemas.microsoft.com/office/powerpoint/2010/main" val="372991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D885-01B5-9144-F415-B4FB873C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Descriptive statistics of the data sets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D5E2-5672-199E-8933-FD678FD9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GDP 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Retail sector market share:</a:t>
            </a:r>
          </a:p>
          <a:p>
            <a:endParaRPr lang="en-US" sz="200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Inflation rate analysis:</a:t>
            </a:r>
          </a:p>
          <a:p>
            <a:endParaRPr lang="en-IN" sz="2000" dirty="0">
              <a:effectLst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Unemployment rate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</a:t>
            </a:r>
          </a:p>
          <a:p>
            <a:endParaRPr lang="en-IN" sz="2000" dirty="0">
              <a:effectLst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Net wealth to income ratio: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endParaRPr lang="en-IN" sz="2000" dirty="0">
              <a:effectLst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785FF6-A40F-D477-18E8-242310A23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85620"/>
              </p:ext>
            </p:extLst>
          </p:nvPr>
        </p:nvGraphicFramePr>
        <p:xfrm>
          <a:off x="4759696" y="1715308"/>
          <a:ext cx="7297986" cy="5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31">
                  <a:extLst>
                    <a:ext uri="{9D8B030D-6E8A-4147-A177-3AD203B41FA5}">
                      <a16:colId xmlns:a16="http://schemas.microsoft.com/office/drawing/2014/main" val="883715700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2204021106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3501154581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2228561132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2896853823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057949997"/>
                    </a:ext>
                  </a:extLst>
                </a:gridCol>
              </a:tblGrid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Interquartile range(IQR):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7467621"/>
                  </a:ext>
                </a:extLst>
              </a:tr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33243.001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25459.168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33447.155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42326.204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8105.687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8134.609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67545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7AEAF7-69F0-BF1D-1145-821EF5B7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9012"/>
              </p:ext>
            </p:extLst>
          </p:nvPr>
        </p:nvGraphicFramePr>
        <p:xfrm>
          <a:off x="4774776" y="2538542"/>
          <a:ext cx="7297986" cy="5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31">
                  <a:extLst>
                    <a:ext uri="{9D8B030D-6E8A-4147-A177-3AD203B41FA5}">
                      <a16:colId xmlns:a16="http://schemas.microsoft.com/office/drawing/2014/main" val="2138320361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4009065364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28864520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839933652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229609483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073723162"/>
                    </a:ext>
                  </a:extLst>
                </a:gridCol>
              </a:tblGrid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Interquartile range(IQR):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866935"/>
                  </a:ext>
                </a:extLst>
              </a:tr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35297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CAE1C0-4C62-4547-CC7D-2455EB94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31884"/>
              </p:ext>
            </p:extLst>
          </p:nvPr>
        </p:nvGraphicFramePr>
        <p:xfrm>
          <a:off x="4767028" y="3290207"/>
          <a:ext cx="7297986" cy="5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31">
                  <a:extLst>
                    <a:ext uri="{9D8B030D-6E8A-4147-A177-3AD203B41FA5}">
                      <a16:colId xmlns:a16="http://schemas.microsoft.com/office/drawing/2014/main" val="2138320361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4009065364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28864520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839933652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229609483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073723162"/>
                    </a:ext>
                  </a:extLst>
                </a:gridCol>
              </a:tblGrid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Interquartile range(IQR):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866935"/>
                  </a:ext>
                </a:extLst>
              </a:tr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3529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B6787D-E15D-4F04-41DD-DD8F089B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92312"/>
              </p:ext>
            </p:extLst>
          </p:nvPr>
        </p:nvGraphicFramePr>
        <p:xfrm>
          <a:off x="4768749" y="4121087"/>
          <a:ext cx="7297986" cy="5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31">
                  <a:extLst>
                    <a:ext uri="{9D8B030D-6E8A-4147-A177-3AD203B41FA5}">
                      <a16:colId xmlns:a16="http://schemas.microsoft.com/office/drawing/2014/main" val="2138320361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4009065364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28864520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839933652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229609483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073723162"/>
                    </a:ext>
                  </a:extLst>
                </a:gridCol>
              </a:tblGrid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Interquartile range(IQR):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866935"/>
                  </a:ext>
                </a:extLst>
              </a:tr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35297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6F3FA6-2DFD-E4A3-3603-75DD4127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2740"/>
              </p:ext>
            </p:extLst>
          </p:nvPr>
        </p:nvGraphicFramePr>
        <p:xfrm>
          <a:off x="4756701" y="4938195"/>
          <a:ext cx="7297986" cy="5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31">
                  <a:extLst>
                    <a:ext uri="{9D8B030D-6E8A-4147-A177-3AD203B41FA5}">
                      <a16:colId xmlns:a16="http://schemas.microsoft.com/office/drawing/2014/main" val="2138320361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4009065364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28864520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839933652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229609483"/>
                    </a:ext>
                  </a:extLst>
                </a:gridCol>
                <a:gridCol w="1216331">
                  <a:extLst>
                    <a:ext uri="{9D8B030D-6E8A-4147-A177-3AD203B41FA5}">
                      <a16:colId xmlns:a16="http://schemas.microsoft.com/office/drawing/2014/main" val="1073723162"/>
                    </a:ext>
                  </a:extLst>
                </a:gridCol>
              </a:tblGrid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Maximum value: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Interquartile range(IQR):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866935"/>
                  </a:ext>
                </a:extLst>
              </a:tr>
              <a:tr h="25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3529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F99364-7120-87BC-CCD0-245BE012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D440-2A1F-92B7-E898-8DE83FD6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EB290-5174-7E54-44E0-21DE85518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0E2F32-B127-F23F-7E00-3E57F9DB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1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415F1-8E9D-966C-A025-DF85FAF7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161A2-651C-31DC-C711-D742C5E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GDP comparison : Korea v/s other regions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CD0F8-1431-96D3-EE5B-C3964C00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85835" y="1690688"/>
            <a:ext cx="547052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EE80E-DB92-CC84-63EA-F7693A351FD1}"/>
              </a:ext>
            </a:extLst>
          </p:cNvPr>
          <p:cNvSpPr txBox="1"/>
          <p:nvPr/>
        </p:nvSpPr>
        <p:spPr>
          <a:xfrm>
            <a:off x="7721600" y="1690688"/>
            <a:ext cx="3721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graph above shows the GDP per capita (represented in $) for Korea, which is our target market and all other countries, which have been categorized into regions.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South Korea's GDP per capita has shown steady growth over the past decade, reaching approximately $2,200 in 2023. This places South Korea among the high-income countries globally.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415F1-8E9D-966C-A025-DF85FAF7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6" y="6121400"/>
            <a:ext cx="2247900" cy="73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161A2-651C-31DC-C711-D742C5E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Inflation Rate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1C7D5-2682-C9D2-E6B5-1B228A761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30375"/>
            <a:ext cx="574067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04029-0B26-F3A0-152C-88177CE2DCB0}"/>
              </a:ext>
            </a:extLst>
          </p:cNvPr>
          <p:cNvSpPr txBox="1"/>
          <p:nvPr/>
        </p:nvSpPr>
        <p:spPr>
          <a:xfrm>
            <a:off x="7670800" y="1384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inflation rate in South Korea has generally remained low and stable over the past 10 years, averaging around 1-2%. This indicates a relatively stable pricing environment for businesses.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 can also see a steep rise between the years 2020 and 2023. This is due to the COVID-19 pandemic, which had an adverse impact on the economic conditions of Korea.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679</Words>
  <Application>Microsoft Macintosh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Segoe UI</vt:lpstr>
      <vt:lpstr>Tableau Book</vt:lpstr>
      <vt:lpstr>Times New Roman</vt:lpstr>
      <vt:lpstr>Office Theme</vt:lpstr>
      <vt:lpstr>PowerPoint Presentation</vt:lpstr>
      <vt:lpstr>Team members</vt:lpstr>
      <vt:lpstr>Background</vt:lpstr>
      <vt:lpstr>Problem Statement</vt:lpstr>
      <vt:lpstr>Data</vt:lpstr>
      <vt:lpstr>Descriptive statistics of the data sets</vt:lpstr>
      <vt:lpstr>Dashboard</vt:lpstr>
      <vt:lpstr>GDP comparison : Korea v/s other regions </vt:lpstr>
      <vt:lpstr>Inflation Rate Analysis</vt:lpstr>
      <vt:lpstr>Unemployment rate </vt:lpstr>
      <vt:lpstr>Net wealth to Net income Ratio Analysis</vt:lpstr>
      <vt:lpstr>Retail sector market share analysis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Rajivini Tiruveedhula</dc:creator>
  <cp:lastModifiedBy>Microsoft Office User</cp:lastModifiedBy>
  <cp:revision>11</cp:revision>
  <dcterms:created xsi:type="dcterms:W3CDTF">2024-04-30T14:21:31Z</dcterms:created>
  <dcterms:modified xsi:type="dcterms:W3CDTF">2024-04-30T19:00:39Z</dcterms:modified>
</cp:coreProperties>
</file>