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lay"/>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lay-bold.fntdata"/><Relationship Id="rId21" Type="http://schemas.openxmlformats.org/officeDocument/2006/relationships/font" Target="fonts/Play-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79a6c130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Lucas: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For our final project, we decided to work with images and computer vision to train a machine learning model.  One of the most common applications of computer vision is facial detection, which is utilized in everything from digital cameras (remember those?) to smartphone security and social media tagging. We wanted to take this element of computer vision a bit further by trying to train a machine learning model to identify emotions in images of faces. While humans in general are pretty good at recognizing facial emotions, it can be challenging for autistic and other neurodivergent people to do so without extra effort and training. Since humans can learn how to better identify emotions by taking patterns and extrapolating from those patterns, the process seems well designed for a machine learning model too.</a:t>
            </a:r>
            <a:endParaRPr/>
          </a:p>
        </p:txBody>
      </p:sp>
      <p:sp>
        <p:nvSpPr>
          <p:cNvPr id="132" name="Google Shape;132;g26b79a6c130_1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79a6c130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79a6c130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0D0D0D"/>
              </a:buClr>
              <a:buSzPts val="1200"/>
              <a:buFont typeface="Roboto"/>
              <a:buNone/>
            </a:pPr>
            <a:r>
              <a:rPr lang="en" sz="1200">
                <a:solidFill>
                  <a:srgbClr val="0D0D0D"/>
                </a:solidFill>
                <a:latin typeface="Roboto"/>
                <a:ea typeface="Roboto"/>
                <a:cs typeface="Roboto"/>
                <a:sym typeface="Roboto"/>
              </a:rPr>
              <a:t>Laura:</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Sequential Bias: If the training data is presented to the model in a fixed order without shuffling, the model may develop a bias towards patterns or trends present in the data sequence. For example, if similar instances are grouped together in the dataset, the model might learn to prioritize certain patterns over others, potentially leading to overfitting on specific subsets of the data.</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Learning Dynamics: The order in which data is presented can influence the trajectory of the model's optimization process. In stochastic gradient descent (SGD), for example, the model's parameters are updated incrementally based on small batches of data. The order in which these batches are sampled can affect the convergence behavior and the final solution reached by the optimization algorithm.</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Generalization Performance: The order of input data can impact the model's ability to generalize to unseen examples. If the training data is presented in a biased order that does not adequately represent the true distribution of the data, the model may struggle to generalize well to new, unseen instances.</a:t>
            </a:r>
            <a:endParaRPr sz="1200">
              <a:solidFill>
                <a:srgbClr val="0D0D0D"/>
              </a:solidFill>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200"/>
              <a:buFont typeface="Roboto"/>
              <a:buNone/>
            </a:pPr>
            <a:r>
              <a:rPr lang="en" sz="1200">
                <a:solidFill>
                  <a:srgbClr val="0D0D0D"/>
                </a:solidFill>
                <a:latin typeface="Roboto"/>
                <a:ea typeface="Roboto"/>
                <a:cs typeface="Roboto"/>
                <a:sym typeface="Roboto"/>
              </a:rPr>
              <a:t>(Pass to Ian)</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79a6c130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Ian: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Overall, this was an interesting first foray into computer vision, and we can see several ways in which this model can be refined for different uses. It could help to predict the emotions in a crowd by scanning security cameras, or be used as an aid in helping neurodivergent people train their brains to work with emotions. It could even be used as a way for actors to refine their emoting ability, by giving feedback on how well they express a target emotion. There are always ethical implications with machine learning, and that’s even more true with facial information, so any future uses or applications should always be considered thoroughly and carefully before being implemented. </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everyday examples of how this has already been seamlessly implemented into our everyday lives.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glaringly obvious example of this are our phones. Most of them require your face to unlock. For awhile, you needed a fingerprint if you didn’t want to manually enter a code in every time.. Funny how long that lasted before jumping to the now present facial recognition system. I wonder how long they get to keep the data of our fingerprints for? But as I’m sure you’ve all noticed, theres a level of emotional facial recognition there too. If you make a strange face or alter it in any dramatic way from the normal double chin blank look down stair, the phone won’t unlock. That similar software and machine learning to the emotional facial recognition we’ve discussed here today.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may have noticed, self checkout stations have implemented every store still standing. Most prominently grocery stores. And every station has a recording camera of your face. Stores like Target and Walmart have already taken these measures and escalated the use of this technology to the next level. Aware of the tendency for people to try to take advantage of the honor system with self check out have strong store policies to not confront or chase down shoplifters. Both </a:t>
            </a:r>
            <a:r>
              <a:rPr lang="en" sz="1200">
                <a:solidFill>
                  <a:srgbClr val="4D5156"/>
                </a:solidFill>
                <a:highlight>
                  <a:srgbClr val="FFFFFF"/>
                </a:highlight>
              </a:rPr>
              <a:t>Walmart and target have</a:t>
            </a:r>
            <a:r>
              <a:rPr lang="en" sz="1200">
                <a:solidFill>
                  <a:srgbClr val="040C28"/>
                </a:solidFill>
                <a:highlight>
                  <a:srgbClr val="D3E3FD"/>
                </a:highlight>
              </a:rPr>
              <a:t>loss prevention officers at every store that watch for shoplifters</a:t>
            </a:r>
            <a:r>
              <a:rPr lang="en" sz="1200">
                <a:solidFill>
                  <a:srgbClr val="4D5156"/>
                </a:solidFill>
                <a:highlight>
                  <a:srgbClr val="FFFFFF"/>
                </a:highlight>
              </a:rPr>
              <a:t>. They are on the floor and in the back watching everyone on camera, and in teh self checkout lanes. They will tag faces of repeat offenders of individuals who continuously “miss scans” at self check out. And in some cases have used the cameras to track to your parked car and taken down license plate information. </a:t>
            </a:r>
            <a:br>
              <a:rPr lang="en" sz="1200">
                <a:solidFill>
                  <a:srgbClr val="4D5156"/>
                </a:solidFill>
                <a:highlight>
                  <a:srgbClr val="FFFFFF"/>
                </a:highlight>
              </a:rPr>
            </a:br>
            <a:br>
              <a:rPr lang="en" sz="1200">
                <a:solidFill>
                  <a:srgbClr val="4D5156"/>
                </a:solidFill>
                <a:highlight>
                  <a:srgbClr val="FFFFFF"/>
                </a:highlight>
              </a:rPr>
            </a:br>
            <a:r>
              <a:rPr lang="en" sz="1200">
                <a:solidFill>
                  <a:srgbClr val="4D5156"/>
                </a:solidFill>
                <a:highlight>
                  <a:srgbClr val="FFFFFF"/>
                </a:highlight>
              </a:rPr>
              <a:t>Another very recent example in our everyday lives just happened in Berlin where a terrorist by the name of Daniela Klette was just caught after evading attorities since the 1980’s. Daniela was part of the Red Army Faction terrorist network, RAF for short. </a:t>
            </a:r>
            <a:r>
              <a:rPr lang="en" sz="1300">
                <a:solidFill>
                  <a:srgbClr val="121212"/>
                </a:solidFill>
                <a:highlight>
                  <a:srgbClr val="FFFFFF"/>
                </a:highlight>
                <a:latin typeface="Georgia"/>
                <a:ea typeface="Georgia"/>
                <a:cs typeface="Georgia"/>
                <a:sym typeface="Georgia"/>
              </a:rPr>
              <a:t>The group is believed to have been responsible for 30 murders and injuring 200.</a:t>
            </a:r>
            <a:endParaRPr sz="1200">
              <a:solidFill>
                <a:srgbClr val="4D5156"/>
              </a:solidFill>
              <a:highlight>
                <a:srgbClr val="FFFFFF"/>
              </a:highlight>
            </a:endParaRPr>
          </a:p>
          <a:p>
            <a:pPr indent="0" lvl="0" marL="0" rtl="0" algn="l">
              <a:spcBef>
                <a:spcPts val="0"/>
              </a:spcBef>
              <a:spcAft>
                <a:spcPts val="0"/>
              </a:spcAft>
              <a:buNone/>
            </a:pPr>
            <a:r>
              <a:t/>
            </a:r>
            <a:endParaRPr sz="1200">
              <a:solidFill>
                <a:srgbClr val="4D5156"/>
              </a:solidFill>
              <a:highlight>
                <a:srgbClr val="FFFFFF"/>
              </a:highlight>
            </a:endParaRPr>
          </a:p>
          <a:p>
            <a:pPr indent="0" lvl="0" marL="0" rtl="0" algn="l">
              <a:spcBef>
                <a:spcPts val="0"/>
              </a:spcBef>
              <a:spcAft>
                <a:spcPts val="0"/>
              </a:spcAft>
              <a:buNone/>
            </a:pPr>
            <a:r>
              <a:rPr lang="en" sz="1300">
                <a:solidFill>
                  <a:srgbClr val="121212"/>
                </a:solidFill>
                <a:highlight>
                  <a:srgbClr val="FFFFFF"/>
                </a:highlight>
                <a:latin typeface="Georgia"/>
                <a:ea typeface="Georgia"/>
                <a:cs typeface="Georgia"/>
                <a:sym typeface="Georgia"/>
              </a:rPr>
              <a:t>She was  involved in at least 10 armed attacks and robberies, including a gun attack on the US embassy in 1991. The group disbanded in 1998 and everyone went underground on the run. Since then shes has been involved in another 10 armed robberies and an attempted murder between 1999-and 2016. Known by her community as the neighborhood dog walker. Daniela was photographed while at a festival intown. A journalist was using an AI facial recognition system when developing the pictures. And the AI kept coming up with two names for Danilas image. Her alias of the last 20 years and her name. Shes been in the top most wanted terrorist for germany for the last 3 decades and was caught in plain sight using facial recognition by a journalist who reported it to authorities who then confirmed. </a:t>
            </a:r>
            <a:endParaRPr sz="1300">
              <a:solidFill>
                <a:srgbClr val="121212"/>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300">
              <a:solidFill>
                <a:srgbClr val="121212"/>
              </a:solidFill>
              <a:highlight>
                <a:srgbClr val="FFFFFF"/>
              </a:highlight>
              <a:latin typeface="Georgia"/>
              <a:ea typeface="Georgia"/>
              <a:cs typeface="Georgia"/>
              <a:sym typeface="Georgia"/>
            </a:endParaRPr>
          </a:p>
          <a:p>
            <a:pPr indent="0" lvl="0" marL="0" rtl="0" algn="l">
              <a:spcBef>
                <a:spcPts val="0"/>
              </a:spcBef>
              <a:spcAft>
                <a:spcPts val="0"/>
              </a:spcAft>
              <a:buNone/>
            </a:pPr>
            <a:r>
              <a:rPr lang="en" sz="1300">
                <a:solidFill>
                  <a:srgbClr val="121212"/>
                </a:solidFill>
                <a:highlight>
                  <a:srgbClr val="FFFFFF"/>
                </a:highlight>
                <a:latin typeface="Georgia"/>
                <a:ea typeface="Georgia"/>
                <a:cs typeface="Georgia"/>
                <a:sym typeface="Georgia"/>
              </a:rPr>
              <a:t>Even drone footage shows they can accurately pick up all the information on the screen of your cell phones from 30 thousand feet up. </a:t>
            </a:r>
            <a:endParaRPr sz="1300">
              <a:solidFill>
                <a:srgbClr val="121212"/>
              </a:solidFill>
              <a:highlight>
                <a:srgbClr val="FFFFFF"/>
              </a:highlight>
              <a:latin typeface="Georgia"/>
              <a:ea typeface="Georgia"/>
              <a:cs typeface="Georgia"/>
              <a:sym typeface="Georgia"/>
            </a:endParaRPr>
          </a:p>
        </p:txBody>
      </p:sp>
      <p:sp>
        <p:nvSpPr>
          <p:cNvPr id="221" name="Google Shape;221;g26b79a6c130_1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79a6c130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Ian’s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Which leads us to the real reason behind this presentation, Our group will be producing the sequel 1997 blockbuster hit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those who haven’t seen it, a film </a:t>
            </a:r>
            <a:r>
              <a:rPr lang="en"/>
              <a:t>starring</a:t>
            </a:r>
            <a:r>
              <a:rPr lang="en"/>
              <a:t> </a:t>
            </a:r>
            <a:r>
              <a:rPr lang="en"/>
              <a:t>nicolas</a:t>
            </a:r>
            <a:r>
              <a:rPr lang="en"/>
              <a:t> cage and john travolta, about a detective and a </a:t>
            </a:r>
            <a:r>
              <a:rPr lang="en"/>
              <a:t>terrorist</a:t>
            </a:r>
            <a:r>
              <a:rPr lang="en"/>
              <a:t> who use state of the art procedures to swap faces and end up fooling  everyone on both sides. Something </a:t>
            </a:r>
            <a:r>
              <a:rPr lang="en"/>
              <a:t>potentially</a:t>
            </a:r>
            <a:r>
              <a:rPr lang="en"/>
              <a:t> useful in the future maybe, no just me, </a:t>
            </a:r>
            <a:r>
              <a:rPr lang="en"/>
              <a:t>anyways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all seriousness, the idea of Facial recognition has been around for awhile even if the science is just starting to </a:t>
            </a:r>
            <a:r>
              <a:rPr lang="en"/>
              <a:t>publicly</a:t>
            </a:r>
            <a:r>
              <a:rPr lang="en"/>
              <a:t> catch up. Theres that old saying that any new technologies we have today, have been held by the </a:t>
            </a:r>
            <a:r>
              <a:rPr lang="en"/>
              <a:t>government/military for the last 5 to 10 years prior. Maybe thats why we’ve become a bit unaware of all the facial recognition in todays world.. We’ve been perhaps to some degree a bit desensitized to it all.  Seeing it  from films like V for Vendetta, or iRobot, or almost any syfi movie of the last 40 years, where participation within a futuristic society comes with the forced obligation of registering your facial features to be instantaneously tracked. But this is all for the common welfare and safety of everyone, right. This could never be manipulated or taken advantage of. Our polliticans and government would never do such a thing… haha I say this in a forced humor of plain relevance. Through accommodation and convenience we tend to quickly forget the moral and ethical implications to unanimously adopted decisions like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With advancements like Apples Vision Pro goggles, real time, mobile facial recognition is just a few steps away from being a public commodity let alone one handled by a local and federal governments. Hell, when you go to london, theres a common expression that you can’t go one block without being caught by sever cameras.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other ways we are tracking into the future. </a:t>
            </a:r>
            <a:r>
              <a:rPr lang="en">
                <a:solidFill>
                  <a:schemeClr val="dk1"/>
                </a:solidFill>
              </a:rPr>
              <a:t>Maybe we head into a world reflected in that of the film from 2001 called Vanilla sky starring tom cruise where retina recognition is tracked through every aspect in life. This goes beyond just the cinematic imagination.</a:t>
            </a:r>
            <a:r>
              <a:rPr lang="en"/>
              <a:t>. Amazon has installed palm reading and retna reading devices in some of their stores and whole foods locations. Other Amazon Fresh stores where you scan one of these items (be it your hands, eyes, face), or your phone, and the cameras in real time watch roam the store and track everything you take off the shelves and everything you put back and ultimately what you end up leaving with. All automatically charging your account without one single transaction, interaction or scan taking place. Well, other than the scanning of your face, and body movements as you roam through the store their digital realm.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Or perhaps we take this to the printed pages of George </a:t>
            </a:r>
            <a:r>
              <a:rPr lang="en"/>
              <a:t>orwell's</a:t>
            </a:r>
            <a:r>
              <a:rPr lang="en"/>
              <a:t> famous </a:t>
            </a:r>
            <a:r>
              <a:rPr lang="en"/>
              <a:t>novel</a:t>
            </a:r>
            <a:r>
              <a:rPr lang="en"/>
              <a:t>, 1984. T</a:t>
            </a:r>
            <a:r>
              <a:rPr lang="en"/>
              <a:t>hat was also published in 1984, where orwell describes a society thats always watching.. and i quote. “</a:t>
            </a:r>
            <a:r>
              <a:rPr lang="en" sz="1200">
                <a:solidFill>
                  <a:srgbClr val="040C28"/>
                </a:solidFill>
                <a:highlight>
                  <a:srgbClr val="D3E3FD"/>
                </a:highlight>
              </a:rPr>
              <a:t>They're watching your every move, and they'll report you if you even make a wrong facial movement</a:t>
            </a:r>
            <a:r>
              <a:rPr lang="en" sz="1200">
                <a:solidFill>
                  <a:srgbClr val="4D5156"/>
                </a:solidFill>
                <a:highlight>
                  <a:srgbClr val="FFFFFF"/>
                </a:highlight>
              </a:rPr>
              <a:t>.”</a:t>
            </a:r>
            <a:endParaRPr/>
          </a:p>
        </p:txBody>
      </p:sp>
      <p:sp>
        <p:nvSpPr>
          <p:cNvPr id="227" name="Google Shape;227;g26b79a6c130_1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b79a6c130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6b79a6c130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b79a6c130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6b79a6c130_1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b79a6c130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b79a6c130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We found a large dataset of black &amp; white images of faces depicting various emotions: anger, disgust, fear, happiness, sadness, surprise, and neutral or no emotion and used it to train our model. This dataset was based off a 2013 dataset prepared by Pierre-Luc Carrier and Aaron Courville as part of a research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b79a6c130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b79a6c130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The faces are centered and without extraneous objects in the image. The images are also uniform in dimension - 48 pixels by 48 pixels - and in black &amp; white. This reduces the amount of information needed to encode each image, and subsequently the amount of information for the model to process. With over 35,000 images, however, we still had a lot of information!</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(pass to Johnny)</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b79a6c13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Johnny:</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majority of the images (80%) were used for training, with the remaining 20% used for refining the model and testing the model after the initial training. Our machine learning model is a convolutional neural network (CNN), and we used 3 convolutional layers, built using Tensorflow and Keras. We then tuned the model using a Keras tuner called Hyperband.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Image passes through convolution layers, global average pooling giving single value, weighted summation (weighted importance), normalization, and visualization heat map of activation values over input image</a:t>
            </a:r>
            <a:endParaRPr sz="1200">
              <a:solidFill>
                <a:schemeClr val="dk1"/>
              </a:solidFill>
            </a:endParaRPr>
          </a:p>
        </p:txBody>
      </p:sp>
      <p:sp>
        <p:nvSpPr>
          <p:cNvPr id="161" name="Google Shape;161;g26b79a6c130_1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79a6c130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79a6c130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was run with 3 convolutional layers, with a max pooling layer after each convolutional layer. </a:t>
            </a:r>
            <a:endParaRPr/>
          </a:p>
          <a:p>
            <a:pPr indent="0" lvl="0" marL="0" rtl="0" algn="l">
              <a:spcBef>
                <a:spcPts val="0"/>
              </a:spcBef>
              <a:spcAft>
                <a:spcPts val="0"/>
              </a:spcAft>
              <a:buNone/>
            </a:pPr>
            <a:r>
              <a:rPr lang="en"/>
              <a:t>Layer 1: applied filters and specified shape &amp; grayscale channel</a:t>
            </a:r>
            <a:endParaRPr/>
          </a:p>
          <a:p>
            <a:pPr indent="0" lvl="0" marL="0" rtl="0" algn="l">
              <a:spcBef>
                <a:spcPts val="0"/>
              </a:spcBef>
              <a:spcAft>
                <a:spcPts val="0"/>
              </a:spcAft>
              <a:buNone/>
            </a:pPr>
            <a:r>
              <a:rPr lang="en"/>
              <a:t>Layer 2: applied twice as many filters to previous layer</a:t>
            </a:r>
            <a:endParaRPr/>
          </a:p>
          <a:p>
            <a:pPr indent="0" lvl="0" marL="0" rtl="0" algn="l">
              <a:spcBef>
                <a:spcPts val="0"/>
              </a:spcBef>
              <a:spcAft>
                <a:spcPts val="0"/>
              </a:spcAft>
              <a:buNone/>
            </a:pPr>
            <a:r>
              <a:rPr lang="en"/>
              <a:t>Layer 3: applied 4 times as many layers as first layer</a:t>
            </a:r>
            <a:endParaRPr/>
          </a:p>
          <a:p>
            <a:pPr indent="0" lvl="0" marL="0" rtl="0" algn="l">
              <a:spcBef>
                <a:spcPts val="0"/>
              </a:spcBef>
              <a:spcAft>
                <a:spcPts val="0"/>
              </a:spcAft>
              <a:buNone/>
            </a:pPr>
            <a:r>
              <a:rPr lang="en"/>
              <a:t>The max pooling layers reduced the spacial dimensions and extracted the most important features of each layer.</a:t>
            </a:r>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a:solidFill>
                  <a:srgbClr val="1D1C1D"/>
                </a:solidFill>
              </a:rPr>
              <a:t>Flatten Layer: This layer flattens the 3D output tensor from the convolutional layers into a</a:t>
            </a:r>
            <a:endParaRPr>
              <a:solidFill>
                <a:srgbClr val="1D1C1D"/>
              </a:solidFill>
            </a:endParaRPr>
          </a:p>
          <a:p>
            <a:pPr indent="0" lvl="0" marL="0" rtl="0" algn="l">
              <a:spcBef>
                <a:spcPts val="0"/>
              </a:spcBef>
              <a:spcAft>
                <a:spcPts val="0"/>
              </a:spcAft>
              <a:buNone/>
            </a:pPr>
            <a:r>
              <a:rPr lang="en">
                <a:solidFill>
                  <a:srgbClr val="1D1C1D"/>
                </a:solidFill>
              </a:rPr>
              <a:t>1D tensor, which can be fed into the subsequent fully connected layers</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b79a6c130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b79a6c130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Differences between tuner vs regular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Explain why relu was used and sigmoid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Sigmoid is good for interpreting </a:t>
            </a:r>
            <a:r>
              <a:rPr lang="en"/>
              <a:t>probabilities</a:t>
            </a:r>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minimum number of filters that the layer can have</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maximum number of filters that the layer can have</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specifies the step or increment size for the search space. It determines the granularity of the search for the hyperparameter. In the context of the number of filters for the </a:t>
            </a:r>
            <a:r>
              <a:rPr lang="en" sz="950">
                <a:solidFill>
                  <a:srgbClr val="0D0D0D"/>
                </a:solidFill>
                <a:highlight>
                  <a:srgbClr val="FFFFFF"/>
                </a:highlight>
                <a:latin typeface="Courier New"/>
                <a:ea typeface="Courier New"/>
                <a:cs typeface="Courier New"/>
                <a:sym typeface="Courier New"/>
              </a:rPr>
              <a:t>Conv2D</a:t>
            </a:r>
            <a:r>
              <a:rPr lang="en" sz="1200">
                <a:solidFill>
                  <a:srgbClr val="0D0D0D"/>
                </a:solidFill>
                <a:highlight>
                  <a:srgbClr val="FFFFFF"/>
                </a:highlight>
                <a:latin typeface="Roboto"/>
                <a:ea typeface="Roboto"/>
                <a:cs typeface="Roboto"/>
                <a:sym typeface="Roboto"/>
              </a:rPr>
              <a:t> layer, this specifies how many filters to skip between each search point.</a:t>
            </a:r>
            <a:endParaRPr/>
          </a:p>
          <a:p>
            <a:pPr indent="0" lvl="0" marL="0" rtl="0" algn="l">
              <a:spcBef>
                <a:spcPts val="1500"/>
              </a:spcBef>
              <a:spcAft>
                <a:spcPts val="0"/>
              </a:spcAft>
              <a:buNone/>
            </a:pPr>
            <a:r>
              <a:rPr lang="en"/>
              <a:t>Johnny - testing and tuning discussion, then pass to Laura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79a6c130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79a6c130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0D0D0D"/>
                </a:solidFill>
                <a:highlight>
                  <a:srgbClr val="FFFFFF"/>
                </a:highlight>
                <a:latin typeface="Roboto"/>
                <a:ea typeface="Roboto"/>
                <a:cs typeface="Roboto"/>
                <a:sym typeface="Roboto"/>
              </a:rPr>
              <a:t>	Explain difference between binary and categorical </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Precision: The ratio of true positives to the sum of true positives and false positives. It indicates the proportion of positive predictions that were actually correct.</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Recall: The ratio of true positives to the sum of true positives and false negatives. It indicates the proportion of actual positive instances that were correctly predicted by the model.</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F1 Score: The harmonic mean of precision and recall. It provides a single score that balances both precision and recall.</a:t>
            </a:r>
            <a:endParaRPr sz="1200">
              <a:solidFill>
                <a:srgbClr val="0D0D0D"/>
              </a:solidFill>
              <a:highlight>
                <a:srgbClr val="FFFFFF"/>
              </a:highlight>
              <a:latin typeface="Roboto"/>
              <a:ea typeface="Roboto"/>
              <a:cs typeface="Roboto"/>
              <a:sym typeface="Roboto"/>
            </a:endParaRPr>
          </a:p>
          <a:p>
            <a:pPr indent="0" lvl="0" marL="457200" rtl="0" algn="l">
              <a:lnSpc>
                <a:spcPct val="115000"/>
              </a:lnSpc>
              <a:spcBef>
                <a:spcPts val="1500"/>
              </a:spcBef>
              <a:spcAft>
                <a:spcPts val="150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Support: The number of actual occurrences of the class in the specified dataset. It represents the number of instances in each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b79a6c130_1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b79a6c130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Johnny - Explain different test scores, </a:t>
            </a:r>
            <a:endParaRPr/>
          </a:p>
          <a:p>
            <a:pPr indent="0" lvl="0" marL="0" rtl="0" algn="l">
              <a:spcBef>
                <a:spcPts val="0"/>
              </a:spcBef>
              <a:spcAft>
                <a:spcPts val="0"/>
              </a:spcAft>
              <a:buNone/>
            </a:pPr>
            <a:r>
              <a:rPr lang="en"/>
              <a:t>testing and tuning discussion, then pass to Laura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b79a6c130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b79a6c130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Laura:</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We generated heatmaps showing the areas focused on by the model, which give a great visual representation of the way the model learned to focus on the areas of a face with the most information. Since expression is conveyed by a combination of eyes, eyebrows, lips and even the nose, it’s interesting to see the way the model learned to focus on these elements after 3 convolutional layers.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Our model has been successful at predicting both anger and happiness, however it appears to need more training and tuning for the other emotions. Unfortunately, we ran out of time to continue improving the model.</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3988731" y="0"/>
            <a:ext cx="5155269" cy="51435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61" name="Google Shape;61;p14"/>
          <p:cNvSpPr txBox="1"/>
          <p:nvPr>
            <p:ph type="ctrTitle"/>
          </p:nvPr>
        </p:nvSpPr>
        <p:spPr>
          <a:xfrm>
            <a:off x="857250" y="885824"/>
            <a:ext cx="6739935" cy="2124303"/>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lt1"/>
              </a:buClr>
              <a:buSzPts val="3600"/>
              <a:buFont typeface="Play"/>
              <a:buNone/>
              <a:defRPr sz="36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4"/>
          <p:cNvSpPr txBox="1"/>
          <p:nvPr>
            <p:ph idx="1" type="subTitle"/>
          </p:nvPr>
        </p:nvSpPr>
        <p:spPr>
          <a:xfrm>
            <a:off x="857250" y="4097642"/>
            <a:ext cx="6739935" cy="487733"/>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Clr>
                <a:schemeClr val="lt1"/>
              </a:buClr>
              <a:buSzPts val="1400"/>
              <a:buNone/>
              <a:defRPr sz="1400"/>
            </a:lvl1pPr>
            <a:lvl2pPr lvl="1" algn="ctr">
              <a:lnSpc>
                <a:spcPct val="120000"/>
              </a:lnSpc>
              <a:spcBef>
                <a:spcPts val="400"/>
              </a:spcBef>
              <a:spcAft>
                <a:spcPts val="0"/>
              </a:spcAft>
              <a:buClr>
                <a:schemeClr val="lt1"/>
              </a:buClr>
              <a:buSzPts val="1500"/>
              <a:buFont typeface="Play"/>
              <a:buNone/>
              <a:defRPr sz="1500"/>
            </a:lvl2pPr>
            <a:lvl3pPr lvl="2" algn="ctr">
              <a:lnSpc>
                <a:spcPct val="120000"/>
              </a:lnSpc>
              <a:spcBef>
                <a:spcPts val="400"/>
              </a:spcBef>
              <a:spcAft>
                <a:spcPts val="0"/>
              </a:spcAft>
              <a:buClr>
                <a:schemeClr val="lt1"/>
              </a:buClr>
              <a:buSzPts val="1400"/>
              <a:buNone/>
              <a:defRPr sz="1400"/>
            </a:lvl3pPr>
            <a:lvl4pPr lvl="3" algn="ctr">
              <a:lnSpc>
                <a:spcPct val="120000"/>
              </a:lnSpc>
              <a:spcBef>
                <a:spcPts val="400"/>
              </a:spcBef>
              <a:spcAft>
                <a:spcPts val="0"/>
              </a:spcAft>
              <a:buClr>
                <a:schemeClr val="lt1"/>
              </a:buClr>
              <a:buSzPts val="1200"/>
              <a:buFont typeface="Play"/>
              <a:buNone/>
              <a:defRPr sz="1200"/>
            </a:lvl4pPr>
            <a:lvl5pPr lvl="4" algn="ctr">
              <a:lnSpc>
                <a:spcPct val="12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63" name="Google Shape;63;p14"/>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14"/>
          <p:cNvCxnSpPr/>
          <p:nvPr/>
        </p:nvCxnSpPr>
        <p:spPr>
          <a:xfrm>
            <a:off x="891268" y="3863750"/>
            <a:ext cx="7366907"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5"/>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70" name="Google Shape;70;p15"/>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txBox="1"/>
          <p:nvPr>
            <p:ph type="title"/>
          </p:nvPr>
        </p:nvSpPr>
        <p:spPr>
          <a:xfrm>
            <a:off x="857250" y="1282304"/>
            <a:ext cx="6390714" cy="21395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3600"/>
              <a:buFont typeface="Pla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body"/>
          </p:nvPr>
        </p:nvSpPr>
        <p:spPr>
          <a:xfrm>
            <a:off x="857250" y="3442099"/>
            <a:ext cx="6390714" cy="609950"/>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400"/>
              <a:buNone/>
              <a:defRPr sz="1400">
                <a:solidFill>
                  <a:schemeClr val="lt1"/>
                </a:solidFill>
              </a:defRPr>
            </a:lvl1pPr>
            <a:lvl2pPr indent="-228600" lvl="1" marL="914400" algn="l">
              <a:lnSpc>
                <a:spcPct val="120000"/>
              </a:lnSpc>
              <a:spcBef>
                <a:spcPts val="400"/>
              </a:spcBef>
              <a:spcAft>
                <a:spcPts val="0"/>
              </a:spcAft>
              <a:buClr>
                <a:schemeClr val="lt1"/>
              </a:buClr>
              <a:buSzPts val="1500"/>
              <a:buFont typeface="Play"/>
              <a:buNone/>
              <a:defRPr sz="1500">
                <a:solidFill>
                  <a:schemeClr val="lt1"/>
                </a:solidFill>
              </a:defRPr>
            </a:lvl2pPr>
            <a:lvl3pPr indent="-228600" lvl="2" marL="1371600" algn="l">
              <a:lnSpc>
                <a:spcPct val="120000"/>
              </a:lnSpc>
              <a:spcBef>
                <a:spcPts val="400"/>
              </a:spcBef>
              <a:spcAft>
                <a:spcPts val="0"/>
              </a:spcAft>
              <a:buClr>
                <a:schemeClr val="lt1"/>
              </a:buClr>
              <a:buSzPts val="1400"/>
              <a:buNone/>
              <a:defRPr sz="1400">
                <a:solidFill>
                  <a:schemeClr val="lt1"/>
                </a:solidFill>
              </a:defRPr>
            </a:lvl3pPr>
            <a:lvl4pPr indent="-228600" lvl="3" marL="1828800" algn="l">
              <a:lnSpc>
                <a:spcPct val="120000"/>
              </a:lnSpc>
              <a:spcBef>
                <a:spcPts val="400"/>
              </a:spcBef>
              <a:spcAft>
                <a:spcPts val="0"/>
              </a:spcAft>
              <a:buClr>
                <a:schemeClr val="lt1"/>
              </a:buClr>
              <a:buSzPts val="1200"/>
              <a:buFont typeface="Play"/>
              <a:buNone/>
              <a:defRPr sz="1200">
                <a:solidFill>
                  <a:schemeClr val="lt1"/>
                </a:solidFill>
              </a:defRPr>
            </a:lvl4pPr>
            <a:lvl5pPr indent="-228600" lvl="4" marL="2286000" algn="l">
              <a:lnSpc>
                <a:spcPct val="12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sp>
        <p:nvSpPr>
          <p:cNvPr id="76" name="Google Shape;76;p16"/>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7"/>
          <p:cNvSpPr txBox="1"/>
          <p:nvPr>
            <p:ph idx="1" type="body"/>
          </p:nvPr>
        </p:nvSpPr>
        <p:spPr>
          <a:xfrm>
            <a:off x="857250" y="1754626"/>
            <a:ext cx="3599234" cy="266294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2" name="Google Shape;82;p17"/>
          <p:cNvSpPr txBox="1"/>
          <p:nvPr>
            <p:ph idx="2" type="body"/>
          </p:nvPr>
        </p:nvSpPr>
        <p:spPr>
          <a:xfrm>
            <a:off x="4687515" y="1754626"/>
            <a:ext cx="3599235" cy="266294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3" name="Google Shape;83;p17"/>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7"/>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857250" y="849954"/>
            <a:ext cx="7429499" cy="63473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857249" y="1550345"/>
            <a:ext cx="3599235" cy="53258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500"/>
              <a:buNone/>
              <a:defRPr b="0" sz="1500" cap="none"/>
            </a:lvl1pPr>
            <a:lvl2pPr indent="-228600" lvl="1" marL="914400" algn="l">
              <a:lnSpc>
                <a:spcPct val="120000"/>
              </a:lnSpc>
              <a:spcBef>
                <a:spcPts val="400"/>
              </a:spcBef>
              <a:spcAft>
                <a:spcPts val="0"/>
              </a:spcAft>
              <a:buClr>
                <a:schemeClr val="lt1"/>
              </a:buClr>
              <a:buSzPts val="1500"/>
              <a:buFont typeface="Play"/>
              <a:buNone/>
              <a:defRPr b="1" sz="1500"/>
            </a:lvl2pPr>
            <a:lvl3pPr indent="-228600" lvl="2" marL="1371600" algn="l">
              <a:lnSpc>
                <a:spcPct val="120000"/>
              </a:lnSpc>
              <a:spcBef>
                <a:spcPts val="400"/>
              </a:spcBef>
              <a:spcAft>
                <a:spcPts val="0"/>
              </a:spcAft>
              <a:buClr>
                <a:schemeClr val="lt1"/>
              </a:buClr>
              <a:buSzPts val="1400"/>
              <a:buNone/>
              <a:defRPr b="1" sz="1400"/>
            </a:lvl3pPr>
            <a:lvl4pPr indent="-228600" lvl="3" marL="1828800" algn="l">
              <a:lnSpc>
                <a:spcPct val="120000"/>
              </a:lnSpc>
              <a:spcBef>
                <a:spcPts val="400"/>
              </a:spcBef>
              <a:spcAft>
                <a:spcPts val="0"/>
              </a:spcAft>
              <a:buClr>
                <a:schemeClr val="lt1"/>
              </a:buClr>
              <a:buSzPts val="1200"/>
              <a:buFont typeface="Play"/>
              <a:buNone/>
              <a:defRPr b="1" sz="1200"/>
            </a:lvl4pPr>
            <a:lvl5pPr indent="-228600" lvl="4" marL="2286000" algn="l">
              <a:lnSpc>
                <a:spcPct val="12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89" name="Google Shape;89;p18"/>
          <p:cNvSpPr txBox="1"/>
          <p:nvPr>
            <p:ph idx="2" type="body"/>
          </p:nvPr>
        </p:nvSpPr>
        <p:spPr>
          <a:xfrm>
            <a:off x="857251" y="2148596"/>
            <a:ext cx="3599234" cy="226897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18"/>
          <p:cNvSpPr txBox="1"/>
          <p:nvPr>
            <p:ph idx="3" type="body"/>
          </p:nvPr>
        </p:nvSpPr>
        <p:spPr>
          <a:xfrm>
            <a:off x="4687514" y="1550345"/>
            <a:ext cx="3599236" cy="53258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500"/>
              <a:buNone/>
              <a:defRPr b="0" sz="1500" cap="none"/>
            </a:lvl1pPr>
            <a:lvl2pPr indent="-228600" lvl="1" marL="914400" algn="l">
              <a:lnSpc>
                <a:spcPct val="120000"/>
              </a:lnSpc>
              <a:spcBef>
                <a:spcPts val="400"/>
              </a:spcBef>
              <a:spcAft>
                <a:spcPts val="0"/>
              </a:spcAft>
              <a:buClr>
                <a:schemeClr val="lt1"/>
              </a:buClr>
              <a:buSzPts val="1500"/>
              <a:buFont typeface="Play"/>
              <a:buNone/>
              <a:defRPr b="1" sz="1500"/>
            </a:lvl2pPr>
            <a:lvl3pPr indent="-228600" lvl="2" marL="1371600" algn="l">
              <a:lnSpc>
                <a:spcPct val="120000"/>
              </a:lnSpc>
              <a:spcBef>
                <a:spcPts val="400"/>
              </a:spcBef>
              <a:spcAft>
                <a:spcPts val="0"/>
              </a:spcAft>
              <a:buClr>
                <a:schemeClr val="lt1"/>
              </a:buClr>
              <a:buSzPts val="1400"/>
              <a:buNone/>
              <a:defRPr b="1" sz="1400"/>
            </a:lvl3pPr>
            <a:lvl4pPr indent="-228600" lvl="3" marL="1828800" algn="l">
              <a:lnSpc>
                <a:spcPct val="120000"/>
              </a:lnSpc>
              <a:spcBef>
                <a:spcPts val="400"/>
              </a:spcBef>
              <a:spcAft>
                <a:spcPts val="0"/>
              </a:spcAft>
              <a:buClr>
                <a:schemeClr val="lt1"/>
              </a:buClr>
              <a:buSzPts val="1200"/>
              <a:buFont typeface="Play"/>
              <a:buNone/>
              <a:defRPr b="1" sz="1200"/>
            </a:lvl4pPr>
            <a:lvl5pPr indent="-228600" lvl="4" marL="2286000" algn="l">
              <a:lnSpc>
                <a:spcPct val="12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91" name="Google Shape;91;p18"/>
          <p:cNvSpPr txBox="1"/>
          <p:nvPr>
            <p:ph idx="4" type="body"/>
          </p:nvPr>
        </p:nvSpPr>
        <p:spPr>
          <a:xfrm>
            <a:off x="4687514" y="2148596"/>
            <a:ext cx="3599237" cy="226897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2" name="Google Shape;92;p18"/>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1514475" y="991961"/>
            <a:ext cx="6131378" cy="3159578"/>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lt1"/>
              </a:buClr>
              <a:buSzPts val="3000"/>
              <a:buFont typeface="Pla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19"/>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857250" y="1200150"/>
            <a:ext cx="2949178" cy="1473740"/>
          </a:xfrm>
          <a:prstGeom prst="rect">
            <a:avLst/>
          </a:prstGeom>
          <a:noFill/>
          <a:ln>
            <a:noFill/>
          </a:ln>
        </p:spPr>
        <p:txBody>
          <a:bodyPr anchorCtr="0" anchor="b" bIns="34275" lIns="68575" spcFirstLastPara="1" rIns="68575" wrap="square" tIns="34275">
            <a:normAutofit/>
          </a:bodyPr>
          <a:lstStyle>
            <a:lvl1pPr lvl="0" algn="l">
              <a:lnSpc>
                <a:spcPct val="110000"/>
              </a:lnSpc>
              <a:spcBef>
                <a:spcPts val="0"/>
              </a:spcBef>
              <a:spcAft>
                <a:spcPts val="0"/>
              </a:spcAft>
              <a:buClr>
                <a:schemeClr val="lt1"/>
              </a:buClr>
              <a:buSzPts val="1800"/>
              <a:buFont typeface="Play"/>
              <a:buNone/>
              <a:defRPr sz="18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21"/>
          <p:cNvSpPr txBox="1"/>
          <p:nvPr>
            <p:ph idx="1" type="body"/>
          </p:nvPr>
        </p:nvSpPr>
        <p:spPr>
          <a:xfrm>
            <a:off x="4220588" y="740569"/>
            <a:ext cx="4066161"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120000"/>
              </a:lnSpc>
              <a:spcBef>
                <a:spcPts val="800"/>
              </a:spcBef>
              <a:spcAft>
                <a:spcPts val="0"/>
              </a:spcAft>
              <a:buClr>
                <a:schemeClr val="lt1"/>
              </a:buClr>
              <a:buSzPts val="2400"/>
              <a:buChar char="•"/>
              <a:defRPr sz="2400"/>
            </a:lvl1pPr>
            <a:lvl2pPr indent="-228600" lvl="1" marL="914400" algn="l">
              <a:lnSpc>
                <a:spcPct val="120000"/>
              </a:lnSpc>
              <a:spcBef>
                <a:spcPts val="400"/>
              </a:spcBef>
              <a:spcAft>
                <a:spcPts val="0"/>
              </a:spcAft>
              <a:buClr>
                <a:schemeClr val="lt1"/>
              </a:buClr>
              <a:buSzPts val="2100"/>
              <a:buFont typeface="Play"/>
              <a:buNone/>
              <a:defRPr sz="2100"/>
            </a:lvl2pPr>
            <a:lvl3pPr indent="-342900" lvl="2" marL="1371600" algn="l">
              <a:lnSpc>
                <a:spcPct val="120000"/>
              </a:lnSpc>
              <a:spcBef>
                <a:spcPts val="400"/>
              </a:spcBef>
              <a:spcAft>
                <a:spcPts val="0"/>
              </a:spcAft>
              <a:buClr>
                <a:schemeClr val="lt1"/>
              </a:buClr>
              <a:buSzPts val="1800"/>
              <a:buChar char="•"/>
              <a:defRPr sz="1800"/>
            </a:lvl3pPr>
            <a:lvl4pPr indent="-228600" lvl="3" marL="1828800" algn="l">
              <a:lnSpc>
                <a:spcPct val="120000"/>
              </a:lnSpc>
              <a:spcBef>
                <a:spcPts val="400"/>
              </a:spcBef>
              <a:spcAft>
                <a:spcPts val="0"/>
              </a:spcAft>
              <a:buClr>
                <a:schemeClr val="lt1"/>
              </a:buClr>
              <a:buSzPts val="1500"/>
              <a:buFont typeface="Play"/>
              <a:buNone/>
              <a:defRPr sz="1500"/>
            </a:lvl4pPr>
            <a:lvl5pPr indent="-323850" lvl="4" marL="2286000" algn="l">
              <a:lnSpc>
                <a:spcPct val="120000"/>
              </a:lnSpc>
              <a:spcBef>
                <a:spcPts val="400"/>
              </a:spcBef>
              <a:spcAft>
                <a:spcPts val="0"/>
              </a:spcAft>
              <a:buClr>
                <a:schemeClr val="lt1"/>
              </a:buClr>
              <a:buSzPts val="1500"/>
              <a:buChar char="•"/>
              <a:defRPr sz="1500"/>
            </a:lvl5pPr>
            <a:lvl6pPr indent="-323850" lvl="5" marL="2743200" algn="l">
              <a:lnSpc>
                <a:spcPct val="90000"/>
              </a:lnSpc>
              <a:spcBef>
                <a:spcPts val="4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107" name="Google Shape;107;p21"/>
          <p:cNvSpPr txBox="1"/>
          <p:nvPr>
            <p:ph idx="2" type="body"/>
          </p:nvPr>
        </p:nvSpPr>
        <p:spPr>
          <a:xfrm>
            <a:off x="857250" y="2746848"/>
            <a:ext cx="2949178" cy="1654892"/>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200"/>
              <a:buNone/>
              <a:defRPr i="1" sz="1200"/>
            </a:lvl1pPr>
            <a:lvl2pPr indent="-228600" lvl="1" marL="914400" algn="l">
              <a:lnSpc>
                <a:spcPct val="120000"/>
              </a:lnSpc>
              <a:spcBef>
                <a:spcPts val="400"/>
              </a:spcBef>
              <a:spcAft>
                <a:spcPts val="0"/>
              </a:spcAft>
              <a:buClr>
                <a:schemeClr val="lt1"/>
              </a:buClr>
              <a:buSzPts val="1100"/>
              <a:buFont typeface="Play"/>
              <a:buNone/>
              <a:defRPr sz="1100"/>
            </a:lvl2pPr>
            <a:lvl3pPr indent="-228600" lvl="2" marL="1371600" algn="l">
              <a:lnSpc>
                <a:spcPct val="120000"/>
              </a:lnSpc>
              <a:spcBef>
                <a:spcPts val="400"/>
              </a:spcBef>
              <a:spcAft>
                <a:spcPts val="0"/>
              </a:spcAft>
              <a:buClr>
                <a:schemeClr val="lt1"/>
              </a:buClr>
              <a:buSzPts val="900"/>
              <a:buNone/>
              <a:defRPr sz="900"/>
            </a:lvl3pPr>
            <a:lvl4pPr indent="-228600" lvl="3" marL="1828800" algn="l">
              <a:lnSpc>
                <a:spcPct val="120000"/>
              </a:lnSpc>
              <a:spcBef>
                <a:spcPts val="400"/>
              </a:spcBef>
              <a:spcAft>
                <a:spcPts val="0"/>
              </a:spcAft>
              <a:buClr>
                <a:schemeClr val="lt1"/>
              </a:buClr>
              <a:buSzPts val="800"/>
              <a:buFont typeface="Play"/>
              <a:buNone/>
              <a:defRPr sz="800"/>
            </a:lvl4pPr>
            <a:lvl5pPr indent="-228600" lvl="4" marL="2286000" algn="l">
              <a:lnSpc>
                <a:spcPct val="12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8" name="Google Shape;108;p21"/>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1"/>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1" name="Shape 111"/>
        <p:cNvGrpSpPr/>
        <p:nvPr/>
      </p:nvGrpSpPr>
      <p:grpSpPr>
        <a:xfrm>
          <a:off x="0" y="0"/>
          <a:ext cx="0" cy="0"/>
          <a:chOff x="0" y="0"/>
          <a:chExt cx="0" cy="0"/>
        </a:xfrm>
      </p:grpSpPr>
      <p:sp>
        <p:nvSpPr>
          <p:cNvPr id="112" name="Google Shape;112;p22"/>
          <p:cNvSpPr/>
          <p:nvPr>
            <p:ph idx="2" type="pic"/>
          </p:nvPr>
        </p:nvSpPr>
        <p:spPr>
          <a:xfrm>
            <a:off x="4135210" y="740569"/>
            <a:ext cx="4151540" cy="3655219"/>
          </a:xfrm>
          <a:prstGeom prst="rect">
            <a:avLst/>
          </a:prstGeom>
          <a:noFill/>
          <a:ln>
            <a:noFill/>
          </a:ln>
        </p:spPr>
      </p:sp>
      <p:sp>
        <p:nvSpPr>
          <p:cNvPr id="113" name="Google Shape;113;p22"/>
          <p:cNvSpPr txBox="1"/>
          <p:nvPr>
            <p:ph idx="1" type="body"/>
          </p:nvPr>
        </p:nvSpPr>
        <p:spPr>
          <a:xfrm>
            <a:off x="857250" y="2743201"/>
            <a:ext cx="2949177" cy="1658541"/>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Clr>
                <a:schemeClr val="lt1"/>
              </a:buClr>
              <a:buSzPts val="1200"/>
              <a:buNone/>
              <a:defRPr i="1" sz="1200"/>
            </a:lvl1pPr>
            <a:lvl2pPr indent="-228600" lvl="1" marL="914400" algn="l">
              <a:lnSpc>
                <a:spcPct val="120000"/>
              </a:lnSpc>
              <a:spcBef>
                <a:spcPts val="400"/>
              </a:spcBef>
              <a:spcAft>
                <a:spcPts val="0"/>
              </a:spcAft>
              <a:buClr>
                <a:schemeClr val="lt1"/>
              </a:buClr>
              <a:buSzPts val="1100"/>
              <a:buFont typeface="Play"/>
              <a:buNone/>
              <a:defRPr sz="1100"/>
            </a:lvl2pPr>
            <a:lvl3pPr indent="-228600" lvl="2" marL="1371600" algn="l">
              <a:lnSpc>
                <a:spcPct val="120000"/>
              </a:lnSpc>
              <a:spcBef>
                <a:spcPts val="400"/>
              </a:spcBef>
              <a:spcAft>
                <a:spcPts val="0"/>
              </a:spcAft>
              <a:buClr>
                <a:schemeClr val="lt1"/>
              </a:buClr>
              <a:buSzPts val="900"/>
              <a:buNone/>
              <a:defRPr sz="900"/>
            </a:lvl3pPr>
            <a:lvl4pPr indent="-228600" lvl="3" marL="1828800" algn="l">
              <a:lnSpc>
                <a:spcPct val="120000"/>
              </a:lnSpc>
              <a:spcBef>
                <a:spcPts val="400"/>
              </a:spcBef>
              <a:spcAft>
                <a:spcPts val="0"/>
              </a:spcAft>
              <a:buClr>
                <a:schemeClr val="lt1"/>
              </a:buClr>
              <a:buSzPts val="800"/>
              <a:buFont typeface="Play"/>
              <a:buNone/>
              <a:defRPr sz="800"/>
            </a:lvl4pPr>
            <a:lvl5pPr indent="-228600" lvl="4" marL="2286000" algn="l">
              <a:lnSpc>
                <a:spcPct val="12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4" name="Google Shape;114;p22"/>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2"/>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ph type="title"/>
          </p:nvPr>
        </p:nvSpPr>
        <p:spPr>
          <a:xfrm>
            <a:off x="857250" y="1200151"/>
            <a:ext cx="2949177" cy="1469571"/>
          </a:xfrm>
          <a:prstGeom prst="rect">
            <a:avLst/>
          </a:prstGeom>
          <a:noFill/>
          <a:ln>
            <a:noFill/>
          </a:ln>
        </p:spPr>
        <p:txBody>
          <a:bodyPr anchorCtr="0" anchor="b" bIns="34275" lIns="68575" spcFirstLastPara="1" rIns="68575" wrap="square" tIns="34275">
            <a:normAutofit/>
          </a:bodyPr>
          <a:lstStyle>
            <a:lvl1pPr lvl="0" algn="l">
              <a:lnSpc>
                <a:spcPct val="110000"/>
              </a:lnSpc>
              <a:spcBef>
                <a:spcPts val="0"/>
              </a:spcBef>
              <a:spcAft>
                <a:spcPts val="0"/>
              </a:spcAft>
              <a:buClr>
                <a:schemeClr val="lt1"/>
              </a:buClr>
              <a:buSzPts val="1800"/>
              <a:buFont typeface="Play"/>
              <a:buNone/>
              <a:defRPr sz="18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3"/>
          <p:cNvSpPr txBox="1"/>
          <p:nvPr>
            <p:ph idx="1" type="body"/>
          </p:nvPr>
        </p:nvSpPr>
        <p:spPr>
          <a:xfrm rot="5400000">
            <a:off x="3234330" y="-628061"/>
            <a:ext cx="2675339" cy="742949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1" name="Google Shape;121;p23"/>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3"/>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5472112" y="1610232"/>
            <a:ext cx="3771901" cy="1857374"/>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4"/>
          <p:cNvSpPr txBox="1"/>
          <p:nvPr>
            <p:ph idx="1" type="body"/>
          </p:nvPr>
        </p:nvSpPr>
        <p:spPr>
          <a:xfrm rot="5400000">
            <a:off x="1718148" y="-207929"/>
            <a:ext cx="3771901" cy="549369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lt1"/>
              </a:buClr>
              <a:buSzPts val="1400"/>
              <a:buChar char="•"/>
              <a:defRPr/>
            </a:lvl1pPr>
            <a:lvl2pPr indent="-228600" lvl="1" marL="914400" algn="l">
              <a:lnSpc>
                <a:spcPct val="120000"/>
              </a:lnSpc>
              <a:spcBef>
                <a:spcPts val="400"/>
              </a:spcBef>
              <a:spcAft>
                <a:spcPts val="0"/>
              </a:spcAft>
              <a:buClr>
                <a:schemeClr val="lt1"/>
              </a:buClr>
              <a:buSzPts val="1400"/>
              <a:buNone/>
              <a:defRPr/>
            </a:lvl2pPr>
            <a:lvl3pPr indent="-317500" lvl="2" marL="1371600" algn="l">
              <a:lnSpc>
                <a:spcPct val="120000"/>
              </a:lnSpc>
              <a:spcBef>
                <a:spcPts val="400"/>
              </a:spcBef>
              <a:spcAft>
                <a:spcPts val="0"/>
              </a:spcAft>
              <a:buClr>
                <a:schemeClr val="lt1"/>
              </a:buClr>
              <a:buSzPts val="1400"/>
              <a:buChar char="•"/>
              <a:defRPr/>
            </a:lvl3pPr>
            <a:lvl4pPr indent="-228600" lvl="3" marL="1828800" algn="l">
              <a:lnSpc>
                <a:spcPct val="120000"/>
              </a:lnSpc>
              <a:spcBef>
                <a:spcPts val="400"/>
              </a:spcBef>
              <a:spcAft>
                <a:spcPts val="0"/>
              </a:spcAft>
              <a:buClr>
                <a:schemeClr val="lt1"/>
              </a:buClr>
              <a:buSzPts val="1400"/>
              <a:buNone/>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7" name="Google Shape;127;p24"/>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4"/>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7311951" y="3053159"/>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52" name="Google Shape;52;p13"/>
          <p:cNvSpPr/>
          <p:nvPr/>
        </p:nvSpPr>
        <p:spPr>
          <a:xfrm rot="10800000">
            <a:off x="0" y="0"/>
            <a:ext cx="1832050" cy="2090342"/>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cxnSp>
        <p:nvCxnSpPr>
          <p:cNvPr id="53" name="Google Shape;53;p13"/>
          <p:cNvCxnSpPr/>
          <p:nvPr/>
        </p:nvCxnSpPr>
        <p:spPr>
          <a:xfrm>
            <a:off x="925378" y="4629150"/>
            <a:ext cx="7320479" cy="0"/>
          </a:xfrm>
          <a:prstGeom prst="straightConnector1">
            <a:avLst/>
          </a:prstGeom>
          <a:noFill/>
          <a:ln cap="flat" cmpd="sng" w="12700">
            <a:solidFill>
              <a:schemeClr val="lt1"/>
            </a:solidFill>
            <a:prstDash val="solid"/>
            <a:miter lim="800000"/>
            <a:headEnd len="sm" w="sm" type="none"/>
            <a:tailEnd len="sm" w="sm" type="none"/>
          </a:ln>
        </p:spPr>
      </p:cxnSp>
      <p:sp>
        <p:nvSpPr>
          <p:cNvPr id="54" name="Google Shape;54;p13"/>
          <p:cNvSpPr txBox="1"/>
          <p:nvPr>
            <p:ph type="title"/>
          </p:nvPr>
        </p:nvSpPr>
        <p:spPr>
          <a:xfrm>
            <a:off x="857250" y="654701"/>
            <a:ext cx="7429499" cy="1020673"/>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lt1"/>
              </a:buClr>
              <a:buSzPts val="3000"/>
              <a:buFont typeface="Play"/>
              <a:buNone/>
              <a:defRPr b="0" i="0" sz="3000" u="none" cap="none" strike="noStrike">
                <a:solidFill>
                  <a:schemeClr val="lt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3"/>
          <p:cNvSpPr txBox="1"/>
          <p:nvPr>
            <p:ph idx="1" type="body"/>
          </p:nvPr>
        </p:nvSpPr>
        <p:spPr>
          <a:xfrm>
            <a:off x="857250" y="1749019"/>
            <a:ext cx="7429499" cy="2675339"/>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lt1"/>
              </a:buClr>
              <a:buSzPts val="1500"/>
              <a:buFont typeface="Arial"/>
              <a:buChar char="•"/>
              <a:defRPr b="0" i="0" sz="1500" u="none" cap="none" strike="noStrike">
                <a:solidFill>
                  <a:schemeClr val="lt1"/>
                </a:solidFill>
                <a:latin typeface="Play"/>
                <a:ea typeface="Play"/>
                <a:cs typeface="Play"/>
                <a:sym typeface="Play"/>
              </a:defRPr>
            </a:lvl1pPr>
            <a:lvl2pPr indent="-228600" lvl="1" marL="914400" marR="0" rtl="0" algn="l">
              <a:lnSpc>
                <a:spcPct val="120000"/>
              </a:lnSpc>
              <a:spcBef>
                <a:spcPts val="4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2pPr>
            <a:lvl3pPr indent="-304800" lvl="2" marL="1371600" marR="0" rtl="0" algn="l">
              <a:lnSpc>
                <a:spcPct val="120000"/>
              </a:lnSpc>
              <a:spcBef>
                <a:spcPts val="400"/>
              </a:spcBef>
              <a:spcAft>
                <a:spcPts val="0"/>
              </a:spcAft>
              <a:buClr>
                <a:schemeClr val="lt1"/>
              </a:buClr>
              <a:buSzPts val="1200"/>
              <a:buFont typeface="Arial"/>
              <a:buChar char="•"/>
              <a:defRPr b="0" i="0" sz="1200" u="none" cap="none" strike="noStrike">
                <a:solidFill>
                  <a:schemeClr val="lt1"/>
                </a:solidFill>
                <a:latin typeface="Play"/>
                <a:ea typeface="Play"/>
                <a:cs typeface="Play"/>
                <a:sym typeface="Play"/>
              </a:defRPr>
            </a:lvl3pPr>
            <a:lvl4pPr indent="-228600" lvl="3" marL="1828800" marR="0" rtl="0" algn="l">
              <a:lnSpc>
                <a:spcPct val="120000"/>
              </a:lnSpc>
              <a:spcBef>
                <a:spcPts val="400"/>
              </a:spcBef>
              <a:spcAft>
                <a:spcPts val="0"/>
              </a:spcAft>
              <a:buClr>
                <a:schemeClr val="lt1"/>
              </a:buClr>
              <a:buSzPts val="1100"/>
              <a:buFont typeface="Play"/>
              <a:buNone/>
              <a:defRPr b="0" i="1" sz="1100" u="none" cap="none" strike="noStrike">
                <a:solidFill>
                  <a:schemeClr val="lt1"/>
                </a:solidFill>
                <a:latin typeface="Play"/>
                <a:ea typeface="Play"/>
                <a:cs typeface="Play"/>
                <a:sym typeface="Play"/>
              </a:defRPr>
            </a:lvl4pPr>
            <a:lvl5pPr indent="-298450" lvl="4" marL="2286000" marR="0" rtl="0" algn="l">
              <a:lnSpc>
                <a:spcPct val="120000"/>
              </a:lnSpc>
              <a:spcBef>
                <a:spcPts val="400"/>
              </a:spcBef>
              <a:spcAft>
                <a:spcPts val="0"/>
              </a:spcAft>
              <a:buClr>
                <a:schemeClr val="lt1"/>
              </a:buClr>
              <a:buSzPts val="1100"/>
              <a:buFont typeface="Arial"/>
              <a:buChar char="•"/>
              <a:defRPr b="0" i="0" sz="1100" u="none" cap="none" strike="noStrike">
                <a:solidFill>
                  <a:schemeClr val="lt1"/>
                </a:solidFill>
                <a:latin typeface="Play"/>
                <a:ea typeface="Play"/>
                <a:cs typeface="Play"/>
                <a:sym typeface="Play"/>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9pPr>
          </a:lstStyle>
          <a:p/>
        </p:txBody>
      </p:sp>
      <p:sp>
        <p:nvSpPr>
          <p:cNvPr id="56" name="Google Shape;56;p13"/>
          <p:cNvSpPr txBox="1"/>
          <p:nvPr>
            <p:ph idx="10" type="dt"/>
          </p:nvPr>
        </p:nvSpPr>
        <p:spPr>
          <a:xfrm>
            <a:off x="5541118" y="4767263"/>
            <a:ext cx="2320046"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57" name="Google Shape;57;p13"/>
          <p:cNvSpPr txBox="1"/>
          <p:nvPr>
            <p:ph idx="11" type="ftr"/>
          </p:nvPr>
        </p:nvSpPr>
        <p:spPr>
          <a:xfrm>
            <a:off x="857250" y="4767263"/>
            <a:ext cx="296936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Play"/>
                <a:ea typeface="Play"/>
                <a:cs typeface="Play"/>
                <a:sym typeface="Play"/>
              </a:defRPr>
            </a:lvl1pPr>
            <a:lvl2pPr lvl="1" marR="0" rtl="0" algn="l">
              <a:spcBef>
                <a:spcPts val="0"/>
              </a:spcBef>
              <a:spcAft>
                <a:spcPts val="0"/>
              </a:spcAft>
              <a:buSzPts val="1100"/>
              <a:buNone/>
              <a:defRPr b="0" i="0" sz="1400" u="none" cap="none" strike="noStrike">
                <a:solidFill>
                  <a:schemeClr val="lt1"/>
                </a:solidFill>
                <a:latin typeface="Play"/>
                <a:ea typeface="Play"/>
                <a:cs typeface="Play"/>
                <a:sym typeface="Play"/>
              </a:defRPr>
            </a:lvl2pPr>
            <a:lvl3pPr lvl="2" marR="0" rtl="0" algn="l">
              <a:spcBef>
                <a:spcPts val="0"/>
              </a:spcBef>
              <a:spcAft>
                <a:spcPts val="0"/>
              </a:spcAft>
              <a:buSzPts val="1100"/>
              <a:buNone/>
              <a:defRPr b="0" i="0" sz="1400" u="none" cap="none" strike="noStrike">
                <a:solidFill>
                  <a:schemeClr val="lt1"/>
                </a:solidFill>
                <a:latin typeface="Play"/>
                <a:ea typeface="Play"/>
                <a:cs typeface="Play"/>
                <a:sym typeface="Play"/>
              </a:defRPr>
            </a:lvl3pPr>
            <a:lvl4pPr lvl="3" marR="0" rtl="0" algn="l">
              <a:spcBef>
                <a:spcPts val="0"/>
              </a:spcBef>
              <a:spcAft>
                <a:spcPts val="0"/>
              </a:spcAft>
              <a:buSzPts val="1100"/>
              <a:buNone/>
              <a:defRPr b="0" i="0" sz="1400" u="none" cap="none" strike="noStrike">
                <a:solidFill>
                  <a:schemeClr val="lt1"/>
                </a:solidFill>
                <a:latin typeface="Play"/>
                <a:ea typeface="Play"/>
                <a:cs typeface="Play"/>
                <a:sym typeface="Play"/>
              </a:defRPr>
            </a:lvl4pPr>
            <a:lvl5pPr lvl="4" marR="0" rtl="0" algn="l">
              <a:spcBef>
                <a:spcPts val="0"/>
              </a:spcBef>
              <a:spcAft>
                <a:spcPts val="0"/>
              </a:spcAft>
              <a:buSzPts val="1100"/>
              <a:buNone/>
              <a:defRPr b="0" i="0" sz="1400" u="none" cap="none" strike="noStrike">
                <a:solidFill>
                  <a:schemeClr val="lt1"/>
                </a:solidFill>
                <a:latin typeface="Play"/>
                <a:ea typeface="Play"/>
                <a:cs typeface="Play"/>
                <a:sym typeface="Play"/>
              </a:defRPr>
            </a:lvl5pPr>
            <a:lvl6pPr lvl="5" marR="0" rtl="0" algn="l">
              <a:spcBef>
                <a:spcPts val="0"/>
              </a:spcBef>
              <a:spcAft>
                <a:spcPts val="0"/>
              </a:spcAft>
              <a:buSzPts val="1100"/>
              <a:buNone/>
              <a:defRPr b="0" i="0" sz="1400" u="none" cap="none" strike="noStrike">
                <a:solidFill>
                  <a:schemeClr val="lt1"/>
                </a:solidFill>
                <a:latin typeface="Play"/>
                <a:ea typeface="Play"/>
                <a:cs typeface="Play"/>
                <a:sym typeface="Play"/>
              </a:defRPr>
            </a:lvl6pPr>
            <a:lvl7pPr lvl="6" marR="0" rtl="0" algn="l">
              <a:spcBef>
                <a:spcPts val="0"/>
              </a:spcBef>
              <a:spcAft>
                <a:spcPts val="0"/>
              </a:spcAft>
              <a:buSzPts val="1100"/>
              <a:buNone/>
              <a:defRPr b="0" i="0" sz="1400" u="none" cap="none" strike="noStrike">
                <a:solidFill>
                  <a:schemeClr val="lt1"/>
                </a:solidFill>
                <a:latin typeface="Play"/>
                <a:ea typeface="Play"/>
                <a:cs typeface="Play"/>
                <a:sym typeface="Play"/>
              </a:defRPr>
            </a:lvl7pPr>
            <a:lvl8pPr lvl="7" marR="0" rtl="0" algn="l">
              <a:spcBef>
                <a:spcPts val="0"/>
              </a:spcBef>
              <a:spcAft>
                <a:spcPts val="0"/>
              </a:spcAft>
              <a:buSzPts val="1100"/>
              <a:buNone/>
              <a:defRPr b="0" i="0" sz="1400" u="none" cap="none" strike="noStrike">
                <a:solidFill>
                  <a:schemeClr val="lt1"/>
                </a:solidFill>
                <a:latin typeface="Play"/>
                <a:ea typeface="Play"/>
                <a:cs typeface="Play"/>
                <a:sym typeface="Play"/>
              </a:defRPr>
            </a:lvl8pPr>
            <a:lvl9pPr lvl="8" marR="0" rtl="0" algn="l">
              <a:spcBef>
                <a:spcPts val="0"/>
              </a:spcBef>
              <a:spcAft>
                <a:spcPts val="0"/>
              </a:spcAft>
              <a:buSzPts val="1100"/>
              <a:buNone/>
              <a:defRPr b="0" i="0" sz="1400" u="none" cap="none" strike="noStrike">
                <a:solidFill>
                  <a:schemeClr val="lt1"/>
                </a:solidFill>
                <a:latin typeface="Play"/>
                <a:ea typeface="Play"/>
                <a:cs typeface="Play"/>
                <a:sym typeface="Play"/>
              </a:defRPr>
            </a:lvl9pPr>
          </a:lstStyle>
          <a:p/>
        </p:txBody>
      </p:sp>
      <p:sp>
        <p:nvSpPr>
          <p:cNvPr id="58" name="Google Shape;58;p13"/>
          <p:cNvSpPr txBox="1"/>
          <p:nvPr>
            <p:ph idx="12" type="sldNum"/>
          </p:nvPr>
        </p:nvSpPr>
        <p:spPr>
          <a:xfrm>
            <a:off x="7817390" y="4767263"/>
            <a:ext cx="46936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lt1"/>
                </a:solidFill>
                <a:latin typeface="Play"/>
                <a:ea typeface="Play"/>
                <a:cs typeface="Play"/>
                <a:sym typeface="Play"/>
              </a:defRPr>
            </a:lvl1pPr>
            <a:lvl2pPr indent="0" lvl="1" marL="0" marR="0" rtl="0" algn="r">
              <a:spcBef>
                <a:spcPts val="0"/>
              </a:spcBef>
              <a:buNone/>
              <a:defRPr b="0" i="0" sz="800" u="none" cap="none" strike="noStrike">
                <a:solidFill>
                  <a:schemeClr val="lt1"/>
                </a:solidFill>
                <a:latin typeface="Play"/>
                <a:ea typeface="Play"/>
                <a:cs typeface="Play"/>
                <a:sym typeface="Play"/>
              </a:defRPr>
            </a:lvl2pPr>
            <a:lvl3pPr indent="0" lvl="2" marL="0" marR="0" rtl="0" algn="r">
              <a:spcBef>
                <a:spcPts val="0"/>
              </a:spcBef>
              <a:buNone/>
              <a:defRPr b="0" i="0" sz="800" u="none" cap="none" strike="noStrike">
                <a:solidFill>
                  <a:schemeClr val="lt1"/>
                </a:solidFill>
                <a:latin typeface="Play"/>
                <a:ea typeface="Play"/>
                <a:cs typeface="Play"/>
                <a:sym typeface="Play"/>
              </a:defRPr>
            </a:lvl3pPr>
            <a:lvl4pPr indent="0" lvl="3" marL="0" marR="0" rtl="0" algn="r">
              <a:spcBef>
                <a:spcPts val="0"/>
              </a:spcBef>
              <a:buNone/>
              <a:defRPr b="0" i="0" sz="800" u="none" cap="none" strike="noStrike">
                <a:solidFill>
                  <a:schemeClr val="lt1"/>
                </a:solidFill>
                <a:latin typeface="Play"/>
                <a:ea typeface="Play"/>
                <a:cs typeface="Play"/>
                <a:sym typeface="Play"/>
              </a:defRPr>
            </a:lvl4pPr>
            <a:lvl5pPr indent="0" lvl="4" marL="0" marR="0" rtl="0" algn="r">
              <a:spcBef>
                <a:spcPts val="0"/>
              </a:spcBef>
              <a:buNone/>
              <a:defRPr b="0" i="0" sz="800" u="none" cap="none" strike="noStrike">
                <a:solidFill>
                  <a:schemeClr val="lt1"/>
                </a:solidFill>
                <a:latin typeface="Play"/>
                <a:ea typeface="Play"/>
                <a:cs typeface="Play"/>
                <a:sym typeface="Play"/>
              </a:defRPr>
            </a:lvl5pPr>
            <a:lvl6pPr indent="0" lvl="5" marL="0" marR="0" rtl="0" algn="r">
              <a:spcBef>
                <a:spcPts val="0"/>
              </a:spcBef>
              <a:buNone/>
              <a:defRPr b="0" i="0" sz="800" u="none" cap="none" strike="noStrike">
                <a:solidFill>
                  <a:schemeClr val="lt1"/>
                </a:solidFill>
                <a:latin typeface="Play"/>
                <a:ea typeface="Play"/>
                <a:cs typeface="Play"/>
                <a:sym typeface="Play"/>
              </a:defRPr>
            </a:lvl6pPr>
            <a:lvl7pPr indent="0" lvl="6" marL="0" marR="0" rtl="0" algn="r">
              <a:spcBef>
                <a:spcPts val="0"/>
              </a:spcBef>
              <a:buNone/>
              <a:defRPr b="0" i="0" sz="800" u="none" cap="none" strike="noStrike">
                <a:solidFill>
                  <a:schemeClr val="lt1"/>
                </a:solidFill>
                <a:latin typeface="Play"/>
                <a:ea typeface="Play"/>
                <a:cs typeface="Play"/>
                <a:sym typeface="Play"/>
              </a:defRPr>
            </a:lvl7pPr>
            <a:lvl8pPr indent="0" lvl="7" marL="0" marR="0" rtl="0" algn="r">
              <a:spcBef>
                <a:spcPts val="0"/>
              </a:spcBef>
              <a:buNone/>
              <a:defRPr b="0" i="0" sz="800" u="none" cap="none" strike="noStrike">
                <a:solidFill>
                  <a:schemeClr val="lt1"/>
                </a:solidFill>
                <a:latin typeface="Play"/>
                <a:ea typeface="Play"/>
                <a:cs typeface="Play"/>
                <a:sym typeface="Play"/>
              </a:defRPr>
            </a:lvl8pPr>
            <a:lvl9pPr indent="0" lvl="8" marL="0" marR="0" rtl="0" algn="r">
              <a:spcBef>
                <a:spcPts val="0"/>
              </a:spcBef>
              <a:buNone/>
              <a:defRPr b="0" i="0" sz="80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www.kaggle.com/datasets/chiragsoni/ferdata/data?select=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kaggle.com/datasets/chiragsoni/ferdata/data" TargetMode="External"/><Relationship Id="rId4" Type="http://schemas.openxmlformats.org/officeDocument/2006/relationships/hyperlink" Target="https://datarepository.wolframcloud.com/resources/FER-201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jpg"/><Relationship Id="rId9" Type="http://schemas.openxmlformats.org/officeDocument/2006/relationships/image" Target="../media/image7.jpg"/><Relationship Id="rId5" Type="http://schemas.openxmlformats.org/officeDocument/2006/relationships/image" Target="../media/image6.jpg"/><Relationship Id="rId6" Type="http://schemas.openxmlformats.org/officeDocument/2006/relationships/image" Target="../media/image4.jpg"/><Relationship Id="rId7" Type="http://schemas.openxmlformats.org/officeDocument/2006/relationships/image" Target="../media/image2.jpg"/><Relationship Id="rId8"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7.png"/><Relationship Id="rId5" Type="http://schemas.openxmlformats.org/officeDocument/2006/relationships/image" Target="../media/image24.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14.jpg"/><Relationship Id="rId6"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pic>
        <p:nvPicPr>
          <p:cNvPr descr="Robot operating a machine" id="135" name="Google Shape;135;p25"/>
          <p:cNvPicPr preferRelativeResize="0"/>
          <p:nvPr/>
        </p:nvPicPr>
        <p:blipFill rotWithShape="1">
          <a:blip r:embed="rId3">
            <a:alphaModFix/>
          </a:blip>
          <a:srcRect b="23114" l="0" r="0" t="3598"/>
          <a:stretch/>
        </p:blipFill>
        <p:spPr>
          <a:xfrm>
            <a:off x="15" y="8"/>
            <a:ext cx="9143987" cy="5143494"/>
          </a:xfrm>
          <a:prstGeom prst="rect">
            <a:avLst/>
          </a:prstGeom>
          <a:noFill/>
          <a:ln>
            <a:noFill/>
          </a:ln>
        </p:spPr>
      </p:pic>
      <p:sp>
        <p:nvSpPr>
          <p:cNvPr id="136" name="Google Shape;136;p25"/>
          <p:cNvSpPr/>
          <p:nvPr/>
        </p:nvSpPr>
        <p:spPr>
          <a:xfrm rot="5400000">
            <a:off x="845665" y="-845665"/>
            <a:ext cx="5143500" cy="6834830"/>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137" name="Google Shape;137;p25"/>
          <p:cNvSpPr/>
          <p:nvPr/>
        </p:nvSpPr>
        <p:spPr>
          <a:xfrm>
            <a:off x="3988731" y="0"/>
            <a:ext cx="5155269" cy="51435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Play"/>
              <a:ea typeface="Play"/>
              <a:cs typeface="Play"/>
              <a:sym typeface="Play"/>
            </a:endParaRPr>
          </a:p>
        </p:txBody>
      </p:sp>
      <p:sp>
        <p:nvSpPr>
          <p:cNvPr id="138" name="Google Shape;138;p25"/>
          <p:cNvSpPr txBox="1"/>
          <p:nvPr>
            <p:ph type="ctrTitle"/>
          </p:nvPr>
        </p:nvSpPr>
        <p:spPr>
          <a:xfrm>
            <a:off x="151411" y="1184378"/>
            <a:ext cx="7107300" cy="2774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FFFFFF"/>
              </a:buClr>
              <a:buSzPts val="3600"/>
              <a:buFont typeface="Play"/>
              <a:buNone/>
            </a:pPr>
            <a:r>
              <a:rPr lang="en">
                <a:solidFill>
                  <a:srgbClr val="FFFFFF"/>
                </a:solidFill>
              </a:rPr>
              <a:t>MACHINE LEARNING</a:t>
            </a:r>
            <a:br>
              <a:rPr lang="en">
                <a:solidFill>
                  <a:srgbClr val="FFFFFF"/>
                </a:solidFill>
              </a:rPr>
            </a:br>
            <a:br>
              <a:rPr lang="en">
                <a:solidFill>
                  <a:srgbClr val="FFFFFF"/>
                </a:solidFill>
              </a:rPr>
            </a:br>
            <a:r>
              <a:rPr lang="en">
                <a:solidFill>
                  <a:srgbClr val="FFFFFF"/>
                </a:solidFill>
              </a:rPr>
              <a:t>	A FACE OFF </a:t>
            </a:r>
            <a:br>
              <a:rPr lang="en">
                <a:solidFill>
                  <a:srgbClr val="FFFFFF"/>
                </a:solidFill>
              </a:rPr>
            </a:br>
            <a:r>
              <a:rPr lang="en">
                <a:solidFill>
                  <a:srgbClr val="FFFFFF"/>
                </a:solidFill>
              </a:rPr>
              <a:t>   OF EMOTIONS </a:t>
            </a:r>
            <a:endParaRPr/>
          </a:p>
        </p:txBody>
      </p:sp>
      <p:sp>
        <p:nvSpPr>
          <p:cNvPr id="139" name="Google Shape;139;p25"/>
          <p:cNvSpPr txBox="1"/>
          <p:nvPr>
            <p:ph idx="1" type="subTitle"/>
          </p:nvPr>
        </p:nvSpPr>
        <p:spPr>
          <a:xfrm>
            <a:off x="5761341" y="3335235"/>
            <a:ext cx="3382800" cy="9600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FFFFFF"/>
              </a:buClr>
              <a:buSzPts val="1500"/>
              <a:buNone/>
            </a:pPr>
            <a:r>
              <a:rPr lang="en" sz="1500">
                <a:solidFill>
                  <a:srgbClr val="FFFFFF"/>
                </a:solidFill>
              </a:rPr>
              <a:t>By: Johnny Capra, Laura Dudley, </a:t>
            </a:r>
            <a:endParaRPr/>
          </a:p>
          <a:p>
            <a:pPr indent="0" lvl="0" marL="0" rtl="0" algn="l">
              <a:lnSpc>
                <a:spcPct val="100000"/>
              </a:lnSpc>
              <a:spcBef>
                <a:spcPts val="800"/>
              </a:spcBef>
              <a:spcAft>
                <a:spcPts val="0"/>
              </a:spcAft>
              <a:buClr>
                <a:srgbClr val="FFFFFF"/>
              </a:buClr>
              <a:buSzPts val="1500"/>
              <a:buNone/>
            </a:pPr>
            <a:r>
              <a:rPr lang="en" sz="1500">
                <a:solidFill>
                  <a:srgbClr val="FFFFFF"/>
                </a:solidFill>
              </a:rPr>
              <a:t>      Ian Morrison, &amp; Lucas Chacon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8"/>
                                        </p:tgtEl>
                                        <p:attrNameLst>
                                          <p:attrName>style.visibility</p:attrName>
                                        </p:attrNameLst>
                                      </p:cBhvr>
                                      <p:to>
                                        <p:strVal val="visible"/>
                                      </p:to>
                                    </p:set>
                                    <p:animEffect filter="fade" transition="in">
                                      <p:cBhvr>
                                        <p:cTn dur="4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857250" y="224025"/>
            <a:ext cx="7429500" cy="81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Successes &amp; Challenges</a:t>
            </a:r>
            <a:endParaRPr/>
          </a:p>
        </p:txBody>
      </p:sp>
      <p:sp>
        <p:nvSpPr>
          <p:cNvPr id="218" name="Google Shape;218;p34"/>
          <p:cNvSpPr txBox="1"/>
          <p:nvPr>
            <p:ph idx="1" type="body"/>
          </p:nvPr>
        </p:nvSpPr>
        <p:spPr>
          <a:xfrm>
            <a:off x="857250" y="1038225"/>
            <a:ext cx="7591200" cy="3573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2000"/>
              <a:t>Time Intensive</a:t>
            </a:r>
            <a:endParaRPr b="1" sz="2000"/>
          </a:p>
          <a:p>
            <a:pPr indent="-323850" lvl="0" marL="457200" rtl="0" algn="l">
              <a:spcBef>
                <a:spcPts val="800"/>
              </a:spcBef>
              <a:spcAft>
                <a:spcPts val="0"/>
              </a:spcAft>
              <a:buSzPts val="1500"/>
              <a:buChar char="❖"/>
            </a:pPr>
            <a:r>
              <a:rPr lang="en" sz="1600"/>
              <a:t>The model took a long time to run! </a:t>
            </a:r>
            <a:endParaRPr sz="1600"/>
          </a:p>
          <a:p>
            <a:pPr indent="-323850" lvl="0" marL="457200" rtl="0" algn="l">
              <a:spcBef>
                <a:spcPts val="0"/>
              </a:spcBef>
              <a:spcAft>
                <a:spcPts val="0"/>
              </a:spcAft>
              <a:buSzPts val="1500"/>
              <a:buChar char="❖"/>
            </a:pPr>
            <a:r>
              <a:rPr lang="en" sz="1600"/>
              <a:t>8-12 hours initially, and never less than 5 hours</a:t>
            </a:r>
            <a:endParaRPr sz="1600"/>
          </a:p>
          <a:p>
            <a:pPr indent="-323850" lvl="0" marL="457200" rtl="0" algn="l">
              <a:spcBef>
                <a:spcPts val="0"/>
              </a:spcBef>
              <a:spcAft>
                <a:spcPts val="0"/>
              </a:spcAft>
              <a:buSzPts val="1500"/>
              <a:buChar char="❖"/>
            </a:pPr>
            <a:r>
              <a:rPr lang="en" sz="1600"/>
              <a:t>This limited the number  of times we could test and tune our model</a:t>
            </a:r>
            <a:endParaRPr sz="1600"/>
          </a:p>
          <a:p>
            <a:pPr indent="0" lvl="0" marL="0" rtl="0" algn="l">
              <a:spcBef>
                <a:spcPts val="800"/>
              </a:spcBef>
              <a:spcAft>
                <a:spcPts val="0"/>
              </a:spcAft>
              <a:buNone/>
            </a:pPr>
            <a:r>
              <a:rPr b="1" lang="en" sz="2000"/>
              <a:t>Uncertain Dataset</a:t>
            </a:r>
            <a:endParaRPr b="1" sz="2000"/>
          </a:p>
          <a:p>
            <a:pPr indent="-323850" lvl="0" marL="457200" rtl="0" algn="l">
              <a:spcBef>
                <a:spcPts val="800"/>
              </a:spcBef>
              <a:spcAft>
                <a:spcPts val="0"/>
              </a:spcAft>
              <a:buSzPts val="1500"/>
              <a:buChar char="❖"/>
            </a:pPr>
            <a:r>
              <a:rPr lang="en" sz="1600"/>
              <a:t>It’s hard to be certain of the dataset’s quality, without reviewing the images in more detail.</a:t>
            </a:r>
            <a:endParaRPr sz="1600"/>
          </a:p>
          <a:p>
            <a:pPr indent="0" lvl="0" marL="0" rtl="0" algn="l">
              <a:spcBef>
                <a:spcPts val="800"/>
              </a:spcBef>
              <a:spcAft>
                <a:spcPts val="0"/>
              </a:spcAft>
              <a:buNone/>
            </a:pPr>
            <a:r>
              <a:rPr b="1" lang="en" sz="2000"/>
              <a:t>Not Randomized</a:t>
            </a:r>
            <a:endParaRPr b="1" sz="2000"/>
          </a:p>
          <a:p>
            <a:pPr indent="-323850" lvl="0" marL="457200" rtl="0" algn="l">
              <a:spcBef>
                <a:spcPts val="800"/>
              </a:spcBef>
              <a:spcAft>
                <a:spcPts val="0"/>
              </a:spcAft>
              <a:buSzPts val="1500"/>
              <a:buChar char="❖"/>
            </a:pPr>
            <a:r>
              <a:rPr lang="en" sz="1600"/>
              <a:t>Possible sequential bias, since the images weren’t shuffled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602200" y="208375"/>
            <a:ext cx="7429500" cy="790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Current &amp; Future Applications </a:t>
            </a:r>
            <a:endParaRPr/>
          </a:p>
        </p:txBody>
      </p:sp>
      <p:sp>
        <p:nvSpPr>
          <p:cNvPr id="224" name="Google Shape;224;p35"/>
          <p:cNvSpPr txBox="1"/>
          <p:nvPr>
            <p:ph idx="1" type="body"/>
          </p:nvPr>
        </p:nvSpPr>
        <p:spPr>
          <a:xfrm>
            <a:off x="602200" y="903225"/>
            <a:ext cx="8449500" cy="3730200"/>
          </a:xfrm>
          <a:prstGeom prst="rect">
            <a:avLst/>
          </a:prstGeom>
          <a:noFill/>
          <a:ln>
            <a:noFill/>
          </a:ln>
        </p:spPr>
        <p:txBody>
          <a:bodyPr anchorCtr="0" anchor="t" bIns="34275" lIns="68575" spcFirstLastPara="1" rIns="68575" wrap="square" tIns="34275">
            <a:noAutofit/>
          </a:bodyPr>
          <a:lstStyle/>
          <a:p>
            <a:pPr indent="-323850" lvl="0" marL="457200" rtl="0" algn="l">
              <a:lnSpc>
                <a:spcPct val="120000"/>
              </a:lnSpc>
              <a:spcBef>
                <a:spcPts val="0"/>
              </a:spcBef>
              <a:spcAft>
                <a:spcPts val="0"/>
              </a:spcAft>
              <a:buSzPts val="1500"/>
              <a:buChar char="❖"/>
            </a:pPr>
            <a:r>
              <a:rPr lang="en" sz="1600"/>
              <a:t>The Emergence of this Technology </a:t>
            </a:r>
            <a:endParaRPr sz="1600"/>
          </a:p>
          <a:p>
            <a:pPr indent="-323850" lvl="0" marL="457200" rtl="0" algn="l">
              <a:lnSpc>
                <a:spcPct val="120000"/>
              </a:lnSpc>
              <a:spcBef>
                <a:spcPts val="0"/>
              </a:spcBef>
              <a:spcAft>
                <a:spcPts val="0"/>
              </a:spcAft>
              <a:buSzPts val="1500"/>
              <a:buChar char="❖"/>
            </a:pPr>
            <a:r>
              <a:rPr lang="en" sz="1600"/>
              <a:t>The Large Role Facial Recognition is Taking on as the Technology Evolves </a:t>
            </a:r>
            <a:endParaRPr sz="1600"/>
          </a:p>
          <a:p>
            <a:pPr indent="-323850" lvl="1" marL="914400" rtl="0" algn="l">
              <a:lnSpc>
                <a:spcPct val="120000"/>
              </a:lnSpc>
              <a:spcBef>
                <a:spcPts val="0"/>
              </a:spcBef>
              <a:spcAft>
                <a:spcPts val="0"/>
              </a:spcAft>
              <a:buSzPts val="1500"/>
              <a:buChar char="➢"/>
            </a:pPr>
            <a:r>
              <a:rPr lang="en" sz="1500"/>
              <a:t>Mobile Phones</a:t>
            </a:r>
            <a:endParaRPr sz="1500"/>
          </a:p>
          <a:p>
            <a:pPr indent="-323850" lvl="1" marL="914400" rtl="0" algn="l">
              <a:lnSpc>
                <a:spcPct val="120000"/>
              </a:lnSpc>
              <a:spcBef>
                <a:spcPts val="0"/>
              </a:spcBef>
              <a:spcAft>
                <a:spcPts val="0"/>
              </a:spcAft>
              <a:buSzPts val="1500"/>
              <a:buChar char="➢"/>
            </a:pPr>
            <a:r>
              <a:rPr lang="en" sz="1500"/>
              <a:t>Shoplifting - i.e. Target </a:t>
            </a:r>
            <a:endParaRPr sz="1500"/>
          </a:p>
          <a:p>
            <a:pPr indent="-323850" lvl="1" marL="914400" rtl="0" algn="l">
              <a:lnSpc>
                <a:spcPct val="120000"/>
              </a:lnSpc>
              <a:spcBef>
                <a:spcPts val="0"/>
              </a:spcBef>
              <a:spcAft>
                <a:spcPts val="0"/>
              </a:spcAft>
              <a:buSzPts val="1500"/>
              <a:buChar char="➢"/>
            </a:pPr>
            <a:r>
              <a:rPr lang="en" sz="1500"/>
              <a:t>Terrorist Hunting - Berlin</a:t>
            </a:r>
            <a:endParaRPr sz="1500"/>
          </a:p>
          <a:p>
            <a:pPr indent="-323850" lvl="1" marL="914400" rtl="0" algn="l">
              <a:lnSpc>
                <a:spcPct val="120000"/>
              </a:lnSpc>
              <a:spcBef>
                <a:spcPts val="0"/>
              </a:spcBef>
              <a:spcAft>
                <a:spcPts val="0"/>
              </a:spcAft>
              <a:buSzPts val="1500"/>
              <a:buChar char="➢"/>
            </a:pPr>
            <a:r>
              <a:rPr lang="en" sz="1500"/>
              <a:t>Military Detection - Pinpoint Accuracy </a:t>
            </a:r>
            <a:endParaRPr sz="1500"/>
          </a:p>
          <a:p>
            <a:pPr indent="-76200" lvl="0" marL="177800" rtl="0" algn="l">
              <a:lnSpc>
                <a:spcPct val="120000"/>
              </a:lnSpc>
              <a:spcBef>
                <a:spcPts val="0"/>
              </a:spcBef>
              <a:spcAft>
                <a:spcPts val="0"/>
              </a:spcAft>
              <a:buClr>
                <a:schemeClr val="lt1"/>
              </a:buClr>
              <a:buSzPts val="1500"/>
              <a:buNone/>
            </a:pPr>
            <a:r>
              <a:t/>
            </a:r>
            <a:endParaRPr sz="1600"/>
          </a:p>
          <a:p>
            <a:pPr indent="-323850" lvl="0" marL="457200" rtl="0" algn="l">
              <a:lnSpc>
                <a:spcPct val="120000"/>
              </a:lnSpc>
              <a:spcBef>
                <a:spcPts val="0"/>
              </a:spcBef>
              <a:spcAft>
                <a:spcPts val="0"/>
              </a:spcAft>
              <a:buSzPts val="1500"/>
              <a:buChar char="❖"/>
            </a:pPr>
            <a:r>
              <a:rPr lang="en" sz="1600"/>
              <a:t>We Decided to Take on This Concept &amp; See How Far We Could Push These Limits</a:t>
            </a:r>
            <a:endParaRPr sz="1600"/>
          </a:p>
          <a:p>
            <a:pPr indent="-323850" lvl="0" marL="457200" rtl="0" algn="l">
              <a:lnSpc>
                <a:spcPct val="120000"/>
              </a:lnSpc>
              <a:spcBef>
                <a:spcPts val="0"/>
              </a:spcBef>
              <a:spcAft>
                <a:spcPts val="0"/>
              </a:spcAft>
              <a:buSzPts val="1500"/>
              <a:buChar char="❖"/>
            </a:pPr>
            <a:r>
              <a:rPr lang="en" sz="1600"/>
              <a:t>We All Understood the Premise Behind the Recognition of a Face</a:t>
            </a:r>
            <a:endParaRPr sz="1600"/>
          </a:p>
          <a:p>
            <a:pPr indent="-323850" lvl="1" marL="914400" rtl="0" algn="l">
              <a:spcBef>
                <a:spcPts val="0"/>
              </a:spcBef>
              <a:spcAft>
                <a:spcPts val="0"/>
              </a:spcAft>
              <a:buSzPts val="1500"/>
              <a:buChar char="➢"/>
            </a:pPr>
            <a:r>
              <a:rPr lang="en" sz="1500"/>
              <a:t>Symmetrical Patterns &amp; Variations </a:t>
            </a:r>
            <a:endParaRPr sz="1500"/>
          </a:p>
          <a:p>
            <a:pPr indent="-323850" lvl="1" marL="914400" rtl="0" algn="l">
              <a:spcBef>
                <a:spcPts val="0"/>
              </a:spcBef>
              <a:spcAft>
                <a:spcPts val="0"/>
              </a:spcAft>
              <a:buSzPts val="1500"/>
              <a:buChar char="➢"/>
            </a:pPr>
            <a:r>
              <a:rPr lang="en" sz="1500"/>
              <a:t>Placement of Facial Characteristics</a:t>
            </a:r>
            <a:br>
              <a:rPr lang="en" sz="1500"/>
            </a:br>
            <a:endParaRPr sz="1500"/>
          </a:p>
          <a:p>
            <a:pPr indent="-323850" lvl="0" marL="457200" rtl="0" algn="l">
              <a:spcBef>
                <a:spcPts val="0"/>
              </a:spcBef>
              <a:spcAft>
                <a:spcPts val="0"/>
              </a:spcAft>
              <a:buSzPts val="1500"/>
              <a:buChar char="❖"/>
            </a:pPr>
            <a:r>
              <a:rPr lang="en" sz="1600"/>
              <a:t>We Wanted to Explore the Limitations of Recognizing Not Just a Face, But an Emotion</a:t>
            </a:r>
            <a:endParaRPr sz="1600"/>
          </a:p>
          <a:p>
            <a:pPr indent="0" lvl="0" marL="0" rtl="0" algn="l">
              <a:lnSpc>
                <a:spcPct val="12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492088" y="212550"/>
            <a:ext cx="8159826" cy="4283901"/>
          </a:xfrm>
          <a:prstGeom prst="rect">
            <a:avLst/>
          </a:prstGeom>
          <a:noFill/>
          <a:ln>
            <a:noFill/>
          </a:ln>
        </p:spPr>
      </p:pic>
      <p:sp>
        <p:nvSpPr>
          <p:cNvPr id="230" name="Google Shape;230;p36"/>
          <p:cNvSpPr txBox="1"/>
          <p:nvPr>
            <p:ph type="title"/>
          </p:nvPr>
        </p:nvSpPr>
        <p:spPr>
          <a:xfrm>
            <a:off x="931625" y="2950151"/>
            <a:ext cx="7429500" cy="10206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3000"/>
              <a:buFont typeface="Play"/>
              <a:buNone/>
            </a:pPr>
            <a:r>
              <a:rPr b="1" lang="en" sz="6100"/>
              <a:t>THE SEQUEL?!?!</a:t>
            </a:r>
            <a:endParaRPr b="1" sz="6100"/>
          </a:p>
        </p:txBody>
      </p:sp>
      <p:sp>
        <p:nvSpPr>
          <p:cNvPr id="231" name="Google Shape;231;p36"/>
          <p:cNvSpPr txBox="1"/>
          <p:nvPr/>
        </p:nvSpPr>
        <p:spPr>
          <a:xfrm>
            <a:off x="5324150" y="4017025"/>
            <a:ext cx="16896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Play"/>
                <a:ea typeface="Play"/>
                <a:cs typeface="Play"/>
                <a:sym typeface="Play"/>
              </a:rPr>
              <a:t>NO, JK JK</a:t>
            </a:r>
            <a:endParaRPr b="1" sz="2100">
              <a:solidFill>
                <a:schemeClr val="lt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857250" y="2061451"/>
            <a:ext cx="7429500" cy="10206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lt1"/>
              </a:buClr>
              <a:buSzPts val="3000"/>
              <a:buFont typeface="Play"/>
              <a:buNone/>
            </a:pPr>
            <a:r>
              <a:rPr b="1" lang="en" sz="5800"/>
              <a:t>Any Questions? </a:t>
            </a:r>
            <a:endParaRPr b="1" sz="5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857250" y="224000"/>
            <a:ext cx="7429500" cy="7257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References</a:t>
            </a:r>
            <a:endParaRPr/>
          </a:p>
        </p:txBody>
      </p:sp>
      <p:sp>
        <p:nvSpPr>
          <p:cNvPr id="242" name="Google Shape;242;p38"/>
          <p:cNvSpPr txBox="1"/>
          <p:nvPr>
            <p:ph idx="1" type="body"/>
          </p:nvPr>
        </p:nvSpPr>
        <p:spPr>
          <a:xfrm>
            <a:off x="857250" y="1082248"/>
            <a:ext cx="7429500" cy="3342000"/>
          </a:xfrm>
          <a:prstGeom prst="rect">
            <a:avLst/>
          </a:prstGeom>
          <a:noFill/>
          <a:ln>
            <a:noFill/>
          </a:ln>
        </p:spPr>
        <p:txBody>
          <a:bodyPr anchorCtr="0" anchor="t" bIns="34275" lIns="68575" spcFirstLastPara="1" rIns="68575" wrap="square" tIns="34275">
            <a:normAutofit/>
          </a:bodyPr>
          <a:lstStyle/>
          <a:p>
            <a:pPr indent="-317500" lvl="0" marL="457200" rtl="0" algn="l">
              <a:lnSpc>
                <a:spcPct val="120000"/>
              </a:lnSpc>
              <a:spcBef>
                <a:spcPts val="0"/>
              </a:spcBef>
              <a:spcAft>
                <a:spcPts val="0"/>
              </a:spcAft>
              <a:buSzPts val="1400"/>
              <a:buChar char="❖"/>
            </a:pPr>
            <a:r>
              <a:rPr lang="en"/>
              <a:t>For the Dataset- </a:t>
            </a:r>
            <a:r>
              <a:rPr lang="en" u="sng">
                <a:solidFill>
                  <a:schemeClr val="hlink"/>
                </a:solidFill>
                <a:hlinkClick r:id="rId3"/>
              </a:rPr>
              <a:t>https://www.kaggle.com/datasets/chiragsoni/ferdata/data?select=test</a:t>
            </a:r>
            <a:endParaRPr/>
          </a:p>
          <a:p>
            <a:pPr indent="-76200" lvl="0" marL="177800" rtl="0" algn="l">
              <a:lnSpc>
                <a:spcPct val="120000"/>
              </a:lnSpc>
              <a:spcBef>
                <a:spcPts val="0"/>
              </a:spcBef>
              <a:spcAft>
                <a:spcPts val="0"/>
              </a:spcAft>
              <a:buClr>
                <a:schemeClr val="lt1"/>
              </a:buClr>
              <a:buSzPts val="15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857250" y="212550"/>
            <a:ext cx="7429500" cy="814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Emotion Prediction - Our Dataset</a:t>
            </a:r>
            <a:endParaRPr/>
          </a:p>
        </p:txBody>
      </p:sp>
      <p:sp>
        <p:nvSpPr>
          <p:cNvPr id="145" name="Google Shape;145;p26"/>
          <p:cNvSpPr txBox="1"/>
          <p:nvPr>
            <p:ph idx="1" type="body"/>
          </p:nvPr>
        </p:nvSpPr>
        <p:spPr>
          <a:xfrm>
            <a:off x="857250" y="1168976"/>
            <a:ext cx="7429500" cy="3255600"/>
          </a:xfrm>
          <a:prstGeom prst="rect">
            <a:avLst/>
          </a:prstGeom>
        </p:spPr>
        <p:txBody>
          <a:bodyPr anchorCtr="0" anchor="t" bIns="34275" lIns="68575" spcFirstLastPara="1" rIns="68575" wrap="square" tIns="34275">
            <a:normAutofit/>
          </a:bodyPr>
          <a:lstStyle/>
          <a:p>
            <a:pPr indent="-330200" lvl="0" marL="457200" rtl="0" algn="l">
              <a:spcBef>
                <a:spcPts val="800"/>
              </a:spcBef>
              <a:spcAft>
                <a:spcPts val="0"/>
              </a:spcAft>
              <a:buSzPts val="1600"/>
              <a:buChar char="❖"/>
            </a:pPr>
            <a:r>
              <a:rPr lang="en" sz="1700"/>
              <a:t>35k+ black &amp; white images (</a:t>
            </a:r>
            <a:r>
              <a:rPr lang="en" sz="1700" u="sng">
                <a:solidFill>
                  <a:schemeClr val="hlink"/>
                </a:solidFill>
                <a:hlinkClick r:id="rId3"/>
              </a:rPr>
              <a:t>https://www.kaggle.com/datasets/chiragsoni/ferdata/data</a:t>
            </a:r>
            <a:r>
              <a:rPr lang="en" sz="1700"/>
              <a:t>)</a:t>
            </a:r>
            <a:br>
              <a:rPr lang="en" sz="1700"/>
            </a:br>
            <a:endParaRPr sz="1700"/>
          </a:p>
          <a:p>
            <a:pPr indent="-330200" lvl="0" marL="457200" rtl="0" algn="l">
              <a:spcBef>
                <a:spcPts val="0"/>
              </a:spcBef>
              <a:spcAft>
                <a:spcPts val="0"/>
              </a:spcAft>
              <a:buSzPts val="1600"/>
              <a:buChar char="❖"/>
            </a:pPr>
            <a:r>
              <a:rPr lang="en" sz="1700"/>
              <a:t>The composition of these images were based off a 2013 dataset prepared by Pierre-Luc Carrier and Aaron Courville as part of a research project (</a:t>
            </a:r>
            <a:r>
              <a:rPr lang="en" sz="1700" u="sng">
                <a:solidFill>
                  <a:schemeClr val="hlink"/>
                </a:solidFill>
                <a:hlinkClick r:id="rId4"/>
              </a:rPr>
              <a:t>https://datarepository.wolframcloud.com/resources/FER-2013</a:t>
            </a:r>
            <a:r>
              <a:rPr lang="en" sz="1700"/>
              <a:t>)</a:t>
            </a:r>
            <a:br>
              <a:rPr lang="en" sz="1700"/>
            </a:br>
            <a:endParaRPr sz="1700"/>
          </a:p>
          <a:p>
            <a:pPr indent="-330200" lvl="0" marL="457200" rtl="0" algn="l">
              <a:spcBef>
                <a:spcPts val="0"/>
              </a:spcBef>
              <a:spcAft>
                <a:spcPts val="0"/>
              </a:spcAft>
              <a:buSzPts val="1600"/>
              <a:buChar char="❖"/>
            </a:pPr>
            <a:r>
              <a:rPr lang="en" sz="1700"/>
              <a:t>Each image is categorized into one of 7 emotional states: anger, disgust, fear, happiness, sadness, surprise, and neutral</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857250" y="201925"/>
            <a:ext cx="7429500" cy="708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Emotion Prediction - Our Dataset</a:t>
            </a:r>
            <a:endParaRPr/>
          </a:p>
        </p:txBody>
      </p:sp>
      <p:sp>
        <p:nvSpPr>
          <p:cNvPr id="151" name="Google Shape;151;p27"/>
          <p:cNvSpPr txBox="1"/>
          <p:nvPr>
            <p:ph idx="1" type="body"/>
          </p:nvPr>
        </p:nvSpPr>
        <p:spPr>
          <a:xfrm>
            <a:off x="857250" y="1145050"/>
            <a:ext cx="7429500" cy="2199900"/>
          </a:xfrm>
          <a:prstGeom prst="rect">
            <a:avLst/>
          </a:prstGeom>
        </p:spPr>
        <p:txBody>
          <a:bodyPr anchorCtr="0" anchor="t" bIns="34275" lIns="68575" spcFirstLastPara="1" rIns="68575" wrap="square" tIns="34275">
            <a:normAutofit/>
          </a:bodyPr>
          <a:lstStyle/>
          <a:p>
            <a:pPr indent="-336550" lvl="0" marL="457200" rtl="0" algn="l">
              <a:spcBef>
                <a:spcPts val="800"/>
              </a:spcBef>
              <a:spcAft>
                <a:spcPts val="0"/>
              </a:spcAft>
              <a:buSzPts val="1700"/>
              <a:buChar char="❖"/>
            </a:pPr>
            <a:r>
              <a:rPr lang="en" sz="1800"/>
              <a:t>Faces are centered and without extraneous objects in the image.</a:t>
            </a:r>
            <a:br>
              <a:rPr lang="en" sz="1800"/>
            </a:br>
            <a:endParaRPr sz="1800"/>
          </a:p>
          <a:p>
            <a:pPr indent="-336550" lvl="0" marL="457200" rtl="0" algn="l">
              <a:spcBef>
                <a:spcPts val="0"/>
              </a:spcBef>
              <a:spcAft>
                <a:spcPts val="0"/>
              </a:spcAft>
              <a:buSzPts val="1700"/>
              <a:buChar char="❖"/>
            </a:pPr>
            <a:r>
              <a:rPr lang="en" sz="1800"/>
              <a:t>48x48 pixels (approximately 1-2 KB per image)</a:t>
            </a:r>
            <a:br>
              <a:rPr lang="en" sz="1800"/>
            </a:br>
            <a:endParaRPr sz="1800"/>
          </a:p>
          <a:p>
            <a:pPr indent="-336550" lvl="0" marL="457200" rtl="0" algn="l">
              <a:spcBef>
                <a:spcPts val="0"/>
              </a:spcBef>
              <a:spcAft>
                <a:spcPts val="0"/>
              </a:spcAft>
              <a:buSzPts val="1700"/>
              <a:buChar char="❖"/>
            </a:pPr>
            <a:r>
              <a:rPr lang="en" sz="1800"/>
              <a:t>This reduces the amount of information the model needs to work through (although it’s still a lot!)</a:t>
            </a:r>
            <a:endParaRPr sz="1800"/>
          </a:p>
        </p:txBody>
      </p:sp>
      <p:pic>
        <p:nvPicPr>
          <p:cNvPr id="152" name="Google Shape;152;p27"/>
          <p:cNvPicPr preferRelativeResize="0"/>
          <p:nvPr/>
        </p:nvPicPr>
        <p:blipFill>
          <a:blip r:embed="rId3">
            <a:alphaModFix/>
          </a:blip>
          <a:stretch>
            <a:fillRect/>
          </a:stretch>
        </p:blipFill>
        <p:spPr>
          <a:xfrm>
            <a:off x="1052950" y="3579775"/>
            <a:ext cx="826075" cy="826075"/>
          </a:xfrm>
          <a:prstGeom prst="rect">
            <a:avLst/>
          </a:prstGeom>
          <a:noFill/>
          <a:ln>
            <a:noFill/>
          </a:ln>
        </p:spPr>
      </p:pic>
      <p:pic>
        <p:nvPicPr>
          <p:cNvPr id="153" name="Google Shape;153;p27"/>
          <p:cNvPicPr preferRelativeResize="0"/>
          <p:nvPr/>
        </p:nvPicPr>
        <p:blipFill>
          <a:blip r:embed="rId4">
            <a:alphaModFix/>
          </a:blip>
          <a:stretch>
            <a:fillRect/>
          </a:stretch>
        </p:blipFill>
        <p:spPr>
          <a:xfrm>
            <a:off x="2040100" y="3579775"/>
            <a:ext cx="826075" cy="826075"/>
          </a:xfrm>
          <a:prstGeom prst="rect">
            <a:avLst/>
          </a:prstGeom>
          <a:noFill/>
          <a:ln>
            <a:noFill/>
          </a:ln>
        </p:spPr>
      </p:pic>
      <p:pic>
        <p:nvPicPr>
          <p:cNvPr id="154" name="Google Shape;154;p27"/>
          <p:cNvPicPr preferRelativeResize="0"/>
          <p:nvPr/>
        </p:nvPicPr>
        <p:blipFill>
          <a:blip r:embed="rId5">
            <a:alphaModFix/>
          </a:blip>
          <a:stretch>
            <a:fillRect/>
          </a:stretch>
        </p:blipFill>
        <p:spPr>
          <a:xfrm>
            <a:off x="3027250" y="3579775"/>
            <a:ext cx="826075" cy="826075"/>
          </a:xfrm>
          <a:prstGeom prst="rect">
            <a:avLst/>
          </a:prstGeom>
          <a:noFill/>
          <a:ln>
            <a:noFill/>
          </a:ln>
        </p:spPr>
      </p:pic>
      <p:pic>
        <p:nvPicPr>
          <p:cNvPr id="155" name="Google Shape;155;p27"/>
          <p:cNvPicPr preferRelativeResize="0"/>
          <p:nvPr/>
        </p:nvPicPr>
        <p:blipFill>
          <a:blip r:embed="rId6">
            <a:alphaModFix/>
          </a:blip>
          <a:stretch>
            <a:fillRect/>
          </a:stretch>
        </p:blipFill>
        <p:spPr>
          <a:xfrm>
            <a:off x="4076950" y="3579776"/>
            <a:ext cx="826075" cy="826075"/>
          </a:xfrm>
          <a:prstGeom prst="rect">
            <a:avLst/>
          </a:prstGeom>
          <a:noFill/>
          <a:ln>
            <a:noFill/>
          </a:ln>
        </p:spPr>
      </p:pic>
      <p:pic>
        <p:nvPicPr>
          <p:cNvPr id="156" name="Google Shape;156;p27"/>
          <p:cNvPicPr preferRelativeResize="0"/>
          <p:nvPr/>
        </p:nvPicPr>
        <p:blipFill>
          <a:blip r:embed="rId7">
            <a:alphaModFix/>
          </a:blip>
          <a:stretch>
            <a:fillRect/>
          </a:stretch>
        </p:blipFill>
        <p:spPr>
          <a:xfrm>
            <a:off x="5083350" y="3579775"/>
            <a:ext cx="826075" cy="826075"/>
          </a:xfrm>
          <a:prstGeom prst="rect">
            <a:avLst/>
          </a:prstGeom>
          <a:noFill/>
          <a:ln>
            <a:noFill/>
          </a:ln>
        </p:spPr>
      </p:pic>
      <p:pic>
        <p:nvPicPr>
          <p:cNvPr id="157" name="Google Shape;157;p27"/>
          <p:cNvPicPr preferRelativeResize="0"/>
          <p:nvPr/>
        </p:nvPicPr>
        <p:blipFill>
          <a:blip r:embed="rId8">
            <a:alphaModFix/>
          </a:blip>
          <a:stretch>
            <a:fillRect/>
          </a:stretch>
        </p:blipFill>
        <p:spPr>
          <a:xfrm>
            <a:off x="6089750" y="3579775"/>
            <a:ext cx="826075" cy="826075"/>
          </a:xfrm>
          <a:prstGeom prst="rect">
            <a:avLst/>
          </a:prstGeom>
          <a:noFill/>
          <a:ln>
            <a:noFill/>
          </a:ln>
        </p:spPr>
      </p:pic>
      <p:pic>
        <p:nvPicPr>
          <p:cNvPr id="158" name="Google Shape;158;p27"/>
          <p:cNvPicPr preferRelativeResize="0"/>
          <p:nvPr/>
        </p:nvPicPr>
        <p:blipFill>
          <a:blip r:embed="rId9">
            <a:alphaModFix/>
          </a:blip>
          <a:stretch>
            <a:fillRect/>
          </a:stretch>
        </p:blipFill>
        <p:spPr>
          <a:xfrm>
            <a:off x="7096150" y="3579775"/>
            <a:ext cx="826075" cy="82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857250" y="246100"/>
            <a:ext cx="7429500" cy="648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3000"/>
              <a:buFont typeface="Play"/>
              <a:buNone/>
            </a:pPr>
            <a:r>
              <a:rPr lang="en"/>
              <a:t>Training &amp; Refining the Model</a:t>
            </a:r>
            <a:endParaRPr/>
          </a:p>
        </p:txBody>
      </p:sp>
      <p:sp>
        <p:nvSpPr>
          <p:cNvPr id="164" name="Google Shape;164;p28"/>
          <p:cNvSpPr txBox="1"/>
          <p:nvPr>
            <p:ph idx="1" type="body"/>
          </p:nvPr>
        </p:nvSpPr>
        <p:spPr>
          <a:xfrm>
            <a:off x="805300" y="949675"/>
            <a:ext cx="7429500" cy="1145700"/>
          </a:xfrm>
          <a:prstGeom prst="rect">
            <a:avLst/>
          </a:prstGeom>
          <a:noFill/>
          <a:ln>
            <a:noFill/>
          </a:ln>
        </p:spPr>
        <p:txBody>
          <a:bodyPr anchorCtr="0" anchor="t" bIns="34275" lIns="68575" spcFirstLastPara="1" rIns="68575" wrap="square" tIns="34275">
            <a:normAutofit/>
          </a:bodyPr>
          <a:lstStyle/>
          <a:p>
            <a:pPr indent="-317500" lvl="0" marL="457200" rtl="0" algn="l">
              <a:lnSpc>
                <a:spcPct val="120000"/>
              </a:lnSpc>
              <a:spcBef>
                <a:spcPts val="0"/>
              </a:spcBef>
              <a:spcAft>
                <a:spcPts val="0"/>
              </a:spcAft>
              <a:buSzPts val="1400"/>
              <a:buChar char="❖"/>
            </a:pPr>
            <a:r>
              <a:rPr lang="en"/>
              <a:t>80% of the images were used for training</a:t>
            </a:r>
            <a:endParaRPr/>
          </a:p>
          <a:p>
            <a:pPr indent="-317500" lvl="0" marL="457200" rtl="0" algn="l">
              <a:lnSpc>
                <a:spcPct val="120000"/>
              </a:lnSpc>
              <a:spcBef>
                <a:spcPts val="0"/>
              </a:spcBef>
              <a:spcAft>
                <a:spcPts val="0"/>
              </a:spcAft>
              <a:buSzPts val="1400"/>
              <a:buChar char="❖"/>
            </a:pPr>
            <a:r>
              <a:rPr lang="en"/>
              <a:t>10% were used for refining the model</a:t>
            </a:r>
            <a:endParaRPr/>
          </a:p>
          <a:p>
            <a:pPr indent="-317500" lvl="0" marL="457200" rtl="0" algn="l">
              <a:lnSpc>
                <a:spcPct val="120000"/>
              </a:lnSpc>
              <a:spcBef>
                <a:spcPts val="0"/>
              </a:spcBef>
              <a:spcAft>
                <a:spcPts val="0"/>
              </a:spcAft>
              <a:buSzPts val="1400"/>
              <a:buChar char="❖"/>
            </a:pPr>
            <a:r>
              <a:rPr lang="en"/>
              <a:t>10% were used for testing</a:t>
            </a:r>
            <a:endParaRPr/>
          </a:p>
          <a:p>
            <a:pPr indent="-317500" lvl="0" marL="457200" rtl="0" algn="l">
              <a:lnSpc>
                <a:spcPct val="120000"/>
              </a:lnSpc>
              <a:spcBef>
                <a:spcPts val="0"/>
              </a:spcBef>
              <a:spcAft>
                <a:spcPts val="0"/>
              </a:spcAft>
              <a:buSzPts val="1400"/>
              <a:buChar char="❖"/>
            </a:pPr>
            <a:r>
              <a:rPr lang="en"/>
              <a:t>Convolutional neural network model using Tensorflow &amp; Keras</a:t>
            </a:r>
            <a:endParaRPr/>
          </a:p>
        </p:txBody>
      </p:sp>
      <p:pic>
        <p:nvPicPr>
          <p:cNvPr id="165" name="Google Shape;165;p28"/>
          <p:cNvPicPr preferRelativeResize="0"/>
          <p:nvPr/>
        </p:nvPicPr>
        <p:blipFill>
          <a:blip r:embed="rId3">
            <a:alphaModFix/>
          </a:blip>
          <a:stretch>
            <a:fillRect/>
          </a:stretch>
        </p:blipFill>
        <p:spPr>
          <a:xfrm>
            <a:off x="924550" y="2095375"/>
            <a:ext cx="7362200" cy="293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857250" y="255050"/>
            <a:ext cx="7429500" cy="835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Training Process</a:t>
            </a:r>
            <a:endParaRPr/>
          </a:p>
        </p:txBody>
      </p:sp>
      <p:sp>
        <p:nvSpPr>
          <p:cNvPr id="171" name="Google Shape;171;p29"/>
          <p:cNvSpPr txBox="1"/>
          <p:nvPr>
            <p:ph idx="1" type="body"/>
          </p:nvPr>
        </p:nvSpPr>
        <p:spPr>
          <a:xfrm>
            <a:off x="857250" y="1137100"/>
            <a:ext cx="7793100" cy="3157500"/>
          </a:xfrm>
          <a:prstGeom prst="rect">
            <a:avLst/>
          </a:prstGeom>
        </p:spPr>
        <p:txBody>
          <a:bodyPr anchorCtr="0" anchor="t" bIns="34275" lIns="68575" spcFirstLastPara="1" rIns="68575" wrap="square" tIns="34275">
            <a:normAutofit/>
          </a:bodyPr>
          <a:lstStyle/>
          <a:p>
            <a:pPr indent="-336550" lvl="0" marL="457200" rtl="0" algn="l">
              <a:spcBef>
                <a:spcPts val="800"/>
              </a:spcBef>
              <a:spcAft>
                <a:spcPts val="0"/>
              </a:spcAft>
              <a:buSzPts val="1700"/>
              <a:buChar char="❖"/>
            </a:pPr>
            <a:r>
              <a:rPr lang="en" sz="1800"/>
              <a:t>3 Convolutional Layers:</a:t>
            </a:r>
            <a:endParaRPr sz="1800"/>
          </a:p>
          <a:p>
            <a:pPr indent="-336550" lvl="1" marL="914400" rtl="0" algn="l">
              <a:spcBef>
                <a:spcPts val="0"/>
              </a:spcBef>
              <a:spcAft>
                <a:spcPts val="0"/>
              </a:spcAft>
              <a:buSzPts val="1700"/>
              <a:buChar char="➢"/>
            </a:pPr>
            <a:r>
              <a:rPr lang="en" sz="1700"/>
              <a:t>Layer 1: applied filters and specified shape &amp; grayscale channel</a:t>
            </a:r>
            <a:endParaRPr sz="1700"/>
          </a:p>
          <a:p>
            <a:pPr indent="-336550" lvl="1" marL="914400" rtl="0" algn="l">
              <a:spcBef>
                <a:spcPts val="0"/>
              </a:spcBef>
              <a:spcAft>
                <a:spcPts val="0"/>
              </a:spcAft>
              <a:buSzPts val="1700"/>
              <a:buChar char="➢"/>
            </a:pPr>
            <a:r>
              <a:rPr lang="en" sz="1700"/>
              <a:t>Layer 2: applied twice as many filters to previous layer</a:t>
            </a:r>
            <a:endParaRPr sz="1700"/>
          </a:p>
          <a:p>
            <a:pPr indent="-336550" lvl="1" marL="914400" rtl="0" algn="l">
              <a:spcBef>
                <a:spcPts val="0"/>
              </a:spcBef>
              <a:spcAft>
                <a:spcPts val="0"/>
              </a:spcAft>
              <a:buSzPts val="1700"/>
              <a:buChar char="➢"/>
            </a:pPr>
            <a:r>
              <a:rPr lang="en" sz="1700"/>
              <a:t>Layer 3: applied 4 times as many layers as first layer</a:t>
            </a:r>
            <a:br>
              <a:rPr lang="en" sz="1700"/>
            </a:br>
            <a:endParaRPr sz="1700"/>
          </a:p>
          <a:p>
            <a:pPr indent="-336550" lvl="0" marL="457200" rtl="0" algn="l">
              <a:spcBef>
                <a:spcPts val="0"/>
              </a:spcBef>
              <a:spcAft>
                <a:spcPts val="0"/>
              </a:spcAft>
              <a:buSzPts val="1700"/>
              <a:buChar char="❖"/>
            </a:pPr>
            <a:r>
              <a:rPr lang="en" sz="1800"/>
              <a:t>In between were Max Pooling Layers, which reduced the spacial dimensions and extracted the most important features of each layer</a:t>
            </a:r>
            <a:br>
              <a:rPr lang="en" sz="1800"/>
            </a:br>
            <a:endParaRPr sz="1800"/>
          </a:p>
          <a:p>
            <a:pPr indent="-336550" lvl="0" marL="457200" rtl="0" algn="l">
              <a:spcBef>
                <a:spcPts val="0"/>
              </a:spcBef>
              <a:spcAft>
                <a:spcPts val="0"/>
              </a:spcAft>
              <a:buSzPts val="1700"/>
              <a:buChar char="❖"/>
            </a:pPr>
            <a:r>
              <a:rPr lang="en" sz="1800"/>
              <a:t>Flatten and dense layers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85500" y="1196825"/>
            <a:ext cx="4530824" cy="38327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700225" y="1196824"/>
            <a:ext cx="4168699" cy="3713926"/>
          </a:xfrm>
          <a:prstGeom prst="rect">
            <a:avLst/>
          </a:prstGeom>
          <a:noFill/>
          <a:ln>
            <a:noFill/>
          </a:ln>
        </p:spPr>
      </p:pic>
      <p:sp>
        <p:nvSpPr>
          <p:cNvPr id="178" name="Google Shape;178;p30"/>
          <p:cNvSpPr txBox="1"/>
          <p:nvPr>
            <p:ph type="title"/>
          </p:nvPr>
        </p:nvSpPr>
        <p:spPr>
          <a:xfrm>
            <a:off x="857250" y="82625"/>
            <a:ext cx="7429500" cy="81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Comparing models</a:t>
            </a:r>
            <a:endParaRPr/>
          </a:p>
        </p:txBody>
      </p:sp>
      <p:sp>
        <p:nvSpPr>
          <p:cNvPr id="179" name="Google Shape;179;p30"/>
          <p:cNvSpPr txBox="1"/>
          <p:nvPr/>
        </p:nvSpPr>
        <p:spPr>
          <a:xfrm>
            <a:off x="498675" y="797875"/>
            <a:ext cx="3433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Tuned Model</a:t>
            </a:r>
            <a:endParaRPr sz="1500">
              <a:solidFill>
                <a:schemeClr val="lt1"/>
              </a:solidFill>
              <a:latin typeface="Play"/>
              <a:ea typeface="Play"/>
              <a:cs typeface="Play"/>
              <a:sym typeface="Play"/>
            </a:endParaRPr>
          </a:p>
        </p:txBody>
      </p:sp>
      <p:sp>
        <p:nvSpPr>
          <p:cNvPr id="180" name="Google Shape;180;p30"/>
          <p:cNvSpPr txBox="1"/>
          <p:nvPr/>
        </p:nvSpPr>
        <p:spPr>
          <a:xfrm>
            <a:off x="5428450" y="755150"/>
            <a:ext cx="2778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Regular Model Summary</a:t>
            </a:r>
            <a:endParaRPr sz="1500">
              <a:solidFill>
                <a:schemeClr val="lt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1"/>
          <p:cNvPicPr preferRelativeResize="0"/>
          <p:nvPr/>
        </p:nvPicPr>
        <p:blipFill rotWithShape="1">
          <a:blip r:embed="rId3">
            <a:alphaModFix/>
          </a:blip>
          <a:srcRect b="0" l="3575" r="3565" t="0"/>
          <a:stretch/>
        </p:blipFill>
        <p:spPr>
          <a:xfrm>
            <a:off x="152400" y="1453300"/>
            <a:ext cx="4549424" cy="2671076"/>
          </a:xfrm>
          <a:prstGeom prst="rect">
            <a:avLst/>
          </a:prstGeom>
          <a:noFill/>
          <a:ln>
            <a:noFill/>
          </a:ln>
        </p:spPr>
      </p:pic>
      <p:pic>
        <p:nvPicPr>
          <p:cNvPr id="186" name="Google Shape;186;p31"/>
          <p:cNvPicPr preferRelativeResize="0"/>
          <p:nvPr/>
        </p:nvPicPr>
        <p:blipFill rotWithShape="1">
          <a:blip r:embed="rId4">
            <a:alphaModFix/>
          </a:blip>
          <a:srcRect b="199" l="0" r="0" t="199"/>
          <a:stretch/>
        </p:blipFill>
        <p:spPr>
          <a:xfrm>
            <a:off x="4701825" y="4245975"/>
            <a:ext cx="4188877" cy="712400"/>
          </a:xfrm>
          <a:prstGeom prst="rect">
            <a:avLst/>
          </a:prstGeom>
          <a:noFill/>
          <a:ln>
            <a:noFill/>
          </a:ln>
        </p:spPr>
      </p:pic>
      <p:pic>
        <p:nvPicPr>
          <p:cNvPr id="187" name="Google Shape;187;p31"/>
          <p:cNvPicPr preferRelativeResize="0"/>
          <p:nvPr/>
        </p:nvPicPr>
        <p:blipFill rotWithShape="1">
          <a:blip r:embed="rId5">
            <a:alphaModFix/>
          </a:blip>
          <a:srcRect b="0" l="0" r="23312" t="0"/>
          <a:stretch/>
        </p:blipFill>
        <p:spPr>
          <a:xfrm>
            <a:off x="4785025" y="1512100"/>
            <a:ext cx="3787475" cy="2671075"/>
          </a:xfrm>
          <a:prstGeom prst="rect">
            <a:avLst/>
          </a:prstGeom>
          <a:noFill/>
          <a:ln>
            <a:noFill/>
          </a:ln>
        </p:spPr>
      </p:pic>
      <p:sp>
        <p:nvSpPr>
          <p:cNvPr id="188" name="Google Shape;188;p31"/>
          <p:cNvSpPr txBox="1"/>
          <p:nvPr>
            <p:ph type="title"/>
          </p:nvPr>
        </p:nvSpPr>
        <p:spPr>
          <a:xfrm>
            <a:off x="857250" y="82625"/>
            <a:ext cx="7429500" cy="81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Testing &amp; Tuning Our Model</a:t>
            </a:r>
            <a:endParaRPr/>
          </a:p>
        </p:txBody>
      </p:sp>
      <p:sp>
        <p:nvSpPr>
          <p:cNvPr id="189" name="Google Shape;189;p31"/>
          <p:cNvSpPr txBox="1"/>
          <p:nvPr/>
        </p:nvSpPr>
        <p:spPr>
          <a:xfrm>
            <a:off x="740900" y="1068600"/>
            <a:ext cx="35193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Binary Crossentropy</a:t>
            </a:r>
            <a:endParaRPr sz="1500">
              <a:solidFill>
                <a:schemeClr val="lt1"/>
              </a:solidFill>
              <a:latin typeface="Play"/>
              <a:ea typeface="Play"/>
              <a:cs typeface="Play"/>
              <a:sym typeface="Play"/>
            </a:endParaRPr>
          </a:p>
        </p:txBody>
      </p:sp>
      <p:sp>
        <p:nvSpPr>
          <p:cNvPr id="190" name="Google Shape;190;p31"/>
          <p:cNvSpPr txBox="1"/>
          <p:nvPr/>
        </p:nvSpPr>
        <p:spPr>
          <a:xfrm>
            <a:off x="5371475" y="1111350"/>
            <a:ext cx="26787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Categorical Crossentropy</a:t>
            </a:r>
            <a:endParaRPr sz="1500">
              <a:solidFill>
                <a:schemeClr val="lt1"/>
              </a:solidFill>
              <a:latin typeface="Play"/>
              <a:ea typeface="Play"/>
              <a:cs typeface="Play"/>
              <a:sym typeface="Play"/>
            </a:endParaRPr>
          </a:p>
        </p:txBody>
      </p:sp>
      <p:pic>
        <p:nvPicPr>
          <p:cNvPr id="191" name="Google Shape;191;p31"/>
          <p:cNvPicPr preferRelativeResize="0"/>
          <p:nvPr/>
        </p:nvPicPr>
        <p:blipFill>
          <a:blip r:embed="rId6">
            <a:alphaModFix/>
          </a:blip>
          <a:stretch>
            <a:fillRect/>
          </a:stretch>
        </p:blipFill>
        <p:spPr>
          <a:xfrm>
            <a:off x="152400" y="4245975"/>
            <a:ext cx="4188874" cy="71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rotWithShape="1">
          <a:blip r:embed="rId3">
            <a:alphaModFix/>
          </a:blip>
          <a:srcRect b="0" l="2705" r="2705" t="0"/>
          <a:stretch/>
        </p:blipFill>
        <p:spPr>
          <a:xfrm>
            <a:off x="152400" y="1157038"/>
            <a:ext cx="4136225" cy="2944574"/>
          </a:xfrm>
          <a:prstGeom prst="rect">
            <a:avLst/>
          </a:prstGeom>
          <a:noFill/>
          <a:ln>
            <a:noFill/>
          </a:ln>
        </p:spPr>
      </p:pic>
      <p:pic>
        <p:nvPicPr>
          <p:cNvPr id="197" name="Google Shape;197;p32"/>
          <p:cNvPicPr preferRelativeResize="0"/>
          <p:nvPr/>
        </p:nvPicPr>
        <p:blipFill>
          <a:blip r:embed="rId4">
            <a:alphaModFix/>
          </a:blip>
          <a:stretch>
            <a:fillRect/>
          </a:stretch>
        </p:blipFill>
        <p:spPr>
          <a:xfrm>
            <a:off x="85500" y="4412851"/>
            <a:ext cx="4203125" cy="400298"/>
          </a:xfrm>
          <a:prstGeom prst="rect">
            <a:avLst/>
          </a:prstGeom>
          <a:noFill/>
          <a:ln>
            <a:noFill/>
          </a:ln>
        </p:spPr>
      </p:pic>
      <p:pic>
        <p:nvPicPr>
          <p:cNvPr id="198" name="Google Shape;198;p32"/>
          <p:cNvPicPr preferRelativeResize="0"/>
          <p:nvPr/>
        </p:nvPicPr>
        <p:blipFill rotWithShape="1">
          <a:blip r:embed="rId5">
            <a:alphaModFix/>
          </a:blip>
          <a:srcRect b="0" l="18796" r="18796" t="0"/>
          <a:stretch/>
        </p:blipFill>
        <p:spPr>
          <a:xfrm>
            <a:off x="4714475" y="1157038"/>
            <a:ext cx="4136226" cy="2944581"/>
          </a:xfrm>
          <a:prstGeom prst="rect">
            <a:avLst/>
          </a:prstGeom>
          <a:noFill/>
          <a:ln>
            <a:noFill/>
          </a:ln>
        </p:spPr>
      </p:pic>
      <p:sp>
        <p:nvSpPr>
          <p:cNvPr id="199" name="Google Shape;199;p32"/>
          <p:cNvSpPr txBox="1"/>
          <p:nvPr>
            <p:ph type="title"/>
          </p:nvPr>
        </p:nvSpPr>
        <p:spPr>
          <a:xfrm>
            <a:off x="857250" y="82625"/>
            <a:ext cx="7429500" cy="814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Comparing Results</a:t>
            </a:r>
            <a:endParaRPr/>
          </a:p>
          <a:p>
            <a:pPr indent="0" lvl="0" marL="0" rtl="0" algn="l">
              <a:spcBef>
                <a:spcPts val="0"/>
              </a:spcBef>
              <a:spcAft>
                <a:spcPts val="0"/>
              </a:spcAft>
              <a:buNone/>
            </a:pPr>
            <a:r>
              <a:t/>
            </a:r>
            <a:endParaRPr/>
          </a:p>
        </p:txBody>
      </p:sp>
      <p:pic>
        <p:nvPicPr>
          <p:cNvPr id="200" name="Google Shape;200;p32"/>
          <p:cNvPicPr preferRelativeResize="0"/>
          <p:nvPr/>
        </p:nvPicPr>
        <p:blipFill>
          <a:blip r:embed="rId6">
            <a:alphaModFix/>
          </a:blip>
          <a:stretch>
            <a:fillRect/>
          </a:stretch>
        </p:blipFill>
        <p:spPr>
          <a:xfrm>
            <a:off x="4714475" y="4434406"/>
            <a:ext cx="4435450" cy="357174"/>
          </a:xfrm>
          <a:prstGeom prst="rect">
            <a:avLst/>
          </a:prstGeom>
          <a:noFill/>
          <a:ln>
            <a:noFill/>
          </a:ln>
        </p:spPr>
      </p:pic>
      <p:sp>
        <p:nvSpPr>
          <p:cNvPr id="201" name="Google Shape;201;p32"/>
          <p:cNvSpPr txBox="1"/>
          <p:nvPr/>
        </p:nvSpPr>
        <p:spPr>
          <a:xfrm>
            <a:off x="911875" y="769400"/>
            <a:ext cx="2906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Regular Model</a:t>
            </a:r>
            <a:endParaRPr sz="1500">
              <a:solidFill>
                <a:schemeClr val="lt1"/>
              </a:solidFill>
              <a:latin typeface="Play"/>
              <a:ea typeface="Play"/>
              <a:cs typeface="Play"/>
              <a:sym typeface="Play"/>
            </a:endParaRPr>
          </a:p>
        </p:txBody>
      </p:sp>
      <p:sp>
        <p:nvSpPr>
          <p:cNvPr id="202" name="Google Shape;202;p32"/>
          <p:cNvSpPr txBox="1"/>
          <p:nvPr/>
        </p:nvSpPr>
        <p:spPr>
          <a:xfrm>
            <a:off x="5285975" y="799950"/>
            <a:ext cx="31488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lay"/>
                <a:ea typeface="Play"/>
                <a:cs typeface="Play"/>
                <a:sym typeface="Play"/>
              </a:rPr>
              <a:t>Tuned Model</a:t>
            </a:r>
            <a:endParaRPr sz="1500">
              <a:solidFill>
                <a:schemeClr val="lt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857250" y="212550"/>
            <a:ext cx="7429500" cy="648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Successes &amp; Challenges</a:t>
            </a:r>
            <a:endParaRPr/>
          </a:p>
        </p:txBody>
      </p:sp>
      <p:pic>
        <p:nvPicPr>
          <p:cNvPr id="208" name="Google Shape;208;p33"/>
          <p:cNvPicPr preferRelativeResize="0"/>
          <p:nvPr/>
        </p:nvPicPr>
        <p:blipFill>
          <a:blip r:embed="rId3">
            <a:alphaModFix/>
          </a:blip>
          <a:stretch>
            <a:fillRect/>
          </a:stretch>
        </p:blipFill>
        <p:spPr>
          <a:xfrm>
            <a:off x="155425" y="1069550"/>
            <a:ext cx="2133600" cy="2133600"/>
          </a:xfrm>
          <a:prstGeom prst="rect">
            <a:avLst/>
          </a:prstGeom>
          <a:noFill/>
          <a:ln>
            <a:noFill/>
          </a:ln>
        </p:spPr>
      </p:pic>
      <p:pic>
        <p:nvPicPr>
          <p:cNvPr id="209" name="Google Shape;209;p33"/>
          <p:cNvPicPr preferRelativeResize="0"/>
          <p:nvPr/>
        </p:nvPicPr>
        <p:blipFill>
          <a:blip r:embed="rId4">
            <a:alphaModFix/>
          </a:blip>
          <a:stretch>
            <a:fillRect/>
          </a:stretch>
        </p:blipFill>
        <p:spPr>
          <a:xfrm>
            <a:off x="2450250" y="1075475"/>
            <a:ext cx="2121750" cy="2121750"/>
          </a:xfrm>
          <a:prstGeom prst="rect">
            <a:avLst/>
          </a:prstGeom>
          <a:noFill/>
          <a:ln>
            <a:noFill/>
          </a:ln>
        </p:spPr>
      </p:pic>
      <p:pic>
        <p:nvPicPr>
          <p:cNvPr id="210" name="Google Shape;210;p33"/>
          <p:cNvPicPr preferRelativeResize="0"/>
          <p:nvPr/>
        </p:nvPicPr>
        <p:blipFill>
          <a:blip r:embed="rId5">
            <a:alphaModFix/>
          </a:blip>
          <a:stretch>
            <a:fillRect/>
          </a:stretch>
        </p:blipFill>
        <p:spPr>
          <a:xfrm>
            <a:off x="4733225" y="1069550"/>
            <a:ext cx="2133600" cy="2133600"/>
          </a:xfrm>
          <a:prstGeom prst="rect">
            <a:avLst/>
          </a:prstGeom>
          <a:noFill/>
          <a:ln>
            <a:noFill/>
          </a:ln>
        </p:spPr>
      </p:pic>
      <p:pic>
        <p:nvPicPr>
          <p:cNvPr id="211" name="Google Shape;211;p33"/>
          <p:cNvPicPr preferRelativeResize="0"/>
          <p:nvPr/>
        </p:nvPicPr>
        <p:blipFill>
          <a:blip r:embed="rId6">
            <a:alphaModFix/>
          </a:blip>
          <a:stretch>
            <a:fillRect/>
          </a:stretch>
        </p:blipFill>
        <p:spPr>
          <a:xfrm>
            <a:off x="7028050" y="1069550"/>
            <a:ext cx="1972375" cy="2121750"/>
          </a:xfrm>
          <a:prstGeom prst="rect">
            <a:avLst/>
          </a:prstGeom>
          <a:noFill/>
          <a:ln>
            <a:noFill/>
          </a:ln>
        </p:spPr>
      </p:pic>
      <p:sp>
        <p:nvSpPr>
          <p:cNvPr id="212" name="Google Shape;212;p33"/>
          <p:cNvSpPr txBox="1"/>
          <p:nvPr/>
        </p:nvSpPr>
        <p:spPr>
          <a:xfrm>
            <a:off x="1105225" y="3460175"/>
            <a:ext cx="6822600" cy="9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Play"/>
                <a:ea typeface="Play"/>
                <a:cs typeface="Play"/>
                <a:sym typeface="Play"/>
              </a:rPr>
              <a:t>Heatmaps showing the areas of focus for the model after the last convolutional layer</a:t>
            </a:r>
            <a:endParaRPr sz="2000">
              <a:solidFill>
                <a:schemeClr val="lt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