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Competitive Positioning — LumenAI vs Legacy Vendors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Benchmarking LumenAI Cam against Steris, Getinge, Olympus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Comparison Matrix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7724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1371600"/>
                <a:gridCol w="1371600"/>
                <a:gridCol w="1371600"/>
                <a:gridCol w="1371600"/>
              </a:tblGrid>
              <a:tr h="415636">
                <a:tc>
                  <a:txBody>
                    <a:bodyPr/>
                    <a:lstStyle/>
                    <a:p>
                      <a:r>
                        <a:rPr b="1"/>
                        <a:t>Feature / Vendor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LumenAI Cam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Steris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Getinge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Olympus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AI-Assisted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QC Report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Integration (SPD 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Limited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Deployment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Local only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Security / Compliance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Minimal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Predictive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Training / 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Multi-Vendor Compatible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❌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r>
                        <a:t>Regulatory Alignment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Basic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r>
                        <a:t>ROI /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quantified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quantified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 quantified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LumenAI Competitive Advantage</a:t>
            </a:r>
          </a:p>
          <a:p>
            <a:r>
              <a:rPr sz="1800"/>
              <a:t>🤖 AI-assisted detection (bioburden, rust, cracks, moisture)</a:t>
            </a:r>
          </a:p>
          <a:p>
            <a:r>
              <a:rPr sz="1800"/>
              <a:t>📊 Automated QC reports + audit logs</a:t>
            </a:r>
          </a:p>
          <a:p>
            <a:r>
              <a:rPr sz="1800"/>
              <a:t>🔒 Hospital IT fit (OIDC/AD SSO, SBOM, signed containers)</a:t>
            </a:r>
          </a:p>
          <a:p>
            <a:r>
              <a:rPr sz="1800"/>
              <a:t>📈 Predictive maintenance risk scoring</a:t>
            </a:r>
          </a:p>
          <a:p>
            <a:r>
              <a:rPr sz="1800"/>
              <a:t>🎓 Training mode for staff education</a:t>
            </a:r>
          </a:p>
          <a:p>
            <a:r>
              <a:rPr sz="1800"/>
              <a:t>🌐 Multi-vendor compatibility (Steris, Getinge, Olympus)</a:t>
            </a:r>
          </a:p>
          <a:p>
            <a:r>
              <a:rPr sz="1800"/>
              <a:t>💰 ROI: Prevents costly OR delays ($5K+/case), pays back &lt; 1 year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 — Why LumenAI?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/>
              <a:t>• OR case delays from dirty/uncertain lumen instruments cost $5K+ each</a:t>
            </a:r>
          </a:p>
          <a:p>
            <a:r>
              <a:rPr sz="2000"/>
              <a:t>• Visual lumen inspection is subjective, undocumented, and inconsistent</a:t>
            </a:r>
          </a:p>
          <a:p>
            <a:r>
              <a:rPr sz="2000"/>
              <a:t>• Regulatory bodies (Joint Commission, CMS) demand auditable evidence</a:t>
            </a:r>
          </a:p>
          <a:p>
            <a:r>
              <a:rPr sz="2000"/>
              <a:t>• SPD leaders need objective, automated QC for compliance and efficiency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LumenAI Datasheet — Key Features &amp; Benefits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• Fibre optic probe (0.8–5 mm), high-res 1080p/4K imaging</a:t>
            </a:r>
          </a:p>
          <a:p>
            <a:pPr>
              <a:defRPr sz="1800"/>
            </a:pPr>
            <a:r>
              <a:t>• AI assist: bioburden, rust/pitting, cracks, moisture</a:t>
            </a:r>
          </a:p>
          <a:p>
            <a:pPr>
              <a:defRPr sz="1800"/>
            </a:pPr>
            <a:r>
              <a:t>• Real-time QC: PASS/FAIL scoring, annotated overlays</a:t>
            </a:r>
          </a:p>
          <a:p>
            <a:pPr>
              <a:defRPr sz="1800"/>
            </a:pPr>
            <a:r>
              <a:t>• Integration: CensiTrac, Steris SPM, Epic (secure APIs)</a:t>
            </a:r>
          </a:p>
          <a:p>
            <a:pPr>
              <a:defRPr sz="1800"/>
            </a:pPr>
            <a:r>
              <a:t>• Automated PDF reports, SHA-256 integrity, audit logs</a:t>
            </a:r>
          </a:p>
          <a:p>
            <a:pPr>
              <a:defRPr sz="1800"/>
            </a:pPr>
            <a:r>
              <a:t>• Deployment: local edge (offline) or hybrid cloud</a:t>
            </a:r>
          </a:p>
          <a:p>
            <a:pPr>
              <a:defRPr sz="1800"/>
            </a:pPr>
            <a:r>
              <a:t>• ROI: pays for itself by preventing 2 OR delays/year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 Security &amp; Compliance — 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• Non-root containers, read-only FS, signed images</a:t>
            </a:r>
          </a:p>
          <a:p>
            <a:pPr>
              <a:defRPr sz="1800"/>
            </a:pPr>
            <a:r>
              <a:t>• OIDC/AD SSO, RBAC, SBOM, rate limiting</a:t>
            </a:r>
          </a:p>
          <a:p>
            <a:pPr>
              <a:defRPr sz="1800"/>
            </a:pPr>
            <a:r>
              <a:t>• No PHI stored; instrument-centric data only</a:t>
            </a:r>
          </a:p>
          <a:p>
            <a:pPr>
              <a:defRPr sz="1800"/>
            </a:pPr>
            <a:r>
              <a:t>• Audit logging + compliance-ready reporting</a:t>
            </a:r>
          </a:p>
          <a:p>
            <a:pPr>
              <a:defRPr sz="1800"/>
            </a:pPr>
            <a:r>
              <a:t>• APIs only — no agents/daemons on hospital servers</a:t>
            </a:r>
          </a:p>
          <a:p>
            <a:pPr>
              <a:defRPr sz="1800"/>
            </a:pPr>
            <a:r>
              <a:t>• Interoperability: HL7/FHIR optional connectors</a:t>
            </a:r>
          </a:p>
          <a:p>
            <a:pPr>
              <a:defRPr sz="1800"/>
            </a:pPr>
            <a:r>
              <a:t>• Aligns with ISO 13485, ISO 14971, IEC 62304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