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4" r:id="rId6"/>
    <p:sldId id="275" r:id="rId7"/>
    <p:sldId id="279" r:id="rId8"/>
    <p:sldId id="285" r:id="rId9"/>
    <p:sldId id="281" r:id="rId10"/>
    <p:sldId id="280" r:id="rId11"/>
    <p:sldId id="284" r:id="rId12"/>
    <p:sldId id="283" r:id="rId13"/>
    <p:sldId id="257" r:id="rId14"/>
    <p:sldId id="258" r:id="rId15"/>
    <p:sldId id="259" r:id="rId16"/>
    <p:sldId id="260" r:id="rId17"/>
    <p:sldId id="261" r:id="rId18"/>
    <p:sldId id="263" r:id="rId19"/>
    <p:sldId id="262" r:id="rId20"/>
    <p:sldId id="264" r:id="rId21"/>
    <p:sldId id="268" r:id="rId22"/>
    <p:sldId id="265" r:id="rId23"/>
    <p:sldId id="266" r:id="rId24"/>
    <p:sldId id="270" r:id="rId25"/>
    <p:sldId id="26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1676-7B6E-4290-8C82-249D1D09126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D96C9-5C5F-4A95-BE34-894C8B515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30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6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3D0DA32-53B1-4829-847A-BA611668975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48380DA-57FA-4E3F-B601-D1700CC3DA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2B87-BDCA-435C-ABD1-38B25EFB7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the K in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27A80-EE7C-49B1-83E2-D8B4DB99C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:</a:t>
            </a:r>
          </a:p>
          <a:p>
            <a:r>
              <a:rPr lang="en-US" dirty="0"/>
              <a:t>Mihir – Joyce - Jack</a:t>
            </a:r>
          </a:p>
        </p:txBody>
      </p:sp>
    </p:spTree>
    <p:extLst>
      <p:ext uri="{BB962C8B-B14F-4D97-AF65-F5344CB8AC3E}">
        <p14:creationId xmlns:p14="http://schemas.microsoft.com/office/powerpoint/2010/main" val="16230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dirty="0"/>
              <a:t>G-means VS X-</a:t>
            </a:r>
            <a:r>
              <a:rPr lang="en-US" altLang="zh-CN" dirty="0"/>
              <a:t>means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endParaRPr lang="en-US" altLang="zh-CN" sz="2000" dirty="0">
              <a:latin typeface="Century Schoolbook" panose="020406040505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45658-2774-462A-8D29-F52644BAD86E}"/>
              </a:ext>
            </a:extLst>
          </p:cNvPr>
          <p:cNvSpPr/>
          <p:nvPr/>
        </p:nvSpPr>
        <p:spPr>
          <a:xfrm>
            <a:off x="3076281" y="2354592"/>
            <a:ext cx="846212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Schoolbook" panose="02040604050505020304" pitchFamily="18" charset="0"/>
              </a:rPr>
              <a:t>Statistical power test: BIC tends to overﬁt by choosing too many centers when the data is not strictly spherical, while G-means does not. 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Century Schoolbook" panose="02040604050505020304" pitchFamily="18" charset="0"/>
              </a:rPr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3B9068-34FD-4247-9450-E43807CF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69" y="3205535"/>
            <a:ext cx="3933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dirty="0"/>
              <a:t>G-means VS X-</a:t>
            </a:r>
            <a:r>
              <a:rPr lang="en-US" altLang="zh-CN" dirty="0"/>
              <a:t>means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endParaRPr lang="en-US" altLang="zh-CN" sz="2000" dirty="0">
              <a:latin typeface="Century Schoolbook" panose="020406040505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29BBF-EAF4-4254-AD44-859F45E8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03" y="2331760"/>
            <a:ext cx="4019550" cy="438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C63823-74E7-4F0A-B86D-2675B7A3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89" y="2529766"/>
            <a:ext cx="6505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5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8659"/>
            <a:ext cx="8983923" cy="879562"/>
          </a:xfrm>
          <a:noFill/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endParaRPr lang="en-US" altLang="zh-CN" sz="2000" dirty="0">
              <a:latin typeface="Century Schoolbook" panose="020406040505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45658-2774-462A-8D29-F52644BAD86E}"/>
              </a:ext>
            </a:extLst>
          </p:cNvPr>
          <p:cNvSpPr/>
          <p:nvPr/>
        </p:nvSpPr>
        <p:spPr>
          <a:xfrm>
            <a:off x="3076281" y="2354592"/>
            <a:ext cx="8462128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entury Schoolbook" panose="02040604050505020304" pitchFamily="18" charset="0"/>
              </a:rPr>
              <a:t>G-means algorithm does better at ﬁnding the correct k on non-spherical data. 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entury Schoolbook" panose="02040604050505020304" pitchFamily="18" charset="0"/>
              </a:rPr>
              <a:t>X-means tends to overestimates the number of true clusters in non-spherical data, especially when the number of points per cluster is small, as in datasets with 80 true clusters. The reason is  BIC statistic that X-means uses has been formulated to maximize the likelihood for spherically-distributed data.    </a:t>
            </a:r>
          </a:p>
        </p:txBody>
      </p:sp>
    </p:spTree>
    <p:extLst>
      <p:ext uri="{BB962C8B-B14F-4D97-AF65-F5344CB8AC3E}">
        <p14:creationId xmlns:p14="http://schemas.microsoft.com/office/powerpoint/2010/main" val="17158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86" y="2987900"/>
            <a:ext cx="10772775" cy="879562"/>
          </a:xfrm>
          <a:noFill/>
        </p:spPr>
        <p:txBody>
          <a:bodyPr/>
          <a:lstStyle/>
          <a:p>
            <a:pPr algn="ctr"/>
            <a:r>
              <a:rPr lang="en-US" dirty="0"/>
              <a:t>Implementation on Synthetic Dataset</a:t>
            </a:r>
          </a:p>
        </p:txBody>
      </p:sp>
    </p:spTree>
    <p:extLst>
      <p:ext uri="{BB962C8B-B14F-4D97-AF65-F5344CB8AC3E}">
        <p14:creationId xmlns:p14="http://schemas.microsoft.com/office/powerpoint/2010/main" val="98234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663B-6093-4C14-AC93-07A9B3E2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/>
              <a:t>Strict vs Non-Strict</a:t>
            </a:r>
            <a:br>
              <a:rPr lang="en-US"/>
            </a:br>
            <a:r>
              <a:rPr lang="en-US"/>
              <a:t>Spherical Dataset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744D0-3BA2-47EE-B360-646B8421F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327" y="2438398"/>
            <a:ext cx="4357943" cy="365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FCD78-58F5-4C2B-927E-7CEC629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561042"/>
            <a:ext cx="3951214" cy="34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3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A3E2-06F0-42C6-9EA7-F202F26E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vs Non-Strict</a:t>
            </a:r>
            <a:br>
              <a:rPr lang="en-US" dirty="0"/>
            </a:br>
            <a:r>
              <a:rPr lang="en-US" dirty="0"/>
              <a:t>Non-Spherical Dataset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4288FE-9640-4282-8220-947C50C6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11" y="2565991"/>
            <a:ext cx="450182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01483-83B4-47A5-819C-EFFB660B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98" y="6217241"/>
            <a:ext cx="2695575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0C97C-3BB6-4270-A62E-55F37BAD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0" y="2502491"/>
            <a:ext cx="4381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1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FF3D-D824-4CD9-B607-B4DA907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vs Non-strict</a:t>
            </a:r>
            <a:br>
              <a:rPr lang="en-US" dirty="0"/>
            </a:br>
            <a:r>
              <a:rPr lang="en-US" dirty="0"/>
              <a:t>Non-spherical and close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6788C-92CB-4215-BAC7-B894318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459666"/>
            <a:ext cx="3502598" cy="365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72596-4A0F-4482-8A51-6A55948A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937" y="2432678"/>
            <a:ext cx="3571875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D7870-F576-45B2-848D-C19A7347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213603"/>
            <a:ext cx="2209800" cy="21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C559B-5403-42A0-98AE-E8BE61E09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6312933"/>
            <a:ext cx="29241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27B09-2DD9-4EA8-9ABD-6E235118E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469" y="2240591"/>
            <a:ext cx="2133600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1B1C2-6CB4-4478-B917-C9A629E47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469" y="6184345"/>
            <a:ext cx="2971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FC32-41CC-461C-AFBE-7AE91E23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with K=4</a:t>
            </a:r>
            <a:br>
              <a:rPr lang="en-US" dirty="0"/>
            </a:br>
            <a:r>
              <a:rPr lang="en-US" dirty="0"/>
              <a:t>With Non-spherical, close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517E7-B1F8-4F8D-86D0-8820592B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031" y="2438400"/>
            <a:ext cx="3724275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ADC7-3606-48DA-A731-E613FA5E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G-Means vs X-Means</a:t>
            </a:r>
            <a:br>
              <a:rPr lang="en-US" dirty="0"/>
            </a:br>
            <a:r>
              <a:rPr lang="en-US" dirty="0"/>
              <a:t>Spherical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A3EBD-AB7F-49B9-837F-AAC9EF6A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570" y="2438400"/>
            <a:ext cx="4731197" cy="365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9B3A5-B1C0-4EBC-B016-1F625BF0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63" y="2710946"/>
            <a:ext cx="3951214" cy="34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7850-2362-42E3-BA29-022EC282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G-means vs X-Means</a:t>
            </a:r>
            <a:br>
              <a:rPr lang="en-US" dirty="0"/>
            </a:br>
            <a:r>
              <a:rPr lang="en-US" dirty="0"/>
              <a:t>Non-Spherical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B0AA9-6777-4BAB-B806-DF388BC5E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531" y="2706687"/>
            <a:ext cx="4105275" cy="3114675"/>
          </a:xfrm>
          <a:prstGeom prst="rect">
            <a:avLst/>
          </a:prstGeom>
        </p:spPr>
      </p:pic>
      <p:pic>
        <p:nvPicPr>
          <p:cNvPr id="5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E7AF28-AC87-4655-9747-3273195B1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309" y="2778447"/>
            <a:ext cx="450182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B9A7C-3CF7-4C90-A2D8-06B4CCD6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571776"/>
            <a:ext cx="2695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6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86" y="2987900"/>
            <a:ext cx="10772775" cy="879562"/>
          </a:xfrm>
          <a:noFill/>
        </p:spPr>
        <p:txBody>
          <a:bodyPr/>
          <a:lstStyle/>
          <a:p>
            <a:pPr algn="ctr"/>
            <a:r>
              <a:rPr lang="en-NZ" dirty="0"/>
              <a:t>S</a:t>
            </a:r>
            <a:r>
              <a:rPr lang="en-US" dirty="0" err="1"/>
              <a:t>ummary</a:t>
            </a:r>
            <a:r>
              <a:rPr lang="en-US" dirty="0"/>
              <a:t> of the Paper </a:t>
            </a:r>
          </a:p>
        </p:txBody>
      </p:sp>
    </p:spTree>
    <p:extLst>
      <p:ext uri="{BB962C8B-B14F-4D97-AF65-F5344CB8AC3E}">
        <p14:creationId xmlns:p14="http://schemas.microsoft.com/office/powerpoint/2010/main" val="292151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A11-18C1-43B8-9509-24643018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G-Means vs X-Means</a:t>
            </a:r>
            <a:br>
              <a:rPr lang="en-US" dirty="0"/>
            </a:br>
            <a:r>
              <a:rPr lang="en-US" dirty="0"/>
              <a:t>Difficult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A3221-DB5D-4237-AA15-B273DAB5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731" y="2687637"/>
            <a:ext cx="3952875" cy="315277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3D84677-C83F-4404-B3E0-5507FB54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861195"/>
            <a:ext cx="3502598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09D3E-541A-414B-B9C5-FB0D79D5C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2321297"/>
            <a:ext cx="2209800" cy="21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85E20-BB07-4EDC-BD78-A386F8A69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2687637"/>
            <a:ext cx="2924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86" y="2987900"/>
            <a:ext cx="10772775" cy="879562"/>
          </a:xfrm>
          <a:noFill/>
        </p:spPr>
        <p:txBody>
          <a:bodyPr/>
          <a:lstStyle/>
          <a:p>
            <a:pPr algn="ctr"/>
            <a:r>
              <a:rPr lang="en-US" dirty="0"/>
              <a:t>Implementation on Benchmark Dataset</a:t>
            </a:r>
          </a:p>
        </p:txBody>
      </p:sp>
    </p:spTree>
    <p:extLst>
      <p:ext uri="{BB962C8B-B14F-4D97-AF65-F5344CB8AC3E}">
        <p14:creationId xmlns:p14="http://schemas.microsoft.com/office/powerpoint/2010/main" val="11368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G-means Vs X-means on Iris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71262" y="2819581"/>
            <a:ext cx="3685714" cy="2895238"/>
          </a:xfrm>
          <a:prstGeom prst="rect">
            <a:avLst/>
          </a:prstGeom>
        </p:spPr>
      </p:pic>
      <p:pic>
        <p:nvPicPr>
          <p:cNvPr id="4" name="Content Placeholder 3" descr="gmeans_iri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19653" y="2438400"/>
            <a:ext cx="40091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G-means Vs X-means</a:t>
            </a:r>
            <a:br>
              <a:rPr lang="en-IN" altLang="en-US" dirty="0"/>
            </a:br>
            <a:r>
              <a:rPr lang="en-IN" altLang="en-US" dirty="0"/>
              <a:t>Breast Cancer Dataset</a:t>
            </a:r>
          </a:p>
        </p:txBody>
      </p:sp>
      <p:pic>
        <p:nvPicPr>
          <p:cNvPr id="6" name="Content Placeholder 5" descr="gmeans_breastcanc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0402" y="2380852"/>
            <a:ext cx="4131898" cy="365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30" y="2380852"/>
            <a:ext cx="4631055" cy="4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0DF6-D326-432A-965C-746348E3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vs Non-Strict</a:t>
            </a:r>
            <a:br>
              <a:rPr lang="en-US" dirty="0"/>
            </a:br>
            <a:r>
              <a:rPr lang="en-US" dirty="0"/>
              <a:t>Breast Cancer Dataset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6EAF1B-356B-4B71-BD7A-86C8C3CCA6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07478"/>
            <a:ext cx="4160838" cy="3519443"/>
          </a:xfr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2ED862-9E48-4C7A-8C55-0F089A79C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63" y="2438400"/>
            <a:ext cx="4022511" cy="3657600"/>
          </a:xfrm>
        </p:spPr>
      </p:pic>
    </p:spTree>
    <p:extLst>
      <p:ext uri="{BB962C8B-B14F-4D97-AF65-F5344CB8AC3E}">
        <p14:creationId xmlns:p14="http://schemas.microsoft.com/office/powerpoint/2010/main" val="90143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Gmeans</a:t>
            </a:r>
            <a:r>
              <a:rPr lang="en-IN" altLang="en-US" dirty="0"/>
              <a:t> vs </a:t>
            </a:r>
            <a:r>
              <a:rPr lang="en-IN" altLang="en-US" dirty="0" err="1"/>
              <a:t>Xmeans</a:t>
            </a:r>
            <a:br>
              <a:rPr lang="en-IN" altLang="en-US" dirty="0"/>
            </a:br>
            <a:r>
              <a:rPr lang="en-IN" altLang="en-US" dirty="0"/>
              <a:t>Digits Dataset</a:t>
            </a:r>
          </a:p>
        </p:txBody>
      </p:sp>
      <p:pic>
        <p:nvPicPr>
          <p:cNvPr id="5" name="Content Placeholder 3" descr="xmeans_digit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3700" y="2750886"/>
            <a:ext cx="4160838" cy="3032628"/>
          </a:xfrm>
          <a:prstGeom prst="rect">
            <a:avLst/>
          </a:prstGeom>
        </p:spPr>
      </p:pic>
      <p:pic>
        <p:nvPicPr>
          <p:cNvPr id="7" name="Content Placeholder 6" descr="gmeans_digit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77766" y="2438400"/>
            <a:ext cx="349290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E4-7286-4B91-94C0-2E0C9108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vs Non-Strict</a:t>
            </a:r>
            <a:br>
              <a:rPr lang="en-US" dirty="0"/>
            </a:br>
            <a:r>
              <a:rPr lang="en-US" dirty="0"/>
              <a:t>Digits Dataset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87EA6C-1DF5-4BC4-AE9A-8ACBA3D9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0" y="2315665"/>
            <a:ext cx="4281808" cy="425845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8969CA-D544-4F17-8C70-B07E0FD4E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321044"/>
            <a:ext cx="3945338" cy="42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3371" y="1093112"/>
            <a:ext cx="10772775" cy="879562"/>
          </a:xfrm>
          <a:noFill/>
        </p:spPr>
        <p:txBody>
          <a:bodyPr/>
          <a:lstStyle/>
          <a:p>
            <a:pPr algn="ctr"/>
            <a:r>
              <a:rPr lang="en-NZ" dirty="0"/>
              <a:t>G-means: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837CEC-FE76-4B46-8A11-80DAF111828A}"/>
              </a:ext>
            </a:extLst>
          </p:cNvPr>
          <p:cNvSpPr txBox="1"/>
          <p:nvPr/>
        </p:nvSpPr>
        <p:spPr>
          <a:xfrm>
            <a:off x="3714161" y="2554665"/>
            <a:ext cx="8012783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NZ" altLang="zh-CN" sz="2800" dirty="0">
                <a:latin typeface="Century Schoolbook" panose="02040604050505020304" pitchFamily="18" charset="0"/>
              </a:rPr>
              <a:t>A method to determine k in k-means;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NZ" altLang="zh-CN" sz="2800" dirty="0">
                <a:latin typeface="Century Schoolbook" panose="02040604050505020304" pitchFamily="18" charset="0"/>
              </a:rPr>
              <a:t>Basic assumption:</a:t>
            </a:r>
            <a:r>
              <a:rPr lang="en-US" altLang="zh-CN" sz="2800" dirty="0">
                <a:latin typeface="Century Schoolbook" panose="02040604050505020304" pitchFamily="18" charset="0"/>
              </a:rPr>
              <a:t>each cluster adheres to Gaussian distribution;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NZ" altLang="zh-CN" sz="2800" dirty="0">
                <a:latin typeface="Century Schoolbook" panose="02040604050505020304" pitchFamily="18" charset="0"/>
              </a:rPr>
              <a:t>M</a:t>
            </a:r>
            <a:r>
              <a:rPr lang="en-US" altLang="zh-CN" sz="2800" dirty="0" err="1">
                <a:latin typeface="Century Schoolbook" panose="02040604050505020304" pitchFamily="18" charset="0"/>
              </a:rPr>
              <a:t>ain</a:t>
            </a:r>
            <a:r>
              <a:rPr lang="en-US" altLang="zh-CN" sz="2800" dirty="0">
                <a:latin typeface="Century Schoolbook" panose="02040604050505020304" pitchFamily="18" charset="0"/>
              </a:rPr>
              <a:t> idea: if the cluster appear to be in Gaussian distribution</a:t>
            </a:r>
            <a:r>
              <a:rPr lang="zh-CN" altLang="en-US" sz="2800" dirty="0">
                <a:latin typeface="Century Schoolbook" panose="02040604050505020304" pitchFamily="18" charset="0"/>
              </a:rPr>
              <a:t>，</a:t>
            </a:r>
            <a:r>
              <a:rPr lang="en-US" altLang="zh-CN" sz="2800" dirty="0">
                <a:latin typeface="Century Schoolbook" panose="02040604050505020304" pitchFamily="18" charset="0"/>
              </a:rPr>
              <a:t>no more centers should be added; otherwise the subset should be furtherly split </a:t>
            </a:r>
            <a:endParaRPr lang="en-NZ" altLang="zh-CN" sz="2800" dirty="0">
              <a:latin typeface="Century Schoolbook" panose="02040604050505020304" pitchFamily="18" charset="0"/>
            </a:endParaRPr>
          </a:p>
          <a:p>
            <a:endParaRPr lang="en-NZ" altLang="zh-CN" sz="2800" dirty="0">
              <a:latin typeface="Century Schoolbook" panose="02040604050505020304" pitchFamily="18" charset="0"/>
            </a:endParaRPr>
          </a:p>
          <a:p>
            <a:endParaRPr lang="zh-CN" altLang="en-US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3371" y="1093112"/>
            <a:ext cx="10772775" cy="879562"/>
          </a:xfrm>
          <a:noFill/>
        </p:spPr>
        <p:txBody>
          <a:bodyPr/>
          <a:lstStyle/>
          <a:p>
            <a:pPr algn="ctr"/>
            <a:r>
              <a:rPr lang="en-NZ" dirty="0"/>
              <a:t>Algorithm: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478277-4662-4B47-9797-00C30565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564680"/>
            <a:ext cx="10344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altLang="zh-CN" dirty="0"/>
              <a:t>Anderson-Darling Test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85707" y="2675104"/>
            <a:ext cx="846212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CN" sz="2800" dirty="0">
                <a:latin typeface="Century Schoolbook" panose="02040604050505020304" pitchFamily="18" charset="0"/>
              </a:rPr>
              <a:t>Given a subset of data X in d dimensions that belongs to center c: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entury Schoolbook" panose="02040604050505020304" pitchFamily="18" charset="0"/>
              </a:rPr>
              <a:t>H0: The data around the center are sampled from a Gaussian. </a:t>
            </a:r>
          </a:p>
          <a:p>
            <a:pPr marL="457200" indent="-4572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entury Schoolbook" panose="02040604050505020304" pitchFamily="18" charset="0"/>
              </a:rPr>
              <a:t>H1: The data around the center are not sampled from a Gaussian.</a:t>
            </a:r>
            <a:endParaRPr lang="zh-CN" altLang="en-US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altLang="zh-CN" dirty="0"/>
              <a:t>Anderson-Darling Test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entury Schoolbook" panose="02040604050505020304" pitchFamily="18" charset="0"/>
              </a:rPr>
              <a:t>1.	Choose a signiﬁcance level α for the test.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entury Schoolbook" panose="02040604050505020304" pitchFamily="18" charset="0"/>
              </a:rPr>
              <a:t>2.	Initialize two centers, called “children” of c. 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entury Schoolbook" panose="02040604050505020304" pitchFamily="18" charset="0"/>
              </a:rPr>
              <a:t>3.	Run k-means on these two centers in X to choose c1,c2 as the child centers.</a:t>
            </a:r>
          </a:p>
        </p:txBody>
      </p:sp>
    </p:spTree>
    <p:extLst>
      <p:ext uri="{BB962C8B-B14F-4D97-AF65-F5344CB8AC3E}">
        <p14:creationId xmlns:p14="http://schemas.microsoft.com/office/powerpoint/2010/main" val="33417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altLang="zh-CN" dirty="0"/>
              <a:t>Anderson-Darling Test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entury Schoolbook" panose="02040604050505020304" pitchFamily="18" charset="0"/>
              </a:rPr>
              <a:t>4. Let v=c1−c2 be a d-dimensional vector that connects the two centers. Then project X onto v a 1-dimensional representation of the data projected onto v. Transform X to X0 that have mean 0 and variance 1.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entury Schoolbook" panose="02040604050505020304" pitchFamily="18" charset="0"/>
              </a:rPr>
              <a:t>5. Calculate the Anderson-Darling Test Statistics A2∗(Z). And accordingly decide whether to keep the original center or the child centers. </a:t>
            </a:r>
          </a:p>
        </p:txBody>
      </p:sp>
    </p:spTree>
    <p:extLst>
      <p:ext uri="{BB962C8B-B14F-4D97-AF65-F5344CB8AC3E}">
        <p14:creationId xmlns:p14="http://schemas.microsoft.com/office/powerpoint/2010/main" val="19855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6" y="1168527"/>
            <a:ext cx="8983923" cy="879562"/>
          </a:xfrm>
          <a:noFill/>
        </p:spPr>
        <p:txBody>
          <a:bodyPr/>
          <a:lstStyle/>
          <a:p>
            <a:pPr algn="ctr"/>
            <a:r>
              <a:rPr lang="en-US" altLang="zh-CN" dirty="0"/>
              <a:t>Anderson-Darling Test</a:t>
            </a:r>
            <a:endParaRPr lang="en-US" dirty="0"/>
          </a:p>
        </p:txBody>
      </p:sp>
      <p:pic>
        <p:nvPicPr>
          <p:cNvPr id="4" name="图片 3" descr="图片包含 物体&#10;&#10;已生成高可信度的说明">
            <a:extLst>
              <a:ext uri="{FF2B5EF4-FFF2-40B4-BE49-F238E27FC236}">
                <a16:creationId xmlns:a16="http://schemas.microsoft.com/office/drawing/2014/main" id="{047E2ED2-F708-4DEE-AE1B-F38741419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90" y="3791175"/>
            <a:ext cx="6211935" cy="743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84C37B-55BA-47BF-BBF6-0DA83F82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90" y="2648033"/>
            <a:ext cx="6211935" cy="9143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B2EA70-5D4A-46FA-8CEE-1AC295852A68}"/>
              </a:ext>
            </a:extLst>
          </p:cNvPr>
          <p:cNvSpPr txBox="1"/>
          <p:nvPr/>
        </p:nvSpPr>
        <p:spPr>
          <a:xfrm>
            <a:off x="3917490" y="5071621"/>
            <a:ext cx="69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where n is the number of dataset, </a:t>
            </a:r>
            <a:r>
              <a:rPr lang="en-US" altLang="zh-CN" dirty="0" err="1">
                <a:latin typeface="+mj-lt"/>
              </a:rPr>
              <a:t>zi</a:t>
            </a:r>
            <a:r>
              <a:rPr lang="en-US" altLang="zh-CN" dirty="0">
                <a:latin typeface="+mj-lt"/>
              </a:rPr>
              <a:t> is the converted xi to have mean 0 and variance 1</a:t>
            </a:r>
            <a:endParaRPr lang="zh-CN" altLang="en-US" dirty="0">
              <a:latin typeface="+mj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AEFF947-28C0-4FD2-B7FB-55F700B2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35" y="13901"/>
            <a:ext cx="65" cy="276999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E3F-E714-42DB-A41A-BF5A619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690" y="1262795"/>
            <a:ext cx="8983923" cy="879562"/>
          </a:xfrm>
          <a:noFill/>
        </p:spPr>
        <p:txBody>
          <a:bodyPr/>
          <a:lstStyle/>
          <a:p>
            <a:pPr algn="ctr"/>
            <a:r>
              <a:rPr lang="en-US" altLang="zh-CN" dirty="0"/>
              <a:t>X-means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58465-8004-466F-B055-AE23DE070369}"/>
              </a:ext>
            </a:extLst>
          </p:cNvPr>
          <p:cNvSpPr/>
          <p:nvPr/>
        </p:nvSpPr>
        <p:spPr>
          <a:xfrm>
            <a:off x="3048000" y="2967335"/>
            <a:ext cx="8462128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entury Schoolbook" panose="02040604050505020304" pitchFamily="18" charset="0"/>
              </a:rPr>
              <a:t>searches over many values of k and scores each clustering model using  Bayesian Information Criterion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2CE3EF-CDE1-4E21-B60F-FFA22F0D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13" y="3997603"/>
            <a:ext cx="3771900" cy="333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D397D0-C77E-4FA8-B802-54D19ADB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27" y="4529470"/>
            <a:ext cx="990600" cy="342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EF3563-E864-4A75-ABD8-AF295DAEF1DB}"/>
              </a:ext>
            </a:extLst>
          </p:cNvPr>
          <p:cNvSpPr txBox="1"/>
          <p:nvPr/>
        </p:nvSpPr>
        <p:spPr>
          <a:xfrm>
            <a:off x="3855563" y="4417008"/>
            <a:ext cx="854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is the log-likelihood of the dataset X according to model C,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A0B14-4A59-4797-AA4E-CBB19FABA0DC}"/>
              </a:ext>
            </a:extLst>
          </p:cNvPr>
          <p:cNvSpPr txBox="1"/>
          <p:nvPr/>
        </p:nvSpPr>
        <p:spPr>
          <a:xfrm>
            <a:off x="2954427" y="4872370"/>
            <a:ext cx="908360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Century Schoolbook" panose="02040604050505020304" pitchFamily="18" charset="0"/>
              </a:rPr>
              <a:t>p = k(d +1) is the number of parameters in the model C with dimensionality d and k cluster centers, and n is the number of points in the dataset.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3458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462</TotalTime>
  <Words>422</Words>
  <Application>Microsoft Office PowerPoint</Application>
  <PresentationFormat>宽屏</PresentationFormat>
  <Paragraphs>51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华文楷体</vt:lpstr>
      <vt:lpstr>Arial</vt:lpstr>
      <vt:lpstr>Calibri</vt:lpstr>
      <vt:lpstr>Century Schoolbook</vt:lpstr>
      <vt:lpstr>Corbel</vt:lpstr>
      <vt:lpstr>Feathered</vt:lpstr>
      <vt:lpstr>Learning the K in K-means</vt:lpstr>
      <vt:lpstr>Summary of the Paper </vt:lpstr>
      <vt:lpstr>G-means:</vt:lpstr>
      <vt:lpstr>Algorithm:</vt:lpstr>
      <vt:lpstr>Anderson-Darling Test</vt:lpstr>
      <vt:lpstr>Anderson-Darling Test</vt:lpstr>
      <vt:lpstr>Anderson-Darling Test</vt:lpstr>
      <vt:lpstr>Anderson-Darling Test</vt:lpstr>
      <vt:lpstr>X-means</vt:lpstr>
      <vt:lpstr>G-means VS X-means</vt:lpstr>
      <vt:lpstr>G-means VS X-means</vt:lpstr>
      <vt:lpstr>Conclusion</vt:lpstr>
      <vt:lpstr>Implementation on Synthetic Dataset</vt:lpstr>
      <vt:lpstr>Strict vs Non-Strict Spherical Dataset</vt:lpstr>
      <vt:lpstr>Strict vs Non-Strict Non-Spherical Dataset</vt:lpstr>
      <vt:lpstr>Strict vs Non-strict Non-spherical and close dataset</vt:lpstr>
      <vt:lpstr>K-means with K=4 With Non-spherical, close dataset</vt:lpstr>
      <vt:lpstr>G-Means vs X-Means Spherical Dataset</vt:lpstr>
      <vt:lpstr>G-means vs X-Means Non-Spherical Dataset</vt:lpstr>
      <vt:lpstr>G-Means vs X-Means Difficult Dataset</vt:lpstr>
      <vt:lpstr>Implementation on Benchmark Dataset</vt:lpstr>
      <vt:lpstr>G-means Vs X-means on Iris Dataset</vt:lpstr>
      <vt:lpstr>G-means Vs X-means Breast Cancer Dataset</vt:lpstr>
      <vt:lpstr>Strict vs Non-Strict Breast Cancer Dataset</vt:lpstr>
      <vt:lpstr>Gmeans vs Xmeans Digits Dataset</vt:lpstr>
      <vt:lpstr>Strict vs Non-Strict Digits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 K in K-means</dc:title>
  <dc:creator>Jack</dc:creator>
  <cp:lastModifiedBy>Weixi Mao</cp:lastModifiedBy>
  <cp:revision>34</cp:revision>
  <dcterms:created xsi:type="dcterms:W3CDTF">2017-10-07T07:04:39Z</dcterms:created>
  <dcterms:modified xsi:type="dcterms:W3CDTF">2017-10-08T12:04:56Z</dcterms:modified>
</cp:coreProperties>
</file>