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6" r:id="rId8"/>
    <p:sldId id="264" r:id="rId9"/>
    <p:sldId id="268" r:id="rId10"/>
    <p:sldId id="265" r:id="rId11"/>
    <p:sldId id="269" r:id="rId12"/>
    <p:sldId id="267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0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95AF-7463-4ECE-9309-13D03904DEAB}" type="datetimeFigureOut">
              <a:rPr lang="en-GB" smtClean="0"/>
              <a:t>23/03/2011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9335-E737-4C70-B709-F46C2B001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065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95AF-7463-4ECE-9309-13D03904DEAB}" type="datetimeFigureOut">
              <a:rPr lang="en-GB" smtClean="0"/>
              <a:t>23/03/2011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9335-E737-4C70-B709-F46C2B001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9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95AF-7463-4ECE-9309-13D03904DEAB}" type="datetimeFigureOut">
              <a:rPr lang="en-GB" smtClean="0"/>
              <a:t>23/03/2011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9335-E737-4C70-B709-F46C2B001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73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95AF-7463-4ECE-9309-13D03904DEAB}" type="datetimeFigureOut">
              <a:rPr lang="en-GB" smtClean="0"/>
              <a:t>23/03/2011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9335-E737-4C70-B709-F46C2B001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292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95AF-7463-4ECE-9309-13D03904DEAB}" type="datetimeFigureOut">
              <a:rPr lang="en-GB" smtClean="0"/>
              <a:t>23/03/2011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9335-E737-4C70-B709-F46C2B001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62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95AF-7463-4ECE-9309-13D03904DEAB}" type="datetimeFigureOut">
              <a:rPr lang="en-GB" smtClean="0"/>
              <a:t>23/03/2011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9335-E737-4C70-B709-F46C2B001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15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95AF-7463-4ECE-9309-13D03904DEAB}" type="datetimeFigureOut">
              <a:rPr lang="en-GB" smtClean="0"/>
              <a:t>23/03/2011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9335-E737-4C70-B709-F46C2B001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400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95AF-7463-4ECE-9309-13D03904DEAB}" type="datetimeFigureOut">
              <a:rPr lang="en-GB" smtClean="0"/>
              <a:t>23/03/2011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9335-E737-4C70-B709-F46C2B001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23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95AF-7463-4ECE-9309-13D03904DEAB}" type="datetimeFigureOut">
              <a:rPr lang="en-GB" smtClean="0"/>
              <a:t>23/03/2011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9335-E737-4C70-B709-F46C2B001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07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95AF-7463-4ECE-9309-13D03904DEAB}" type="datetimeFigureOut">
              <a:rPr lang="en-GB" smtClean="0"/>
              <a:t>23/03/2011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9335-E737-4C70-B709-F46C2B001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75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95AF-7463-4ECE-9309-13D03904DEAB}" type="datetimeFigureOut">
              <a:rPr lang="en-GB" smtClean="0"/>
              <a:t>23/03/2011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9335-E737-4C70-B709-F46C2B001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48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595AF-7463-4ECE-9309-13D03904DEAB}" type="datetimeFigureOut">
              <a:rPr lang="en-GB" smtClean="0"/>
              <a:t>23/03/2011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39335-E737-4C70-B709-F46C2B001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25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59832" y="2130425"/>
            <a:ext cx="5398368" cy="1470025"/>
          </a:xfrm>
        </p:spPr>
        <p:txBody>
          <a:bodyPr/>
          <a:lstStyle/>
          <a:p>
            <a:r>
              <a:rPr lang="en-GB" dirty="0" smtClean="0"/>
              <a:t>Entry Manager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John L. </a:t>
            </a:r>
            <a:r>
              <a:rPr lang="en-GB" dirty="0" smtClean="0"/>
              <a:t>Thow</a:t>
            </a:r>
          </a:p>
          <a:p>
            <a:r>
              <a:rPr lang="en-GB" dirty="0" smtClean="0"/>
              <a:t>Supervised by Dr David </a:t>
            </a:r>
            <a:r>
              <a:rPr lang="en-GB" dirty="0" err="1" smtClean="0"/>
              <a:t>Manlove</a:t>
            </a:r>
            <a:endParaRPr lang="en-GB" dirty="0"/>
          </a:p>
        </p:txBody>
      </p:sp>
      <p:pic>
        <p:nvPicPr>
          <p:cNvPr id="1026" name="Picture 2" descr="File:BibTeX logo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564904"/>
            <a:ext cx="2147392" cy="69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04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</a:t>
            </a:r>
            <a:r>
              <a:rPr lang="en-GB" dirty="0" smtClean="0"/>
              <a:t>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en-GB" dirty="0" smtClean="0"/>
              <a:t>With further time, the project would have:</a:t>
            </a:r>
          </a:p>
          <a:p>
            <a:pPr lvl="1"/>
            <a:r>
              <a:rPr lang="en-GB" dirty="0" smtClean="0"/>
              <a:t>Supported more file formats</a:t>
            </a:r>
          </a:p>
          <a:p>
            <a:pPr lvl="1"/>
            <a:r>
              <a:rPr lang="en-GB" dirty="0" smtClean="0"/>
              <a:t>Supported “tagging” of entries for categorisation</a:t>
            </a:r>
          </a:p>
          <a:p>
            <a:pPr lvl="1"/>
            <a:r>
              <a:rPr lang="en-GB" dirty="0" smtClean="0"/>
              <a:t>Taken a more rigorous approach to user authentication</a:t>
            </a:r>
          </a:p>
          <a:p>
            <a:pPr lvl="1"/>
            <a:r>
              <a:rPr lang="en-GB" dirty="0" smtClean="0"/>
              <a:t>Covered more of the code with unit tests</a:t>
            </a:r>
          </a:p>
        </p:txBody>
      </p:sp>
    </p:spTree>
    <p:extLst>
      <p:ext uri="{BB962C8B-B14F-4D97-AF65-F5344CB8AC3E}">
        <p14:creationId xmlns:p14="http://schemas.microsoft.com/office/powerpoint/2010/main" val="92129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68552"/>
          </a:xfrm>
        </p:spPr>
        <p:txBody>
          <a:bodyPr>
            <a:normAutofit/>
          </a:bodyPr>
          <a:lstStyle/>
          <a:p>
            <a:r>
              <a:rPr lang="en-GB" dirty="0" smtClean="0"/>
              <a:t>Successful in terms of:</a:t>
            </a:r>
          </a:p>
          <a:p>
            <a:pPr lvl="1"/>
            <a:r>
              <a:rPr lang="en-GB" dirty="0" smtClean="0"/>
              <a:t>Technology knowledge gained</a:t>
            </a:r>
          </a:p>
          <a:p>
            <a:pPr lvl="1"/>
            <a:r>
              <a:rPr lang="en-GB" dirty="0" smtClean="0"/>
              <a:t>Practice in software engineering</a:t>
            </a:r>
          </a:p>
          <a:p>
            <a:pPr lvl="1"/>
            <a:r>
              <a:rPr lang="en-GB" dirty="0" smtClean="0"/>
              <a:t>Positive user experience</a:t>
            </a:r>
          </a:p>
          <a:p>
            <a:pPr lvl="1"/>
            <a:r>
              <a:rPr lang="en-GB" dirty="0" smtClean="0"/>
              <a:t>Personal development</a:t>
            </a:r>
            <a:endParaRPr lang="en-GB" dirty="0"/>
          </a:p>
          <a:p>
            <a:r>
              <a:rPr lang="en-GB" dirty="0" smtClean="0"/>
              <a:t>Could have been more productive with:</a:t>
            </a:r>
          </a:p>
          <a:p>
            <a:pPr lvl="1"/>
            <a:r>
              <a:rPr lang="en-GB" dirty="0" smtClean="0"/>
              <a:t>Team work</a:t>
            </a:r>
          </a:p>
          <a:p>
            <a:pPr lvl="1"/>
            <a:r>
              <a:rPr lang="en-GB" dirty="0"/>
              <a:t>Reduced </a:t>
            </a:r>
            <a:r>
              <a:rPr lang="en-GB" dirty="0" smtClean="0"/>
              <a:t>bureaucracy</a:t>
            </a:r>
          </a:p>
        </p:txBody>
      </p:sp>
    </p:spTree>
    <p:extLst>
      <p:ext uri="{BB962C8B-B14F-4D97-AF65-F5344CB8AC3E}">
        <p14:creationId xmlns:p14="http://schemas.microsoft.com/office/powerpoint/2010/main" val="334325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Acknowledgements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Dr David </a:t>
            </a:r>
            <a:r>
              <a:rPr lang="en-GB" dirty="0" err="1" smtClean="0"/>
              <a:t>Manlove</a:t>
            </a:r>
            <a:endParaRPr lang="en-GB" dirty="0" smtClean="0"/>
          </a:p>
          <a:p>
            <a:r>
              <a:rPr lang="en-GB" dirty="0" smtClean="0"/>
              <a:t>Mr </a:t>
            </a:r>
            <a:r>
              <a:rPr lang="en-GB" dirty="0"/>
              <a:t>Gregg </a:t>
            </a:r>
            <a:r>
              <a:rPr lang="en-GB" dirty="0" smtClean="0"/>
              <a:t>O'Malley</a:t>
            </a:r>
            <a:endParaRPr lang="en-GB" dirty="0"/>
          </a:p>
          <a:p>
            <a:r>
              <a:rPr lang="en-GB" dirty="0"/>
              <a:t>Dr Colin </a:t>
            </a:r>
            <a:r>
              <a:rPr lang="en-GB" dirty="0" smtClean="0"/>
              <a:t>Perkins</a:t>
            </a:r>
            <a:endParaRPr lang="en-GB" dirty="0"/>
          </a:p>
          <a:p>
            <a:r>
              <a:rPr lang="en-GB" dirty="0"/>
              <a:t>Mr Graham </a:t>
            </a:r>
            <a:r>
              <a:rPr lang="en-GB" dirty="0" smtClean="0"/>
              <a:t>Mooney</a:t>
            </a:r>
            <a:endParaRPr lang="en-GB" dirty="0"/>
          </a:p>
          <a:p>
            <a:r>
              <a:rPr lang="en-GB" dirty="0"/>
              <a:t>Mr Thomas </a:t>
            </a:r>
            <a:r>
              <a:rPr lang="en-GB" dirty="0" smtClean="0"/>
              <a:t>Anderson</a:t>
            </a:r>
            <a:endParaRPr lang="en-GB" dirty="0"/>
          </a:p>
          <a:p>
            <a:r>
              <a:rPr lang="en-GB" dirty="0"/>
              <a:t>My family, friends and classmates</a:t>
            </a:r>
          </a:p>
          <a:p>
            <a:r>
              <a:rPr lang="en-GB" dirty="0"/>
              <a:t>V</a:t>
            </a:r>
            <a:r>
              <a:rPr lang="en-GB" dirty="0" smtClean="0"/>
              <a:t>olunteers </a:t>
            </a:r>
            <a:r>
              <a:rPr lang="en-GB" dirty="0"/>
              <a:t>who took part in my evaluation</a:t>
            </a:r>
          </a:p>
          <a:p>
            <a:r>
              <a:rPr lang="en-GB" dirty="0" smtClean="0"/>
              <a:t>Staff </a:t>
            </a:r>
            <a:r>
              <a:rPr lang="en-GB" dirty="0"/>
              <a:t>in the </a:t>
            </a:r>
            <a:r>
              <a:rPr lang="en-GB" dirty="0" smtClean="0"/>
              <a:t>School, both </a:t>
            </a:r>
            <a:r>
              <a:rPr lang="en-GB" dirty="0"/>
              <a:t>retired and </a:t>
            </a:r>
            <a:r>
              <a:rPr lang="en-GB" dirty="0" smtClean="0"/>
              <a:t>active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246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en-GB" dirty="0" smtClean="0"/>
              <a:t>Questions </a:t>
            </a:r>
            <a:r>
              <a:rPr lang="en-GB" dirty="0" smtClean="0"/>
              <a:t>and </a:t>
            </a:r>
            <a:r>
              <a:rPr lang="en-GB" dirty="0" smtClean="0"/>
              <a:t>Answers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959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81128"/>
          </a:xfrm>
        </p:spPr>
        <p:txBody>
          <a:bodyPr>
            <a:normAutofit/>
          </a:bodyPr>
          <a:lstStyle/>
          <a:p>
            <a:r>
              <a:rPr lang="en-GB" dirty="0" smtClean="0"/>
              <a:t>Motivation and Background</a:t>
            </a:r>
            <a:endParaRPr lang="en-GB" dirty="0" smtClean="0"/>
          </a:p>
          <a:p>
            <a:r>
              <a:rPr lang="en-GB" dirty="0" smtClean="0"/>
              <a:t>Requirements</a:t>
            </a:r>
          </a:p>
          <a:p>
            <a:r>
              <a:rPr lang="en-GB" dirty="0" smtClean="0"/>
              <a:t>Design and Implementation</a:t>
            </a:r>
            <a:endParaRPr lang="en-GB" dirty="0" smtClean="0"/>
          </a:p>
          <a:p>
            <a:r>
              <a:rPr lang="en-GB" dirty="0" smtClean="0"/>
              <a:t>Concurrent Access</a:t>
            </a:r>
            <a:endParaRPr lang="en-GB" dirty="0" smtClean="0"/>
          </a:p>
          <a:p>
            <a:r>
              <a:rPr lang="en-GB" dirty="0" smtClean="0"/>
              <a:t>Testing and Evaluation</a:t>
            </a:r>
          </a:p>
          <a:p>
            <a:r>
              <a:rPr lang="en-GB" dirty="0" smtClean="0"/>
              <a:t>Future Work and Conclusion</a:t>
            </a:r>
            <a:endParaRPr lang="en-GB" dirty="0" smtClean="0"/>
          </a:p>
          <a:p>
            <a:r>
              <a:rPr lang="en-GB" dirty="0" smtClean="0"/>
              <a:t>Questions </a:t>
            </a:r>
            <a:r>
              <a:rPr lang="en-GB" dirty="0" smtClean="0"/>
              <a:t>and </a:t>
            </a:r>
            <a:r>
              <a:rPr lang="en-GB" dirty="0" smtClean="0"/>
              <a:t>Answers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413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 &amp; Background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68552"/>
          </a:xfrm>
        </p:spPr>
        <p:txBody>
          <a:bodyPr>
            <a:normAutofit/>
          </a:bodyPr>
          <a:lstStyle/>
          <a:p>
            <a:r>
              <a:rPr lang="en-GB" dirty="0" smtClean="0"/>
              <a:t>Overview of </a:t>
            </a:r>
            <a:r>
              <a:rPr lang="en-GB" dirty="0" err="1" smtClean="0"/>
              <a:t>BibTeX</a:t>
            </a:r>
            <a:endParaRPr lang="en-GB" dirty="0" smtClean="0"/>
          </a:p>
          <a:p>
            <a:r>
              <a:rPr lang="en-GB" dirty="0" smtClean="0"/>
              <a:t>Potentially vast library of references</a:t>
            </a:r>
          </a:p>
          <a:p>
            <a:r>
              <a:rPr lang="en-GB" dirty="0" smtClean="0"/>
              <a:t>Collaborating </a:t>
            </a:r>
            <a:r>
              <a:rPr lang="en-GB" dirty="0" smtClean="0"/>
              <a:t>authors &amp; sharing of </a:t>
            </a:r>
            <a:r>
              <a:rPr lang="en-GB" dirty="0" smtClean="0"/>
              <a:t>libraries</a:t>
            </a:r>
          </a:p>
          <a:p>
            <a:r>
              <a:rPr lang="en-GB" dirty="0" smtClean="0"/>
              <a:t>Builds on previous projects</a:t>
            </a:r>
          </a:p>
          <a:p>
            <a:r>
              <a:rPr lang="en-GB" dirty="0" smtClean="0"/>
              <a:t>Need </a:t>
            </a:r>
            <a:r>
              <a:rPr lang="en-GB" dirty="0"/>
              <a:t>to avoid:</a:t>
            </a:r>
          </a:p>
          <a:p>
            <a:pPr lvl="1"/>
            <a:r>
              <a:rPr lang="en-GB" sz="2000" dirty="0"/>
              <a:t>Clashing entries</a:t>
            </a:r>
          </a:p>
          <a:p>
            <a:pPr lvl="1"/>
            <a:r>
              <a:rPr lang="en-GB" sz="2000" dirty="0"/>
              <a:t>Invalid </a:t>
            </a:r>
            <a:r>
              <a:rPr lang="en-GB" sz="2000" dirty="0" smtClean="0"/>
              <a:t>entries</a:t>
            </a:r>
          </a:p>
          <a:p>
            <a:r>
              <a:rPr lang="en-GB" sz="2400" dirty="0" smtClean="0"/>
              <a:t>Broad aims:</a:t>
            </a:r>
          </a:p>
          <a:p>
            <a:pPr lvl="1"/>
            <a:r>
              <a:rPr lang="en-GB" sz="2000" dirty="0" smtClean="0"/>
              <a:t>Provide a usable and useful solution to these problems</a:t>
            </a:r>
          </a:p>
          <a:p>
            <a:pPr lvl="1"/>
            <a:r>
              <a:rPr lang="en-GB" sz="2000" dirty="0" smtClean="0"/>
              <a:t>Focus on good software engineering practice</a:t>
            </a:r>
          </a:p>
        </p:txBody>
      </p:sp>
      <p:pic>
        <p:nvPicPr>
          <p:cNvPr id="4098" name="Picture 2" descr="C:\Users\Johnny\Documents\Sample Ent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318" y="3717032"/>
            <a:ext cx="3177187" cy="17979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4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Functional</a:t>
            </a:r>
          </a:p>
          <a:p>
            <a:pPr lvl="1"/>
            <a:r>
              <a:rPr lang="en-GB" dirty="0" smtClean="0"/>
              <a:t>Add, Edit, Delete &amp; Restore Entries</a:t>
            </a:r>
          </a:p>
          <a:p>
            <a:pPr lvl="1"/>
            <a:r>
              <a:rPr lang="en-GB" dirty="0" smtClean="0"/>
              <a:t>Search, Import &amp; Export Entries</a:t>
            </a:r>
          </a:p>
          <a:p>
            <a:pPr lvl="1"/>
            <a:r>
              <a:rPr lang="en-GB" dirty="0" smtClean="0"/>
              <a:t>Duplicate Entry Management &amp; </a:t>
            </a:r>
            <a:r>
              <a:rPr lang="en-GB" dirty="0" smtClean="0"/>
              <a:t>Revision</a:t>
            </a:r>
            <a:endParaRPr lang="en-GB" dirty="0"/>
          </a:p>
          <a:p>
            <a:r>
              <a:rPr lang="en-GB" dirty="0" smtClean="0"/>
              <a:t>Non-Functional</a:t>
            </a:r>
          </a:p>
          <a:p>
            <a:pPr lvl="1"/>
            <a:r>
              <a:rPr lang="en-GB" dirty="0" smtClean="0"/>
              <a:t>Centrally stored in a database</a:t>
            </a:r>
          </a:p>
          <a:p>
            <a:pPr lvl="1"/>
            <a:r>
              <a:rPr lang="en-GB" dirty="0" smtClean="0"/>
              <a:t>Web-based: Multi-OS &amp; Multi-Browser</a:t>
            </a:r>
          </a:p>
          <a:p>
            <a:pPr lvl="1"/>
            <a:r>
              <a:rPr lang="en-GB" dirty="0" smtClean="0"/>
              <a:t>Usable by target audience</a:t>
            </a:r>
          </a:p>
          <a:p>
            <a:pPr lvl="1"/>
            <a:r>
              <a:rPr lang="en-GB" dirty="0" smtClean="0"/>
              <a:t>Facilitate concurrent user access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959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and 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4"/>
          </a:xfrm>
        </p:spPr>
        <p:txBody>
          <a:bodyPr/>
          <a:lstStyle/>
          <a:p>
            <a:r>
              <a:rPr lang="en-GB" dirty="0" smtClean="0"/>
              <a:t>Focus on consistent, clean, intuitive interface</a:t>
            </a:r>
          </a:p>
          <a:p>
            <a:r>
              <a:rPr lang="en-GB" dirty="0" smtClean="0"/>
              <a:t>C</a:t>
            </a:r>
            <a:r>
              <a:rPr lang="en-GB" dirty="0" smtClean="0"/>
              <a:t># under the Microsoft.NET framework</a:t>
            </a:r>
          </a:p>
          <a:p>
            <a:r>
              <a:rPr lang="en-GB" dirty="0" smtClean="0"/>
              <a:t>Wide array of languages &amp; technologies </a:t>
            </a:r>
            <a:r>
              <a:rPr lang="en-GB" dirty="0" smtClean="0"/>
              <a:t>encountered:</a:t>
            </a:r>
          </a:p>
          <a:p>
            <a:pPr lvl="1"/>
            <a:r>
              <a:rPr lang="en-GB" dirty="0" smtClean="0"/>
              <a:t>ASP.NET / HTML, </a:t>
            </a:r>
            <a:r>
              <a:rPr lang="en-GB" dirty="0" smtClean="0"/>
              <a:t>C#, </a:t>
            </a:r>
            <a:r>
              <a:rPr lang="en-GB" dirty="0" smtClean="0"/>
              <a:t>CSS, </a:t>
            </a:r>
            <a:r>
              <a:rPr lang="en-GB" dirty="0" smtClean="0"/>
              <a:t>JavaScript and </a:t>
            </a:r>
            <a:r>
              <a:rPr lang="en-GB" dirty="0" smtClean="0"/>
              <a:t>SQL</a:t>
            </a:r>
          </a:p>
          <a:p>
            <a:pPr lvl="1"/>
            <a:r>
              <a:rPr lang="en-GB" dirty="0" smtClean="0"/>
              <a:t>Model-View-Controller</a:t>
            </a:r>
          </a:p>
          <a:p>
            <a:pPr lvl="1"/>
            <a:r>
              <a:rPr lang="en-GB" dirty="0" err="1" smtClean="0"/>
              <a:t>NHibernate</a:t>
            </a:r>
            <a:endParaRPr lang="en-GB" dirty="0" smtClean="0"/>
          </a:p>
          <a:p>
            <a:r>
              <a:rPr lang="en-GB" dirty="0" smtClean="0"/>
              <a:t>Implementation focussed on software engineering practice</a:t>
            </a:r>
            <a:endParaRPr lang="en-GB" dirty="0" smtClean="0"/>
          </a:p>
        </p:txBody>
      </p:sp>
      <p:pic>
        <p:nvPicPr>
          <p:cNvPr id="5122" name="Picture 2" descr="C:\Users\Johnny\level4Project\trunk\Dissertation\images\ArchitectureOverview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729336"/>
            <a:ext cx="4916031" cy="36724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59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Concurrent </a:t>
            </a:r>
            <a:r>
              <a:rPr lang="en-GB" dirty="0" smtClean="0"/>
              <a:t>Access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4474840" cy="4525963"/>
          </a:xfrm>
        </p:spPr>
        <p:txBody>
          <a:bodyPr/>
          <a:lstStyle/>
          <a:p>
            <a:r>
              <a:rPr lang="en-GB" dirty="0" smtClean="0"/>
              <a:t>Implemented by web services and AJAX</a:t>
            </a:r>
          </a:p>
          <a:p>
            <a:r>
              <a:rPr lang="en-GB" dirty="0" smtClean="0"/>
              <a:t>List of entries</a:t>
            </a:r>
          </a:p>
          <a:p>
            <a:r>
              <a:rPr lang="en-GB" dirty="0" smtClean="0"/>
              <a:t>Notification when entries are:</a:t>
            </a:r>
          </a:p>
          <a:p>
            <a:pPr lvl="1"/>
            <a:r>
              <a:rPr lang="en-GB" dirty="0" smtClean="0"/>
              <a:t>Added</a:t>
            </a:r>
          </a:p>
          <a:p>
            <a:pPr lvl="1"/>
            <a:r>
              <a:rPr lang="en-GB" dirty="0" smtClean="0"/>
              <a:t>Modified</a:t>
            </a:r>
          </a:p>
          <a:p>
            <a:pPr lvl="1"/>
            <a:r>
              <a:rPr lang="en-GB" dirty="0" smtClean="0"/>
              <a:t>Deleted</a:t>
            </a:r>
          </a:p>
          <a:p>
            <a:endParaRPr lang="en-GB" dirty="0"/>
          </a:p>
        </p:txBody>
      </p:sp>
      <p:pic>
        <p:nvPicPr>
          <p:cNvPr id="1026" name="Picture 2" descr="C:\Users\Johnny\Documents\ConcurrencyColour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5" t="13259" r="53835" b="2743"/>
          <a:stretch/>
        </p:blipFill>
        <p:spPr bwMode="auto">
          <a:xfrm>
            <a:off x="5220072" y="1484784"/>
            <a:ext cx="3406951" cy="45204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59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Concurrent </a:t>
            </a:r>
            <a:r>
              <a:rPr lang="en-GB" dirty="0" smtClean="0"/>
              <a:t>Access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3250704" cy="452596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Facilitated by web service</a:t>
            </a:r>
          </a:p>
          <a:p>
            <a:r>
              <a:rPr lang="en-GB" dirty="0" smtClean="0"/>
              <a:t>AJAX calls web service every 3 seconds</a:t>
            </a:r>
          </a:p>
          <a:p>
            <a:r>
              <a:rPr lang="en-GB" dirty="0" smtClean="0"/>
              <a:t>Clear feedback</a:t>
            </a:r>
          </a:p>
          <a:p>
            <a:r>
              <a:rPr lang="en-GB" dirty="0" smtClean="0"/>
              <a:t>Allows viewing of changes in new tab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2050" name="Picture 2" descr="C:\Users\Johnny\Documents\ScreenShot0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52" t="23382" r="7420" b="50000"/>
          <a:stretch/>
        </p:blipFill>
        <p:spPr bwMode="auto">
          <a:xfrm>
            <a:off x="3851920" y="1437928"/>
            <a:ext cx="4758293" cy="20282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ohnny\Documents\ScreenShot005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" t="16293" r="454" b="24798"/>
          <a:stretch/>
        </p:blipFill>
        <p:spPr bwMode="auto">
          <a:xfrm>
            <a:off x="3851920" y="4123819"/>
            <a:ext cx="4770370" cy="19694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26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en-GB" dirty="0" smtClean="0"/>
              <a:t>Unit tests</a:t>
            </a:r>
          </a:p>
          <a:p>
            <a:pPr lvl="1"/>
            <a:r>
              <a:rPr lang="en-GB" dirty="0" err="1" smtClean="0"/>
              <a:t>NUnit</a:t>
            </a:r>
            <a:endParaRPr lang="en-GB" dirty="0" smtClean="0"/>
          </a:p>
          <a:p>
            <a:pPr lvl="1"/>
            <a:r>
              <a:rPr lang="en-GB" dirty="0" smtClean="0"/>
              <a:t>1-click runs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Bug Tracking</a:t>
            </a:r>
          </a:p>
          <a:p>
            <a:pPr lvl="1"/>
            <a:r>
              <a:rPr lang="en-GB" dirty="0" err="1" smtClean="0"/>
              <a:t>SourceForge</a:t>
            </a:r>
            <a:r>
              <a:rPr lang="en-GB" dirty="0" smtClean="0"/>
              <a:t> hosted</a:t>
            </a:r>
          </a:p>
          <a:p>
            <a:pPr lvl="1"/>
            <a:r>
              <a:rPr lang="en-GB" dirty="0" smtClean="0"/>
              <a:t>Bugs not forgotten</a:t>
            </a:r>
            <a:endParaRPr lang="en-GB" dirty="0"/>
          </a:p>
        </p:txBody>
      </p:sp>
      <p:pic>
        <p:nvPicPr>
          <p:cNvPr id="3074" name="Picture 2" descr="C:\Users\Johnny\Documents\ScreenShot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484785"/>
            <a:ext cx="4734934" cy="18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Johnny\Documents\BugTracker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09"/>
          <a:stretch/>
        </p:blipFill>
        <p:spPr bwMode="auto">
          <a:xfrm>
            <a:off x="4457138" y="3717032"/>
            <a:ext cx="4201724" cy="24936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29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24536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Task List and Questionnaire</a:t>
            </a:r>
          </a:p>
          <a:p>
            <a:r>
              <a:rPr lang="en-GB" dirty="0" smtClean="0"/>
              <a:t>Basic – tests usability of User Interface</a:t>
            </a:r>
          </a:p>
          <a:p>
            <a:pPr lvl="1"/>
            <a:r>
              <a:rPr lang="en-GB" dirty="0" smtClean="0"/>
              <a:t>Single user</a:t>
            </a:r>
          </a:p>
          <a:p>
            <a:pPr lvl="1"/>
            <a:r>
              <a:rPr lang="en-GB" dirty="0" smtClean="0"/>
              <a:t>Observation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Extended – tests </a:t>
            </a:r>
            <a:r>
              <a:rPr lang="en-GB" dirty="0"/>
              <a:t>concurrent access </a:t>
            </a:r>
            <a:r>
              <a:rPr lang="en-GB" dirty="0" smtClean="0"/>
              <a:t>features</a:t>
            </a:r>
          </a:p>
          <a:p>
            <a:pPr lvl="1"/>
            <a:r>
              <a:rPr lang="en-GB" dirty="0" smtClean="0"/>
              <a:t>Multiple users</a:t>
            </a:r>
          </a:p>
          <a:p>
            <a:r>
              <a:rPr lang="en-GB" dirty="0" smtClean="0"/>
              <a:t>Very positive results in participants’ questionnaires</a:t>
            </a:r>
          </a:p>
          <a:p>
            <a:r>
              <a:rPr lang="en-GB" dirty="0" smtClean="0"/>
              <a:t>Could improve by sample more authors that use </a:t>
            </a:r>
            <a:r>
              <a:rPr lang="en-GB" dirty="0" err="1" smtClean="0"/>
              <a:t>BibTeX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427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1876</TotalTime>
  <Words>370</Words>
  <Application>Microsoft Office PowerPoint</Application>
  <PresentationFormat>On-screen Show (4:3)</PresentationFormat>
  <Paragraphs>94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Entry Manager</vt:lpstr>
      <vt:lpstr>Contents</vt:lpstr>
      <vt:lpstr>Motivation &amp; Background</vt:lpstr>
      <vt:lpstr>Requirements</vt:lpstr>
      <vt:lpstr>Design and Implementation</vt:lpstr>
      <vt:lpstr>Concurrent Access (1)</vt:lpstr>
      <vt:lpstr>Concurrent Access (2)</vt:lpstr>
      <vt:lpstr>Testing</vt:lpstr>
      <vt:lpstr>Evaluation</vt:lpstr>
      <vt:lpstr>Future Work</vt:lpstr>
      <vt:lpstr>Conclusion</vt:lpstr>
      <vt:lpstr>Acknowledgements</vt:lpstr>
      <vt:lpstr>Questions and Answers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Entry Manager</dc:title>
  <dc:creator>Johnny</dc:creator>
  <cp:lastModifiedBy>Johnny</cp:lastModifiedBy>
  <cp:revision>50</cp:revision>
  <dcterms:created xsi:type="dcterms:W3CDTF">2011-03-21T01:19:10Z</dcterms:created>
  <dcterms:modified xsi:type="dcterms:W3CDTF">2011-03-23T14:53:25Z</dcterms:modified>
</cp:coreProperties>
</file>