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399183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ADB3F3F-2AB5-4EEF-A90A-98DE14BF7965}"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14846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243642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8934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273049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2537158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3638630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571967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176066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13435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262113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DB3F3F-2AB5-4EEF-A90A-98DE14BF7965}"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18831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DB3F3F-2AB5-4EEF-A90A-98DE14BF7965}" type="datetimeFigureOut">
              <a:rPr lang="en-US" smtClean="0"/>
              <a:t>4/5/2016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305821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19169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348791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ADB3F3F-2AB5-4EEF-A90A-98DE14BF7965}" type="datetimeFigureOut">
              <a:rPr lang="en-US" smtClean="0"/>
              <a:t>4/5/2016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243099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ADB3F3F-2AB5-4EEF-A90A-98DE14BF7965}"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744A4-00D9-468B-AFD5-B0D4E71312B1}" type="slidenum">
              <a:rPr lang="en-US" smtClean="0"/>
              <a:t>‹#›</a:t>
            </a:fld>
            <a:endParaRPr lang="en-US"/>
          </a:p>
        </p:txBody>
      </p:sp>
    </p:spTree>
    <p:extLst>
      <p:ext uri="{BB962C8B-B14F-4D97-AF65-F5344CB8AC3E}">
        <p14:creationId xmlns:p14="http://schemas.microsoft.com/office/powerpoint/2010/main" val="385913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DB3F3F-2AB5-4EEF-A90A-98DE14BF7965}" type="datetimeFigureOut">
              <a:rPr lang="en-US" smtClean="0"/>
              <a:t>4/5/2016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F744A4-00D9-468B-AFD5-B0D4E71312B1}" type="slidenum">
              <a:rPr lang="en-US" smtClean="0"/>
              <a:t>‹#›</a:t>
            </a:fld>
            <a:endParaRPr lang="en-US"/>
          </a:p>
        </p:txBody>
      </p:sp>
    </p:spTree>
    <p:extLst>
      <p:ext uri="{BB962C8B-B14F-4D97-AF65-F5344CB8AC3E}">
        <p14:creationId xmlns:p14="http://schemas.microsoft.com/office/powerpoint/2010/main" val="28164745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Musical Robots</a:t>
            </a:r>
          </a:p>
        </p:txBody>
      </p:sp>
      <p:sp>
        <p:nvSpPr>
          <p:cNvPr id="3" name="Subtitle 2"/>
          <p:cNvSpPr>
            <a:spLocks noGrp="1"/>
          </p:cNvSpPr>
          <p:nvPr>
            <p:ph type="subTitle" idx="1"/>
          </p:nvPr>
        </p:nvSpPr>
        <p:spPr/>
        <p:txBody>
          <a:bodyPr/>
          <a:lstStyle/>
          <a:p>
            <a:r>
              <a:rPr lang="en-US" dirty="0"/>
              <a:t>Bothoveen – Annotated </a:t>
            </a:r>
            <a:r>
              <a:rPr lang="en-US" dirty="0" err="1"/>
              <a:t>Bibiliography</a:t>
            </a:r>
            <a:endParaRPr lang="en-US" dirty="0"/>
          </a:p>
        </p:txBody>
      </p:sp>
    </p:spTree>
    <p:extLst>
      <p:ext uri="{BB962C8B-B14F-4D97-AF65-F5344CB8AC3E}">
        <p14:creationId xmlns:p14="http://schemas.microsoft.com/office/powerpoint/2010/main" val="1044528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Listening Training and Music Education</a:t>
            </a:r>
          </a:p>
        </p:txBody>
      </p:sp>
      <p:sp>
        <p:nvSpPr>
          <p:cNvPr id="3" name="Content Placeholder 2"/>
          <p:cNvSpPr>
            <a:spLocks noGrp="1"/>
          </p:cNvSpPr>
          <p:nvPr>
            <p:ph idx="1"/>
          </p:nvPr>
        </p:nvSpPr>
        <p:spPr/>
        <p:txBody>
          <a:bodyPr/>
          <a:lstStyle/>
          <a:p>
            <a:r>
              <a:rPr lang="en-US" dirty="0"/>
              <a:t>By developing an understanding of both rhythm and melody, students were able to integrate their more focused ears into other aspects of education such as math or science.  Therefore, by musically training an ear, whether by harmonic steps or rhythmic structure, a student may develop further and faster.  </a:t>
            </a:r>
            <a:r>
              <a:rPr lang="en-US"/>
              <a:t>In doing so, the chances of a student grasping more complicated concepts drastically increases, furthering their ability to build upon their obtained musical knowledge. </a:t>
            </a:r>
          </a:p>
          <a:p>
            <a:endParaRPr lang="en-US"/>
          </a:p>
        </p:txBody>
      </p:sp>
    </p:spTree>
    <p:extLst>
      <p:ext uri="{BB962C8B-B14F-4D97-AF65-F5344CB8AC3E}">
        <p14:creationId xmlns:p14="http://schemas.microsoft.com/office/powerpoint/2010/main" val="189973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Artificial Intelligence, Education and Music: The Use of Artificial Intelligence To Encourage and Facilitate Music Composition by Novices</a:t>
            </a:r>
          </a:p>
        </p:txBody>
      </p:sp>
      <p:sp>
        <p:nvSpPr>
          <p:cNvPr id="3" name="Content Placeholder 2"/>
          <p:cNvSpPr>
            <a:spLocks noGrp="1"/>
          </p:cNvSpPr>
          <p:nvPr>
            <p:ph idx="1"/>
          </p:nvPr>
        </p:nvSpPr>
        <p:spPr/>
        <p:txBody>
          <a:bodyPr>
            <a:normAutofit fontScale="92500" lnSpcReduction="20000"/>
          </a:bodyPr>
          <a:lstStyle/>
          <a:p>
            <a:r>
              <a:rPr lang="en-US" dirty="0"/>
              <a:t>Simon Holland focuses on developing methods to further music education using both Artificial Intelligence, robotics, and HRI.  The first part of this article focuses on visual representation of “Harmony Space”.  Harmony is a big focus of this educational approach, noting that the focus on harmony “considerably reduces the prerequisites required for novices to learn about… activities that would </a:t>
            </a:r>
            <a:r>
              <a:rPr lang="en-US" dirty="0" err="1"/>
              <a:t>normaly</a:t>
            </a:r>
            <a:r>
              <a:rPr lang="en-US" dirty="0"/>
              <a:t> be very difficult without considerable theoretical knowledge or instrumental skill.” The second part of this study uses a “knowledge-based tutoring system.”  The article explains that new domains, such as music, must be taught at incremental levels using categories referenced as “chunks, styles and plans.”  </a:t>
            </a:r>
          </a:p>
          <a:p>
            <a:r>
              <a:rPr lang="en-US" dirty="0"/>
              <a:t>Combining these two aspects of this research, we have concluded that the best way to begin teaching a musical ear is to focus on a foundational aspect, or “chunk”, of music such as harmony.  In doing so, the structure and relationship of music can be better understood, all the while preserving a musical novice’s creativity and fresh vision.</a:t>
            </a:r>
          </a:p>
          <a:p>
            <a:endParaRPr lang="en-US" dirty="0"/>
          </a:p>
        </p:txBody>
      </p:sp>
    </p:spTree>
    <p:extLst>
      <p:ext uri="{BB962C8B-B14F-4D97-AF65-F5344CB8AC3E}">
        <p14:creationId xmlns:p14="http://schemas.microsoft.com/office/powerpoint/2010/main" val="207104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Classroom Teachers and Music Specialists Perceived Ability to Implement the National Standards for Music Education</a:t>
            </a:r>
          </a:p>
        </p:txBody>
      </p:sp>
      <p:sp>
        <p:nvSpPr>
          <p:cNvPr id="3" name="Content Placeholder 2"/>
          <p:cNvSpPr>
            <a:spLocks noGrp="1"/>
          </p:cNvSpPr>
          <p:nvPr>
            <p:ph idx="1"/>
          </p:nvPr>
        </p:nvSpPr>
        <p:spPr/>
        <p:txBody>
          <a:bodyPr/>
          <a:lstStyle/>
          <a:p>
            <a:r>
              <a:rPr lang="en-US" dirty="0"/>
              <a:t>Susan </a:t>
            </a:r>
            <a:r>
              <a:rPr lang="en-US" dirty="0" err="1"/>
              <a:t>Byo</a:t>
            </a:r>
            <a:r>
              <a:rPr lang="en-US" dirty="0"/>
              <a:t> investigates the level of musical education in the system.  One of the difficulties of music education is there are specialist teachers and generalist teachers.  Specialists already have a depth in education and have spent a considerable amount of time studying the material.  Generalists have not nearly spent as much time with material and do not have a more formal curriculum that focuses on the basis of music history.  The research conducted examines the extent of the curriculum of music in both teachers’ perspectives.  Bothoven should serve as an early precursor to creating a fundamental education robot.  </a:t>
            </a:r>
          </a:p>
          <a:p>
            <a:endParaRPr lang="en-US" dirty="0"/>
          </a:p>
        </p:txBody>
      </p:sp>
    </p:spTree>
    <p:extLst>
      <p:ext uri="{BB962C8B-B14F-4D97-AF65-F5344CB8AC3E}">
        <p14:creationId xmlns:p14="http://schemas.microsoft.com/office/powerpoint/2010/main" val="10146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jamming with Shimon</a:t>
            </a:r>
          </a:p>
        </p:txBody>
      </p:sp>
      <p:sp>
        <p:nvSpPr>
          <p:cNvPr id="3" name="Content Placeholder 2"/>
          <p:cNvSpPr>
            <a:spLocks noGrp="1"/>
          </p:cNvSpPr>
          <p:nvPr>
            <p:ph idx="1"/>
          </p:nvPr>
        </p:nvSpPr>
        <p:spPr/>
        <p:txBody>
          <a:bodyPr/>
          <a:lstStyle/>
          <a:p>
            <a:r>
              <a:rPr lang="en-US" dirty="0"/>
              <a:t>Researchers built a robotic marimba player to improvise with actual musicians.  In this case the focus was put primarily on creating its own music with a focus on temp.  The social interaction of this robot looks at visual cues from humans and moving focus to different sources of noise, focusing primarily on the leader.  Musical interaction bases of a Markov Chain and analyzes patterns to play appropriate notes.  The </a:t>
            </a:r>
            <a:r>
              <a:rPr lang="en-US" dirty="0" err="1"/>
              <a:t>Improv</a:t>
            </a:r>
            <a:r>
              <a:rPr lang="en-US" dirty="0"/>
              <a:t> works in Call-And-Response, Accompaniment, and Solo Mode.  </a:t>
            </a:r>
          </a:p>
          <a:p>
            <a:endParaRPr lang="en-US" dirty="0"/>
          </a:p>
        </p:txBody>
      </p:sp>
    </p:spTree>
    <p:extLst>
      <p:ext uri="{BB962C8B-B14F-4D97-AF65-F5344CB8AC3E}">
        <p14:creationId xmlns:p14="http://schemas.microsoft.com/office/powerpoint/2010/main" val="42114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Effects of robotic companionship on music enjoyment and agent perception</a:t>
            </a:r>
          </a:p>
        </p:txBody>
      </p:sp>
      <p:sp>
        <p:nvSpPr>
          <p:cNvPr id="3" name="Content Placeholder 2"/>
          <p:cNvSpPr>
            <a:spLocks noGrp="1"/>
          </p:cNvSpPr>
          <p:nvPr>
            <p:ph idx="1"/>
          </p:nvPr>
        </p:nvSpPr>
        <p:spPr/>
        <p:txBody>
          <a:bodyPr/>
          <a:lstStyle/>
          <a:p>
            <a:r>
              <a:rPr lang="en-US" dirty="0"/>
              <a:t>The focus was to look at how humans and robots perceive music and enjoy it.  The robot design is actually able to listen to music and follow along by tapping its foot.  Be it in schools, the workplace, or nursing homes, robotic experience companions could shape people’s perception of external occurrences. People’s reactions could also be purposefully manipulated by a robot’s apparent reaction to them, thus encouraging people to enjoy activities more, or “sweeten a bitter pill” when a negative outcome is unavoidable.</a:t>
            </a:r>
          </a:p>
          <a:p>
            <a:r>
              <a:rPr lang="en-US" dirty="0"/>
              <a:t> </a:t>
            </a:r>
          </a:p>
          <a:p>
            <a:endParaRPr lang="en-US" dirty="0"/>
          </a:p>
        </p:txBody>
      </p:sp>
    </p:spTree>
    <p:extLst>
      <p:ext uri="{BB962C8B-B14F-4D97-AF65-F5344CB8AC3E}">
        <p14:creationId xmlns:p14="http://schemas.microsoft.com/office/powerpoint/2010/main" val="356307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system for improvisational musical expression based on player's sense of tempo</a:t>
            </a:r>
          </a:p>
        </p:txBody>
      </p:sp>
      <p:sp>
        <p:nvSpPr>
          <p:cNvPr id="3" name="Content Placeholder 2"/>
          <p:cNvSpPr>
            <a:spLocks noGrp="1"/>
          </p:cNvSpPr>
          <p:nvPr>
            <p:ph idx="1"/>
          </p:nvPr>
        </p:nvSpPr>
        <p:spPr/>
        <p:txBody>
          <a:bodyPr/>
          <a:lstStyle/>
          <a:p>
            <a:r>
              <a:rPr lang="en-US" dirty="0"/>
              <a:t>This examines using technology to recognize tempo.  The hardware design in this system uses multiple senses.  Tempo can be sensed through pushing a button on a single or multiple switch, shaking, and blowing.  Through these devices a computer algorithm can develop the tempo in which the human is working in.  </a:t>
            </a:r>
          </a:p>
          <a:p>
            <a:endParaRPr lang="en-US" dirty="0"/>
          </a:p>
        </p:txBody>
      </p:sp>
    </p:spTree>
    <p:extLst>
      <p:ext uri="{BB962C8B-B14F-4D97-AF65-F5344CB8AC3E}">
        <p14:creationId xmlns:p14="http://schemas.microsoft.com/office/powerpoint/2010/main" val="116587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 Robotic Musicianship</a:t>
            </a:r>
          </a:p>
        </p:txBody>
      </p:sp>
      <p:sp>
        <p:nvSpPr>
          <p:cNvPr id="3" name="Content Placeholder 2"/>
          <p:cNvSpPr>
            <a:spLocks noGrp="1"/>
          </p:cNvSpPr>
          <p:nvPr>
            <p:ph idx="1"/>
          </p:nvPr>
        </p:nvSpPr>
        <p:spPr/>
        <p:txBody>
          <a:bodyPr/>
          <a:lstStyle/>
          <a:p>
            <a:r>
              <a:rPr lang="en-US" dirty="0"/>
              <a:t>Researches developed Haile to play a Native American pow-wow drum, a unique multi-player instrument that supports the collaborative nature of the project.  So in this case the researches aimed this project to aim at involving humans and the robot to play a drum together.  This allows for a more concise involvement with allowing both any human and the robot to play together.  </a:t>
            </a:r>
            <a:r>
              <a:rPr lang="en-US"/>
              <a:t>Both can work together to maybe create a new rhythmic style.  </a:t>
            </a:r>
          </a:p>
          <a:p>
            <a:endParaRPr lang="en-US"/>
          </a:p>
        </p:txBody>
      </p:sp>
    </p:spTree>
    <p:extLst>
      <p:ext uri="{BB962C8B-B14F-4D97-AF65-F5344CB8AC3E}">
        <p14:creationId xmlns:p14="http://schemas.microsoft.com/office/powerpoint/2010/main" val="293824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Robots Make Intelligent Teachers</a:t>
            </a:r>
          </a:p>
        </p:txBody>
      </p:sp>
      <p:sp>
        <p:nvSpPr>
          <p:cNvPr id="3" name="Content Placeholder 2"/>
          <p:cNvSpPr>
            <a:spLocks noGrp="1"/>
          </p:cNvSpPr>
          <p:nvPr>
            <p:ph idx="1"/>
          </p:nvPr>
        </p:nvSpPr>
        <p:spPr/>
        <p:txBody>
          <a:bodyPr/>
          <a:lstStyle/>
          <a:p>
            <a:r>
              <a:rPr lang="en-US" dirty="0"/>
              <a:t>In order for machines to teach humans, they must think like humans</a:t>
            </a:r>
          </a:p>
          <a:p>
            <a:r>
              <a:rPr lang="en-US" dirty="0"/>
              <a:t>Present information in an easily understandable manner</a:t>
            </a:r>
          </a:p>
          <a:p>
            <a:r>
              <a:rPr lang="en-US" dirty="0"/>
              <a:t>Detailed and descriptive exercises</a:t>
            </a:r>
          </a:p>
          <a:p>
            <a:r>
              <a:rPr lang="en-US" dirty="0"/>
              <a:t>Repetition is key</a:t>
            </a:r>
          </a:p>
          <a:p>
            <a:r>
              <a:rPr lang="en-US" dirty="0"/>
              <a:t>Machines are great teachers is they can apply certain human concepts such as intelligent summary applications, describe detailed exercises, and emphasize repetition. By learning to program a com- </a:t>
            </a:r>
            <a:r>
              <a:rPr lang="en-US" dirty="0" err="1"/>
              <a:t>puter</a:t>
            </a:r>
            <a:r>
              <a:rPr lang="en-US" dirty="0"/>
              <a:t> to generate music, pictures or mechanical processes, a student can develop the mental tools to think about temporal, tonal, geometrical and physical matters.</a:t>
            </a:r>
          </a:p>
          <a:p>
            <a:endParaRPr lang="en-US" dirty="0"/>
          </a:p>
        </p:txBody>
      </p:sp>
    </p:spTree>
    <p:extLst>
      <p:ext uri="{BB962C8B-B14F-4D97-AF65-F5344CB8AC3E}">
        <p14:creationId xmlns:p14="http://schemas.microsoft.com/office/powerpoint/2010/main" val="403262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Multicultural Perspectives on Research in Music Education</a:t>
            </a:r>
          </a:p>
        </p:txBody>
      </p:sp>
      <p:sp>
        <p:nvSpPr>
          <p:cNvPr id="3" name="Content Placeholder 2"/>
          <p:cNvSpPr>
            <a:spLocks noGrp="1"/>
          </p:cNvSpPr>
          <p:nvPr>
            <p:ph idx="1"/>
          </p:nvPr>
        </p:nvSpPr>
        <p:spPr/>
        <p:txBody>
          <a:bodyPr/>
          <a:lstStyle/>
          <a:p>
            <a:r>
              <a:rPr lang="en-US" dirty="0"/>
              <a:t>Basic techniques of instructional practice</a:t>
            </a:r>
          </a:p>
          <a:p>
            <a:r>
              <a:rPr lang="en-US" dirty="0"/>
              <a:t>Repetition is key universally in education</a:t>
            </a:r>
          </a:p>
          <a:p>
            <a:r>
              <a:rPr lang="en-US" dirty="0"/>
              <a:t>Friendly atmosphere</a:t>
            </a:r>
          </a:p>
          <a:p>
            <a:r>
              <a:rPr lang="en-US" dirty="0"/>
              <a:t>This article details music educational aspects where the most productive characteristics of a group are identified. For example, when studying and composing jazz music or popular style, fun, nonobligatory, and self-directed characteristics inspire some of the best and most fully-developed music construction rather than those who choose other genres. The relationships and peer learning tactics are used to their highest potential when interactive genres are chosen.</a:t>
            </a:r>
          </a:p>
          <a:p>
            <a:endParaRPr lang="en-US" dirty="0"/>
          </a:p>
        </p:txBody>
      </p:sp>
    </p:spTree>
    <p:extLst>
      <p:ext uri="{BB962C8B-B14F-4D97-AF65-F5344CB8AC3E}">
        <p14:creationId xmlns:p14="http://schemas.microsoft.com/office/powerpoint/2010/main" val="21491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Mutual Learning and Democratic Action in Instrumental Music Education</a:t>
            </a:r>
          </a:p>
        </p:txBody>
      </p:sp>
      <p:sp>
        <p:nvSpPr>
          <p:cNvPr id="3" name="Content Placeholder 2"/>
          <p:cNvSpPr>
            <a:spLocks noGrp="1"/>
          </p:cNvSpPr>
          <p:nvPr>
            <p:ph idx="1"/>
          </p:nvPr>
        </p:nvSpPr>
        <p:spPr/>
        <p:txBody>
          <a:bodyPr>
            <a:normAutofit fontScale="92500" lnSpcReduction="20000"/>
          </a:bodyPr>
          <a:lstStyle/>
          <a:p>
            <a:r>
              <a:rPr lang="en-US" dirty="0"/>
              <a:t>Beneficial to have a personality in a learning culture</a:t>
            </a:r>
          </a:p>
          <a:p>
            <a:r>
              <a:rPr lang="en-US" dirty="0"/>
              <a:t>Learning with peers is beneficial</a:t>
            </a:r>
          </a:p>
          <a:p>
            <a:r>
              <a:rPr lang="en-US" dirty="0"/>
              <a:t>Anticipate questions to promote discussion</a:t>
            </a:r>
          </a:p>
          <a:p>
            <a:r>
              <a:rPr lang="en-US" dirty="0"/>
              <a:t>Teaching is a democracy</a:t>
            </a:r>
          </a:p>
          <a:p>
            <a:r>
              <a:rPr lang="en-US" dirty="0"/>
              <a:t>Quantitative research in the field of music education over the years has been employed to answer questions related to all aspects of the field, with considerable attention given to basic techniques of instructional practice. This discussion looks at several multicultural concerns that are brought out through quantitative methodologies in music education research. These concerns are highlighted by the use of standardized tests of musical ability, by the ways in which subject groups are described, and by the way in which generalization of results are interpreted in selected research </a:t>
            </a:r>
            <a:r>
              <a:rPr lang="en-US" dirty="0" err="1"/>
              <a:t>sutdies</a:t>
            </a:r>
            <a:r>
              <a:rPr lang="en-US" dirty="0"/>
              <a:t> that were published in the Journal for Research in Music Education.</a:t>
            </a:r>
          </a:p>
          <a:p>
            <a:endParaRPr lang="en-US" dirty="0"/>
          </a:p>
        </p:txBody>
      </p:sp>
    </p:spTree>
    <p:extLst>
      <p:ext uri="{BB962C8B-B14F-4D97-AF65-F5344CB8AC3E}">
        <p14:creationId xmlns:p14="http://schemas.microsoft.com/office/powerpoint/2010/main" val="586057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TotalTime>
  <Words>1081</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Musical Robots</vt:lpstr>
      <vt:lpstr>Classroom Teachers and Music Specialists Perceived Ability to Implement the National Standards for Music Education</vt:lpstr>
      <vt:lpstr>Interactive jamming with Shimon</vt:lpstr>
      <vt:lpstr>Effects of robotic companionship on music enjoyment and agent perception</vt:lpstr>
      <vt:lpstr>A system for improvisational musical expression based on player's sense of tempo</vt:lpstr>
      <vt:lpstr>Toward Robotic Musicianship</vt:lpstr>
      <vt:lpstr>Robots Make Intelligent Teachers</vt:lpstr>
      <vt:lpstr>Multicultural Perspectives on Research in Music Education</vt:lpstr>
      <vt:lpstr>Mutual Learning and Democratic Action in Instrumental Music Education</vt:lpstr>
      <vt:lpstr>Listening Training and Music Education</vt:lpstr>
      <vt:lpstr>Artificial Intelligence, Education and Music: The Use of Artificial Intelligence To Encourage and Facilitate Music Composition by Novices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Robots</dc:title>
  <dc:creator>John Halloran</dc:creator>
  <cp:lastModifiedBy>John Halloran</cp:lastModifiedBy>
  <cp:revision>3</cp:revision>
  <dcterms:created xsi:type="dcterms:W3CDTF">2016-04-05T18:54:20Z</dcterms:created>
  <dcterms:modified xsi:type="dcterms:W3CDTF">2016-04-05T22:50:36Z</dcterms:modified>
</cp:coreProperties>
</file>