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T Sans Narrow"/>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regular.fntdata"/><Relationship Id="rId25" Type="http://schemas.openxmlformats.org/officeDocument/2006/relationships/slide" Target="slides/slide20.xml"/><Relationship Id="rId28" Type="http://schemas.openxmlformats.org/officeDocument/2006/relationships/font" Target="fonts/OpenSans-regular.fntdata"/><Relationship Id="rId27"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29504c3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29504c3b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4b6690f1d_1_1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4b6690f1d_1_1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4b6690f1d_1_1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4b6690f1d_1_1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29504c3b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29504c3b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29504c3b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29504c3b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29504c3b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29504c3b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29504c3ba_0_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29504c3ba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4b6690f1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4b6690f1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me talk about the comparison analysis. As statistics and estimation are more representative, due to limited time, i’ll just focus on this. Performance of shared apps can be found in our repo. I picked most popular 3k apps from each store using number of reviews as filter.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4b6690f1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4b6690f1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4b6690f1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4b6690f1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2212f202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2212f202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4b6690f1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4b6690f1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2212f202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2212f202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2212f202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2212f202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2212f202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2212f202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29504c3ba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29504c3ba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29504c3b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29504c3b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29504c3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29504c3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29504c3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29504c3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Google Play </a:t>
            </a:r>
            <a:r>
              <a:rPr lang="en" sz="3000"/>
              <a:t>vs</a:t>
            </a:r>
            <a:r>
              <a:rPr lang="en"/>
              <a:t> Apple Store</a:t>
            </a:r>
            <a:endParaRPr/>
          </a:p>
        </p:txBody>
      </p:sp>
      <p:sp>
        <p:nvSpPr>
          <p:cNvPr id="67" name="Google Shape;67;p13"/>
          <p:cNvSpPr txBox="1"/>
          <p:nvPr>
            <p:ph idx="1" type="subTitle"/>
          </p:nvPr>
        </p:nvSpPr>
        <p:spPr>
          <a:xfrm>
            <a:off x="2137225" y="2773850"/>
            <a:ext cx="50400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Group 8   </a:t>
            </a:r>
            <a:r>
              <a:rPr lang="en" sz="2000"/>
              <a:t>Xuanyi Yang   Wenmiao Yu</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195100" y="933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ratings across major categories</a:t>
            </a:r>
            <a:endParaRPr/>
          </a:p>
        </p:txBody>
      </p:sp>
      <p:sp>
        <p:nvSpPr>
          <p:cNvPr id="148" name="Google Shape;148;p22"/>
          <p:cNvSpPr txBox="1"/>
          <p:nvPr>
            <p:ph idx="1" type="body"/>
          </p:nvPr>
        </p:nvSpPr>
        <p:spPr>
          <a:xfrm>
            <a:off x="6659325" y="1442275"/>
            <a:ext cx="2436600" cy="792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Similarity </a:t>
            </a:r>
            <a:endParaRPr sz="1400">
              <a:solidFill>
                <a:srgbClr val="000000"/>
              </a:solidFill>
            </a:endParaRPr>
          </a:p>
          <a:p>
            <a:pPr indent="0" lvl="0" marL="457200" rtl="0" algn="l">
              <a:spcBef>
                <a:spcPts val="1600"/>
              </a:spcBef>
              <a:spcAft>
                <a:spcPts val="0"/>
              </a:spcAft>
              <a:buNone/>
            </a:pPr>
            <a:r>
              <a:t/>
            </a:r>
            <a:endParaRPr sz="1400">
              <a:solidFill>
                <a:srgbClr val="000000"/>
              </a:solidFill>
            </a:endParaRPr>
          </a:p>
          <a:p>
            <a:pPr indent="0" lvl="0" marL="457200" rtl="0" algn="l">
              <a:spcBef>
                <a:spcPts val="1600"/>
              </a:spcBef>
              <a:spcAft>
                <a:spcPts val="0"/>
              </a:spcAft>
              <a:buNone/>
            </a:pPr>
            <a:r>
              <a:t/>
            </a:r>
            <a:endParaRPr sz="1400">
              <a:solidFill>
                <a:srgbClr val="000000"/>
              </a:solidFill>
            </a:endParaRPr>
          </a:p>
          <a:p>
            <a:pPr indent="0" lvl="0" marL="45720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457200" rtl="0" algn="l">
              <a:spcBef>
                <a:spcPts val="1600"/>
              </a:spcBef>
              <a:spcAft>
                <a:spcPts val="1600"/>
              </a:spcAft>
              <a:buNone/>
            </a:pPr>
            <a:r>
              <a:rPr lang="en" sz="1400">
                <a:solidFill>
                  <a:srgbClr val="000000"/>
                </a:solidFill>
              </a:rPr>
              <a:t> </a:t>
            </a:r>
            <a:endParaRPr sz="1400">
              <a:solidFill>
                <a:srgbClr val="000000"/>
              </a:solidFill>
            </a:endParaRPr>
          </a:p>
        </p:txBody>
      </p:sp>
      <p:pic>
        <p:nvPicPr>
          <p:cNvPr id="149" name="Google Shape;149;p22"/>
          <p:cNvPicPr preferRelativeResize="0"/>
          <p:nvPr/>
        </p:nvPicPr>
        <p:blipFill>
          <a:blip r:embed="rId3">
            <a:alphaModFix/>
          </a:blip>
          <a:stretch>
            <a:fillRect/>
          </a:stretch>
        </p:blipFill>
        <p:spPr>
          <a:xfrm>
            <a:off x="43325" y="736378"/>
            <a:ext cx="6497050" cy="4163622"/>
          </a:xfrm>
          <a:prstGeom prst="rect">
            <a:avLst/>
          </a:prstGeom>
          <a:noFill/>
          <a:ln>
            <a:noFill/>
          </a:ln>
        </p:spPr>
      </p:pic>
      <p:sp>
        <p:nvSpPr>
          <p:cNvPr id="150" name="Google Shape;150;p22"/>
          <p:cNvSpPr txBox="1"/>
          <p:nvPr/>
        </p:nvSpPr>
        <p:spPr>
          <a:xfrm>
            <a:off x="6659325" y="2171950"/>
            <a:ext cx="2436600" cy="10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a:latin typeface="Open Sans"/>
              <a:ea typeface="Open Sans"/>
              <a:cs typeface="Open Sans"/>
              <a:sym typeface="Open Sans"/>
            </a:endParaRPr>
          </a:p>
          <a:p>
            <a:pPr indent="-317500" lvl="0" marL="457200" rtl="0" algn="l">
              <a:lnSpc>
                <a:spcPct val="115000"/>
              </a:lnSpc>
              <a:spcBef>
                <a:spcPts val="1600"/>
              </a:spcBef>
              <a:spcAft>
                <a:spcPts val="0"/>
              </a:spcAft>
              <a:buClr>
                <a:srgbClr val="000000"/>
              </a:buClr>
              <a:buSzPts val="1400"/>
              <a:buFont typeface="Open Sans"/>
              <a:buChar char="❏"/>
            </a:pPr>
            <a:r>
              <a:rPr lang="en">
                <a:latin typeface="Open Sans"/>
                <a:ea typeface="Open Sans"/>
                <a:cs typeface="Open Sans"/>
                <a:sym typeface="Open Sans"/>
              </a:rPr>
              <a:t>thicker part</a:t>
            </a:r>
            <a:endParaRPr>
              <a:latin typeface="Open Sans"/>
              <a:ea typeface="Open Sans"/>
              <a:cs typeface="Open Sans"/>
              <a:sym typeface="Open Sans"/>
            </a:endParaRPr>
          </a:p>
          <a:p>
            <a:pPr indent="0" lvl="0" marL="457200" rtl="0" algn="l">
              <a:lnSpc>
                <a:spcPct val="115000"/>
              </a:lnSpc>
              <a:spcBef>
                <a:spcPts val="1600"/>
              </a:spcBef>
              <a:spcAft>
                <a:spcPts val="1600"/>
              </a:spcAft>
              <a:buClr>
                <a:srgbClr val="000000"/>
              </a:buClr>
              <a:buSzPts val="1100"/>
              <a:buFont typeface="Arial"/>
              <a:buNone/>
            </a:pPr>
            <a:r>
              <a:rPr lang="en">
                <a:latin typeface="Open Sans"/>
                <a:ea typeface="Open Sans"/>
                <a:cs typeface="Open Sans"/>
                <a:sym typeface="Open Sans"/>
              </a:rPr>
              <a:t>---&gt;higher frequency</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4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9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205925" y="104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ratings across major categories</a:t>
            </a:r>
            <a:endParaRPr/>
          </a:p>
        </p:txBody>
      </p:sp>
      <p:sp>
        <p:nvSpPr>
          <p:cNvPr id="156" name="Google Shape;156;p23"/>
          <p:cNvSpPr/>
          <p:nvPr/>
        </p:nvSpPr>
        <p:spPr>
          <a:xfrm>
            <a:off x="4387125" y="1601325"/>
            <a:ext cx="1019400" cy="521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F0000"/>
              </a:solidFill>
            </a:endParaRPr>
          </a:p>
        </p:txBody>
      </p:sp>
      <p:pic>
        <p:nvPicPr>
          <p:cNvPr id="157" name="Google Shape;157;p23"/>
          <p:cNvPicPr preferRelativeResize="0"/>
          <p:nvPr/>
        </p:nvPicPr>
        <p:blipFill>
          <a:blip r:embed="rId3">
            <a:alphaModFix/>
          </a:blip>
          <a:stretch>
            <a:fillRect/>
          </a:stretch>
        </p:blipFill>
        <p:spPr>
          <a:xfrm>
            <a:off x="705263" y="741050"/>
            <a:ext cx="4701275" cy="4289900"/>
          </a:xfrm>
          <a:prstGeom prst="rect">
            <a:avLst/>
          </a:prstGeom>
          <a:noFill/>
          <a:ln>
            <a:noFill/>
          </a:ln>
        </p:spPr>
      </p:pic>
      <p:sp>
        <p:nvSpPr>
          <p:cNvPr id="158" name="Google Shape;158;p23"/>
          <p:cNvSpPr/>
          <p:nvPr/>
        </p:nvSpPr>
        <p:spPr>
          <a:xfrm>
            <a:off x="4257175" y="873000"/>
            <a:ext cx="841200" cy="422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F0000"/>
              </a:solidFill>
            </a:endParaRPr>
          </a:p>
        </p:txBody>
      </p:sp>
      <p:sp>
        <p:nvSpPr>
          <p:cNvPr id="159" name="Google Shape;159;p23"/>
          <p:cNvSpPr/>
          <p:nvPr/>
        </p:nvSpPr>
        <p:spPr>
          <a:xfrm>
            <a:off x="4151400" y="3799150"/>
            <a:ext cx="841200" cy="422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F0000"/>
              </a:solidFill>
            </a:endParaRPr>
          </a:p>
        </p:txBody>
      </p:sp>
      <p:sp>
        <p:nvSpPr>
          <p:cNvPr id="160" name="Google Shape;160;p23"/>
          <p:cNvSpPr/>
          <p:nvPr/>
        </p:nvSpPr>
        <p:spPr>
          <a:xfrm>
            <a:off x="2644475" y="1585725"/>
            <a:ext cx="1375200" cy="552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txBox="1"/>
          <p:nvPr/>
        </p:nvSpPr>
        <p:spPr>
          <a:xfrm>
            <a:off x="6252725" y="1557900"/>
            <a:ext cx="2473800" cy="2656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Max, Min</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Median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205925" y="104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ratings across major categories</a:t>
            </a:r>
            <a:endParaRPr/>
          </a:p>
        </p:txBody>
      </p:sp>
      <p:sp>
        <p:nvSpPr>
          <p:cNvPr id="167" name="Google Shape;167;p24"/>
          <p:cNvSpPr txBox="1"/>
          <p:nvPr>
            <p:ph idx="1" type="body"/>
          </p:nvPr>
        </p:nvSpPr>
        <p:spPr>
          <a:xfrm>
            <a:off x="5876600" y="1266325"/>
            <a:ext cx="3197700" cy="192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i="1" lang="en" sz="1400">
                <a:solidFill>
                  <a:srgbClr val="000000"/>
                </a:solidFill>
              </a:rPr>
              <a:t>Health &amp; Fitness</a:t>
            </a:r>
            <a:r>
              <a:rPr lang="en" sz="1400">
                <a:solidFill>
                  <a:srgbClr val="000000"/>
                </a:solidFill>
              </a:rPr>
              <a:t> produces the highest quality apps.</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On the contrary, </a:t>
            </a:r>
            <a:r>
              <a:rPr b="1" i="1" lang="en" sz="1400">
                <a:solidFill>
                  <a:srgbClr val="000000"/>
                </a:solidFill>
              </a:rPr>
              <a:t>Travel, News, Utilities, Business, Lifestyle </a:t>
            </a:r>
            <a:r>
              <a:rPr lang="en" sz="1400">
                <a:solidFill>
                  <a:srgbClr val="000000"/>
                </a:solidFill>
              </a:rPr>
              <a:t>have a rating lesser than the average rating.</a:t>
            </a:r>
            <a:endParaRPr sz="1400">
              <a:solidFill>
                <a:srgbClr val="000000"/>
              </a:solidFill>
            </a:endParaRPr>
          </a:p>
          <a:p>
            <a:pPr indent="0" lvl="0" marL="457200" rtl="0" algn="l">
              <a:spcBef>
                <a:spcPts val="1600"/>
              </a:spcBef>
              <a:spcAft>
                <a:spcPts val="0"/>
              </a:spcAft>
              <a:buNone/>
            </a:pPr>
            <a:r>
              <a:t/>
            </a:r>
            <a:endParaRPr sz="1400">
              <a:solidFill>
                <a:srgbClr val="000000"/>
              </a:solidFill>
            </a:endParaRPr>
          </a:p>
          <a:p>
            <a:pPr indent="0" lvl="0" marL="45720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457200" rtl="0" algn="l">
              <a:spcBef>
                <a:spcPts val="1600"/>
              </a:spcBef>
              <a:spcAft>
                <a:spcPts val="1600"/>
              </a:spcAft>
              <a:buNone/>
            </a:pPr>
            <a:r>
              <a:rPr lang="en" sz="1400">
                <a:solidFill>
                  <a:srgbClr val="000000"/>
                </a:solidFill>
              </a:rPr>
              <a:t> </a:t>
            </a:r>
            <a:endParaRPr sz="1400">
              <a:solidFill>
                <a:srgbClr val="000000"/>
              </a:solidFill>
            </a:endParaRPr>
          </a:p>
        </p:txBody>
      </p:sp>
      <p:pic>
        <p:nvPicPr>
          <p:cNvPr id="168" name="Google Shape;168;p24"/>
          <p:cNvPicPr preferRelativeResize="0"/>
          <p:nvPr/>
        </p:nvPicPr>
        <p:blipFill>
          <a:blip r:embed="rId3">
            <a:alphaModFix/>
          </a:blip>
          <a:stretch>
            <a:fillRect/>
          </a:stretch>
        </p:blipFill>
        <p:spPr>
          <a:xfrm>
            <a:off x="43325" y="963775"/>
            <a:ext cx="5727501" cy="3936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Correlations</a:t>
            </a:r>
            <a:endParaRPr/>
          </a:p>
        </p:txBody>
      </p:sp>
      <p:sp>
        <p:nvSpPr>
          <p:cNvPr id="174" name="Google Shape;174;p25"/>
          <p:cNvSpPr txBox="1"/>
          <p:nvPr>
            <p:ph idx="1" type="body"/>
          </p:nvPr>
        </p:nvSpPr>
        <p:spPr>
          <a:xfrm>
            <a:off x="5635825" y="1446200"/>
            <a:ext cx="3291900" cy="17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Reviews &amp; Installs : 0.62, </a:t>
            </a:r>
            <a:endParaRPr/>
          </a:p>
          <a:p>
            <a:pPr indent="0" lvl="0" marL="457200" rtl="0" algn="l">
              <a:spcBef>
                <a:spcPts val="1600"/>
              </a:spcBef>
              <a:spcAft>
                <a:spcPts val="0"/>
              </a:spcAft>
              <a:buNone/>
            </a:pPr>
            <a:r>
              <a:rPr lang="en"/>
              <a:t>which is much higher than any other coefficients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5" name="Google Shape;175;p25"/>
          <p:cNvPicPr preferRelativeResize="0"/>
          <p:nvPr/>
        </p:nvPicPr>
        <p:blipFill>
          <a:blip r:embed="rId3">
            <a:alphaModFix/>
          </a:blip>
          <a:stretch>
            <a:fillRect/>
          </a:stretch>
        </p:blipFill>
        <p:spPr>
          <a:xfrm>
            <a:off x="0" y="1054549"/>
            <a:ext cx="5635825" cy="3990325"/>
          </a:xfrm>
          <a:prstGeom prst="rect">
            <a:avLst/>
          </a:prstGeom>
          <a:noFill/>
          <a:ln>
            <a:noFill/>
          </a:ln>
        </p:spPr>
      </p:pic>
      <p:sp>
        <p:nvSpPr>
          <p:cNvPr id="176" name="Google Shape;176;p25"/>
          <p:cNvSpPr/>
          <p:nvPr/>
        </p:nvSpPr>
        <p:spPr>
          <a:xfrm rot="-1200005">
            <a:off x="6383771" y="3395976"/>
            <a:ext cx="1914457" cy="863698"/>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F5D0D0"/>
                    </a:gs>
                    <a:gs pos="100000">
                      <a:srgbClr val="D96868"/>
                    </a:gs>
                  </a:gsLst>
                  <a:path path="circle">
                    <a:fillToRect b="50%" l="50%" r="50%" t="50%"/>
                  </a:path>
                  <a:tileRect/>
                </a:gradFill>
                <a:latin typeface="Arial"/>
              </a:rPr>
              <a:t>So?</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4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Size &amp; Ratings</a:t>
            </a:r>
            <a:endParaRPr/>
          </a:p>
          <a:p>
            <a:pPr indent="0" lvl="0" marL="0" rtl="0" algn="l">
              <a:spcBef>
                <a:spcPts val="0"/>
              </a:spcBef>
              <a:spcAft>
                <a:spcPts val="0"/>
              </a:spcAft>
              <a:buNone/>
            </a:pPr>
            <a:r>
              <a:t/>
            </a:r>
            <a:endParaRPr/>
          </a:p>
        </p:txBody>
      </p:sp>
      <p:sp>
        <p:nvSpPr>
          <p:cNvPr id="182" name="Google Shape;182;p26"/>
          <p:cNvSpPr txBox="1"/>
          <p:nvPr>
            <p:ph idx="1" type="body"/>
          </p:nvPr>
        </p:nvSpPr>
        <p:spPr>
          <a:xfrm>
            <a:off x="6345450" y="1050350"/>
            <a:ext cx="27141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is no such strong correlation between Size and Ratings.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Most bulky apps with high ratings are games.</a:t>
            </a:r>
            <a:endParaRPr/>
          </a:p>
        </p:txBody>
      </p:sp>
      <p:pic>
        <p:nvPicPr>
          <p:cNvPr id="183" name="Google Shape;183;p26"/>
          <p:cNvPicPr preferRelativeResize="0"/>
          <p:nvPr/>
        </p:nvPicPr>
        <p:blipFill>
          <a:blip r:embed="rId3">
            <a:alphaModFix/>
          </a:blip>
          <a:stretch>
            <a:fillRect/>
          </a:stretch>
        </p:blipFill>
        <p:spPr>
          <a:xfrm>
            <a:off x="0" y="1050350"/>
            <a:ext cx="6345451" cy="4006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6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506600" y="2068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Reviews</a:t>
            </a:r>
            <a:endParaRPr/>
          </a:p>
        </p:txBody>
      </p:sp>
      <p:sp>
        <p:nvSpPr>
          <p:cNvPr id="189" name="Google Shape;189;p27"/>
          <p:cNvSpPr txBox="1"/>
          <p:nvPr>
            <p:ph idx="1" type="body"/>
          </p:nvPr>
        </p:nvSpPr>
        <p:spPr>
          <a:xfrm>
            <a:off x="6561900" y="1026175"/>
            <a:ext cx="25821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b="1" lang="en" sz="1600">
                <a:solidFill>
                  <a:srgbClr val="000000"/>
                </a:solidFill>
              </a:rPr>
              <a:t>Health and Fitness</a:t>
            </a:r>
            <a:r>
              <a:rPr lang="en" sz="1600">
                <a:solidFill>
                  <a:srgbClr val="000000"/>
                </a:solidFill>
              </a:rPr>
              <a:t> apps perform the best, having more than </a:t>
            </a:r>
            <a:r>
              <a:rPr b="1" lang="en" sz="1600">
                <a:solidFill>
                  <a:srgbClr val="000000"/>
                </a:solidFill>
              </a:rPr>
              <a:t>77% positive reviews</a:t>
            </a:r>
            <a:r>
              <a:rPr lang="en" sz="1600">
                <a:solidFill>
                  <a:srgbClr val="000000"/>
                </a:solidFill>
              </a:rPr>
              <a:t>.</a:t>
            </a:r>
            <a:endParaRPr sz="1600">
              <a:solidFill>
                <a:srgbClr val="000000"/>
              </a:solidFill>
            </a:endParaRPr>
          </a:p>
          <a:p>
            <a:pPr indent="0" lvl="0" marL="457200" rtl="0" algn="l">
              <a:spcBef>
                <a:spcPts val="700"/>
              </a:spcBef>
              <a:spcAft>
                <a:spcPts val="0"/>
              </a:spcAft>
              <a:buNone/>
            </a:pPr>
            <a:r>
              <a:t/>
            </a:r>
            <a:endParaRPr sz="1600">
              <a:solidFill>
                <a:srgbClr val="000000"/>
              </a:solidFill>
            </a:endParaRPr>
          </a:p>
          <a:p>
            <a:pPr indent="-330200" lvl="0" marL="457200" rtl="0" algn="l">
              <a:spcBef>
                <a:spcPts val="700"/>
              </a:spcBef>
              <a:spcAft>
                <a:spcPts val="0"/>
              </a:spcAft>
              <a:buClr>
                <a:srgbClr val="000000"/>
              </a:buClr>
              <a:buSzPts val="1600"/>
              <a:buFont typeface="Arial"/>
              <a:buChar char="❏"/>
            </a:pPr>
            <a:r>
              <a:rPr b="1" lang="en" sz="1600">
                <a:solidFill>
                  <a:srgbClr val="000000"/>
                </a:solidFill>
              </a:rPr>
              <a:t>Games and News </a:t>
            </a:r>
            <a:r>
              <a:rPr lang="en" sz="1600">
                <a:solidFill>
                  <a:srgbClr val="000000"/>
                </a:solidFill>
              </a:rPr>
              <a:t>apps perform bad leading to less than </a:t>
            </a:r>
            <a:r>
              <a:rPr b="1" lang="en" sz="1600">
                <a:solidFill>
                  <a:srgbClr val="000000"/>
                </a:solidFill>
              </a:rPr>
              <a:t>60% positive reviews.</a:t>
            </a:r>
            <a:r>
              <a:rPr lang="en" sz="1600">
                <a:solidFill>
                  <a:srgbClr val="000000"/>
                </a:solidFill>
              </a:rPr>
              <a:t>.</a:t>
            </a:r>
            <a:endParaRPr sz="1600">
              <a:solidFill>
                <a:srgbClr val="000000"/>
              </a:solidFill>
            </a:endParaRPr>
          </a:p>
          <a:p>
            <a:pPr indent="0" lvl="0" marL="457200" rtl="0" algn="l">
              <a:spcBef>
                <a:spcPts val="700"/>
              </a:spcBef>
              <a:spcAft>
                <a:spcPts val="1600"/>
              </a:spcAft>
              <a:buNone/>
            </a:pPr>
            <a:r>
              <a:t/>
            </a:r>
            <a:endParaRPr sz="1600"/>
          </a:p>
        </p:txBody>
      </p:sp>
      <p:pic>
        <p:nvPicPr>
          <p:cNvPr id="190" name="Google Shape;190;p27"/>
          <p:cNvPicPr preferRelativeResize="0"/>
          <p:nvPr/>
        </p:nvPicPr>
        <p:blipFill rotWithShape="1">
          <a:blip r:embed="rId3">
            <a:alphaModFix/>
          </a:blip>
          <a:srcRect b="0" l="4888" r="0" t="0"/>
          <a:stretch/>
        </p:blipFill>
        <p:spPr>
          <a:xfrm>
            <a:off x="0" y="744650"/>
            <a:ext cx="6637826" cy="42905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idx="2" type="body"/>
          </p:nvPr>
        </p:nvSpPr>
        <p:spPr>
          <a:xfrm>
            <a:off x="5998950" y="1906175"/>
            <a:ext cx="3145200" cy="225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Users are more tolerant while reviewing paid apps.</a:t>
            </a:r>
            <a:endParaRPr b="1" sz="1800"/>
          </a:p>
          <a:p>
            <a:pPr indent="0" lvl="0" marL="0" rtl="0" algn="l">
              <a:spcBef>
                <a:spcPts val="1600"/>
              </a:spcBef>
              <a:spcAft>
                <a:spcPts val="1600"/>
              </a:spcAft>
              <a:buNone/>
            </a:pPr>
            <a:r>
              <a:t/>
            </a:r>
            <a:endParaRPr b="1" sz="1800"/>
          </a:p>
        </p:txBody>
      </p:sp>
      <p:pic>
        <p:nvPicPr>
          <p:cNvPr id="196" name="Google Shape;196;p28"/>
          <p:cNvPicPr preferRelativeResize="0"/>
          <p:nvPr/>
        </p:nvPicPr>
        <p:blipFill>
          <a:blip r:embed="rId3">
            <a:alphaModFix/>
          </a:blip>
          <a:stretch>
            <a:fillRect/>
          </a:stretch>
        </p:blipFill>
        <p:spPr>
          <a:xfrm>
            <a:off x="152400" y="1130900"/>
            <a:ext cx="5682501" cy="4012607"/>
          </a:xfrm>
          <a:prstGeom prst="rect">
            <a:avLst/>
          </a:prstGeom>
          <a:noFill/>
          <a:ln>
            <a:noFill/>
          </a:ln>
        </p:spPr>
      </p:pic>
      <p:sp>
        <p:nvSpPr>
          <p:cNvPr id="197" name="Google Shape;197;p28"/>
          <p:cNvSpPr txBox="1"/>
          <p:nvPr>
            <p:ph type="title"/>
          </p:nvPr>
        </p:nvSpPr>
        <p:spPr>
          <a:xfrm>
            <a:off x="311700" y="1310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Reviews--Sentiment Polarity Distribution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Analysis: Statistics and Estimation </a:t>
            </a:r>
            <a:endParaRPr/>
          </a:p>
        </p:txBody>
      </p:sp>
      <p:pic>
        <p:nvPicPr>
          <p:cNvPr id="203" name="Google Shape;203;p29"/>
          <p:cNvPicPr preferRelativeResize="0"/>
          <p:nvPr/>
        </p:nvPicPr>
        <p:blipFill>
          <a:blip r:embed="rId3">
            <a:alphaModFix/>
          </a:blip>
          <a:stretch>
            <a:fillRect/>
          </a:stretch>
        </p:blipFill>
        <p:spPr>
          <a:xfrm>
            <a:off x="311700" y="1315200"/>
            <a:ext cx="4276581" cy="3216475"/>
          </a:xfrm>
          <a:prstGeom prst="rect">
            <a:avLst/>
          </a:prstGeom>
          <a:noFill/>
          <a:ln>
            <a:noFill/>
          </a:ln>
        </p:spPr>
      </p:pic>
      <p:pic>
        <p:nvPicPr>
          <p:cNvPr id="204" name="Google Shape;204;p29"/>
          <p:cNvPicPr preferRelativeResize="0"/>
          <p:nvPr/>
        </p:nvPicPr>
        <p:blipFill>
          <a:blip r:embed="rId4">
            <a:alphaModFix/>
          </a:blip>
          <a:stretch>
            <a:fillRect/>
          </a:stretch>
        </p:blipFill>
        <p:spPr>
          <a:xfrm>
            <a:off x="4761950" y="1315200"/>
            <a:ext cx="4070350" cy="32049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Analysis: </a:t>
            </a:r>
            <a:r>
              <a:rPr lang="en"/>
              <a:t>Statistics and Estimation</a:t>
            </a:r>
            <a:r>
              <a:rPr lang="en"/>
              <a:t> </a:t>
            </a:r>
            <a:endParaRPr/>
          </a:p>
        </p:txBody>
      </p:sp>
      <p:pic>
        <p:nvPicPr>
          <p:cNvPr id="210" name="Google Shape;210;p30"/>
          <p:cNvPicPr preferRelativeResize="0"/>
          <p:nvPr/>
        </p:nvPicPr>
        <p:blipFill>
          <a:blip r:embed="rId3">
            <a:alphaModFix/>
          </a:blip>
          <a:stretch>
            <a:fillRect/>
          </a:stretch>
        </p:blipFill>
        <p:spPr>
          <a:xfrm>
            <a:off x="4570999" y="1294450"/>
            <a:ext cx="4070927" cy="3143900"/>
          </a:xfrm>
          <a:prstGeom prst="rect">
            <a:avLst/>
          </a:prstGeom>
          <a:noFill/>
          <a:ln>
            <a:noFill/>
          </a:ln>
        </p:spPr>
      </p:pic>
      <p:pic>
        <p:nvPicPr>
          <p:cNvPr id="211" name="Google Shape;211;p30"/>
          <p:cNvPicPr preferRelativeResize="0"/>
          <p:nvPr/>
        </p:nvPicPr>
        <p:blipFill>
          <a:blip r:embed="rId4">
            <a:alphaModFix/>
          </a:blip>
          <a:stretch>
            <a:fillRect/>
          </a:stretch>
        </p:blipFill>
        <p:spPr>
          <a:xfrm>
            <a:off x="152400" y="1304825"/>
            <a:ext cx="4405968" cy="3143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7" name="Google Shape;217;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Dataset Analysis</a:t>
            </a:r>
            <a:endParaRPr sz="2000"/>
          </a:p>
          <a:p>
            <a:pPr indent="-330200" lvl="1" marL="914400" rtl="0" algn="l">
              <a:spcBef>
                <a:spcPts val="0"/>
              </a:spcBef>
              <a:spcAft>
                <a:spcPts val="0"/>
              </a:spcAft>
              <a:buSzPts val="1600"/>
              <a:buChar char="○"/>
            </a:pPr>
            <a:r>
              <a:rPr lang="en" sz="1600"/>
              <a:t>More reviews, more numbers of the downloads</a:t>
            </a:r>
            <a:endParaRPr sz="1600"/>
          </a:p>
          <a:p>
            <a:pPr indent="-330200" lvl="1" marL="914400" rtl="0" algn="l">
              <a:spcBef>
                <a:spcPts val="0"/>
              </a:spcBef>
              <a:spcAft>
                <a:spcPts val="0"/>
              </a:spcAft>
              <a:buSzPts val="1600"/>
              <a:buChar char="○"/>
            </a:pPr>
            <a:r>
              <a:rPr lang="en" sz="1600"/>
              <a:t>Users are more tolerant of paid apps</a:t>
            </a:r>
            <a:endParaRPr sz="1600"/>
          </a:p>
          <a:p>
            <a:pPr indent="-355600" lvl="0" marL="457200" marR="0" rtl="0" algn="l">
              <a:lnSpc>
                <a:spcPct val="115000"/>
              </a:lnSpc>
              <a:spcBef>
                <a:spcPts val="0"/>
              </a:spcBef>
              <a:spcAft>
                <a:spcPts val="0"/>
              </a:spcAft>
              <a:buClr>
                <a:schemeClr val="dk2"/>
              </a:buClr>
              <a:buSzPts val="2000"/>
              <a:buChar char="●"/>
            </a:pPr>
            <a:r>
              <a:rPr lang="en" sz="2000"/>
              <a:t>Comparison</a:t>
            </a:r>
            <a:endParaRPr sz="2000"/>
          </a:p>
          <a:p>
            <a:pPr indent="-330200" lvl="1" marL="914400" marR="0" rtl="0" algn="l">
              <a:lnSpc>
                <a:spcPct val="115000"/>
              </a:lnSpc>
              <a:spcBef>
                <a:spcPts val="0"/>
              </a:spcBef>
              <a:spcAft>
                <a:spcPts val="0"/>
              </a:spcAft>
              <a:buClr>
                <a:schemeClr val="dk2"/>
              </a:buClr>
              <a:buSzPts val="1600"/>
              <a:buChar char="○"/>
            </a:pPr>
            <a:r>
              <a:rPr lang="en" sz="1600"/>
              <a:t>Apple Store: rating increased, more free or cheap apps </a:t>
            </a:r>
            <a:endParaRPr sz="1600"/>
          </a:p>
          <a:p>
            <a:pPr indent="-330200" lvl="1" marL="914400" rtl="0" algn="l">
              <a:spcBef>
                <a:spcPts val="0"/>
              </a:spcBef>
              <a:spcAft>
                <a:spcPts val="0"/>
              </a:spcAft>
              <a:buSzPts val="1600"/>
              <a:buChar char="○"/>
            </a:pPr>
            <a:r>
              <a:rPr lang="en" sz="1600"/>
              <a:t>Google Play: decent download size</a:t>
            </a:r>
            <a:endParaRPr sz="1600"/>
          </a:p>
          <a:p>
            <a:pPr indent="0" lvl="0" marL="914400" rtl="0" algn="l">
              <a:spcBef>
                <a:spcPts val="1600"/>
              </a:spcBef>
              <a:spcAft>
                <a:spcPts val="160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Background and Motivation</a:t>
            </a:r>
            <a:endParaRPr sz="2000"/>
          </a:p>
          <a:p>
            <a:pPr indent="-355600" lvl="0" marL="457200" rtl="0" algn="l">
              <a:spcBef>
                <a:spcPts val="0"/>
              </a:spcBef>
              <a:spcAft>
                <a:spcPts val="0"/>
              </a:spcAft>
              <a:buSzPts val="2000"/>
              <a:buChar char="●"/>
            </a:pPr>
            <a:r>
              <a:rPr lang="en" sz="2000"/>
              <a:t>Methods</a:t>
            </a:r>
            <a:endParaRPr sz="2000"/>
          </a:p>
          <a:p>
            <a:pPr indent="-355600" lvl="0" marL="457200" rtl="0" algn="l">
              <a:spcBef>
                <a:spcPts val="0"/>
              </a:spcBef>
              <a:spcAft>
                <a:spcPts val="0"/>
              </a:spcAft>
              <a:buSzPts val="2000"/>
              <a:buChar char="●"/>
            </a:pPr>
            <a:r>
              <a:rPr lang="en" sz="2000"/>
              <a:t>Dataset</a:t>
            </a:r>
            <a:endParaRPr sz="2000"/>
          </a:p>
          <a:p>
            <a:pPr indent="-355600" lvl="0" marL="457200" rtl="0" algn="l">
              <a:spcBef>
                <a:spcPts val="0"/>
              </a:spcBef>
              <a:spcAft>
                <a:spcPts val="0"/>
              </a:spcAft>
              <a:buSzPts val="2000"/>
              <a:buChar char="●"/>
            </a:pPr>
            <a:r>
              <a:rPr lang="en" sz="2000"/>
              <a:t>Single dataset analysis</a:t>
            </a:r>
            <a:endParaRPr sz="2000"/>
          </a:p>
          <a:p>
            <a:pPr indent="-355600" lvl="0" marL="457200" rtl="0" algn="l">
              <a:spcBef>
                <a:spcPts val="0"/>
              </a:spcBef>
              <a:spcAft>
                <a:spcPts val="0"/>
              </a:spcAft>
              <a:buSzPts val="2000"/>
              <a:buChar char="●"/>
            </a:pPr>
            <a:r>
              <a:rPr lang="en" sz="2000"/>
              <a:t>Dataset comparison analysis</a:t>
            </a:r>
            <a:endParaRPr sz="2000"/>
          </a:p>
          <a:p>
            <a:pPr indent="-355600" lvl="0" marL="457200" rtl="0" algn="l">
              <a:spcBef>
                <a:spcPts val="0"/>
              </a:spcBef>
              <a:spcAft>
                <a:spcPts val="0"/>
              </a:spcAft>
              <a:buSzPts val="2000"/>
              <a:buChar char="●"/>
            </a:pPr>
            <a:r>
              <a:rPr lang="en" sz="2000"/>
              <a:t>Conclusion</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nvSpPr>
        <p:spPr>
          <a:xfrm>
            <a:off x="3075500" y="1824075"/>
            <a:ext cx="2693700" cy="105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1"/>
                </a:solidFill>
                <a:latin typeface="Open Sans"/>
                <a:ea typeface="Open Sans"/>
                <a:cs typeface="Open Sans"/>
                <a:sym typeface="Open Sans"/>
              </a:rPr>
              <a:t>Thank you!</a:t>
            </a:r>
            <a:endParaRPr b="1" sz="2400">
              <a:solidFill>
                <a:schemeClr val="accent1"/>
              </a:solidFill>
              <a:latin typeface="Open Sans"/>
              <a:ea typeface="Open Sans"/>
              <a:cs typeface="Open Sans"/>
              <a:sym typeface="Open Sans"/>
            </a:endParaRPr>
          </a:p>
          <a:p>
            <a:pPr indent="0" lvl="0" marL="0" rtl="0" algn="ctr">
              <a:spcBef>
                <a:spcPts val="0"/>
              </a:spcBef>
              <a:spcAft>
                <a:spcPts val="0"/>
              </a:spcAft>
              <a:buNone/>
            </a:pPr>
            <a:r>
              <a:t/>
            </a:r>
            <a:endParaRPr b="1" sz="2400">
              <a:solidFill>
                <a:schemeClr val="accent1"/>
              </a:solidFill>
              <a:latin typeface="Open Sans"/>
              <a:ea typeface="Open Sans"/>
              <a:cs typeface="Open Sans"/>
              <a:sym typeface="Open Sans"/>
            </a:endParaRPr>
          </a:p>
          <a:p>
            <a:pPr indent="0" lvl="0" marL="0" rtl="0" algn="ctr">
              <a:spcBef>
                <a:spcPts val="0"/>
              </a:spcBef>
              <a:spcAft>
                <a:spcPts val="0"/>
              </a:spcAft>
              <a:buNone/>
            </a:pPr>
            <a:r>
              <a:rPr b="1" lang="en" sz="2400">
                <a:solidFill>
                  <a:schemeClr val="accent1"/>
                </a:solidFill>
                <a:latin typeface="Open Sans"/>
                <a:ea typeface="Open Sans"/>
                <a:cs typeface="Open Sans"/>
                <a:sym typeface="Open Sans"/>
              </a:rPr>
              <a:t>Q &amp; A</a:t>
            </a:r>
            <a:endParaRPr b="1" sz="2400">
              <a:solidFill>
                <a:schemeClr val="accent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and Motivation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Massive number of apps</a:t>
            </a:r>
            <a:endParaRPr sz="2000"/>
          </a:p>
          <a:p>
            <a:pPr indent="-330200" lvl="1" marL="914400" rtl="0" algn="l">
              <a:spcBef>
                <a:spcPts val="0"/>
              </a:spcBef>
              <a:spcAft>
                <a:spcPts val="0"/>
              </a:spcAft>
              <a:buClr>
                <a:schemeClr val="accent1"/>
              </a:buClr>
              <a:buSzPts val="1600"/>
              <a:buChar char="○"/>
            </a:pPr>
            <a:r>
              <a:rPr lang="en" sz="1600">
                <a:solidFill>
                  <a:schemeClr val="accent1"/>
                </a:solidFill>
              </a:rPr>
              <a:t>What does an app store look like?</a:t>
            </a:r>
            <a:endParaRPr sz="1600">
              <a:solidFill>
                <a:schemeClr val="accent1"/>
              </a:solidFill>
            </a:endParaRPr>
          </a:p>
          <a:p>
            <a:pPr indent="-355600" lvl="0" marL="457200" rtl="0" algn="l">
              <a:spcBef>
                <a:spcPts val="0"/>
              </a:spcBef>
              <a:spcAft>
                <a:spcPts val="0"/>
              </a:spcAft>
              <a:buSzPts val="2000"/>
              <a:buChar char="●"/>
            </a:pPr>
            <a:r>
              <a:rPr lang="en" sz="2000"/>
              <a:t>Two largest mobile app stores</a:t>
            </a:r>
            <a:endParaRPr sz="2000"/>
          </a:p>
          <a:p>
            <a:pPr indent="-330200" lvl="1" marL="914400" rtl="0" algn="l">
              <a:spcBef>
                <a:spcPts val="0"/>
              </a:spcBef>
              <a:spcAft>
                <a:spcPts val="0"/>
              </a:spcAft>
              <a:buSzPts val="1600"/>
              <a:buChar char="○"/>
            </a:pPr>
            <a:r>
              <a:rPr lang="en" sz="1600"/>
              <a:t>Google Play</a:t>
            </a:r>
            <a:endParaRPr sz="1600"/>
          </a:p>
          <a:p>
            <a:pPr indent="-330200" lvl="1" marL="914400" rtl="0" algn="l">
              <a:spcBef>
                <a:spcPts val="0"/>
              </a:spcBef>
              <a:spcAft>
                <a:spcPts val="0"/>
              </a:spcAft>
              <a:buSzPts val="1600"/>
              <a:buChar char="○"/>
            </a:pPr>
            <a:r>
              <a:rPr lang="en" sz="1600"/>
              <a:t>Apple Store</a:t>
            </a:r>
            <a:endParaRPr sz="1600"/>
          </a:p>
          <a:p>
            <a:pPr indent="-355600" lvl="0" marL="457200" rtl="0" algn="l">
              <a:spcBef>
                <a:spcPts val="0"/>
              </a:spcBef>
              <a:spcAft>
                <a:spcPts val="0"/>
              </a:spcAft>
              <a:buSzPts val="2000"/>
              <a:buChar char="●"/>
            </a:pPr>
            <a:r>
              <a:rPr lang="en" sz="2000"/>
              <a:t>Presumably, app stores should look similar</a:t>
            </a:r>
            <a:endParaRPr sz="2000"/>
          </a:p>
          <a:p>
            <a:pPr indent="-330200" lvl="1" marL="914400" rtl="0" algn="l">
              <a:spcBef>
                <a:spcPts val="0"/>
              </a:spcBef>
              <a:spcAft>
                <a:spcPts val="0"/>
              </a:spcAft>
              <a:buClr>
                <a:schemeClr val="accent1"/>
              </a:buClr>
              <a:buSzPts val="1600"/>
              <a:buChar char="○"/>
            </a:pPr>
            <a:r>
              <a:rPr lang="en" sz="1600">
                <a:solidFill>
                  <a:schemeClr val="accent1"/>
                </a:solidFill>
              </a:rPr>
              <a:t>Is there any difference?</a:t>
            </a:r>
            <a:endParaRPr sz="1600">
              <a:solidFill>
                <a:schemeClr val="accent1"/>
              </a:solidFill>
            </a:endParaRPr>
          </a:p>
          <a:p>
            <a:pPr indent="-355600" lvl="0" marL="457200" rtl="0" algn="l">
              <a:spcBef>
                <a:spcPts val="0"/>
              </a:spcBef>
              <a:spcAft>
                <a:spcPts val="0"/>
              </a:spcAft>
              <a:buSzPts val="2000"/>
              <a:buChar char="●"/>
            </a:pPr>
            <a:r>
              <a:rPr lang="en" sz="2000"/>
              <a:t>Helpful to developers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What does an app store look like?</a:t>
            </a:r>
            <a:endParaRPr sz="2000"/>
          </a:p>
          <a:p>
            <a:pPr indent="-330200" lvl="1" marL="914400" rtl="0" algn="l">
              <a:spcBef>
                <a:spcPts val="0"/>
              </a:spcBef>
              <a:spcAft>
                <a:spcPts val="0"/>
              </a:spcAft>
              <a:buSzPts val="1600"/>
              <a:buChar char="○"/>
            </a:pPr>
            <a:r>
              <a:rPr lang="en" sz="1600"/>
              <a:t>E</a:t>
            </a:r>
            <a:r>
              <a:rPr lang="en" sz="1600"/>
              <a:t>xploratory Data Analysis (EDA)</a:t>
            </a:r>
            <a:endParaRPr sz="1600"/>
          </a:p>
          <a:p>
            <a:pPr indent="-330200" lvl="1" marL="914400" rtl="0" algn="l">
              <a:spcBef>
                <a:spcPts val="0"/>
              </a:spcBef>
              <a:spcAft>
                <a:spcPts val="0"/>
              </a:spcAft>
              <a:buSzPts val="1600"/>
              <a:buChar char="○"/>
            </a:pPr>
            <a:r>
              <a:rPr lang="en" sz="1600"/>
              <a:t>Relation Analysis: Regression</a:t>
            </a:r>
            <a:endParaRPr sz="1600"/>
          </a:p>
          <a:p>
            <a:pPr indent="-330200" lvl="1" marL="914400" rtl="0" algn="l">
              <a:spcBef>
                <a:spcPts val="0"/>
              </a:spcBef>
              <a:spcAft>
                <a:spcPts val="0"/>
              </a:spcAft>
              <a:buSzPts val="1600"/>
              <a:buChar char="○"/>
            </a:pPr>
            <a:r>
              <a:rPr lang="en" sz="1600"/>
              <a:t>Kernel Density Estimation (KDE)</a:t>
            </a:r>
            <a:endParaRPr sz="1600"/>
          </a:p>
          <a:p>
            <a:pPr indent="-355600" lvl="0" marL="457200" rtl="0" algn="l">
              <a:spcBef>
                <a:spcPts val="0"/>
              </a:spcBef>
              <a:spcAft>
                <a:spcPts val="0"/>
              </a:spcAft>
              <a:buSzPts val="2000"/>
              <a:buChar char="●"/>
            </a:pPr>
            <a:r>
              <a:rPr lang="en" sz="2000"/>
              <a:t>Is there any difference?</a:t>
            </a:r>
            <a:endParaRPr sz="2000"/>
          </a:p>
          <a:p>
            <a:pPr indent="-330200" lvl="1" marL="914400" rtl="0" algn="l">
              <a:spcBef>
                <a:spcPts val="0"/>
              </a:spcBef>
              <a:spcAft>
                <a:spcPts val="0"/>
              </a:spcAft>
              <a:buSzPts val="1600"/>
              <a:buChar char="○"/>
            </a:pPr>
            <a:r>
              <a:rPr lang="en" sz="1600"/>
              <a:t>Compare statistics and estimations from dataset</a:t>
            </a:r>
            <a:endParaRPr sz="1600"/>
          </a:p>
          <a:p>
            <a:pPr indent="-330200" lvl="1" marL="914400" rtl="0" algn="l">
              <a:spcBef>
                <a:spcPts val="0"/>
              </a:spcBef>
              <a:spcAft>
                <a:spcPts val="0"/>
              </a:spcAft>
              <a:buSzPts val="1600"/>
              <a:buChar char="○"/>
            </a:pPr>
            <a:r>
              <a:rPr lang="en" sz="1600"/>
              <a:t>Compare apps that both stores have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Google Play dataset from Kaggle</a:t>
            </a:r>
            <a:endParaRPr b="1" sz="2000"/>
          </a:p>
          <a:p>
            <a:pPr indent="-330200" lvl="1" marL="914400" rtl="0" algn="l">
              <a:spcBef>
                <a:spcPts val="0"/>
              </a:spcBef>
              <a:spcAft>
                <a:spcPts val="0"/>
              </a:spcAft>
              <a:buSzPts val="1600"/>
              <a:buChar char="○"/>
            </a:pPr>
            <a:r>
              <a:rPr lang="en" sz="1600"/>
              <a:t>Scraped in 2018, updated 6 months ago</a:t>
            </a:r>
            <a:endParaRPr sz="1600"/>
          </a:p>
          <a:p>
            <a:pPr indent="-330200" lvl="1" marL="914400" rtl="0" algn="l">
              <a:spcBef>
                <a:spcPts val="0"/>
              </a:spcBef>
              <a:spcAft>
                <a:spcPts val="0"/>
              </a:spcAft>
              <a:buSzPts val="1600"/>
              <a:buChar char="○"/>
            </a:pPr>
            <a:r>
              <a:rPr lang="en" sz="1600"/>
              <a:t>7600 apps</a:t>
            </a:r>
            <a:endParaRPr sz="1600"/>
          </a:p>
          <a:p>
            <a:pPr indent="-330200" lvl="0" marL="457200" marR="0" rtl="0" algn="l">
              <a:lnSpc>
                <a:spcPct val="115000"/>
              </a:lnSpc>
              <a:spcBef>
                <a:spcPts val="0"/>
              </a:spcBef>
              <a:spcAft>
                <a:spcPts val="0"/>
              </a:spcAft>
              <a:buClr>
                <a:schemeClr val="dk2"/>
              </a:buClr>
              <a:buSzPts val="1600"/>
              <a:buFont typeface="Open Sans"/>
              <a:buChar char="●"/>
            </a:pPr>
            <a:r>
              <a:rPr lang="en" sz="2000"/>
              <a:t>Old Apple Store dataset from Kaggle</a:t>
            </a:r>
            <a:endParaRPr sz="2000"/>
          </a:p>
          <a:p>
            <a:pPr indent="-330200" lvl="1" marL="914400" rtl="0" algn="l">
              <a:spcBef>
                <a:spcPts val="0"/>
              </a:spcBef>
              <a:spcAft>
                <a:spcPts val="0"/>
              </a:spcAft>
              <a:buSzPts val="1600"/>
              <a:buChar char="○"/>
            </a:pPr>
            <a:r>
              <a:rPr lang="en" sz="1600"/>
              <a:t>Scraped on July 2017</a:t>
            </a:r>
            <a:endParaRPr sz="1600"/>
          </a:p>
          <a:p>
            <a:pPr indent="-330200" lvl="1" marL="914400" rtl="0" algn="l">
              <a:spcBef>
                <a:spcPts val="0"/>
              </a:spcBef>
              <a:spcAft>
                <a:spcPts val="0"/>
              </a:spcAft>
              <a:buSzPts val="1600"/>
              <a:buChar char="○"/>
            </a:pPr>
            <a:r>
              <a:rPr lang="en" sz="1600"/>
              <a:t>7198 apps</a:t>
            </a:r>
            <a:endParaRPr sz="1600"/>
          </a:p>
          <a:p>
            <a:pPr indent="-355600" lvl="0" marL="457200" rtl="0" algn="l">
              <a:spcBef>
                <a:spcPts val="0"/>
              </a:spcBef>
              <a:spcAft>
                <a:spcPts val="0"/>
              </a:spcAft>
              <a:buSzPts val="2000"/>
              <a:buChar char="●"/>
            </a:pPr>
            <a:r>
              <a:rPr b="1" lang="en" sz="2000"/>
              <a:t>New Apple Store dataset</a:t>
            </a:r>
            <a:endParaRPr b="1" sz="2000"/>
          </a:p>
          <a:p>
            <a:pPr indent="-330200" lvl="1" marL="914400" rtl="0" algn="l">
              <a:spcBef>
                <a:spcPts val="0"/>
              </a:spcBef>
              <a:spcAft>
                <a:spcPts val="0"/>
              </a:spcAft>
              <a:buSzPts val="1600"/>
              <a:buChar char="○"/>
            </a:pPr>
            <a:r>
              <a:rPr lang="en" sz="1600"/>
              <a:t>Scraped last week </a:t>
            </a:r>
            <a:endParaRPr sz="1600"/>
          </a:p>
          <a:p>
            <a:pPr indent="-330200" lvl="1" marL="914400" rtl="0" algn="l">
              <a:spcBef>
                <a:spcPts val="0"/>
              </a:spcBef>
              <a:spcAft>
                <a:spcPts val="0"/>
              </a:spcAft>
              <a:buSzPts val="1600"/>
              <a:buChar char="○"/>
            </a:pPr>
            <a:r>
              <a:rPr lang="en" sz="1600"/>
              <a:t>Most popular 250 apps of each category</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Converted strings to numbers</a:t>
            </a:r>
            <a:endParaRPr sz="2000"/>
          </a:p>
          <a:p>
            <a:pPr indent="-330200" lvl="1" marL="914400" rtl="0" algn="l">
              <a:spcBef>
                <a:spcPts val="0"/>
              </a:spcBef>
              <a:spcAft>
                <a:spcPts val="0"/>
              </a:spcAft>
              <a:buSzPts val="1600"/>
              <a:buChar char="○"/>
            </a:pPr>
            <a:r>
              <a:rPr lang="en" sz="1600"/>
              <a:t>Splitting strings</a:t>
            </a:r>
            <a:endParaRPr sz="1600"/>
          </a:p>
          <a:p>
            <a:pPr indent="-330200" lvl="1" marL="914400" rtl="0" algn="l">
              <a:spcBef>
                <a:spcPts val="0"/>
              </a:spcBef>
              <a:spcAft>
                <a:spcPts val="0"/>
              </a:spcAft>
              <a:buSzPts val="1600"/>
              <a:buChar char="○"/>
            </a:pPr>
            <a:r>
              <a:rPr lang="en" sz="1600"/>
              <a:t>Size: K to 1000, M to 10^6</a:t>
            </a:r>
            <a:endParaRPr sz="1600"/>
          </a:p>
          <a:p>
            <a:pPr indent="-330200" lvl="1" marL="914400" rtl="0" algn="l">
              <a:spcBef>
                <a:spcPts val="0"/>
              </a:spcBef>
              <a:spcAft>
                <a:spcPts val="0"/>
              </a:spcAft>
              <a:buSzPts val="1600"/>
              <a:buChar char="○"/>
            </a:pPr>
            <a:r>
              <a:rPr lang="en" sz="1600"/>
              <a:t>etc.</a:t>
            </a:r>
            <a:endParaRPr sz="1600"/>
          </a:p>
          <a:p>
            <a:pPr indent="-355600" lvl="0" marL="457200" rtl="0" algn="l">
              <a:spcBef>
                <a:spcPts val="0"/>
              </a:spcBef>
              <a:spcAft>
                <a:spcPts val="0"/>
              </a:spcAft>
              <a:buSzPts val="2000"/>
              <a:buChar char="●"/>
            </a:pPr>
            <a:r>
              <a:rPr lang="en" sz="2000"/>
              <a:t>Deleted repeated rows</a:t>
            </a:r>
            <a:endParaRPr sz="2000"/>
          </a:p>
          <a:p>
            <a:pPr indent="-355600" lvl="0" marL="457200" rtl="0" algn="l">
              <a:spcBef>
                <a:spcPts val="0"/>
              </a:spcBef>
              <a:spcAft>
                <a:spcPts val="0"/>
              </a:spcAft>
              <a:buSzPts val="2000"/>
              <a:buChar char="●"/>
            </a:pPr>
            <a:r>
              <a:rPr lang="en" sz="2000"/>
              <a:t>Renamed columns</a:t>
            </a:r>
            <a:endParaRPr sz="2000"/>
          </a:p>
          <a:p>
            <a:pPr indent="-355600" lvl="0" marL="457200" rtl="0" algn="l">
              <a:spcBef>
                <a:spcPts val="0"/>
              </a:spcBef>
              <a:spcAft>
                <a:spcPts val="0"/>
              </a:spcAft>
              <a:buSzPts val="2000"/>
              <a:buChar char="●"/>
            </a:pPr>
            <a:r>
              <a:rPr lang="en" sz="2000"/>
              <a:t>Re-assigned category of Google Play apps</a:t>
            </a:r>
            <a:endParaRPr sz="2000"/>
          </a:p>
          <a:p>
            <a:pPr indent="0" lvl="0" marL="457200" rtl="0" algn="l">
              <a:spcBef>
                <a:spcPts val="1600"/>
              </a:spcBef>
              <a:spcAft>
                <a:spcPts val="160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7875" y="251300"/>
            <a:ext cx="51528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Play Dataset Analysis </a:t>
            </a:r>
            <a:endParaRPr/>
          </a:p>
        </p:txBody>
      </p:sp>
      <p:grpSp>
        <p:nvGrpSpPr>
          <p:cNvPr id="103" name="Google Shape;103;p19"/>
          <p:cNvGrpSpPr/>
          <p:nvPr/>
        </p:nvGrpSpPr>
        <p:grpSpPr>
          <a:xfrm>
            <a:off x="1975017" y="958703"/>
            <a:ext cx="4036590" cy="3941676"/>
            <a:chOff x="2256567" y="677103"/>
            <a:chExt cx="4036590" cy="3941676"/>
          </a:xfrm>
        </p:grpSpPr>
        <p:sp>
          <p:nvSpPr>
            <p:cNvPr id="104" name="Google Shape;104;p19"/>
            <p:cNvSpPr/>
            <p:nvPr/>
          </p:nvSpPr>
          <p:spPr>
            <a:xfrm rot="-6597333">
              <a:off x="4296826" y="3950027"/>
              <a:ext cx="586303" cy="586303"/>
            </a:xfrm>
            <a:prstGeom prst="ellips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rot="-6599386">
              <a:off x="2318596" y="1407533"/>
              <a:ext cx="440541" cy="440541"/>
            </a:xfrm>
            <a:prstGeom prst="ellips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rot="-6598839">
              <a:off x="2887641" y="2346984"/>
              <a:ext cx="1199287" cy="1199287"/>
            </a:xfrm>
            <a:prstGeom prst="ellips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rot="-6598620">
              <a:off x="4374916" y="913763"/>
              <a:ext cx="1681581" cy="1681581"/>
            </a:xfrm>
            <a:prstGeom prst="ellips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rot="-6597701">
              <a:off x="3267625" y="1113818"/>
              <a:ext cx="274172" cy="274172"/>
            </a:xfrm>
            <a:prstGeom prst="ellips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9"/>
          <p:cNvGrpSpPr/>
          <p:nvPr/>
        </p:nvGrpSpPr>
        <p:grpSpPr>
          <a:xfrm>
            <a:off x="4165644" y="2097366"/>
            <a:ext cx="2440200" cy="2440200"/>
            <a:chOff x="4447194" y="1815766"/>
            <a:chExt cx="2440200" cy="2440200"/>
          </a:xfrm>
        </p:grpSpPr>
        <p:sp>
          <p:nvSpPr>
            <p:cNvPr id="110" name="Google Shape;110;p19"/>
            <p:cNvSpPr/>
            <p:nvPr/>
          </p:nvSpPr>
          <p:spPr>
            <a:xfrm>
              <a:off x="4447194" y="1815766"/>
              <a:ext cx="2440200" cy="2440200"/>
            </a:xfrm>
            <a:prstGeom prst="ellipse">
              <a:avLst/>
            </a:prstGeom>
            <a:solidFill>
              <a:srgbClr val="802017"/>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txBox="1"/>
            <p:nvPr/>
          </p:nvSpPr>
          <p:spPr>
            <a:xfrm>
              <a:off x="4735950" y="2504275"/>
              <a:ext cx="1862700" cy="116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Open Sans"/>
                  <a:ea typeface="Open Sans"/>
                  <a:cs typeface="Open Sans"/>
                  <a:sym typeface="Open Sans"/>
                </a:rPr>
                <a:t>5 Features</a:t>
              </a:r>
              <a:endParaRPr b="1" sz="3000">
                <a:solidFill>
                  <a:srgbClr val="FFFFFF"/>
                </a:solidFill>
                <a:latin typeface="Open Sans"/>
                <a:ea typeface="Open Sans"/>
                <a:cs typeface="Open Sans"/>
                <a:sym typeface="Open Sans"/>
              </a:endParaRPr>
            </a:p>
          </p:txBody>
        </p:sp>
      </p:grpSp>
      <p:grpSp>
        <p:nvGrpSpPr>
          <p:cNvPr id="112" name="Google Shape;112;p19"/>
          <p:cNvGrpSpPr/>
          <p:nvPr/>
        </p:nvGrpSpPr>
        <p:grpSpPr>
          <a:xfrm>
            <a:off x="3281424" y="1655653"/>
            <a:ext cx="1423800" cy="1423800"/>
            <a:chOff x="3490737" y="1374053"/>
            <a:chExt cx="1423800" cy="1423800"/>
          </a:xfrm>
        </p:grpSpPr>
        <p:sp>
          <p:nvSpPr>
            <p:cNvPr id="113" name="Google Shape;113;p19"/>
            <p:cNvSpPr/>
            <p:nvPr/>
          </p:nvSpPr>
          <p:spPr>
            <a:xfrm>
              <a:off x="3490737" y="1374053"/>
              <a:ext cx="1423800" cy="1423800"/>
            </a:xfrm>
            <a:prstGeom prst="ellipse">
              <a:avLst/>
            </a:prstGeom>
            <a:solidFill>
              <a:srgbClr val="B02C20"/>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Installs</a:t>
              </a:r>
              <a:endParaRPr sz="1800">
                <a:solidFill>
                  <a:srgbClr val="FFFFFF"/>
                </a:solidFill>
                <a:latin typeface="Open Sans"/>
                <a:ea typeface="Open Sans"/>
                <a:cs typeface="Open Sans"/>
                <a:sym typeface="Open Sans"/>
              </a:endParaRPr>
            </a:p>
          </p:txBody>
        </p:sp>
      </p:grpSp>
      <p:grpSp>
        <p:nvGrpSpPr>
          <p:cNvPr id="115" name="Google Shape;115;p19"/>
          <p:cNvGrpSpPr/>
          <p:nvPr/>
        </p:nvGrpSpPr>
        <p:grpSpPr>
          <a:xfrm>
            <a:off x="2944203" y="3219889"/>
            <a:ext cx="1498800" cy="1498800"/>
            <a:chOff x="644203" y="3718814"/>
            <a:chExt cx="1498800" cy="1498800"/>
          </a:xfrm>
        </p:grpSpPr>
        <p:sp>
          <p:nvSpPr>
            <p:cNvPr id="116" name="Google Shape;116;p19"/>
            <p:cNvSpPr/>
            <p:nvPr/>
          </p:nvSpPr>
          <p:spPr>
            <a:xfrm>
              <a:off x="644203" y="3718814"/>
              <a:ext cx="1498800" cy="1498800"/>
            </a:xfrm>
            <a:prstGeom prst="ellipse">
              <a:avLst/>
            </a:prstGeom>
            <a:solidFill>
              <a:srgbClr val="A72A1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txBox="1"/>
            <p:nvPr/>
          </p:nvSpPr>
          <p:spPr>
            <a:xfrm>
              <a:off x="856976" y="3995875"/>
              <a:ext cx="10734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Size</a:t>
              </a:r>
              <a:endParaRPr sz="1800">
                <a:solidFill>
                  <a:srgbClr val="FFFFFF"/>
                </a:solidFill>
                <a:latin typeface="Open Sans"/>
                <a:ea typeface="Open Sans"/>
                <a:cs typeface="Open Sans"/>
                <a:sym typeface="Open Sans"/>
              </a:endParaRPr>
            </a:p>
          </p:txBody>
        </p:sp>
      </p:grpSp>
      <p:grpSp>
        <p:nvGrpSpPr>
          <p:cNvPr id="118" name="Google Shape;118;p19"/>
          <p:cNvGrpSpPr/>
          <p:nvPr/>
        </p:nvGrpSpPr>
        <p:grpSpPr>
          <a:xfrm>
            <a:off x="5474586" y="1428754"/>
            <a:ext cx="1293146" cy="1073600"/>
            <a:chOff x="3309079" y="1314161"/>
            <a:chExt cx="1787100" cy="1483693"/>
          </a:xfrm>
        </p:grpSpPr>
        <p:sp>
          <p:nvSpPr>
            <p:cNvPr id="119" name="Google Shape;119;p19"/>
            <p:cNvSpPr/>
            <p:nvPr/>
          </p:nvSpPr>
          <p:spPr>
            <a:xfrm>
              <a:off x="3490737" y="1374053"/>
              <a:ext cx="1423800" cy="1423800"/>
            </a:xfrm>
            <a:prstGeom prst="ellipse">
              <a:avLst/>
            </a:prstGeom>
            <a:solidFill>
              <a:srgbClr val="B02C20"/>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txBox="1"/>
            <p:nvPr/>
          </p:nvSpPr>
          <p:spPr>
            <a:xfrm>
              <a:off x="3309079" y="1314161"/>
              <a:ext cx="1787100" cy="142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Price</a:t>
              </a:r>
              <a:endParaRPr sz="1800">
                <a:solidFill>
                  <a:srgbClr val="FFFFFF"/>
                </a:solidFill>
                <a:latin typeface="Open Sans"/>
                <a:ea typeface="Open Sans"/>
                <a:cs typeface="Open Sans"/>
                <a:sym typeface="Open Sans"/>
              </a:endParaRPr>
            </a:p>
          </p:txBody>
        </p:sp>
      </p:grpSp>
      <p:grpSp>
        <p:nvGrpSpPr>
          <p:cNvPr id="121" name="Google Shape;121;p19"/>
          <p:cNvGrpSpPr/>
          <p:nvPr/>
        </p:nvGrpSpPr>
        <p:grpSpPr>
          <a:xfrm>
            <a:off x="6469862" y="2317128"/>
            <a:ext cx="1423800" cy="1423800"/>
            <a:chOff x="3490737" y="1374053"/>
            <a:chExt cx="1423800" cy="1423800"/>
          </a:xfrm>
        </p:grpSpPr>
        <p:sp>
          <p:nvSpPr>
            <p:cNvPr id="122" name="Google Shape;122;p19"/>
            <p:cNvSpPr/>
            <p:nvPr/>
          </p:nvSpPr>
          <p:spPr>
            <a:xfrm>
              <a:off x="3490737" y="1374053"/>
              <a:ext cx="1423800" cy="1423800"/>
            </a:xfrm>
            <a:prstGeom prst="ellipse">
              <a:avLst/>
            </a:prstGeom>
            <a:solidFill>
              <a:srgbClr val="B02C20"/>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Rating</a:t>
              </a:r>
              <a:endParaRPr sz="1800">
                <a:solidFill>
                  <a:srgbClr val="FFFFFF"/>
                </a:solidFill>
                <a:latin typeface="Open Sans"/>
                <a:ea typeface="Open Sans"/>
                <a:cs typeface="Open Sans"/>
                <a:sym typeface="Open Sans"/>
              </a:endParaRPr>
            </a:p>
          </p:txBody>
        </p:sp>
      </p:grpSp>
      <p:grpSp>
        <p:nvGrpSpPr>
          <p:cNvPr id="124" name="Google Shape;124;p19"/>
          <p:cNvGrpSpPr/>
          <p:nvPr/>
        </p:nvGrpSpPr>
        <p:grpSpPr>
          <a:xfrm>
            <a:off x="1416545" y="2420665"/>
            <a:ext cx="1868842" cy="1664569"/>
            <a:chOff x="2911289" y="935755"/>
            <a:chExt cx="2582700" cy="2300400"/>
          </a:xfrm>
        </p:grpSpPr>
        <p:sp>
          <p:nvSpPr>
            <p:cNvPr id="125" name="Google Shape;125;p19"/>
            <p:cNvSpPr/>
            <p:nvPr/>
          </p:nvSpPr>
          <p:spPr>
            <a:xfrm>
              <a:off x="3490737" y="1374053"/>
              <a:ext cx="1423800" cy="1423800"/>
            </a:xfrm>
            <a:prstGeom prst="ellipse">
              <a:avLst/>
            </a:prstGeom>
            <a:solidFill>
              <a:srgbClr val="B02C20"/>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txBox="1"/>
            <p:nvPr/>
          </p:nvSpPr>
          <p:spPr>
            <a:xfrm>
              <a:off x="2911289" y="935755"/>
              <a:ext cx="2582700" cy="230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Reviews</a:t>
              </a:r>
              <a:endParaRPr sz="1800">
                <a:solidFill>
                  <a:srgbClr val="FFFFFF"/>
                </a:solidFill>
                <a:latin typeface="Open Sans"/>
                <a:ea typeface="Open Sans"/>
                <a:cs typeface="Open Sans"/>
                <a:sym typeface="Ope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24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203200" y="301275"/>
            <a:ext cx="47418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132" name="Google Shape;132;p20"/>
          <p:cNvSpPr txBox="1"/>
          <p:nvPr>
            <p:ph idx="1" type="body"/>
          </p:nvPr>
        </p:nvSpPr>
        <p:spPr>
          <a:xfrm>
            <a:off x="47025" y="1266325"/>
            <a:ext cx="2691600" cy="4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   </a:t>
            </a:r>
            <a:r>
              <a:rPr lang="en" sz="1400">
                <a:solidFill>
                  <a:srgbClr val="000000"/>
                </a:solidFill>
              </a:rPr>
              <a:t>7600 apps → 14 categories</a:t>
            </a:r>
            <a:endParaRPr sz="1400">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33" name="Google Shape;133;p20"/>
          <p:cNvPicPr preferRelativeResize="0"/>
          <p:nvPr/>
        </p:nvPicPr>
        <p:blipFill rotWithShape="1">
          <a:blip r:embed="rId3">
            <a:alphaModFix/>
          </a:blip>
          <a:srcRect b="0" l="5033" r="0" t="9820"/>
          <a:stretch/>
        </p:blipFill>
        <p:spPr>
          <a:xfrm>
            <a:off x="2867775" y="1266325"/>
            <a:ext cx="6217500" cy="3538100"/>
          </a:xfrm>
          <a:prstGeom prst="rect">
            <a:avLst/>
          </a:prstGeom>
          <a:noFill/>
          <a:ln>
            <a:noFill/>
          </a:ln>
        </p:spPr>
      </p:pic>
      <p:sp>
        <p:nvSpPr>
          <p:cNvPr id="134" name="Google Shape;134;p20"/>
          <p:cNvSpPr txBox="1"/>
          <p:nvPr/>
        </p:nvSpPr>
        <p:spPr>
          <a:xfrm>
            <a:off x="638875" y="4320550"/>
            <a:ext cx="25122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35" name="Google Shape;135;p20"/>
          <p:cNvSpPr txBox="1"/>
          <p:nvPr/>
        </p:nvSpPr>
        <p:spPr>
          <a:xfrm>
            <a:off x="203200" y="1451650"/>
            <a:ext cx="2691600" cy="27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a:latin typeface="Open Sans"/>
              <a:ea typeface="Open Sans"/>
              <a:cs typeface="Open Sans"/>
              <a:sym typeface="Open Sans"/>
            </a:endParaRPr>
          </a:p>
          <a:p>
            <a:pPr indent="-317500" lvl="0" marL="457200" rtl="0" algn="l">
              <a:lnSpc>
                <a:spcPct val="115000"/>
              </a:lnSpc>
              <a:spcBef>
                <a:spcPts val="1600"/>
              </a:spcBef>
              <a:spcAft>
                <a:spcPts val="0"/>
              </a:spcAft>
              <a:buClr>
                <a:srgbClr val="000000"/>
              </a:buClr>
              <a:buSzPts val="1400"/>
              <a:buFont typeface="Open Sans"/>
              <a:buChar char="❏"/>
            </a:pPr>
            <a:r>
              <a:rPr b="1" i="1" lang="en">
                <a:latin typeface="Open Sans"/>
                <a:ea typeface="Open Sans"/>
                <a:cs typeface="Open Sans"/>
                <a:sym typeface="Open Sans"/>
              </a:rPr>
              <a:t>Utilities</a:t>
            </a:r>
            <a:r>
              <a:rPr lang="en">
                <a:latin typeface="Open Sans"/>
                <a:ea typeface="Open Sans"/>
                <a:cs typeface="Open Sans"/>
                <a:sym typeface="Open Sans"/>
              </a:rPr>
              <a:t> and </a:t>
            </a:r>
            <a:r>
              <a:rPr b="1" i="1" lang="en">
                <a:latin typeface="Open Sans"/>
                <a:ea typeface="Open Sans"/>
                <a:cs typeface="Open Sans"/>
                <a:sym typeface="Open Sans"/>
              </a:rPr>
              <a:t>Games </a:t>
            </a:r>
            <a:r>
              <a:rPr lang="en">
                <a:latin typeface="Open Sans"/>
                <a:ea typeface="Open Sans"/>
                <a:cs typeface="Open Sans"/>
                <a:sym typeface="Open Sans"/>
              </a:rPr>
              <a:t>apps have the highest market prevalence.</a:t>
            </a:r>
            <a:endParaRPr>
              <a:latin typeface="Open Sans"/>
              <a:ea typeface="Open Sans"/>
              <a:cs typeface="Open Sans"/>
              <a:sym typeface="Open Sans"/>
            </a:endParaRPr>
          </a:p>
          <a:p>
            <a:pPr indent="0" lvl="0" marL="457200" rtl="0" algn="l">
              <a:lnSpc>
                <a:spcPct val="115000"/>
              </a:lnSpc>
              <a:spcBef>
                <a:spcPts val="700"/>
              </a:spcBef>
              <a:spcAft>
                <a:spcPts val="0"/>
              </a:spcAft>
              <a:buClr>
                <a:srgbClr val="000000"/>
              </a:buClr>
              <a:buSzPts val="1100"/>
              <a:buFont typeface="Arial"/>
              <a:buNone/>
            </a:pPr>
            <a:r>
              <a:t/>
            </a:r>
            <a:endParaRPr>
              <a:latin typeface="Open Sans"/>
              <a:ea typeface="Open Sans"/>
              <a:cs typeface="Open Sans"/>
              <a:sym typeface="Open Sans"/>
            </a:endParaRPr>
          </a:p>
          <a:p>
            <a:pPr indent="-317500" lvl="0" marL="457200" rtl="0" algn="l">
              <a:lnSpc>
                <a:spcPct val="115000"/>
              </a:lnSpc>
              <a:spcBef>
                <a:spcPts val="700"/>
              </a:spcBef>
              <a:spcAft>
                <a:spcPts val="0"/>
              </a:spcAft>
              <a:buClr>
                <a:srgbClr val="000000"/>
              </a:buClr>
              <a:buSzPts val="1400"/>
              <a:buFont typeface="Open Sans"/>
              <a:buChar char="❏"/>
            </a:pPr>
            <a:r>
              <a:rPr b="1" i="1" lang="en">
                <a:latin typeface="Open Sans"/>
                <a:ea typeface="Open Sans"/>
                <a:cs typeface="Open Sans"/>
                <a:sym typeface="Open Sans"/>
              </a:rPr>
              <a:t>Social Networking, Photo &amp; Video, Lifestyle and Business </a:t>
            </a:r>
            <a:r>
              <a:rPr lang="en">
                <a:latin typeface="Open Sans"/>
                <a:ea typeface="Open Sans"/>
                <a:cs typeface="Open Sans"/>
                <a:sym typeface="Open Sans"/>
              </a:rPr>
              <a:t>apps are also catching up.</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Ratings</a:t>
            </a:r>
            <a:endParaRPr/>
          </a:p>
        </p:txBody>
      </p:sp>
      <p:sp>
        <p:nvSpPr>
          <p:cNvPr id="141" name="Google Shape;141;p21"/>
          <p:cNvSpPr txBox="1"/>
          <p:nvPr>
            <p:ph idx="1" type="body"/>
          </p:nvPr>
        </p:nvSpPr>
        <p:spPr>
          <a:xfrm>
            <a:off x="166775" y="2347625"/>
            <a:ext cx="2712600" cy="20715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rgbClr val="000000"/>
              </a:buClr>
              <a:buSzPts val="1050"/>
              <a:buFont typeface="Arial"/>
              <a:buChar char="❏"/>
            </a:pPr>
            <a:r>
              <a:rPr lang="en">
                <a:solidFill>
                  <a:srgbClr val="000000"/>
                </a:solidFill>
                <a:highlight>
                  <a:srgbClr val="FFFFFF"/>
                </a:highlight>
                <a:latin typeface="Arial"/>
                <a:ea typeface="Arial"/>
                <a:cs typeface="Arial"/>
                <a:sym typeface="Arial"/>
              </a:rPr>
              <a:t>Average app rating  : 4.1704</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t/>
            </a:r>
            <a:endParaRPr sz="105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050">
              <a:solidFill>
                <a:srgbClr val="000000"/>
              </a:solidFill>
              <a:highlight>
                <a:srgbClr val="FFFFFF"/>
              </a:highlight>
              <a:latin typeface="Arial"/>
              <a:ea typeface="Arial"/>
              <a:cs typeface="Arial"/>
              <a:sym typeface="Arial"/>
            </a:endParaRPr>
          </a:p>
        </p:txBody>
      </p:sp>
      <p:pic>
        <p:nvPicPr>
          <p:cNvPr id="142" name="Google Shape;142;p21"/>
          <p:cNvPicPr preferRelativeResize="0"/>
          <p:nvPr/>
        </p:nvPicPr>
        <p:blipFill>
          <a:blip r:embed="rId3">
            <a:alphaModFix/>
          </a:blip>
          <a:stretch>
            <a:fillRect/>
          </a:stretch>
        </p:blipFill>
        <p:spPr>
          <a:xfrm>
            <a:off x="3008825" y="1152425"/>
            <a:ext cx="5876601" cy="368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